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tiff" ContentType="image/tiff"/>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60" r:id="rId5"/>
  </p:sldMasterIdLst>
  <p:notesMasterIdLst>
    <p:notesMasterId r:id="rId111"/>
  </p:notesMasterIdLst>
  <p:handoutMasterIdLst>
    <p:handoutMasterId r:id="rId112"/>
  </p:handoutMasterIdLst>
  <p:sldIdLst>
    <p:sldId id="265" r:id="rId6"/>
    <p:sldId id="444" r:id="rId7"/>
    <p:sldId id="324" r:id="rId8"/>
    <p:sldId id="323" r:id="rId9"/>
    <p:sldId id="328" r:id="rId10"/>
    <p:sldId id="329" r:id="rId11"/>
    <p:sldId id="331" r:id="rId12"/>
    <p:sldId id="332" r:id="rId13"/>
    <p:sldId id="330" r:id="rId14"/>
    <p:sldId id="333" r:id="rId15"/>
    <p:sldId id="352" r:id="rId16"/>
    <p:sldId id="358" r:id="rId17"/>
    <p:sldId id="445" r:id="rId18"/>
    <p:sldId id="350" r:id="rId19"/>
    <p:sldId id="351" r:id="rId20"/>
    <p:sldId id="363" r:id="rId21"/>
    <p:sldId id="360" r:id="rId22"/>
    <p:sldId id="359" r:id="rId23"/>
    <p:sldId id="361" r:id="rId24"/>
    <p:sldId id="362" r:id="rId25"/>
    <p:sldId id="349" r:id="rId26"/>
    <p:sldId id="335" r:id="rId27"/>
    <p:sldId id="342" r:id="rId28"/>
    <p:sldId id="339" r:id="rId29"/>
    <p:sldId id="340" r:id="rId30"/>
    <p:sldId id="446" r:id="rId31"/>
    <p:sldId id="341" r:id="rId32"/>
    <p:sldId id="344" r:id="rId33"/>
    <p:sldId id="353" r:id="rId34"/>
    <p:sldId id="357" r:id="rId35"/>
    <p:sldId id="356" r:id="rId36"/>
    <p:sldId id="355" r:id="rId37"/>
    <p:sldId id="447" r:id="rId38"/>
    <p:sldId id="364" r:id="rId39"/>
    <p:sldId id="368" r:id="rId40"/>
    <p:sldId id="367" r:id="rId41"/>
    <p:sldId id="366" r:id="rId42"/>
    <p:sldId id="370" r:id="rId43"/>
    <p:sldId id="371" r:id="rId44"/>
    <p:sldId id="369" r:id="rId45"/>
    <p:sldId id="372" r:id="rId46"/>
    <p:sldId id="373" r:id="rId47"/>
    <p:sldId id="387" r:id="rId48"/>
    <p:sldId id="388" r:id="rId49"/>
    <p:sldId id="389" r:id="rId50"/>
    <p:sldId id="390" r:id="rId51"/>
    <p:sldId id="391" r:id="rId52"/>
    <p:sldId id="408" r:id="rId53"/>
    <p:sldId id="409" r:id="rId54"/>
    <p:sldId id="417" r:id="rId55"/>
    <p:sldId id="418" r:id="rId56"/>
    <p:sldId id="419" r:id="rId57"/>
    <p:sldId id="410" r:id="rId58"/>
    <p:sldId id="412" r:id="rId59"/>
    <p:sldId id="413" r:id="rId60"/>
    <p:sldId id="414" r:id="rId61"/>
    <p:sldId id="415" r:id="rId62"/>
    <p:sldId id="398" r:id="rId63"/>
    <p:sldId id="392" r:id="rId64"/>
    <p:sldId id="395" r:id="rId65"/>
    <p:sldId id="396" r:id="rId66"/>
    <p:sldId id="397" r:id="rId67"/>
    <p:sldId id="394" r:id="rId68"/>
    <p:sldId id="393" r:id="rId69"/>
    <p:sldId id="448" r:id="rId70"/>
    <p:sldId id="399" r:id="rId71"/>
    <p:sldId id="403" r:id="rId72"/>
    <p:sldId id="402" r:id="rId73"/>
    <p:sldId id="404" r:id="rId74"/>
    <p:sldId id="405" r:id="rId75"/>
    <p:sldId id="407" r:id="rId76"/>
    <p:sldId id="365" r:id="rId77"/>
    <p:sldId id="376" r:id="rId78"/>
    <p:sldId id="377" r:id="rId79"/>
    <p:sldId id="378" r:id="rId80"/>
    <p:sldId id="379" r:id="rId81"/>
    <p:sldId id="380" r:id="rId82"/>
    <p:sldId id="382" r:id="rId83"/>
    <p:sldId id="449" r:id="rId84"/>
    <p:sldId id="347" r:id="rId85"/>
    <p:sldId id="348" r:id="rId86"/>
    <p:sldId id="421" r:id="rId87"/>
    <p:sldId id="337" r:id="rId88"/>
    <p:sldId id="338" r:id="rId89"/>
    <p:sldId id="424" r:id="rId90"/>
    <p:sldId id="427" r:id="rId91"/>
    <p:sldId id="428" r:id="rId92"/>
    <p:sldId id="431" r:id="rId93"/>
    <p:sldId id="435" r:id="rId94"/>
    <p:sldId id="438" r:id="rId95"/>
    <p:sldId id="434" r:id="rId96"/>
    <p:sldId id="436" r:id="rId97"/>
    <p:sldId id="437" r:id="rId98"/>
    <p:sldId id="439" r:id="rId99"/>
    <p:sldId id="441" r:id="rId100"/>
    <p:sldId id="440" r:id="rId101"/>
    <p:sldId id="450" r:id="rId102"/>
    <p:sldId id="422" r:id="rId103"/>
    <p:sldId id="423" r:id="rId104"/>
    <p:sldId id="429" r:id="rId105"/>
    <p:sldId id="430" r:id="rId106"/>
    <p:sldId id="426" r:id="rId107"/>
    <p:sldId id="442" r:id="rId108"/>
    <p:sldId id="443" r:id="rId109"/>
    <p:sldId id="451" r:id="rId110"/>
  </p:sldIdLst>
  <p:sldSz cx="12188825" cy="6858000"/>
  <p:notesSz cx="6858000" cy="9144000"/>
  <p:custDataLst>
    <p:tags r:id="rId113"/>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39"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2458A"/>
    <a:srgbClr val="FF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64" autoAdjust="0"/>
    <p:restoredTop sz="94629" autoAdjust="0"/>
  </p:normalViewPr>
  <p:slideViewPr>
    <p:cSldViewPr showGuides="1">
      <p:cViewPr varScale="1">
        <p:scale>
          <a:sx n="124" d="100"/>
          <a:sy n="124" d="100"/>
        </p:scale>
        <p:origin x="276" y="108"/>
      </p:cViewPr>
      <p:guideLst>
        <p:guide pos="3839"/>
        <p:guide orient="horz" pos="2160"/>
      </p:guideLst>
    </p:cSldViewPr>
  </p:slideViewPr>
  <p:outlineViewPr>
    <p:cViewPr>
      <p:scale>
        <a:sx n="33" d="100"/>
        <a:sy n="33" d="100"/>
      </p:scale>
      <p:origin x="0" y="0"/>
    </p:cViewPr>
  </p:outlineViewPr>
  <p:notesTextViewPr>
    <p:cViewPr>
      <p:scale>
        <a:sx n="1" d="1"/>
        <a:sy n="1" d="1"/>
      </p:scale>
      <p:origin x="0" y="0"/>
    </p:cViewPr>
  </p:notesTextViewPr>
  <p:notesViewPr>
    <p:cSldViewPr showGuides="1">
      <p:cViewPr varScale="1">
        <p:scale>
          <a:sx n="63" d="100"/>
          <a:sy n="63" d="100"/>
        </p:scale>
        <p:origin x="1986" y="108"/>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117" Type="http://schemas.openxmlformats.org/officeDocument/2006/relationships/tableStyles" Target="tableStyles.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slide" Target="slides/slide79.xml"/><Relationship Id="rId89" Type="http://schemas.openxmlformats.org/officeDocument/2006/relationships/slide" Target="slides/slide84.xml"/><Relationship Id="rId112" Type="http://schemas.openxmlformats.org/officeDocument/2006/relationships/handoutMaster" Target="handoutMasters/handoutMaster1.xml"/><Relationship Id="rId16" Type="http://schemas.openxmlformats.org/officeDocument/2006/relationships/slide" Target="slides/slide11.xml"/><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102" Type="http://schemas.openxmlformats.org/officeDocument/2006/relationships/slide" Target="slides/slide97.xml"/><Relationship Id="rId5" Type="http://schemas.openxmlformats.org/officeDocument/2006/relationships/slideMaster" Target="slideMasters/slideMaster2.xml"/><Relationship Id="rId90" Type="http://schemas.openxmlformats.org/officeDocument/2006/relationships/slide" Target="slides/slide85.xml"/><Relationship Id="rId95" Type="http://schemas.openxmlformats.org/officeDocument/2006/relationships/slide" Target="slides/slide90.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113" Type="http://schemas.openxmlformats.org/officeDocument/2006/relationships/tags" Target="tags/tag1.xml"/><Relationship Id="rId80" Type="http://schemas.openxmlformats.org/officeDocument/2006/relationships/slide" Target="slides/slide75.xml"/><Relationship Id="rId85" Type="http://schemas.openxmlformats.org/officeDocument/2006/relationships/slide" Target="slides/slide80.xml"/><Relationship Id="rId12" Type="http://schemas.openxmlformats.org/officeDocument/2006/relationships/slide" Target="slides/slide7.xml"/><Relationship Id="rId17" Type="http://schemas.openxmlformats.org/officeDocument/2006/relationships/slide" Target="slides/slide12.xml"/><Relationship Id="rId33" Type="http://schemas.openxmlformats.org/officeDocument/2006/relationships/slide" Target="slides/slide28.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08" Type="http://schemas.openxmlformats.org/officeDocument/2006/relationships/slide" Target="slides/slide103.xml"/><Relationship Id="rId54" Type="http://schemas.openxmlformats.org/officeDocument/2006/relationships/slide" Target="slides/slide49.xml"/><Relationship Id="rId70" Type="http://schemas.openxmlformats.org/officeDocument/2006/relationships/slide" Target="slides/slide65.xml"/><Relationship Id="rId75" Type="http://schemas.openxmlformats.org/officeDocument/2006/relationships/slide" Target="slides/slide70.xml"/><Relationship Id="rId91" Type="http://schemas.openxmlformats.org/officeDocument/2006/relationships/slide" Target="slides/slide86.xml"/><Relationship Id="rId96" Type="http://schemas.openxmlformats.org/officeDocument/2006/relationships/slide" Target="slides/slide91.xml"/><Relationship Id="rId1" Type="http://schemas.openxmlformats.org/officeDocument/2006/relationships/customXml" Target="../customXml/item1.xml"/><Relationship Id="rId6" Type="http://schemas.openxmlformats.org/officeDocument/2006/relationships/slide" Target="slides/slide1.xml"/><Relationship Id="rId23" Type="http://schemas.openxmlformats.org/officeDocument/2006/relationships/slide" Target="slides/slide18.xml"/><Relationship Id="rId28" Type="http://schemas.openxmlformats.org/officeDocument/2006/relationships/slide" Target="slides/slide23.xml"/><Relationship Id="rId49" Type="http://schemas.openxmlformats.org/officeDocument/2006/relationships/slide" Target="slides/slide44.xml"/><Relationship Id="rId114" Type="http://schemas.openxmlformats.org/officeDocument/2006/relationships/presProps" Target="presProps.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slide" Target="slides/slide81.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slide" Target="slides/slide10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15" Type="http://schemas.openxmlformats.org/officeDocument/2006/relationships/viewProps" Target="viewProps.xml"/><Relationship Id="rId61" Type="http://schemas.openxmlformats.org/officeDocument/2006/relationships/slide" Target="slides/slide56.xml"/><Relationship Id="rId82" Type="http://schemas.openxmlformats.org/officeDocument/2006/relationships/slide" Target="slides/slide77.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3" Type="http://schemas.openxmlformats.org/officeDocument/2006/relationships/customXml" Target="../customXml/item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116" Type="http://schemas.openxmlformats.org/officeDocument/2006/relationships/theme" Target="theme/theme1.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88" Type="http://schemas.openxmlformats.org/officeDocument/2006/relationships/slide" Target="slides/slide83.xml"/><Relationship Id="rId111" Type="http://schemas.openxmlformats.org/officeDocument/2006/relationships/notesMaster" Target="notesMasters/notesMaster1.xml"/><Relationship Id="rId15" Type="http://schemas.openxmlformats.org/officeDocument/2006/relationships/slide" Target="slides/slide10.xml"/><Relationship Id="rId36" Type="http://schemas.openxmlformats.org/officeDocument/2006/relationships/slide" Target="slides/slide31.xml"/><Relationship Id="rId57" Type="http://schemas.openxmlformats.org/officeDocument/2006/relationships/slide" Target="slides/slide52.xml"/><Relationship Id="rId106" Type="http://schemas.openxmlformats.org/officeDocument/2006/relationships/slide" Target="slides/slide10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81.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9088EAF-6ECA-4616-85EF-35AA19C641F3}" type="datetimeFigureOut">
              <a:rPr lang="en-US"/>
              <a:t>2/5/2018</a:t>
            </a:fld>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9F912AB-2776-42F2-A957-313FC7EFEDB9}" type="slidenum">
              <a:rPr/>
              <a:t>‹#›</a:t>
            </a:fld>
            <a:endParaRPr/>
          </a:p>
        </p:txBody>
      </p:sp>
    </p:spTree>
    <p:extLst>
      <p:ext uri="{BB962C8B-B14F-4D97-AF65-F5344CB8AC3E}">
        <p14:creationId xmlns:p14="http://schemas.microsoft.com/office/powerpoint/2010/main" val="393206574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ABD2D7A-D230-4F91-BD59-0A39C2703BA8}" type="datetimeFigureOut">
              <a:rPr lang="en-US"/>
              <a:t>2/5/2018</a:t>
            </a:fld>
            <a:endParaRPr/>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a:t>Click to edit Master text styles</a:t>
            </a:r>
          </a:p>
          <a:p>
            <a:pPr lvl="1"/>
            <a:r>
              <a:rPr/>
              <a:t>Second level</a:t>
            </a:r>
          </a:p>
          <a:p>
            <a:pPr lvl="2"/>
            <a:r>
              <a:rPr/>
              <a:t>Third level</a:t>
            </a:r>
          </a:p>
          <a:p>
            <a:pPr lvl="3"/>
            <a:r>
              <a:rPr/>
              <a:t>Fourth level</a:t>
            </a:r>
          </a:p>
          <a:p>
            <a:pPr lvl="4"/>
            <a:r>
              <a:rP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93199CD-3E1B-4AE6-990F-76F925F5EA9F}" type="slidenum">
              <a:rPr/>
              <a:t>‹#›</a:t>
            </a:fld>
            <a:endParaRPr/>
          </a:p>
        </p:txBody>
      </p:sp>
    </p:spTree>
    <p:extLst>
      <p:ext uri="{BB962C8B-B14F-4D97-AF65-F5344CB8AC3E}">
        <p14:creationId xmlns:p14="http://schemas.microsoft.com/office/powerpoint/2010/main" val="42765798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1"/>
        <p:cNvGrpSpPr/>
        <p:nvPr/>
      </p:nvGrpSpPr>
      <p:grpSpPr>
        <a:xfrm>
          <a:off x="0" y="0"/>
          <a:ext cx="0" cy="0"/>
          <a:chOff x="0" y="0"/>
          <a:chExt cx="0" cy="0"/>
        </a:xfrm>
      </p:grpSpPr>
      <p:sp>
        <p:nvSpPr>
          <p:cNvPr id="702" name="Shape 702"/>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marL="0" lvl="0" indent="0">
              <a:spcBef>
                <a:spcPts val="0"/>
              </a:spcBef>
              <a:buNone/>
            </a:pPr>
            <a:endParaRPr/>
          </a:p>
        </p:txBody>
      </p:sp>
      <p:sp>
        <p:nvSpPr>
          <p:cNvPr id="703" name="Shape 7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777528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1"/>
        <p:cNvGrpSpPr/>
        <p:nvPr/>
      </p:nvGrpSpPr>
      <p:grpSpPr>
        <a:xfrm>
          <a:off x="0" y="0"/>
          <a:ext cx="0" cy="0"/>
          <a:chOff x="0" y="0"/>
          <a:chExt cx="0" cy="0"/>
        </a:xfrm>
      </p:grpSpPr>
      <p:sp>
        <p:nvSpPr>
          <p:cNvPr id="702" name="Shape 702"/>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marL="0" lvl="0" indent="0">
              <a:spcBef>
                <a:spcPts val="0"/>
              </a:spcBef>
              <a:buNone/>
            </a:pPr>
            <a:endParaRPr/>
          </a:p>
        </p:txBody>
      </p:sp>
      <p:sp>
        <p:nvSpPr>
          <p:cNvPr id="703" name="Shape 7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119031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1"/>
        <p:cNvGrpSpPr/>
        <p:nvPr/>
      </p:nvGrpSpPr>
      <p:grpSpPr>
        <a:xfrm>
          <a:off x="0" y="0"/>
          <a:ext cx="0" cy="0"/>
          <a:chOff x="0" y="0"/>
          <a:chExt cx="0" cy="0"/>
        </a:xfrm>
      </p:grpSpPr>
      <p:sp>
        <p:nvSpPr>
          <p:cNvPr id="702" name="Shape 702"/>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marL="0" lvl="0" indent="0">
              <a:spcBef>
                <a:spcPts val="0"/>
              </a:spcBef>
              <a:buNone/>
            </a:pPr>
            <a:endParaRPr/>
          </a:p>
        </p:txBody>
      </p:sp>
      <p:sp>
        <p:nvSpPr>
          <p:cNvPr id="703" name="Shape 7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913068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1"/>
        <p:cNvGrpSpPr/>
        <p:nvPr/>
      </p:nvGrpSpPr>
      <p:grpSpPr>
        <a:xfrm>
          <a:off x="0" y="0"/>
          <a:ext cx="0" cy="0"/>
          <a:chOff x="0" y="0"/>
          <a:chExt cx="0" cy="0"/>
        </a:xfrm>
      </p:grpSpPr>
      <p:sp>
        <p:nvSpPr>
          <p:cNvPr id="702" name="Shape 702"/>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marL="0" lvl="0" indent="0">
              <a:spcBef>
                <a:spcPts val="0"/>
              </a:spcBef>
              <a:buNone/>
            </a:pPr>
            <a:endParaRPr/>
          </a:p>
        </p:txBody>
      </p:sp>
      <p:sp>
        <p:nvSpPr>
          <p:cNvPr id="703" name="Shape 7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135562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1"/>
        <p:cNvGrpSpPr/>
        <p:nvPr/>
      </p:nvGrpSpPr>
      <p:grpSpPr>
        <a:xfrm>
          <a:off x="0" y="0"/>
          <a:ext cx="0" cy="0"/>
          <a:chOff x="0" y="0"/>
          <a:chExt cx="0" cy="0"/>
        </a:xfrm>
      </p:grpSpPr>
      <p:sp>
        <p:nvSpPr>
          <p:cNvPr id="702" name="Shape 702"/>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marL="0" lvl="0" indent="0">
              <a:spcBef>
                <a:spcPts val="0"/>
              </a:spcBef>
              <a:buNone/>
            </a:pPr>
            <a:endParaRPr/>
          </a:p>
        </p:txBody>
      </p:sp>
      <p:sp>
        <p:nvSpPr>
          <p:cNvPr id="703" name="Shape 7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553737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1"/>
        <p:cNvGrpSpPr/>
        <p:nvPr/>
      </p:nvGrpSpPr>
      <p:grpSpPr>
        <a:xfrm>
          <a:off x="0" y="0"/>
          <a:ext cx="0" cy="0"/>
          <a:chOff x="0" y="0"/>
          <a:chExt cx="0" cy="0"/>
        </a:xfrm>
      </p:grpSpPr>
      <p:sp>
        <p:nvSpPr>
          <p:cNvPr id="702" name="Shape 702"/>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marL="0" lvl="0" indent="0">
              <a:spcBef>
                <a:spcPts val="0"/>
              </a:spcBef>
              <a:buNone/>
            </a:pPr>
            <a:endParaRPr/>
          </a:p>
        </p:txBody>
      </p:sp>
      <p:sp>
        <p:nvSpPr>
          <p:cNvPr id="703" name="Shape 7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575476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1"/>
        <p:cNvGrpSpPr/>
        <p:nvPr/>
      </p:nvGrpSpPr>
      <p:grpSpPr>
        <a:xfrm>
          <a:off x="0" y="0"/>
          <a:ext cx="0" cy="0"/>
          <a:chOff x="0" y="0"/>
          <a:chExt cx="0" cy="0"/>
        </a:xfrm>
      </p:grpSpPr>
      <p:sp>
        <p:nvSpPr>
          <p:cNvPr id="702" name="Shape 702"/>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marL="0" lvl="0" indent="0">
              <a:spcBef>
                <a:spcPts val="0"/>
              </a:spcBef>
              <a:buNone/>
            </a:pPr>
            <a:endParaRPr/>
          </a:p>
        </p:txBody>
      </p:sp>
      <p:sp>
        <p:nvSpPr>
          <p:cNvPr id="703" name="Shape 7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574589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1"/>
        <p:cNvGrpSpPr/>
        <p:nvPr/>
      </p:nvGrpSpPr>
      <p:grpSpPr>
        <a:xfrm>
          <a:off x="0" y="0"/>
          <a:ext cx="0" cy="0"/>
          <a:chOff x="0" y="0"/>
          <a:chExt cx="0" cy="0"/>
        </a:xfrm>
      </p:grpSpPr>
      <p:sp>
        <p:nvSpPr>
          <p:cNvPr id="702" name="Shape 702"/>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marL="0" lvl="0" indent="0">
              <a:spcBef>
                <a:spcPts val="0"/>
              </a:spcBef>
              <a:buNone/>
            </a:pPr>
            <a:endParaRPr/>
          </a:p>
        </p:txBody>
      </p:sp>
      <p:sp>
        <p:nvSpPr>
          <p:cNvPr id="703" name="Shape 7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516268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1"/>
        <p:cNvGrpSpPr/>
        <p:nvPr/>
      </p:nvGrpSpPr>
      <p:grpSpPr>
        <a:xfrm>
          <a:off x="0" y="0"/>
          <a:ext cx="0" cy="0"/>
          <a:chOff x="0" y="0"/>
          <a:chExt cx="0" cy="0"/>
        </a:xfrm>
      </p:grpSpPr>
      <p:sp>
        <p:nvSpPr>
          <p:cNvPr id="702" name="Shape 702"/>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marL="0" lvl="0" indent="0">
              <a:spcBef>
                <a:spcPts val="0"/>
              </a:spcBef>
              <a:buNone/>
            </a:pPr>
            <a:endParaRPr/>
          </a:p>
        </p:txBody>
      </p:sp>
      <p:sp>
        <p:nvSpPr>
          <p:cNvPr id="703" name="Shape 7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035021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1"/>
        <p:cNvGrpSpPr/>
        <p:nvPr/>
      </p:nvGrpSpPr>
      <p:grpSpPr>
        <a:xfrm>
          <a:off x="0" y="0"/>
          <a:ext cx="0" cy="0"/>
          <a:chOff x="0" y="0"/>
          <a:chExt cx="0" cy="0"/>
        </a:xfrm>
      </p:grpSpPr>
      <p:sp>
        <p:nvSpPr>
          <p:cNvPr id="702" name="Shape 702"/>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marL="0" lvl="0" indent="0">
              <a:spcBef>
                <a:spcPts val="0"/>
              </a:spcBef>
              <a:buNone/>
            </a:pPr>
            <a:endParaRPr/>
          </a:p>
        </p:txBody>
      </p:sp>
      <p:sp>
        <p:nvSpPr>
          <p:cNvPr id="703" name="Shape 7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985091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1"/>
        <p:cNvGrpSpPr/>
        <p:nvPr/>
      </p:nvGrpSpPr>
      <p:grpSpPr>
        <a:xfrm>
          <a:off x="0" y="0"/>
          <a:ext cx="0" cy="0"/>
          <a:chOff x="0" y="0"/>
          <a:chExt cx="0" cy="0"/>
        </a:xfrm>
      </p:grpSpPr>
      <p:sp>
        <p:nvSpPr>
          <p:cNvPr id="702" name="Shape 702"/>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marL="0" lvl="0" indent="0">
              <a:spcBef>
                <a:spcPts val="0"/>
              </a:spcBef>
              <a:buNone/>
            </a:pPr>
            <a:endParaRPr/>
          </a:p>
        </p:txBody>
      </p:sp>
      <p:sp>
        <p:nvSpPr>
          <p:cNvPr id="703" name="Shape 7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10791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1"/>
        <p:cNvGrpSpPr/>
        <p:nvPr/>
      </p:nvGrpSpPr>
      <p:grpSpPr>
        <a:xfrm>
          <a:off x="0" y="0"/>
          <a:ext cx="0" cy="0"/>
          <a:chOff x="0" y="0"/>
          <a:chExt cx="0" cy="0"/>
        </a:xfrm>
      </p:grpSpPr>
      <p:sp>
        <p:nvSpPr>
          <p:cNvPr id="702" name="Shape 702"/>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marL="0" lvl="0" indent="0">
              <a:spcBef>
                <a:spcPts val="0"/>
              </a:spcBef>
              <a:buNone/>
            </a:pPr>
            <a:endParaRPr/>
          </a:p>
        </p:txBody>
      </p:sp>
      <p:sp>
        <p:nvSpPr>
          <p:cNvPr id="703" name="Shape 7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526683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1"/>
        <p:cNvGrpSpPr/>
        <p:nvPr/>
      </p:nvGrpSpPr>
      <p:grpSpPr>
        <a:xfrm>
          <a:off x="0" y="0"/>
          <a:ext cx="0" cy="0"/>
          <a:chOff x="0" y="0"/>
          <a:chExt cx="0" cy="0"/>
        </a:xfrm>
      </p:grpSpPr>
      <p:sp>
        <p:nvSpPr>
          <p:cNvPr id="702" name="Shape 702"/>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marL="0" lvl="0" indent="0">
              <a:spcBef>
                <a:spcPts val="0"/>
              </a:spcBef>
              <a:buNone/>
            </a:pPr>
            <a:endParaRPr/>
          </a:p>
        </p:txBody>
      </p:sp>
      <p:sp>
        <p:nvSpPr>
          <p:cNvPr id="703" name="Shape 7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678531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1"/>
        <p:cNvGrpSpPr/>
        <p:nvPr/>
      </p:nvGrpSpPr>
      <p:grpSpPr>
        <a:xfrm>
          <a:off x="0" y="0"/>
          <a:ext cx="0" cy="0"/>
          <a:chOff x="0" y="0"/>
          <a:chExt cx="0" cy="0"/>
        </a:xfrm>
      </p:grpSpPr>
      <p:sp>
        <p:nvSpPr>
          <p:cNvPr id="702" name="Shape 702"/>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marL="0" lvl="0" indent="0">
              <a:spcBef>
                <a:spcPts val="0"/>
              </a:spcBef>
              <a:buNone/>
            </a:pPr>
            <a:endParaRPr/>
          </a:p>
        </p:txBody>
      </p:sp>
      <p:sp>
        <p:nvSpPr>
          <p:cNvPr id="703" name="Shape 7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991304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1"/>
        <p:cNvGrpSpPr/>
        <p:nvPr/>
      </p:nvGrpSpPr>
      <p:grpSpPr>
        <a:xfrm>
          <a:off x="0" y="0"/>
          <a:ext cx="0" cy="0"/>
          <a:chOff x="0" y="0"/>
          <a:chExt cx="0" cy="0"/>
        </a:xfrm>
      </p:grpSpPr>
      <p:sp>
        <p:nvSpPr>
          <p:cNvPr id="702" name="Shape 702"/>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marL="0" lvl="0" indent="0">
              <a:spcBef>
                <a:spcPts val="0"/>
              </a:spcBef>
              <a:buNone/>
            </a:pPr>
            <a:endParaRPr/>
          </a:p>
        </p:txBody>
      </p:sp>
      <p:sp>
        <p:nvSpPr>
          <p:cNvPr id="703" name="Shape 7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406982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1"/>
        <p:cNvGrpSpPr/>
        <p:nvPr/>
      </p:nvGrpSpPr>
      <p:grpSpPr>
        <a:xfrm>
          <a:off x="0" y="0"/>
          <a:ext cx="0" cy="0"/>
          <a:chOff x="0" y="0"/>
          <a:chExt cx="0" cy="0"/>
        </a:xfrm>
      </p:grpSpPr>
      <p:sp>
        <p:nvSpPr>
          <p:cNvPr id="702" name="Shape 702"/>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marL="0" lvl="0" indent="0">
              <a:spcBef>
                <a:spcPts val="0"/>
              </a:spcBef>
              <a:buNone/>
            </a:pPr>
            <a:endParaRPr/>
          </a:p>
        </p:txBody>
      </p:sp>
      <p:sp>
        <p:nvSpPr>
          <p:cNvPr id="703" name="Shape 7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381598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1"/>
        <p:cNvGrpSpPr/>
        <p:nvPr/>
      </p:nvGrpSpPr>
      <p:grpSpPr>
        <a:xfrm>
          <a:off x="0" y="0"/>
          <a:ext cx="0" cy="0"/>
          <a:chOff x="0" y="0"/>
          <a:chExt cx="0" cy="0"/>
        </a:xfrm>
      </p:grpSpPr>
      <p:sp>
        <p:nvSpPr>
          <p:cNvPr id="702" name="Shape 702"/>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marL="0" lvl="0" indent="0">
              <a:spcBef>
                <a:spcPts val="0"/>
              </a:spcBef>
              <a:buNone/>
            </a:pPr>
            <a:endParaRPr/>
          </a:p>
        </p:txBody>
      </p:sp>
      <p:sp>
        <p:nvSpPr>
          <p:cNvPr id="703" name="Shape 7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107555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1"/>
        <p:cNvGrpSpPr/>
        <p:nvPr/>
      </p:nvGrpSpPr>
      <p:grpSpPr>
        <a:xfrm>
          <a:off x="0" y="0"/>
          <a:ext cx="0" cy="0"/>
          <a:chOff x="0" y="0"/>
          <a:chExt cx="0" cy="0"/>
        </a:xfrm>
      </p:grpSpPr>
      <p:sp>
        <p:nvSpPr>
          <p:cNvPr id="702" name="Shape 702"/>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marL="0" lvl="0" indent="0">
              <a:spcBef>
                <a:spcPts val="0"/>
              </a:spcBef>
              <a:buNone/>
            </a:pPr>
            <a:endParaRPr/>
          </a:p>
        </p:txBody>
      </p:sp>
      <p:sp>
        <p:nvSpPr>
          <p:cNvPr id="703" name="Shape 7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4886122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1"/>
        <p:cNvGrpSpPr/>
        <p:nvPr/>
      </p:nvGrpSpPr>
      <p:grpSpPr>
        <a:xfrm>
          <a:off x="0" y="0"/>
          <a:ext cx="0" cy="0"/>
          <a:chOff x="0" y="0"/>
          <a:chExt cx="0" cy="0"/>
        </a:xfrm>
      </p:grpSpPr>
      <p:sp>
        <p:nvSpPr>
          <p:cNvPr id="702" name="Shape 702"/>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marL="0" lvl="0" indent="0">
              <a:spcBef>
                <a:spcPts val="0"/>
              </a:spcBef>
              <a:buNone/>
            </a:pPr>
            <a:endParaRPr/>
          </a:p>
        </p:txBody>
      </p:sp>
      <p:sp>
        <p:nvSpPr>
          <p:cNvPr id="703" name="Shape 7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7668146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1"/>
        <p:cNvGrpSpPr/>
        <p:nvPr/>
      </p:nvGrpSpPr>
      <p:grpSpPr>
        <a:xfrm>
          <a:off x="0" y="0"/>
          <a:ext cx="0" cy="0"/>
          <a:chOff x="0" y="0"/>
          <a:chExt cx="0" cy="0"/>
        </a:xfrm>
      </p:grpSpPr>
      <p:sp>
        <p:nvSpPr>
          <p:cNvPr id="702" name="Shape 702"/>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marL="0" lvl="0" indent="0">
              <a:spcBef>
                <a:spcPts val="0"/>
              </a:spcBef>
              <a:buNone/>
            </a:pPr>
            <a:endParaRPr/>
          </a:p>
        </p:txBody>
      </p:sp>
      <p:sp>
        <p:nvSpPr>
          <p:cNvPr id="703" name="Shape 7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3860969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1"/>
        <p:cNvGrpSpPr/>
        <p:nvPr/>
      </p:nvGrpSpPr>
      <p:grpSpPr>
        <a:xfrm>
          <a:off x="0" y="0"/>
          <a:ext cx="0" cy="0"/>
          <a:chOff x="0" y="0"/>
          <a:chExt cx="0" cy="0"/>
        </a:xfrm>
      </p:grpSpPr>
      <p:sp>
        <p:nvSpPr>
          <p:cNvPr id="702" name="Shape 702"/>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marL="0" lvl="0" indent="0">
              <a:spcBef>
                <a:spcPts val="0"/>
              </a:spcBef>
              <a:buNone/>
            </a:pPr>
            <a:endParaRPr/>
          </a:p>
        </p:txBody>
      </p:sp>
      <p:sp>
        <p:nvSpPr>
          <p:cNvPr id="703" name="Shape 7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3672578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1"/>
        <p:cNvGrpSpPr/>
        <p:nvPr/>
      </p:nvGrpSpPr>
      <p:grpSpPr>
        <a:xfrm>
          <a:off x="0" y="0"/>
          <a:ext cx="0" cy="0"/>
          <a:chOff x="0" y="0"/>
          <a:chExt cx="0" cy="0"/>
        </a:xfrm>
      </p:grpSpPr>
      <p:sp>
        <p:nvSpPr>
          <p:cNvPr id="702" name="Shape 702"/>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marL="0" lvl="0" indent="0">
              <a:spcBef>
                <a:spcPts val="0"/>
              </a:spcBef>
              <a:buNone/>
            </a:pPr>
            <a:endParaRPr/>
          </a:p>
        </p:txBody>
      </p:sp>
      <p:sp>
        <p:nvSpPr>
          <p:cNvPr id="703" name="Shape 7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628346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1"/>
        <p:cNvGrpSpPr/>
        <p:nvPr/>
      </p:nvGrpSpPr>
      <p:grpSpPr>
        <a:xfrm>
          <a:off x="0" y="0"/>
          <a:ext cx="0" cy="0"/>
          <a:chOff x="0" y="0"/>
          <a:chExt cx="0" cy="0"/>
        </a:xfrm>
      </p:grpSpPr>
      <p:sp>
        <p:nvSpPr>
          <p:cNvPr id="702" name="Shape 702"/>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marL="0" lvl="0" indent="0">
              <a:spcBef>
                <a:spcPts val="0"/>
              </a:spcBef>
              <a:buNone/>
            </a:pPr>
            <a:endParaRPr/>
          </a:p>
        </p:txBody>
      </p:sp>
      <p:sp>
        <p:nvSpPr>
          <p:cNvPr id="703" name="Shape 7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8316350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1"/>
        <p:cNvGrpSpPr/>
        <p:nvPr/>
      </p:nvGrpSpPr>
      <p:grpSpPr>
        <a:xfrm>
          <a:off x="0" y="0"/>
          <a:ext cx="0" cy="0"/>
          <a:chOff x="0" y="0"/>
          <a:chExt cx="0" cy="0"/>
        </a:xfrm>
      </p:grpSpPr>
      <p:sp>
        <p:nvSpPr>
          <p:cNvPr id="702" name="Shape 702"/>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marL="0" lvl="0" indent="0">
              <a:spcBef>
                <a:spcPts val="0"/>
              </a:spcBef>
              <a:buNone/>
            </a:pPr>
            <a:endParaRPr/>
          </a:p>
        </p:txBody>
      </p:sp>
      <p:sp>
        <p:nvSpPr>
          <p:cNvPr id="703" name="Shape 7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5238412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1"/>
        <p:cNvGrpSpPr/>
        <p:nvPr/>
      </p:nvGrpSpPr>
      <p:grpSpPr>
        <a:xfrm>
          <a:off x="0" y="0"/>
          <a:ext cx="0" cy="0"/>
          <a:chOff x="0" y="0"/>
          <a:chExt cx="0" cy="0"/>
        </a:xfrm>
      </p:grpSpPr>
      <p:sp>
        <p:nvSpPr>
          <p:cNvPr id="702" name="Shape 702"/>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marL="0" lvl="0" indent="0">
              <a:spcBef>
                <a:spcPts val="0"/>
              </a:spcBef>
              <a:buNone/>
            </a:pPr>
            <a:endParaRPr/>
          </a:p>
        </p:txBody>
      </p:sp>
      <p:sp>
        <p:nvSpPr>
          <p:cNvPr id="703" name="Shape 7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71585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1"/>
        <p:cNvGrpSpPr/>
        <p:nvPr/>
      </p:nvGrpSpPr>
      <p:grpSpPr>
        <a:xfrm>
          <a:off x="0" y="0"/>
          <a:ext cx="0" cy="0"/>
          <a:chOff x="0" y="0"/>
          <a:chExt cx="0" cy="0"/>
        </a:xfrm>
      </p:grpSpPr>
      <p:sp>
        <p:nvSpPr>
          <p:cNvPr id="702" name="Shape 702"/>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marL="0" lvl="0" indent="0">
              <a:spcBef>
                <a:spcPts val="0"/>
              </a:spcBef>
              <a:buNone/>
            </a:pPr>
            <a:endParaRPr/>
          </a:p>
        </p:txBody>
      </p:sp>
      <p:sp>
        <p:nvSpPr>
          <p:cNvPr id="703" name="Shape 7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5413890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1"/>
        <p:cNvGrpSpPr/>
        <p:nvPr/>
      </p:nvGrpSpPr>
      <p:grpSpPr>
        <a:xfrm>
          <a:off x="0" y="0"/>
          <a:ext cx="0" cy="0"/>
          <a:chOff x="0" y="0"/>
          <a:chExt cx="0" cy="0"/>
        </a:xfrm>
      </p:grpSpPr>
      <p:sp>
        <p:nvSpPr>
          <p:cNvPr id="702" name="Shape 702"/>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marL="0" lvl="0" indent="0">
              <a:spcBef>
                <a:spcPts val="0"/>
              </a:spcBef>
              <a:buNone/>
            </a:pPr>
            <a:endParaRPr/>
          </a:p>
        </p:txBody>
      </p:sp>
      <p:sp>
        <p:nvSpPr>
          <p:cNvPr id="703" name="Shape 7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516369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1"/>
        <p:cNvGrpSpPr/>
        <p:nvPr/>
      </p:nvGrpSpPr>
      <p:grpSpPr>
        <a:xfrm>
          <a:off x="0" y="0"/>
          <a:ext cx="0" cy="0"/>
          <a:chOff x="0" y="0"/>
          <a:chExt cx="0" cy="0"/>
        </a:xfrm>
      </p:grpSpPr>
      <p:sp>
        <p:nvSpPr>
          <p:cNvPr id="702" name="Shape 702"/>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marL="0" lvl="0" indent="0">
              <a:spcBef>
                <a:spcPts val="0"/>
              </a:spcBef>
              <a:buNone/>
            </a:pPr>
            <a:endParaRPr/>
          </a:p>
        </p:txBody>
      </p:sp>
      <p:sp>
        <p:nvSpPr>
          <p:cNvPr id="703" name="Shape 7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4395808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1"/>
        <p:cNvGrpSpPr/>
        <p:nvPr/>
      </p:nvGrpSpPr>
      <p:grpSpPr>
        <a:xfrm>
          <a:off x="0" y="0"/>
          <a:ext cx="0" cy="0"/>
          <a:chOff x="0" y="0"/>
          <a:chExt cx="0" cy="0"/>
        </a:xfrm>
      </p:grpSpPr>
      <p:sp>
        <p:nvSpPr>
          <p:cNvPr id="702" name="Shape 702"/>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marL="0" lvl="0" indent="0">
              <a:spcBef>
                <a:spcPts val="0"/>
              </a:spcBef>
              <a:buNone/>
            </a:pPr>
            <a:endParaRPr/>
          </a:p>
        </p:txBody>
      </p:sp>
      <p:sp>
        <p:nvSpPr>
          <p:cNvPr id="703" name="Shape 7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1611697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1"/>
        <p:cNvGrpSpPr/>
        <p:nvPr/>
      </p:nvGrpSpPr>
      <p:grpSpPr>
        <a:xfrm>
          <a:off x="0" y="0"/>
          <a:ext cx="0" cy="0"/>
          <a:chOff x="0" y="0"/>
          <a:chExt cx="0" cy="0"/>
        </a:xfrm>
      </p:grpSpPr>
      <p:sp>
        <p:nvSpPr>
          <p:cNvPr id="702" name="Shape 702"/>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marL="0" lvl="0" indent="0">
              <a:spcBef>
                <a:spcPts val="0"/>
              </a:spcBef>
              <a:buNone/>
            </a:pPr>
            <a:endParaRPr/>
          </a:p>
        </p:txBody>
      </p:sp>
      <p:sp>
        <p:nvSpPr>
          <p:cNvPr id="703" name="Shape 7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6101097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1"/>
        <p:cNvGrpSpPr/>
        <p:nvPr/>
      </p:nvGrpSpPr>
      <p:grpSpPr>
        <a:xfrm>
          <a:off x="0" y="0"/>
          <a:ext cx="0" cy="0"/>
          <a:chOff x="0" y="0"/>
          <a:chExt cx="0" cy="0"/>
        </a:xfrm>
      </p:grpSpPr>
      <p:sp>
        <p:nvSpPr>
          <p:cNvPr id="702" name="Shape 702"/>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marL="0" lvl="0" indent="0">
              <a:spcBef>
                <a:spcPts val="0"/>
              </a:spcBef>
              <a:buNone/>
            </a:pPr>
            <a:endParaRPr/>
          </a:p>
        </p:txBody>
      </p:sp>
      <p:sp>
        <p:nvSpPr>
          <p:cNvPr id="703" name="Shape 7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4125362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1"/>
        <p:cNvGrpSpPr/>
        <p:nvPr/>
      </p:nvGrpSpPr>
      <p:grpSpPr>
        <a:xfrm>
          <a:off x="0" y="0"/>
          <a:ext cx="0" cy="0"/>
          <a:chOff x="0" y="0"/>
          <a:chExt cx="0" cy="0"/>
        </a:xfrm>
      </p:grpSpPr>
      <p:sp>
        <p:nvSpPr>
          <p:cNvPr id="702" name="Shape 702"/>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marL="0" lvl="0" indent="0">
              <a:spcBef>
                <a:spcPts val="0"/>
              </a:spcBef>
              <a:buNone/>
            </a:pPr>
            <a:endParaRPr/>
          </a:p>
        </p:txBody>
      </p:sp>
      <p:sp>
        <p:nvSpPr>
          <p:cNvPr id="703" name="Shape 7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1504997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1"/>
        <p:cNvGrpSpPr/>
        <p:nvPr/>
      </p:nvGrpSpPr>
      <p:grpSpPr>
        <a:xfrm>
          <a:off x="0" y="0"/>
          <a:ext cx="0" cy="0"/>
          <a:chOff x="0" y="0"/>
          <a:chExt cx="0" cy="0"/>
        </a:xfrm>
      </p:grpSpPr>
      <p:sp>
        <p:nvSpPr>
          <p:cNvPr id="702" name="Shape 702"/>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marL="0" lvl="0" indent="0">
              <a:spcBef>
                <a:spcPts val="0"/>
              </a:spcBef>
              <a:buNone/>
            </a:pPr>
            <a:endParaRPr/>
          </a:p>
        </p:txBody>
      </p:sp>
      <p:sp>
        <p:nvSpPr>
          <p:cNvPr id="703" name="Shape 7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228153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1"/>
        <p:cNvGrpSpPr/>
        <p:nvPr/>
      </p:nvGrpSpPr>
      <p:grpSpPr>
        <a:xfrm>
          <a:off x="0" y="0"/>
          <a:ext cx="0" cy="0"/>
          <a:chOff x="0" y="0"/>
          <a:chExt cx="0" cy="0"/>
        </a:xfrm>
      </p:grpSpPr>
      <p:sp>
        <p:nvSpPr>
          <p:cNvPr id="702" name="Shape 702"/>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marL="0" lvl="0" indent="0">
              <a:spcBef>
                <a:spcPts val="0"/>
              </a:spcBef>
              <a:buNone/>
            </a:pPr>
            <a:endParaRPr/>
          </a:p>
        </p:txBody>
      </p:sp>
      <p:sp>
        <p:nvSpPr>
          <p:cNvPr id="703" name="Shape 7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3043737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1"/>
        <p:cNvGrpSpPr/>
        <p:nvPr/>
      </p:nvGrpSpPr>
      <p:grpSpPr>
        <a:xfrm>
          <a:off x="0" y="0"/>
          <a:ext cx="0" cy="0"/>
          <a:chOff x="0" y="0"/>
          <a:chExt cx="0" cy="0"/>
        </a:xfrm>
      </p:grpSpPr>
      <p:sp>
        <p:nvSpPr>
          <p:cNvPr id="702" name="Shape 702"/>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marL="0" lvl="0" indent="0">
              <a:spcBef>
                <a:spcPts val="0"/>
              </a:spcBef>
              <a:buNone/>
            </a:pPr>
            <a:endParaRPr/>
          </a:p>
        </p:txBody>
      </p:sp>
      <p:sp>
        <p:nvSpPr>
          <p:cNvPr id="703" name="Shape 7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0090382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1"/>
        <p:cNvGrpSpPr/>
        <p:nvPr/>
      </p:nvGrpSpPr>
      <p:grpSpPr>
        <a:xfrm>
          <a:off x="0" y="0"/>
          <a:ext cx="0" cy="0"/>
          <a:chOff x="0" y="0"/>
          <a:chExt cx="0" cy="0"/>
        </a:xfrm>
      </p:grpSpPr>
      <p:sp>
        <p:nvSpPr>
          <p:cNvPr id="702" name="Shape 702"/>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marL="0" lvl="0" indent="0">
              <a:spcBef>
                <a:spcPts val="0"/>
              </a:spcBef>
              <a:buNone/>
            </a:pPr>
            <a:endParaRPr/>
          </a:p>
        </p:txBody>
      </p:sp>
      <p:sp>
        <p:nvSpPr>
          <p:cNvPr id="703" name="Shape 7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5161410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1"/>
        <p:cNvGrpSpPr/>
        <p:nvPr/>
      </p:nvGrpSpPr>
      <p:grpSpPr>
        <a:xfrm>
          <a:off x="0" y="0"/>
          <a:ext cx="0" cy="0"/>
          <a:chOff x="0" y="0"/>
          <a:chExt cx="0" cy="0"/>
        </a:xfrm>
      </p:grpSpPr>
      <p:sp>
        <p:nvSpPr>
          <p:cNvPr id="702" name="Shape 702"/>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marL="0" lvl="0" indent="0">
              <a:spcBef>
                <a:spcPts val="0"/>
              </a:spcBef>
              <a:buNone/>
            </a:pPr>
            <a:endParaRPr/>
          </a:p>
        </p:txBody>
      </p:sp>
      <p:sp>
        <p:nvSpPr>
          <p:cNvPr id="703" name="Shape 7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0000686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1"/>
        <p:cNvGrpSpPr/>
        <p:nvPr/>
      </p:nvGrpSpPr>
      <p:grpSpPr>
        <a:xfrm>
          <a:off x="0" y="0"/>
          <a:ext cx="0" cy="0"/>
          <a:chOff x="0" y="0"/>
          <a:chExt cx="0" cy="0"/>
        </a:xfrm>
      </p:grpSpPr>
      <p:sp>
        <p:nvSpPr>
          <p:cNvPr id="702" name="Shape 702"/>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marL="0" lvl="0" indent="0">
              <a:spcBef>
                <a:spcPts val="0"/>
              </a:spcBef>
              <a:buNone/>
            </a:pPr>
            <a:endParaRPr/>
          </a:p>
        </p:txBody>
      </p:sp>
      <p:sp>
        <p:nvSpPr>
          <p:cNvPr id="703" name="Shape 7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9834882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1"/>
        <p:cNvGrpSpPr/>
        <p:nvPr/>
      </p:nvGrpSpPr>
      <p:grpSpPr>
        <a:xfrm>
          <a:off x="0" y="0"/>
          <a:ext cx="0" cy="0"/>
          <a:chOff x="0" y="0"/>
          <a:chExt cx="0" cy="0"/>
        </a:xfrm>
      </p:grpSpPr>
      <p:sp>
        <p:nvSpPr>
          <p:cNvPr id="702" name="Shape 702"/>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marL="0" lvl="0" indent="0">
              <a:spcBef>
                <a:spcPts val="0"/>
              </a:spcBef>
              <a:buNone/>
            </a:pPr>
            <a:endParaRPr/>
          </a:p>
        </p:txBody>
      </p:sp>
      <p:sp>
        <p:nvSpPr>
          <p:cNvPr id="703" name="Shape 7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1215399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1"/>
        <p:cNvGrpSpPr/>
        <p:nvPr/>
      </p:nvGrpSpPr>
      <p:grpSpPr>
        <a:xfrm>
          <a:off x="0" y="0"/>
          <a:ext cx="0" cy="0"/>
          <a:chOff x="0" y="0"/>
          <a:chExt cx="0" cy="0"/>
        </a:xfrm>
      </p:grpSpPr>
      <p:sp>
        <p:nvSpPr>
          <p:cNvPr id="702" name="Shape 702"/>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marL="0" lvl="0" indent="0">
              <a:spcBef>
                <a:spcPts val="0"/>
              </a:spcBef>
              <a:buNone/>
            </a:pPr>
            <a:endParaRPr/>
          </a:p>
        </p:txBody>
      </p:sp>
      <p:sp>
        <p:nvSpPr>
          <p:cNvPr id="703" name="Shape 7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3414405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1"/>
        <p:cNvGrpSpPr/>
        <p:nvPr/>
      </p:nvGrpSpPr>
      <p:grpSpPr>
        <a:xfrm>
          <a:off x="0" y="0"/>
          <a:ext cx="0" cy="0"/>
          <a:chOff x="0" y="0"/>
          <a:chExt cx="0" cy="0"/>
        </a:xfrm>
      </p:grpSpPr>
      <p:sp>
        <p:nvSpPr>
          <p:cNvPr id="702" name="Shape 702"/>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marL="0" lvl="0" indent="0">
              <a:spcBef>
                <a:spcPts val="0"/>
              </a:spcBef>
              <a:buNone/>
            </a:pPr>
            <a:endParaRPr/>
          </a:p>
        </p:txBody>
      </p:sp>
      <p:sp>
        <p:nvSpPr>
          <p:cNvPr id="703" name="Shape 7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7052015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1"/>
        <p:cNvGrpSpPr/>
        <p:nvPr/>
      </p:nvGrpSpPr>
      <p:grpSpPr>
        <a:xfrm>
          <a:off x="0" y="0"/>
          <a:ext cx="0" cy="0"/>
          <a:chOff x="0" y="0"/>
          <a:chExt cx="0" cy="0"/>
        </a:xfrm>
      </p:grpSpPr>
      <p:sp>
        <p:nvSpPr>
          <p:cNvPr id="702" name="Shape 702"/>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marL="0" lvl="0" indent="0">
              <a:spcBef>
                <a:spcPts val="0"/>
              </a:spcBef>
              <a:buNone/>
            </a:pPr>
            <a:endParaRPr/>
          </a:p>
        </p:txBody>
      </p:sp>
      <p:sp>
        <p:nvSpPr>
          <p:cNvPr id="703" name="Shape 7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4567149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1"/>
        <p:cNvGrpSpPr/>
        <p:nvPr/>
      </p:nvGrpSpPr>
      <p:grpSpPr>
        <a:xfrm>
          <a:off x="0" y="0"/>
          <a:ext cx="0" cy="0"/>
          <a:chOff x="0" y="0"/>
          <a:chExt cx="0" cy="0"/>
        </a:xfrm>
      </p:grpSpPr>
      <p:sp>
        <p:nvSpPr>
          <p:cNvPr id="702" name="Shape 702"/>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marL="0" lvl="0" indent="0">
              <a:spcBef>
                <a:spcPts val="0"/>
              </a:spcBef>
              <a:buNone/>
            </a:pPr>
            <a:endParaRPr/>
          </a:p>
        </p:txBody>
      </p:sp>
      <p:sp>
        <p:nvSpPr>
          <p:cNvPr id="703" name="Shape 7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4473342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1"/>
        <p:cNvGrpSpPr/>
        <p:nvPr/>
      </p:nvGrpSpPr>
      <p:grpSpPr>
        <a:xfrm>
          <a:off x="0" y="0"/>
          <a:ext cx="0" cy="0"/>
          <a:chOff x="0" y="0"/>
          <a:chExt cx="0" cy="0"/>
        </a:xfrm>
      </p:grpSpPr>
      <p:sp>
        <p:nvSpPr>
          <p:cNvPr id="702" name="Shape 702"/>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marL="0" lvl="0" indent="0">
              <a:spcBef>
                <a:spcPts val="0"/>
              </a:spcBef>
              <a:buNone/>
            </a:pPr>
            <a:endParaRPr/>
          </a:p>
        </p:txBody>
      </p:sp>
      <p:sp>
        <p:nvSpPr>
          <p:cNvPr id="703" name="Shape 7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172388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1"/>
        <p:cNvGrpSpPr/>
        <p:nvPr/>
      </p:nvGrpSpPr>
      <p:grpSpPr>
        <a:xfrm>
          <a:off x="0" y="0"/>
          <a:ext cx="0" cy="0"/>
          <a:chOff x="0" y="0"/>
          <a:chExt cx="0" cy="0"/>
        </a:xfrm>
      </p:grpSpPr>
      <p:sp>
        <p:nvSpPr>
          <p:cNvPr id="702" name="Shape 702"/>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marL="0" lvl="0" indent="0">
              <a:spcBef>
                <a:spcPts val="0"/>
              </a:spcBef>
              <a:buNone/>
            </a:pPr>
            <a:endParaRPr/>
          </a:p>
        </p:txBody>
      </p:sp>
      <p:sp>
        <p:nvSpPr>
          <p:cNvPr id="703" name="Shape 7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8694785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1"/>
        <p:cNvGrpSpPr/>
        <p:nvPr/>
      </p:nvGrpSpPr>
      <p:grpSpPr>
        <a:xfrm>
          <a:off x="0" y="0"/>
          <a:ext cx="0" cy="0"/>
          <a:chOff x="0" y="0"/>
          <a:chExt cx="0" cy="0"/>
        </a:xfrm>
      </p:grpSpPr>
      <p:sp>
        <p:nvSpPr>
          <p:cNvPr id="702" name="Shape 702"/>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marL="0" lvl="0" indent="0">
              <a:spcBef>
                <a:spcPts val="0"/>
              </a:spcBef>
              <a:buNone/>
            </a:pPr>
            <a:endParaRPr/>
          </a:p>
        </p:txBody>
      </p:sp>
      <p:sp>
        <p:nvSpPr>
          <p:cNvPr id="703" name="Shape 7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1105174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1"/>
        <p:cNvGrpSpPr/>
        <p:nvPr/>
      </p:nvGrpSpPr>
      <p:grpSpPr>
        <a:xfrm>
          <a:off x="0" y="0"/>
          <a:ext cx="0" cy="0"/>
          <a:chOff x="0" y="0"/>
          <a:chExt cx="0" cy="0"/>
        </a:xfrm>
      </p:grpSpPr>
      <p:sp>
        <p:nvSpPr>
          <p:cNvPr id="702" name="Shape 702"/>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marL="0" lvl="0" indent="0">
              <a:spcBef>
                <a:spcPts val="0"/>
              </a:spcBef>
              <a:buNone/>
            </a:pPr>
            <a:endParaRPr/>
          </a:p>
        </p:txBody>
      </p:sp>
      <p:sp>
        <p:nvSpPr>
          <p:cNvPr id="703" name="Shape 7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2987352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1"/>
        <p:cNvGrpSpPr/>
        <p:nvPr/>
      </p:nvGrpSpPr>
      <p:grpSpPr>
        <a:xfrm>
          <a:off x="0" y="0"/>
          <a:ext cx="0" cy="0"/>
          <a:chOff x="0" y="0"/>
          <a:chExt cx="0" cy="0"/>
        </a:xfrm>
      </p:grpSpPr>
      <p:sp>
        <p:nvSpPr>
          <p:cNvPr id="702" name="Shape 702"/>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marL="0" lvl="0" indent="0">
              <a:spcBef>
                <a:spcPts val="0"/>
              </a:spcBef>
              <a:buNone/>
            </a:pPr>
            <a:endParaRPr/>
          </a:p>
        </p:txBody>
      </p:sp>
      <p:sp>
        <p:nvSpPr>
          <p:cNvPr id="703" name="Shape 7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1889678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1"/>
        <p:cNvGrpSpPr/>
        <p:nvPr/>
      </p:nvGrpSpPr>
      <p:grpSpPr>
        <a:xfrm>
          <a:off x="0" y="0"/>
          <a:ext cx="0" cy="0"/>
          <a:chOff x="0" y="0"/>
          <a:chExt cx="0" cy="0"/>
        </a:xfrm>
      </p:grpSpPr>
      <p:sp>
        <p:nvSpPr>
          <p:cNvPr id="702" name="Shape 702"/>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marL="0" lvl="0" indent="0">
              <a:spcBef>
                <a:spcPts val="0"/>
              </a:spcBef>
              <a:buNone/>
            </a:pPr>
            <a:endParaRPr/>
          </a:p>
        </p:txBody>
      </p:sp>
      <p:sp>
        <p:nvSpPr>
          <p:cNvPr id="703" name="Shape 7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0532678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1"/>
        <p:cNvGrpSpPr/>
        <p:nvPr/>
      </p:nvGrpSpPr>
      <p:grpSpPr>
        <a:xfrm>
          <a:off x="0" y="0"/>
          <a:ext cx="0" cy="0"/>
          <a:chOff x="0" y="0"/>
          <a:chExt cx="0" cy="0"/>
        </a:xfrm>
      </p:grpSpPr>
      <p:sp>
        <p:nvSpPr>
          <p:cNvPr id="702" name="Shape 702"/>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marL="0" lvl="0" indent="0">
              <a:spcBef>
                <a:spcPts val="0"/>
              </a:spcBef>
              <a:buNone/>
            </a:pPr>
            <a:endParaRPr/>
          </a:p>
        </p:txBody>
      </p:sp>
      <p:sp>
        <p:nvSpPr>
          <p:cNvPr id="703" name="Shape 7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9100325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1"/>
        <p:cNvGrpSpPr/>
        <p:nvPr/>
      </p:nvGrpSpPr>
      <p:grpSpPr>
        <a:xfrm>
          <a:off x="0" y="0"/>
          <a:ext cx="0" cy="0"/>
          <a:chOff x="0" y="0"/>
          <a:chExt cx="0" cy="0"/>
        </a:xfrm>
      </p:grpSpPr>
      <p:sp>
        <p:nvSpPr>
          <p:cNvPr id="702" name="Shape 702"/>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marL="0" lvl="0" indent="0">
              <a:spcBef>
                <a:spcPts val="0"/>
              </a:spcBef>
              <a:buNone/>
            </a:pPr>
            <a:endParaRPr/>
          </a:p>
        </p:txBody>
      </p:sp>
      <p:sp>
        <p:nvSpPr>
          <p:cNvPr id="703" name="Shape 7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0239996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1"/>
        <p:cNvGrpSpPr/>
        <p:nvPr/>
      </p:nvGrpSpPr>
      <p:grpSpPr>
        <a:xfrm>
          <a:off x="0" y="0"/>
          <a:ext cx="0" cy="0"/>
          <a:chOff x="0" y="0"/>
          <a:chExt cx="0" cy="0"/>
        </a:xfrm>
      </p:grpSpPr>
      <p:sp>
        <p:nvSpPr>
          <p:cNvPr id="702" name="Shape 702"/>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marL="0" lvl="0" indent="0">
              <a:spcBef>
                <a:spcPts val="0"/>
              </a:spcBef>
              <a:buNone/>
            </a:pPr>
            <a:endParaRPr/>
          </a:p>
        </p:txBody>
      </p:sp>
      <p:sp>
        <p:nvSpPr>
          <p:cNvPr id="703" name="Shape 7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2776431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1"/>
        <p:cNvGrpSpPr/>
        <p:nvPr/>
      </p:nvGrpSpPr>
      <p:grpSpPr>
        <a:xfrm>
          <a:off x="0" y="0"/>
          <a:ext cx="0" cy="0"/>
          <a:chOff x="0" y="0"/>
          <a:chExt cx="0" cy="0"/>
        </a:xfrm>
      </p:grpSpPr>
      <p:sp>
        <p:nvSpPr>
          <p:cNvPr id="702" name="Shape 702"/>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marL="0" lvl="0" indent="0">
              <a:spcBef>
                <a:spcPts val="0"/>
              </a:spcBef>
              <a:buNone/>
            </a:pPr>
            <a:endParaRPr/>
          </a:p>
        </p:txBody>
      </p:sp>
      <p:sp>
        <p:nvSpPr>
          <p:cNvPr id="703" name="Shape 7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9407369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1"/>
        <p:cNvGrpSpPr/>
        <p:nvPr/>
      </p:nvGrpSpPr>
      <p:grpSpPr>
        <a:xfrm>
          <a:off x="0" y="0"/>
          <a:ext cx="0" cy="0"/>
          <a:chOff x="0" y="0"/>
          <a:chExt cx="0" cy="0"/>
        </a:xfrm>
      </p:grpSpPr>
      <p:sp>
        <p:nvSpPr>
          <p:cNvPr id="702" name="Shape 702"/>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marL="0" lvl="0" indent="0">
              <a:spcBef>
                <a:spcPts val="0"/>
              </a:spcBef>
              <a:buNone/>
            </a:pPr>
            <a:endParaRPr/>
          </a:p>
        </p:txBody>
      </p:sp>
      <p:sp>
        <p:nvSpPr>
          <p:cNvPr id="703" name="Shape 7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1049173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1"/>
        <p:cNvGrpSpPr/>
        <p:nvPr/>
      </p:nvGrpSpPr>
      <p:grpSpPr>
        <a:xfrm>
          <a:off x="0" y="0"/>
          <a:ext cx="0" cy="0"/>
          <a:chOff x="0" y="0"/>
          <a:chExt cx="0" cy="0"/>
        </a:xfrm>
      </p:grpSpPr>
      <p:sp>
        <p:nvSpPr>
          <p:cNvPr id="702" name="Shape 702"/>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marL="0" lvl="0" indent="0">
              <a:spcBef>
                <a:spcPts val="0"/>
              </a:spcBef>
              <a:buNone/>
            </a:pPr>
            <a:endParaRPr/>
          </a:p>
        </p:txBody>
      </p:sp>
      <p:sp>
        <p:nvSpPr>
          <p:cNvPr id="703" name="Shape 7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575770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1"/>
        <p:cNvGrpSpPr/>
        <p:nvPr/>
      </p:nvGrpSpPr>
      <p:grpSpPr>
        <a:xfrm>
          <a:off x="0" y="0"/>
          <a:ext cx="0" cy="0"/>
          <a:chOff x="0" y="0"/>
          <a:chExt cx="0" cy="0"/>
        </a:xfrm>
      </p:grpSpPr>
      <p:sp>
        <p:nvSpPr>
          <p:cNvPr id="702" name="Shape 702"/>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marL="0" lvl="0" indent="0">
              <a:spcBef>
                <a:spcPts val="0"/>
              </a:spcBef>
              <a:buNone/>
            </a:pPr>
            <a:endParaRPr/>
          </a:p>
        </p:txBody>
      </p:sp>
      <p:sp>
        <p:nvSpPr>
          <p:cNvPr id="703" name="Shape 7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2854589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1"/>
        <p:cNvGrpSpPr/>
        <p:nvPr/>
      </p:nvGrpSpPr>
      <p:grpSpPr>
        <a:xfrm>
          <a:off x="0" y="0"/>
          <a:ext cx="0" cy="0"/>
          <a:chOff x="0" y="0"/>
          <a:chExt cx="0" cy="0"/>
        </a:xfrm>
      </p:grpSpPr>
      <p:sp>
        <p:nvSpPr>
          <p:cNvPr id="702" name="Shape 702"/>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marL="0" lvl="0" indent="0">
              <a:spcBef>
                <a:spcPts val="0"/>
              </a:spcBef>
              <a:buNone/>
            </a:pPr>
            <a:endParaRPr/>
          </a:p>
        </p:txBody>
      </p:sp>
      <p:sp>
        <p:nvSpPr>
          <p:cNvPr id="703" name="Shape 7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4118631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1"/>
        <p:cNvGrpSpPr/>
        <p:nvPr/>
      </p:nvGrpSpPr>
      <p:grpSpPr>
        <a:xfrm>
          <a:off x="0" y="0"/>
          <a:ext cx="0" cy="0"/>
          <a:chOff x="0" y="0"/>
          <a:chExt cx="0" cy="0"/>
        </a:xfrm>
      </p:grpSpPr>
      <p:sp>
        <p:nvSpPr>
          <p:cNvPr id="702" name="Shape 702"/>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marL="0" lvl="0" indent="0">
              <a:spcBef>
                <a:spcPts val="0"/>
              </a:spcBef>
              <a:buNone/>
            </a:pPr>
            <a:endParaRPr/>
          </a:p>
        </p:txBody>
      </p:sp>
      <p:sp>
        <p:nvSpPr>
          <p:cNvPr id="703" name="Shape 7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8089383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1"/>
        <p:cNvGrpSpPr/>
        <p:nvPr/>
      </p:nvGrpSpPr>
      <p:grpSpPr>
        <a:xfrm>
          <a:off x="0" y="0"/>
          <a:ext cx="0" cy="0"/>
          <a:chOff x="0" y="0"/>
          <a:chExt cx="0" cy="0"/>
        </a:xfrm>
      </p:grpSpPr>
      <p:sp>
        <p:nvSpPr>
          <p:cNvPr id="702" name="Shape 702"/>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marL="0" lvl="0" indent="0">
              <a:spcBef>
                <a:spcPts val="0"/>
              </a:spcBef>
              <a:buNone/>
            </a:pPr>
            <a:endParaRPr/>
          </a:p>
        </p:txBody>
      </p:sp>
      <p:sp>
        <p:nvSpPr>
          <p:cNvPr id="703" name="Shape 7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107344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1"/>
        <p:cNvGrpSpPr/>
        <p:nvPr/>
      </p:nvGrpSpPr>
      <p:grpSpPr>
        <a:xfrm>
          <a:off x="0" y="0"/>
          <a:ext cx="0" cy="0"/>
          <a:chOff x="0" y="0"/>
          <a:chExt cx="0" cy="0"/>
        </a:xfrm>
      </p:grpSpPr>
      <p:sp>
        <p:nvSpPr>
          <p:cNvPr id="702" name="Shape 702"/>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marL="0" lvl="0" indent="0">
              <a:spcBef>
                <a:spcPts val="0"/>
              </a:spcBef>
              <a:buNone/>
            </a:pPr>
            <a:endParaRPr/>
          </a:p>
        </p:txBody>
      </p:sp>
      <p:sp>
        <p:nvSpPr>
          <p:cNvPr id="703" name="Shape 7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4346914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1"/>
        <p:cNvGrpSpPr/>
        <p:nvPr/>
      </p:nvGrpSpPr>
      <p:grpSpPr>
        <a:xfrm>
          <a:off x="0" y="0"/>
          <a:ext cx="0" cy="0"/>
          <a:chOff x="0" y="0"/>
          <a:chExt cx="0" cy="0"/>
        </a:xfrm>
      </p:grpSpPr>
      <p:sp>
        <p:nvSpPr>
          <p:cNvPr id="702" name="Shape 702"/>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marL="0" lvl="0" indent="0">
              <a:spcBef>
                <a:spcPts val="0"/>
              </a:spcBef>
              <a:buNone/>
            </a:pPr>
            <a:endParaRPr/>
          </a:p>
        </p:txBody>
      </p:sp>
      <p:sp>
        <p:nvSpPr>
          <p:cNvPr id="703" name="Shape 7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6509016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1"/>
        <p:cNvGrpSpPr/>
        <p:nvPr/>
      </p:nvGrpSpPr>
      <p:grpSpPr>
        <a:xfrm>
          <a:off x="0" y="0"/>
          <a:ext cx="0" cy="0"/>
          <a:chOff x="0" y="0"/>
          <a:chExt cx="0" cy="0"/>
        </a:xfrm>
      </p:grpSpPr>
      <p:sp>
        <p:nvSpPr>
          <p:cNvPr id="702" name="Shape 702"/>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marL="0" lvl="0" indent="0">
              <a:spcBef>
                <a:spcPts val="0"/>
              </a:spcBef>
              <a:buNone/>
            </a:pPr>
            <a:endParaRPr/>
          </a:p>
        </p:txBody>
      </p:sp>
      <p:sp>
        <p:nvSpPr>
          <p:cNvPr id="703" name="Shape 7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7148902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1"/>
        <p:cNvGrpSpPr/>
        <p:nvPr/>
      </p:nvGrpSpPr>
      <p:grpSpPr>
        <a:xfrm>
          <a:off x="0" y="0"/>
          <a:ext cx="0" cy="0"/>
          <a:chOff x="0" y="0"/>
          <a:chExt cx="0" cy="0"/>
        </a:xfrm>
      </p:grpSpPr>
      <p:sp>
        <p:nvSpPr>
          <p:cNvPr id="702" name="Shape 702"/>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marL="0" lvl="0" indent="0">
              <a:spcBef>
                <a:spcPts val="0"/>
              </a:spcBef>
              <a:buNone/>
            </a:pPr>
            <a:endParaRPr/>
          </a:p>
        </p:txBody>
      </p:sp>
      <p:sp>
        <p:nvSpPr>
          <p:cNvPr id="703" name="Shape 7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1609904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1"/>
        <p:cNvGrpSpPr/>
        <p:nvPr/>
      </p:nvGrpSpPr>
      <p:grpSpPr>
        <a:xfrm>
          <a:off x="0" y="0"/>
          <a:ext cx="0" cy="0"/>
          <a:chOff x="0" y="0"/>
          <a:chExt cx="0" cy="0"/>
        </a:xfrm>
      </p:grpSpPr>
      <p:sp>
        <p:nvSpPr>
          <p:cNvPr id="702" name="Shape 702"/>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marL="0" lvl="0" indent="0">
              <a:spcBef>
                <a:spcPts val="0"/>
              </a:spcBef>
              <a:buNone/>
            </a:pPr>
            <a:endParaRPr/>
          </a:p>
        </p:txBody>
      </p:sp>
      <p:sp>
        <p:nvSpPr>
          <p:cNvPr id="703" name="Shape 7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9167285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1"/>
        <p:cNvGrpSpPr/>
        <p:nvPr/>
      </p:nvGrpSpPr>
      <p:grpSpPr>
        <a:xfrm>
          <a:off x="0" y="0"/>
          <a:ext cx="0" cy="0"/>
          <a:chOff x="0" y="0"/>
          <a:chExt cx="0" cy="0"/>
        </a:xfrm>
      </p:grpSpPr>
      <p:sp>
        <p:nvSpPr>
          <p:cNvPr id="702" name="Shape 702"/>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marL="0" lvl="0" indent="0">
              <a:spcBef>
                <a:spcPts val="0"/>
              </a:spcBef>
              <a:buNone/>
            </a:pPr>
            <a:endParaRPr/>
          </a:p>
        </p:txBody>
      </p:sp>
      <p:sp>
        <p:nvSpPr>
          <p:cNvPr id="703" name="Shape 7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9680495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1"/>
        <p:cNvGrpSpPr/>
        <p:nvPr/>
      </p:nvGrpSpPr>
      <p:grpSpPr>
        <a:xfrm>
          <a:off x="0" y="0"/>
          <a:ext cx="0" cy="0"/>
          <a:chOff x="0" y="0"/>
          <a:chExt cx="0" cy="0"/>
        </a:xfrm>
      </p:grpSpPr>
      <p:sp>
        <p:nvSpPr>
          <p:cNvPr id="702" name="Shape 702"/>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marL="0" lvl="0" indent="0">
              <a:spcBef>
                <a:spcPts val="0"/>
              </a:spcBef>
              <a:buNone/>
            </a:pPr>
            <a:endParaRPr/>
          </a:p>
        </p:txBody>
      </p:sp>
      <p:sp>
        <p:nvSpPr>
          <p:cNvPr id="703" name="Shape 7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917384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1"/>
        <p:cNvGrpSpPr/>
        <p:nvPr/>
      </p:nvGrpSpPr>
      <p:grpSpPr>
        <a:xfrm>
          <a:off x="0" y="0"/>
          <a:ext cx="0" cy="0"/>
          <a:chOff x="0" y="0"/>
          <a:chExt cx="0" cy="0"/>
        </a:xfrm>
      </p:grpSpPr>
      <p:sp>
        <p:nvSpPr>
          <p:cNvPr id="702" name="Shape 702"/>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marL="0" lvl="0" indent="0">
              <a:spcBef>
                <a:spcPts val="0"/>
              </a:spcBef>
              <a:buNone/>
            </a:pPr>
            <a:endParaRPr/>
          </a:p>
        </p:txBody>
      </p:sp>
      <p:sp>
        <p:nvSpPr>
          <p:cNvPr id="703" name="Shape 7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2677070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1"/>
        <p:cNvGrpSpPr/>
        <p:nvPr/>
      </p:nvGrpSpPr>
      <p:grpSpPr>
        <a:xfrm>
          <a:off x="0" y="0"/>
          <a:ext cx="0" cy="0"/>
          <a:chOff x="0" y="0"/>
          <a:chExt cx="0" cy="0"/>
        </a:xfrm>
      </p:grpSpPr>
      <p:sp>
        <p:nvSpPr>
          <p:cNvPr id="702" name="Shape 702"/>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marL="0" lvl="0" indent="0">
              <a:spcBef>
                <a:spcPts val="0"/>
              </a:spcBef>
              <a:buNone/>
            </a:pPr>
            <a:endParaRPr/>
          </a:p>
        </p:txBody>
      </p:sp>
      <p:sp>
        <p:nvSpPr>
          <p:cNvPr id="703" name="Shape 7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7197902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1"/>
        <p:cNvGrpSpPr/>
        <p:nvPr/>
      </p:nvGrpSpPr>
      <p:grpSpPr>
        <a:xfrm>
          <a:off x="0" y="0"/>
          <a:ext cx="0" cy="0"/>
          <a:chOff x="0" y="0"/>
          <a:chExt cx="0" cy="0"/>
        </a:xfrm>
      </p:grpSpPr>
      <p:sp>
        <p:nvSpPr>
          <p:cNvPr id="702" name="Shape 702"/>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marL="0" lvl="0" indent="0">
              <a:spcBef>
                <a:spcPts val="0"/>
              </a:spcBef>
              <a:buNone/>
            </a:pPr>
            <a:endParaRPr/>
          </a:p>
        </p:txBody>
      </p:sp>
      <p:sp>
        <p:nvSpPr>
          <p:cNvPr id="703" name="Shape 7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7150326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1"/>
        <p:cNvGrpSpPr/>
        <p:nvPr/>
      </p:nvGrpSpPr>
      <p:grpSpPr>
        <a:xfrm>
          <a:off x="0" y="0"/>
          <a:ext cx="0" cy="0"/>
          <a:chOff x="0" y="0"/>
          <a:chExt cx="0" cy="0"/>
        </a:xfrm>
      </p:grpSpPr>
      <p:sp>
        <p:nvSpPr>
          <p:cNvPr id="702" name="Shape 702"/>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marL="0" lvl="0" indent="0">
              <a:spcBef>
                <a:spcPts val="0"/>
              </a:spcBef>
              <a:buNone/>
            </a:pPr>
            <a:endParaRPr/>
          </a:p>
        </p:txBody>
      </p:sp>
      <p:sp>
        <p:nvSpPr>
          <p:cNvPr id="703" name="Shape 7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0753799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1"/>
        <p:cNvGrpSpPr/>
        <p:nvPr/>
      </p:nvGrpSpPr>
      <p:grpSpPr>
        <a:xfrm>
          <a:off x="0" y="0"/>
          <a:ext cx="0" cy="0"/>
          <a:chOff x="0" y="0"/>
          <a:chExt cx="0" cy="0"/>
        </a:xfrm>
      </p:grpSpPr>
      <p:sp>
        <p:nvSpPr>
          <p:cNvPr id="702" name="Shape 702"/>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marL="0" lvl="0" indent="0">
              <a:spcBef>
                <a:spcPts val="0"/>
              </a:spcBef>
              <a:buNone/>
            </a:pPr>
            <a:endParaRPr/>
          </a:p>
        </p:txBody>
      </p:sp>
      <p:sp>
        <p:nvSpPr>
          <p:cNvPr id="703" name="Shape 7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3132135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1"/>
        <p:cNvGrpSpPr/>
        <p:nvPr/>
      </p:nvGrpSpPr>
      <p:grpSpPr>
        <a:xfrm>
          <a:off x="0" y="0"/>
          <a:ext cx="0" cy="0"/>
          <a:chOff x="0" y="0"/>
          <a:chExt cx="0" cy="0"/>
        </a:xfrm>
      </p:grpSpPr>
      <p:sp>
        <p:nvSpPr>
          <p:cNvPr id="702" name="Shape 702"/>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marL="0" lvl="0" indent="0">
              <a:spcBef>
                <a:spcPts val="0"/>
              </a:spcBef>
              <a:buNone/>
            </a:pPr>
            <a:endParaRPr/>
          </a:p>
        </p:txBody>
      </p:sp>
      <p:sp>
        <p:nvSpPr>
          <p:cNvPr id="703" name="Shape 7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4337500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1"/>
        <p:cNvGrpSpPr/>
        <p:nvPr/>
      </p:nvGrpSpPr>
      <p:grpSpPr>
        <a:xfrm>
          <a:off x="0" y="0"/>
          <a:ext cx="0" cy="0"/>
          <a:chOff x="0" y="0"/>
          <a:chExt cx="0" cy="0"/>
        </a:xfrm>
      </p:grpSpPr>
      <p:sp>
        <p:nvSpPr>
          <p:cNvPr id="702" name="Shape 702"/>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marL="0" lvl="0" indent="0">
              <a:spcBef>
                <a:spcPts val="0"/>
              </a:spcBef>
              <a:buNone/>
            </a:pPr>
            <a:endParaRPr/>
          </a:p>
        </p:txBody>
      </p:sp>
      <p:sp>
        <p:nvSpPr>
          <p:cNvPr id="703" name="Shape 7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7937325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1"/>
        <p:cNvGrpSpPr/>
        <p:nvPr/>
      </p:nvGrpSpPr>
      <p:grpSpPr>
        <a:xfrm>
          <a:off x="0" y="0"/>
          <a:ext cx="0" cy="0"/>
          <a:chOff x="0" y="0"/>
          <a:chExt cx="0" cy="0"/>
        </a:xfrm>
      </p:grpSpPr>
      <p:sp>
        <p:nvSpPr>
          <p:cNvPr id="702" name="Shape 702"/>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marL="0" lvl="0" indent="0">
              <a:spcBef>
                <a:spcPts val="0"/>
              </a:spcBef>
              <a:buNone/>
            </a:pPr>
            <a:endParaRPr/>
          </a:p>
        </p:txBody>
      </p:sp>
      <p:sp>
        <p:nvSpPr>
          <p:cNvPr id="703" name="Shape 7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2120290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1"/>
        <p:cNvGrpSpPr/>
        <p:nvPr/>
      </p:nvGrpSpPr>
      <p:grpSpPr>
        <a:xfrm>
          <a:off x="0" y="0"/>
          <a:ext cx="0" cy="0"/>
          <a:chOff x="0" y="0"/>
          <a:chExt cx="0" cy="0"/>
        </a:xfrm>
      </p:grpSpPr>
      <p:sp>
        <p:nvSpPr>
          <p:cNvPr id="702" name="Shape 702"/>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marL="0" lvl="0" indent="0">
              <a:spcBef>
                <a:spcPts val="0"/>
              </a:spcBef>
              <a:buNone/>
            </a:pPr>
            <a:endParaRPr/>
          </a:p>
        </p:txBody>
      </p:sp>
      <p:sp>
        <p:nvSpPr>
          <p:cNvPr id="703" name="Shape 7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6821904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1"/>
        <p:cNvGrpSpPr/>
        <p:nvPr/>
      </p:nvGrpSpPr>
      <p:grpSpPr>
        <a:xfrm>
          <a:off x="0" y="0"/>
          <a:ext cx="0" cy="0"/>
          <a:chOff x="0" y="0"/>
          <a:chExt cx="0" cy="0"/>
        </a:xfrm>
      </p:grpSpPr>
      <p:sp>
        <p:nvSpPr>
          <p:cNvPr id="702" name="Shape 702"/>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marL="0" lvl="0" indent="0">
              <a:spcBef>
                <a:spcPts val="0"/>
              </a:spcBef>
              <a:buNone/>
            </a:pPr>
            <a:endParaRPr/>
          </a:p>
        </p:txBody>
      </p:sp>
      <p:sp>
        <p:nvSpPr>
          <p:cNvPr id="703" name="Shape 7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453453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1"/>
        <p:cNvGrpSpPr/>
        <p:nvPr/>
      </p:nvGrpSpPr>
      <p:grpSpPr>
        <a:xfrm>
          <a:off x="0" y="0"/>
          <a:ext cx="0" cy="0"/>
          <a:chOff x="0" y="0"/>
          <a:chExt cx="0" cy="0"/>
        </a:xfrm>
      </p:grpSpPr>
      <p:sp>
        <p:nvSpPr>
          <p:cNvPr id="702" name="Shape 702"/>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marL="0" lvl="0" indent="0">
              <a:spcBef>
                <a:spcPts val="0"/>
              </a:spcBef>
              <a:buNone/>
            </a:pPr>
            <a:endParaRPr/>
          </a:p>
        </p:txBody>
      </p:sp>
      <p:sp>
        <p:nvSpPr>
          <p:cNvPr id="703" name="Shape 7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603067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1"/>
        <p:cNvGrpSpPr/>
        <p:nvPr/>
      </p:nvGrpSpPr>
      <p:grpSpPr>
        <a:xfrm>
          <a:off x="0" y="0"/>
          <a:ext cx="0" cy="0"/>
          <a:chOff x="0" y="0"/>
          <a:chExt cx="0" cy="0"/>
        </a:xfrm>
      </p:grpSpPr>
      <p:sp>
        <p:nvSpPr>
          <p:cNvPr id="702" name="Shape 702"/>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marL="0" lvl="0" indent="0">
              <a:spcBef>
                <a:spcPts val="0"/>
              </a:spcBef>
              <a:buNone/>
            </a:pPr>
            <a:endParaRPr/>
          </a:p>
        </p:txBody>
      </p:sp>
      <p:sp>
        <p:nvSpPr>
          <p:cNvPr id="703" name="Shape 7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92602798"/>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1"/>
        <p:cNvGrpSpPr/>
        <p:nvPr/>
      </p:nvGrpSpPr>
      <p:grpSpPr>
        <a:xfrm>
          <a:off x="0" y="0"/>
          <a:ext cx="0" cy="0"/>
          <a:chOff x="0" y="0"/>
          <a:chExt cx="0" cy="0"/>
        </a:xfrm>
      </p:grpSpPr>
      <p:sp>
        <p:nvSpPr>
          <p:cNvPr id="702" name="Shape 702"/>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marL="0" lvl="0" indent="0">
              <a:spcBef>
                <a:spcPts val="0"/>
              </a:spcBef>
              <a:buNone/>
            </a:pPr>
            <a:endParaRPr/>
          </a:p>
        </p:txBody>
      </p:sp>
      <p:sp>
        <p:nvSpPr>
          <p:cNvPr id="703" name="Shape 7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4228381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1"/>
        <p:cNvGrpSpPr/>
        <p:nvPr/>
      </p:nvGrpSpPr>
      <p:grpSpPr>
        <a:xfrm>
          <a:off x="0" y="0"/>
          <a:ext cx="0" cy="0"/>
          <a:chOff x="0" y="0"/>
          <a:chExt cx="0" cy="0"/>
        </a:xfrm>
      </p:grpSpPr>
      <p:sp>
        <p:nvSpPr>
          <p:cNvPr id="702" name="Shape 702"/>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marL="0" lvl="0" indent="0">
              <a:spcBef>
                <a:spcPts val="0"/>
              </a:spcBef>
              <a:buNone/>
            </a:pPr>
            <a:endParaRPr/>
          </a:p>
        </p:txBody>
      </p:sp>
      <p:sp>
        <p:nvSpPr>
          <p:cNvPr id="703" name="Shape 7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0121158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1"/>
        <p:cNvGrpSpPr/>
        <p:nvPr/>
      </p:nvGrpSpPr>
      <p:grpSpPr>
        <a:xfrm>
          <a:off x="0" y="0"/>
          <a:ext cx="0" cy="0"/>
          <a:chOff x="0" y="0"/>
          <a:chExt cx="0" cy="0"/>
        </a:xfrm>
      </p:grpSpPr>
      <p:sp>
        <p:nvSpPr>
          <p:cNvPr id="702" name="Shape 702"/>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marL="0" lvl="0" indent="0">
              <a:spcBef>
                <a:spcPts val="0"/>
              </a:spcBef>
              <a:buNone/>
            </a:pPr>
            <a:endParaRPr/>
          </a:p>
        </p:txBody>
      </p:sp>
      <p:sp>
        <p:nvSpPr>
          <p:cNvPr id="703" name="Shape 7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9696651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1"/>
        <p:cNvGrpSpPr/>
        <p:nvPr/>
      </p:nvGrpSpPr>
      <p:grpSpPr>
        <a:xfrm>
          <a:off x="0" y="0"/>
          <a:ext cx="0" cy="0"/>
          <a:chOff x="0" y="0"/>
          <a:chExt cx="0" cy="0"/>
        </a:xfrm>
      </p:grpSpPr>
      <p:sp>
        <p:nvSpPr>
          <p:cNvPr id="702" name="Shape 702"/>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marL="0" lvl="0" indent="0">
              <a:spcBef>
                <a:spcPts val="0"/>
              </a:spcBef>
              <a:buNone/>
            </a:pPr>
            <a:endParaRPr/>
          </a:p>
        </p:txBody>
      </p:sp>
      <p:sp>
        <p:nvSpPr>
          <p:cNvPr id="703" name="Shape 7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13769028"/>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1"/>
        <p:cNvGrpSpPr/>
        <p:nvPr/>
      </p:nvGrpSpPr>
      <p:grpSpPr>
        <a:xfrm>
          <a:off x="0" y="0"/>
          <a:ext cx="0" cy="0"/>
          <a:chOff x="0" y="0"/>
          <a:chExt cx="0" cy="0"/>
        </a:xfrm>
      </p:grpSpPr>
      <p:sp>
        <p:nvSpPr>
          <p:cNvPr id="702" name="Shape 702"/>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marL="0" lvl="0" indent="0">
              <a:spcBef>
                <a:spcPts val="0"/>
              </a:spcBef>
              <a:buNone/>
            </a:pPr>
            <a:endParaRPr/>
          </a:p>
        </p:txBody>
      </p:sp>
      <p:sp>
        <p:nvSpPr>
          <p:cNvPr id="703" name="Shape 7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28505726"/>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1"/>
        <p:cNvGrpSpPr/>
        <p:nvPr/>
      </p:nvGrpSpPr>
      <p:grpSpPr>
        <a:xfrm>
          <a:off x="0" y="0"/>
          <a:ext cx="0" cy="0"/>
          <a:chOff x="0" y="0"/>
          <a:chExt cx="0" cy="0"/>
        </a:xfrm>
      </p:grpSpPr>
      <p:sp>
        <p:nvSpPr>
          <p:cNvPr id="702" name="Shape 702"/>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marL="0" lvl="0" indent="0">
              <a:spcBef>
                <a:spcPts val="0"/>
              </a:spcBef>
              <a:buNone/>
            </a:pPr>
            <a:endParaRPr/>
          </a:p>
        </p:txBody>
      </p:sp>
      <p:sp>
        <p:nvSpPr>
          <p:cNvPr id="703" name="Shape 7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84997904"/>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1"/>
        <p:cNvGrpSpPr/>
        <p:nvPr/>
      </p:nvGrpSpPr>
      <p:grpSpPr>
        <a:xfrm>
          <a:off x="0" y="0"/>
          <a:ext cx="0" cy="0"/>
          <a:chOff x="0" y="0"/>
          <a:chExt cx="0" cy="0"/>
        </a:xfrm>
      </p:grpSpPr>
      <p:sp>
        <p:nvSpPr>
          <p:cNvPr id="702" name="Shape 702"/>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marL="0" lvl="0" indent="0">
              <a:spcBef>
                <a:spcPts val="0"/>
              </a:spcBef>
              <a:buNone/>
            </a:pPr>
            <a:endParaRPr/>
          </a:p>
        </p:txBody>
      </p:sp>
      <p:sp>
        <p:nvSpPr>
          <p:cNvPr id="703" name="Shape 7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955534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1"/>
        <p:cNvGrpSpPr/>
        <p:nvPr/>
      </p:nvGrpSpPr>
      <p:grpSpPr>
        <a:xfrm>
          <a:off x="0" y="0"/>
          <a:ext cx="0" cy="0"/>
          <a:chOff x="0" y="0"/>
          <a:chExt cx="0" cy="0"/>
        </a:xfrm>
      </p:grpSpPr>
      <p:sp>
        <p:nvSpPr>
          <p:cNvPr id="702" name="Shape 702"/>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marL="0" lvl="0" indent="0">
              <a:spcBef>
                <a:spcPts val="0"/>
              </a:spcBef>
              <a:buNone/>
            </a:pPr>
            <a:endParaRPr/>
          </a:p>
        </p:txBody>
      </p:sp>
      <p:sp>
        <p:nvSpPr>
          <p:cNvPr id="703" name="Shape 7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26726025"/>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1"/>
        <p:cNvGrpSpPr/>
        <p:nvPr/>
      </p:nvGrpSpPr>
      <p:grpSpPr>
        <a:xfrm>
          <a:off x="0" y="0"/>
          <a:ext cx="0" cy="0"/>
          <a:chOff x="0" y="0"/>
          <a:chExt cx="0" cy="0"/>
        </a:xfrm>
      </p:grpSpPr>
      <p:sp>
        <p:nvSpPr>
          <p:cNvPr id="702" name="Shape 702"/>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marL="0" lvl="0" indent="0">
              <a:spcBef>
                <a:spcPts val="0"/>
              </a:spcBef>
              <a:buNone/>
            </a:pPr>
            <a:endParaRPr/>
          </a:p>
        </p:txBody>
      </p:sp>
      <p:sp>
        <p:nvSpPr>
          <p:cNvPr id="703" name="Shape 7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58995764"/>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1"/>
        <p:cNvGrpSpPr/>
        <p:nvPr/>
      </p:nvGrpSpPr>
      <p:grpSpPr>
        <a:xfrm>
          <a:off x="0" y="0"/>
          <a:ext cx="0" cy="0"/>
          <a:chOff x="0" y="0"/>
          <a:chExt cx="0" cy="0"/>
        </a:xfrm>
      </p:grpSpPr>
      <p:sp>
        <p:nvSpPr>
          <p:cNvPr id="702" name="Shape 702"/>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marL="0" lvl="0" indent="0">
              <a:spcBef>
                <a:spcPts val="0"/>
              </a:spcBef>
              <a:buNone/>
            </a:pPr>
            <a:endParaRPr/>
          </a:p>
        </p:txBody>
      </p:sp>
      <p:sp>
        <p:nvSpPr>
          <p:cNvPr id="703" name="Shape 7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339398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1"/>
        <p:cNvGrpSpPr/>
        <p:nvPr/>
      </p:nvGrpSpPr>
      <p:grpSpPr>
        <a:xfrm>
          <a:off x="0" y="0"/>
          <a:ext cx="0" cy="0"/>
          <a:chOff x="0" y="0"/>
          <a:chExt cx="0" cy="0"/>
        </a:xfrm>
      </p:grpSpPr>
      <p:sp>
        <p:nvSpPr>
          <p:cNvPr id="702" name="Shape 702"/>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marL="0" lvl="0" indent="0">
              <a:spcBef>
                <a:spcPts val="0"/>
              </a:spcBef>
              <a:buNone/>
            </a:pPr>
            <a:endParaRPr/>
          </a:p>
        </p:txBody>
      </p:sp>
      <p:sp>
        <p:nvSpPr>
          <p:cNvPr id="703" name="Shape 7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26762455"/>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1"/>
        <p:cNvGrpSpPr/>
        <p:nvPr/>
      </p:nvGrpSpPr>
      <p:grpSpPr>
        <a:xfrm>
          <a:off x="0" y="0"/>
          <a:ext cx="0" cy="0"/>
          <a:chOff x="0" y="0"/>
          <a:chExt cx="0" cy="0"/>
        </a:xfrm>
      </p:grpSpPr>
      <p:sp>
        <p:nvSpPr>
          <p:cNvPr id="702" name="Shape 702"/>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marL="0" lvl="0" indent="0">
              <a:spcBef>
                <a:spcPts val="0"/>
              </a:spcBef>
              <a:buNone/>
            </a:pPr>
            <a:endParaRPr/>
          </a:p>
        </p:txBody>
      </p:sp>
      <p:sp>
        <p:nvSpPr>
          <p:cNvPr id="703" name="Shape 7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17990286"/>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1"/>
        <p:cNvGrpSpPr/>
        <p:nvPr/>
      </p:nvGrpSpPr>
      <p:grpSpPr>
        <a:xfrm>
          <a:off x="0" y="0"/>
          <a:ext cx="0" cy="0"/>
          <a:chOff x="0" y="0"/>
          <a:chExt cx="0" cy="0"/>
        </a:xfrm>
      </p:grpSpPr>
      <p:sp>
        <p:nvSpPr>
          <p:cNvPr id="702" name="Shape 702"/>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marL="0" lvl="0" indent="0">
              <a:spcBef>
                <a:spcPts val="0"/>
              </a:spcBef>
              <a:buNone/>
            </a:pPr>
            <a:endParaRPr/>
          </a:p>
        </p:txBody>
      </p:sp>
      <p:sp>
        <p:nvSpPr>
          <p:cNvPr id="703" name="Shape 7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81457621"/>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1"/>
        <p:cNvGrpSpPr/>
        <p:nvPr/>
      </p:nvGrpSpPr>
      <p:grpSpPr>
        <a:xfrm>
          <a:off x="0" y="0"/>
          <a:ext cx="0" cy="0"/>
          <a:chOff x="0" y="0"/>
          <a:chExt cx="0" cy="0"/>
        </a:xfrm>
      </p:grpSpPr>
      <p:sp>
        <p:nvSpPr>
          <p:cNvPr id="702" name="Shape 702"/>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marL="0" lvl="0" indent="0">
              <a:spcBef>
                <a:spcPts val="0"/>
              </a:spcBef>
              <a:buNone/>
            </a:pPr>
            <a:endParaRPr/>
          </a:p>
        </p:txBody>
      </p:sp>
      <p:sp>
        <p:nvSpPr>
          <p:cNvPr id="703" name="Shape 7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4294463"/>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1"/>
        <p:cNvGrpSpPr/>
        <p:nvPr/>
      </p:nvGrpSpPr>
      <p:grpSpPr>
        <a:xfrm>
          <a:off x="0" y="0"/>
          <a:ext cx="0" cy="0"/>
          <a:chOff x="0" y="0"/>
          <a:chExt cx="0" cy="0"/>
        </a:xfrm>
      </p:grpSpPr>
      <p:sp>
        <p:nvSpPr>
          <p:cNvPr id="702" name="Shape 702"/>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marL="0" lvl="0" indent="0">
              <a:spcBef>
                <a:spcPts val="0"/>
              </a:spcBef>
              <a:buNone/>
            </a:pPr>
            <a:endParaRPr/>
          </a:p>
        </p:txBody>
      </p:sp>
      <p:sp>
        <p:nvSpPr>
          <p:cNvPr id="703" name="Shape 7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06314132"/>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1"/>
        <p:cNvGrpSpPr/>
        <p:nvPr/>
      </p:nvGrpSpPr>
      <p:grpSpPr>
        <a:xfrm>
          <a:off x="0" y="0"/>
          <a:ext cx="0" cy="0"/>
          <a:chOff x="0" y="0"/>
          <a:chExt cx="0" cy="0"/>
        </a:xfrm>
      </p:grpSpPr>
      <p:sp>
        <p:nvSpPr>
          <p:cNvPr id="702" name="Shape 702"/>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marL="0" lvl="0" indent="0">
              <a:spcBef>
                <a:spcPts val="0"/>
              </a:spcBef>
              <a:buNone/>
            </a:pPr>
            <a:endParaRPr/>
          </a:p>
        </p:txBody>
      </p:sp>
      <p:sp>
        <p:nvSpPr>
          <p:cNvPr id="703" name="Shape 7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14275050"/>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1"/>
        <p:cNvGrpSpPr/>
        <p:nvPr/>
      </p:nvGrpSpPr>
      <p:grpSpPr>
        <a:xfrm>
          <a:off x="0" y="0"/>
          <a:ext cx="0" cy="0"/>
          <a:chOff x="0" y="0"/>
          <a:chExt cx="0" cy="0"/>
        </a:xfrm>
      </p:grpSpPr>
      <p:sp>
        <p:nvSpPr>
          <p:cNvPr id="702" name="Shape 702"/>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marL="0" lvl="0" indent="0">
              <a:spcBef>
                <a:spcPts val="0"/>
              </a:spcBef>
              <a:buNone/>
            </a:pPr>
            <a:endParaRPr/>
          </a:p>
        </p:txBody>
      </p:sp>
      <p:sp>
        <p:nvSpPr>
          <p:cNvPr id="703" name="Shape 7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77621347"/>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1"/>
        <p:cNvGrpSpPr/>
        <p:nvPr/>
      </p:nvGrpSpPr>
      <p:grpSpPr>
        <a:xfrm>
          <a:off x="0" y="0"/>
          <a:ext cx="0" cy="0"/>
          <a:chOff x="0" y="0"/>
          <a:chExt cx="0" cy="0"/>
        </a:xfrm>
      </p:grpSpPr>
      <p:sp>
        <p:nvSpPr>
          <p:cNvPr id="702" name="Shape 702"/>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marL="0" lvl="0" indent="0">
              <a:spcBef>
                <a:spcPts val="0"/>
              </a:spcBef>
              <a:buNone/>
            </a:pPr>
            <a:endParaRPr/>
          </a:p>
        </p:txBody>
      </p:sp>
      <p:sp>
        <p:nvSpPr>
          <p:cNvPr id="703" name="Shape 7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9876593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065214" y="1828800"/>
            <a:ext cx="8229600" cy="2895600"/>
          </a:xfrm>
        </p:spPr>
        <p:txBody>
          <a:bodyPr anchor="b">
            <a:normAutofit/>
          </a:bodyPr>
          <a:lstStyle>
            <a:lvl1pPr>
              <a:lnSpc>
                <a:spcPct val="80000"/>
              </a:lnSpc>
              <a:defRPr sz="6600">
                <a:solidFill>
                  <a:schemeClr val="tx1"/>
                </a:solidFill>
              </a:defRPr>
            </a:lvl1pPr>
          </a:lstStyle>
          <a:p>
            <a:r>
              <a:rPr lang="en-US" smtClean="0"/>
              <a:t>Click to edit Master title style</a:t>
            </a:r>
            <a:endParaRPr/>
          </a:p>
        </p:txBody>
      </p:sp>
      <p:sp>
        <p:nvSpPr>
          <p:cNvPr id="3" name="Subtitle 2"/>
          <p:cNvSpPr>
            <a:spLocks noGrp="1"/>
          </p:cNvSpPr>
          <p:nvPr>
            <p:ph type="subTitle" idx="1"/>
          </p:nvPr>
        </p:nvSpPr>
        <p:spPr>
          <a:xfrm>
            <a:off x="1065213" y="4800600"/>
            <a:ext cx="8229600" cy="1219200"/>
          </a:xfrm>
        </p:spPr>
        <p:txBody>
          <a:bodyPr>
            <a:normAutofit/>
          </a:bodyPr>
          <a:lstStyle>
            <a:lvl1pPr marL="0" indent="0" algn="l">
              <a:spcBef>
                <a:spcPts val="0"/>
              </a:spcBef>
              <a:buNone/>
              <a:defRPr sz="2000" cap="all" spc="200" baseline="0">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a:p>
        </p:txBody>
      </p:sp>
    </p:spTree>
    <p:extLst>
      <p:ext uri="{BB962C8B-B14F-4D97-AF65-F5344CB8AC3E}">
        <p14:creationId xmlns:p14="http://schemas.microsoft.com/office/powerpoint/2010/main" val="94999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03F41C87-7AD9-4845-A077-840E4A0F3F06}" type="datetimeFigureOut">
              <a:rPr lang="en-US"/>
              <a:t>2/5/2018</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460095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42412" y="381001"/>
            <a:ext cx="1524001" cy="5638800"/>
          </a:xfrm>
        </p:spPr>
        <p:txBody>
          <a:bodyPr vert="eaVert"/>
          <a:lstStyle/>
          <a:p>
            <a:r>
              <a:rPr lang="en-US" smtClean="0"/>
              <a:t>Click to edit Master title style</a:t>
            </a:r>
            <a:endParaRPr/>
          </a:p>
        </p:txBody>
      </p:sp>
      <p:sp>
        <p:nvSpPr>
          <p:cNvPr id="3" name="Vertical Text Placeholder 2"/>
          <p:cNvSpPr>
            <a:spLocks noGrp="1"/>
          </p:cNvSpPr>
          <p:nvPr>
            <p:ph type="body" orient="vert" idx="1"/>
          </p:nvPr>
        </p:nvSpPr>
        <p:spPr>
          <a:xfrm>
            <a:off x="1522412" y="381001"/>
            <a:ext cx="7391399" cy="5638800"/>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03F41C87-7AD9-4845-A077-840E4A0F3F06}" type="datetimeFigureOut">
              <a:rPr lang="en-US"/>
              <a:t>2/5/2018</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4079035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9_Title and Content">
    <p:bg>
      <p:bgPr>
        <a:blipFill rotWithShape="1">
          <a:blip r:embed="rId2">
            <a:alphaModFix/>
          </a:blip>
          <a:stretch>
            <a:fillRect/>
          </a:stretch>
        </a:blipFill>
        <a:effectLst/>
      </p:bgPr>
    </p:bg>
    <p:spTree>
      <p:nvGrpSpPr>
        <p:cNvPr id="1" name="Shape 6"/>
        <p:cNvGrpSpPr/>
        <p:nvPr/>
      </p:nvGrpSpPr>
      <p:grpSpPr>
        <a:xfrm>
          <a:off x="0" y="0"/>
          <a:ext cx="0" cy="0"/>
          <a:chOff x="0" y="0"/>
          <a:chExt cx="0" cy="0"/>
        </a:xfrm>
      </p:grpSpPr>
      <p:sp>
        <p:nvSpPr>
          <p:cNvPr id="7" name="Shape 7"/>
          <p:cNvSpPr txBox="1">
            <a:spLocks noGrp="1"/>
          </p:cNvSpPr>
          <p:nvPr>
            <p:ph type="title"/>
          </p:nvPr>
        </p:nvSpPr>
        <p:spPr>
          <a:xfrm>
            <a:off x="0" y="1059639"/>
            <a:ext cx="12188825" cy="711077"/>
          </a:xfrm>
          <a:prstGeom prst="rect">
            <a:avLst/>
          </a:prstGeom>
          <a:noFill/>
          <a:ln>
            <a:noFill/>
          </a:ln>
        </p:spPr>
        <p:txBody>
          <a:bodyPr wrap="square" lIns="91425" tIns="91425" rIns="91425" bIns="91425" anchor="t" anchorCtr="0"/>
          <a:lstStyle>
            <a:lvl1pPr marL="0" marR="0" lvl="0" indent="0" algn="ctr" rtl="0">
              <a:spcBef>
                <a:spcPts val="0"/>
              </a:spcBef>
              <a:buClr>
                <a:schemeClr val="dk1"/>
              </a:buClr>
              <a:buSzPts val="1400"/>
              <a:buFont typeface="Arial"/>
              <a:buNone/>
              <a:defRPr sz="4799" b="1" i="0" u="none" strike="noStrike" cap="none">
                <a:solidFill>
                  <a:schemeClr val="dk1"/>
                </a:solidFill>
                <a:latin typeface="Arial"/>
                <a:ea typeface="Arial"/>
                <a:cs typeface="Arial"/>
                <a:sym typeface="Arial"/>
              </a:defRPr>
            </a:lvl1pPr>
            <a:lvl2pPr lvl="1" indent="0">
              <a:spcBef>
                <a:spcPts val="0"/>
              </a:spcBef>
              <a:buSzPts val="1400"/>
              <a:buNone/>
              <a:defRPr sz="2399"/>
            </a:lvl2pPr>
            <a:lvl3pPr lvl="2" indent="0">
              <a:spcBef>
                <a:spcPts val="0"/>
              </a:spcBef>
              <a:buSzPts val="1400"/>
              <a:buNone/>
              <a:defRPr sz="2399"/>
            </a:lvl3pPr>
            <a:lvl4pPr lvl="3" indent="0">
              <a:spcBef>
                <a:spcPts val="0"/>
              </a:spcBef>
              <a:buSzPts val="1400"/>
              <a:buNone/>
              <a:defRPr sz="2399"/>
            </a:lvl4pPr>
            <a:lvl5pPr lvl="4" indent="0">
              <a:spcBef>
                <a:spcPts val="0"/>
              </a:spcBef>
              <a:buSzPts val="1400"/>
              <a:buNone/>
              <a:defRPr sz="2399"/>
            </a:lvl5pPr>
            <a:lvl6pPr lvl="5" indent="0">
              <a:spcBef>
                <a:spcPts val="0"/>
              </a:spcBef>
              <a:buSzPts val="1400"/>
              <a:buNone/>
              <a:defRPr sz="2399"/>
            </a:lvl6pPr>
            <a:lvl7pPr lvl="6" indent="0">
              <a:spcBef>
                <a:spcPts val="0"/>
              </a:spcBef>
              <a:buSzPts val="1400"/>
              <a:buNone/>
              <a:defRPr sz="2399"/>
            </a:lvl7pPr>
            <a:lvl8pPr lvl="7" indent="0">
              <a:spcBef>
                <a:spcPts val="0"/>
              </a:spcBef>
              <a:buSzPts val="1400"/>
              <a:buNone/>
              <a:defRPr sz="2399"/>
            </a:lvl8pPr>
            <a:lvl9pPr lvl="8" indent="0">
              <a:spcBef>
                <a:spcPts val="0"/>
              </a:spcBef>
              <a:buSzPts val="1400"/>
              <a:buNone/>
              <a:defRPr sz="2399"/>
            </a:lvl9pPr>
          </a:lstStyle>
          <a:p>
            <a:endParaRPr/>
          </a:p>
        </p:txBody>
      </p:sp>
      <p:sp>
        <p:nvSpPr>
          <p:cNvPr id="8" name="Shape 8"/>
          <p:cNvSpPr txBox="1">
            <a:spLocks noGrp="1"/>
          </p:cNvSpPr>
          <p:nvPr>
            <p:ph type="subTitle" idx="1"/>
          </p:nvPr>
        </p:nvSpPr>
        <p:spPr>
          <a:xfrm>
            <a:off x="0" y="2063840"/>
            <a:ext cx="12188825" cy="468400"/>
          </a:xfrm>
          <a:prstGeom prst="rect">
            <a:avLst/>
          </a:prstGeom>
          <a:noFill/>
          <a:ln>
            <a:noFill/>
          </a:ln>
        </p:spPr>
        <p:txBody>
          <a:bodyPr wrap="square" lIns="91425" tIns="91425" rIns="91425" bIns="91425" anchor="ctr" anchorCtr="0"/>
          <a:lstStyle>
            <a:lvl1pPr lvl="0" algn="ctr">
              <a:spcBef>
                <a:spcPts val="0"/>
              </a:spcBef>
              <a:buNone/>
              <a:defRPr/>
            </a:lvl1pPr>
            <a:lvl2pPr lvl="1" algn="ctr">
              <a:spcBef>
                <a:spcPts val="0"/>
              </a:spcBef>
              <a:buNone/>
              <a:defRPr/>
            </a:lvl2pPr>
            <a:lvl3pPr lvl="2" algn="ctr">
              <a:spcBef>
                <a:spcPts val="0"/>
              </a:spcBef>
              <a:buNone/>
              <a:defRPr/>
            </a:lvl3pPr>
            <a:lvl4pPr lvl="3" algn="ctr">
              <a:spcBef>
                <a:spcPts val="0"/>
              </a:spcBef>
              <a:buNone/>
              <a:defRPr/>
            </a:lvl4pPr>
            <a:lvl5pPr lvl="4" algn="ctr">
              <a:spcBef>
                <a:spcPts val="0"/>
              </a:spcBef>
              <a:buNone/>
              <a:defRPr/>
            </a:lvl5pPr>
            <a:lvl6pPr lvl="5" algn="ctr">
              <a:spcBef>
                <a:spcPts val="0"/>
              </a:spcBef>
              <a:buNone/>
              <a:defRPr/>
            </a:lvl6pPr>
            <a:lvl7pPr lvl="6" algn="ctr">
              <a:spcBef>
                <a:spcPts val="0"/>
              </a:spcBef>
              <a:buNone/>
              <a:defRPr/>
            </a:lvl7pPr>
            <a:lvl8pPr lvl="7" algn="ctr">
              <a:spcBef>
                <a:spcPts val="0"/>
              </a:spcBef>
              <a:buNone/>
              <a:defRPr/>
            </a:lvl8pPr>
            <a:lvl9pPr lvl="8" algn="ctr">
              <a:spcBef>
                <a:spcPts val="0"/>
              </a:spcBef>
              <a:buNone/>
              <a:defRPr/>
            </a:lvl9pPr>
          </a:lstStyle>
          <a:p>
            <a:endParaRPr/>
          </a:p>
        </p:txBody>
      </p:sp>
    </p:spTree>
    <p:extLst>
      <p:ext uri="{BB962C8B-B14F-4D97-AF65-F5344CB8AC3E}">
        <p14:creationId xmlns:p14="http://schemas.microsoft.com/office/powerpoint/2010/main" val="237881449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Title and Content">
    <p:bg>
      <p:bgPr>
        <a:blipFill rotWithShape="1">
          <a:blip r:embed="rId2">
            <a:alphaModFix/>
          </a:blip>
          <a:stretch>
            <a:fillRect/>
          </a:stretch>
        </a:blip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2159000" y="0"/>
            <a:ext cx="10029825" cy="1179288"/>
          </a:xfrm>
          <a:prstGeom prst="rect">
            <a:avLst/>
          </a:prstGeom>
          <a:noFill/>
          <a:ln>
            <a:noFill/>
          </a:ln>
        </p:spPr>
        <p:txBody>
          <a:bodyPr wrap="square" lIns="91425" tIns="91425" rIns="91425" bIns="91425" anchor="ctr" anchorCtr="0"/>
          <a:lstStyle>
            <a:lvl1pPr marL="0" marR="0" lvl="0" indent="0" algn="l" rtl="0">
              <a:spcBef>
                <a:spcPts val="0"/>
              </a:spcBef>
              <a:buClr>
                <a:srgbClr val="3F3F3F"/>
              </a:buClr>
              <a:buSzPts val="1400"/>
              <a:buFont typeface="Arial"/>
              <a:buNone/>
              <a:defRPr sz="5865" b="0" i="0" u="none" strike="noStrike" cap="none">
                <a:solidFill>
                  <a:srgbClr val="3F3F3F"/>
                </a:solidFill>
                <a:latin typeface="Arial"/>
                <a:ea typeface="Arial"/>
                <a:cs typeface="Arial"/>
                <a:sym typeface="Arial"/>
              </a:defRPr>
            </a:lvl1pPr>
            <a:lvl2pPr lvl="1" indent="0">
              <a:spcBef>
                <a:spcPts val="0"/>
              </a:spcBef>
              <a:buSzPts val="1400"/>
              <a:buNone/>
              <a:defRPr sz="2399"/>
            </a:lvl2pPr>
            <a:lvl3pPr lvl="2" indent="0">
              <a:spcBef>
                <a:spcPts val="0"/>
              </a:spcBef>
              <a:buSzPts val="1400"/>
              <a:buNone/>
              <a:defRPr sz="2399"/>
            </a:lvl3pPr>
            <a:lvl4pPr lvl="3" indent="0">
              <a:spcBef>
                <a:spcPts val="0"/>
              </a:spcBef>
              <a:buSzPts val="1400"/>
              <a:buNone/>
              <a:defRPr sz="2399"/>
            </a:lvl4pPr>
            <a:lvl5pPr lvl="4" indent="0">
              <a:spcBef>
                <a:spcPts val="0"/>
              </a:spcBef>
              <a:buSzPts val="1400"/>
              <a:buNone/>
              <a:defRPr sz="2399"/>
            </a:lvl5pPr>
            <a:lvl6pPr lvl="5" indent="0">
              <a:spcBef>
                <a:spcPts val="0"/>
              </a:spcBef>
              <a:buSzPts val="1400"/>
              <a:buNone/>
              <a:defRPr sz="2399"/>
            </a:lvl6pPr>
            <a:lvl7pPr lvl="6" indent="0">
              <a:spcBef>
                <a:spcPts val="0"/>
              </a:spcBef>
              <a:buSzPts val="1400"/>
              <a:buNone/>
              <a:defRPr sz="2399"/>
            </a:lvl7pPr>
            <a:lvl8pPr lvl="7" indent="0">
              <a:spcBef>
                <a:spcPts val="0"/>
              </a:spcBef>
              <a:buSzPts val="1400"/>
              <a:buNone/>
              <a:defRPr sz="2399"/>
            </a:lvl8pPr>
            <a:lvl9pPr lvl="8" indent="0">
              <a:spcBef>
                <a:spcPts val="0"/>
              </a:spcBef>
              <a:buSzPts val="1400"/>
              <a:buNone/>
              <a:defRPr sz="2399"/>
            </a:lvl9pPr>
          </a:lstStyle>
          <a:p>
            <a:endParaRPr/>
          </a:p>
        </p:txBody>
      </p:sp>
    </p:spTree>
    <p:extLst>
      <p:ext uri="{BB962C8B-B14F-4D97-AF65-F5344CB8AC3E}">
        <p14:creationId xmlns:p14="http://schemas.microsoft.com/office/powerpoint/2010/main" val="12839722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Title Slide">
    <p:bg>
      <p:bgPr>
        <a:blipFill rotWithShape="1">
          <a:blip r:embed="rId2">
            <a:alphaModFix/>
          </a:blip>
          <a:stretch>
            <a:fillRect/>
          </a:stretch>
        </a:blipFill>
        <a:effectLst/>
      </p:bgPr>
    </p:bg>
    <p:spTree>
      <p:nvGrpSpPr>
        <p:cNvPr id="1" name="Shape 11"/>
        <p:cNvGrpSpPr/>
        <p:nvPr/>
      </p:nvGrpSpPr>
      <p:grpSpPr>
        <a:xfrm>
          <a:off x="0" y="0"/>
          <a:ext cx="0" cy="0"/>
          <a:chOff x="0" y="0"/>
          <a:chExt cx="0" cy="0"/>
        </a:xfrm>
      </p:grpSpPr>
    </p:spTree>
    <p:extLst>
      <p:ext uri="{BB962C8B-B14F-4D97-AF65-F5344CB8AC3E}">
        <p14:creationId xmlns:p14="http://schemas.microsoft.com/office/powerpoint/2010/main" val="116954180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2_Title and Content">
    <p:bg>
      <p:bgPr>
        <a:solidFill>
          <a:srgbClr val="EAF1DD">
            <a:alpha val="49803"/>
          </a:srgbClr>
        </a:solidFill>
        <a:effectLst/>
      </p:bgPr>
    </p:bg>
    <p:spTree>
      <p:nvGrpSpPr>
        <p:cNvPr id="1" name="Shape 12"/>
        <p:cNvGrpSpPr/>
        <p:nvPr/>
      </p:nvGrpSpPr>
      <p:grpSpPr>
        <a:xfrm>
          <a:off x="0" y="0"/>
          <a:ext cx="0" cy="0"/>
          <a:chOff x="0" y="0"/>
          <a:chExt cx="0" cy="0"/>
        </a:xfrm>
      </p:grpSpPr>
      <p:sp>
        <p:nvSpPr>
          <p:cNvPr id="13" name="Shape 13"/>
          <p:cNvSpPr/>
          <p:nvPr/>
        </p:nvSpPr>
        <p:spPr>
          <a:xfrm rot="10800000">
            <a:off x="4965898" y="2896"/>
            <a:ext cx="2199827" cy="1083200"/>
          </a:xfrm>
          <a:prstGeom prst="triangle">
            <a:avLst>
              <a:gd name="adj" fmla="val 50000"/>
            </a:avLst>
          </a:prstGeom>
          <a:noFill/>
          <a:ln w="38100" cap="flat" cmpd="sng">
            <a:solidFill>
              <a:srgbClr val="F07624"/>
            </a:solidFill>
            <a:prstDash val="solid"/>
            <a:round/>
            <a:headEnd type="none" w="med" len="med"/>
            <a:tailEnd type="none" w="med" len="med"/>
          </a:ln>
        </p:spPr>
        <p:txBody>
          <a:bodyPr wrap="square" lIns="121868" tIns="60917" rIns="121868" bIns="60917" anchor="ctr" anchorCtr="0">
            <a:noAutofit/>
          </a:bodyPr>
          <a:lstStyle/>
          <a:p>
            <a:pPr marL="0" marR="0" lvl="0" indent="0" algn="ctr" rtl="0">
              <a:spcBef>
                <a:spcPts val="0"/>
              </a:spcBef>
              <a:buNone/>
            </a:pPr>
            <a:endParaRPr sz="2399">
              <a:solidFill>
                <a:schemeClr val="lt1"/>
              </a:solidFill>
              <a:latin typeface="Arial"/>
              <a:ea typeface="Arial"/>
              <a:cs typeface="Arial"/>
              <a:sym typeface="Arial"/>
            </a:endParaRPr>
          </a:p>
        </p:txBody>
      </p:sp>
      <p:sp>
        <p:nvSpPr>
          <p:cNvPr id="14" name="Shape 14"/>
          <p:cNvSpPr/>
          <p:nvPr/>
        </p:nvSpPr>
        <p:spPr>
          <a:xfrm rot="10800000">
            <a:off x="5358788" y="130136"/>
            <a:ext cx="1414032" cy="739200"/>
          </a:xfrm>
          <a:prstGeom prst="triangle">
            <a:avLst>
              <a:gd name="adj" fmla="val 50000"/>
            </a:avLst>
          </a:prstGeom>
          <a:solidFill>
            <a:srgbClr val="F07624"/>
          </a:solidFill>
          <a:ln>
            <a:noFill/>
          </a:ln>
        </p:spPr>
        <p:txBody>
          <a:bodyPr wrap="square" lIns="121868" tIns="60917" rIns="121868" bIns="60917" anchor="ctr" anchorCtr="0">
            <a:noAutofit/>
          </a:bodyPr>
          <a:lstStyle/>
          <a:p>
            <a:pPr marL="0" marR="0" lvl="0" indent="0" algn="ctr" rtl="0">
              <a:spcBef>
                <a:spcPts val="0"/>
              </a:spcBef>
              <a:buNone/>
            </a:pPr>
            <a:endParaRPr sz="2399">
              <a:solidFill>
                <a:schemeClr val="lt1"/>
              </a:solidFill>
              <a:latin typeface="Arial"/>
              <a:ea typeface="Arial"/>
              <a:cs typeface="Arial"/>
              <a:sym typeface="Arial"/>
            </a:endParaRPr>
          </a:p>
        </p:txBody>
      </p:sp>
      <p:sp>
        <p:nvSpPr>
          <p:cNvPr id="15" name="Shape 15"/>
          <p:cNvSpPr/>
          <p:nvPr/>
        </p:nvSpPr>
        <p:spPr>
          <a:xfrm>
            <a:off x="4994555" y="5774987"/>
            <a:ext cx="2199715" cy="1083013"/>
          </a:xfrm>
          <a:prstGeom prst="triangle">
            <a:avLst>
              <a:gd name="adj" fmla="val 50000"/>
            </a:avLst>
          </a:prstGeom>
          <a:noFill/>
          <a:ln w="38100" cap="flat" cmpd="sng">
            <a:solidFill>
              <a:srgbClr val="F07624"/>
            </a:solidFill>
            <a:prstDash val="solid"/>
            <a:round/>
            <a:headEnd type="none" w="med" len="med"/>
            <a:tailEnd type="none" w="med" len="med"/>
          </a:ln>
        </p:spPr>
        <p:txBody>
          <a:bodyPr wrap="square" lIns="121868" tIns="60917" rIns="121868" bIns="60917" anchor="ctr" anchorCtr="0">
            <a:noAutofit/>
          </a:bodyPr>
          <a:lstStyle/>
          <a:p>
            <a:pPr marL="0" marR="0" lvl="0" indent="0" algn="ctr" rtl="0">
              <a:spcBef>
                <a:spcPts val="0"/>
              </a:spcBef>
              <a:buNone/>
            </a:pPr>
            <a:endParaRPr sz="2399">
              <a:solidFill>
                <a:schemeClr val="lt1"/>
              </a:solidFill>
              <a:latin typeface="Arial"/>
              <a:ea typeface="Arial"/>
              <a:cs typeface="Arial"/>
              <a:sym typeface="Arial"/>
            </a:endParaRPr>
          </a:p>
        </p:txBody>
      </p:sp>
      <p:sp>
        <p:nvSpPr>
          <p:cNvPr id="16" name="Shape 16"/>
          <p:cNvSpPr/>
          <p:nvPr/>
        </p:nvSpPr>
        <p:spPr>
          <a:xfrm>
            <a:off x="5387461" y="5991747"/>
            <a:ext cx="1413904" cy="739147"/>
          </a:xfrm>
          <a:prstGeom prst="triangle">
            <a:avLst>
              <a:gd name="adj" fmla="val 50000"/>
            </a:avLst>
          </a:prstGeom>
          <a:solidFill>
            <a:srgbClr val="F07624"/>
          </a:solidFill>
          <a:ln>
            <a:noFill/>
          </a:ln>
        </p:spPr>
        <p:txBody>
          <a:bodyPr wrap="square" lIns="121868" tIns="60917" rIns="121868" bIns="60917" anchor="ctr" anchorCtr="0">
            <a:noAutofit/>
          </a:bodyPr>
          <a:lstStyle/>
          <a:p>
            <a:pPr marL="0" marR="0" lvl="0" indent="0" algn="ctr" rtl="0">
              <a:spcBef>
                <a:spcPts val="0"/>
              </a:spcBef>
              <a:buNone/>
            </a:pPr>
            <a:endParaRPr sz="2399">
              <a:solidFill>
                <a:schemeClr val="lt1"/>
              </a:solidFill>
              <a:latin typeface="Arial"/>
              <a:ea typeface="Arial"/>
              <a:cs typeface="Arial"/>
              <a:sym typeface="Arial"/>
            </a:endParaRPr>
          </a:p>
        </p:txBody>
      </p:sp>
    </p:spTree>
    <p:extLst>
      <p:ext uri="{BB962C8B-B14F-4D97-AF65-F5344CB8AC3E}">
        <p14:creationId xmlns:p14="http://schemas.microsoft.com/office/powerpoint/2010/main" val="132461482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8_Title Slide">
    <p:bg>
      <p:bgPr>
        <a:blipFill rotWithShape="1">
          <a:blip r:embed="rId2">
            <a:alphaModFix/>
          </a:blip>
          <a:stretch>
            <a:fillRect/>
          </a:stretch>
        </a:blipFill>
        <a:effectLst/>
      </p:bgPr>
    </p:bg>
    <p:spTree>
      <p:nvGrpSpPr>
        <p:cNvPr id="1" name="Shape 17"/>
        <p:cNvGrpSpPr/>
        <p:nvPr/>
      </p:nvGrpSpPr>
      <p:grpSpPr>
        <a:xfrm>
          <a:off x="0" y="0"/>
          <a:ext cx="0" cy="0"/>
          <a:chOff x="0" y="0"/>
          <a:chExt cx="0" cy="0"/>
        </a:xfrm>
      </p:grpSpPr>
      <p:sp>
        <p:nvSpPr>
          <p:cNvPr id="18" name="Shape 18"/>
          <p:cNvSpPr txBox="1">
            <a:spLocks noGrp="1"/>
          </p:cNvSpPr>
          <p:nvPr>
            <p:ph type="title"/>
          </p:nvPr>
        </p:nvSpPr>
        <p:spPr>
          <a:xfrm>
            <a:off x="0" y="0"/>
            <a:ext cx="12188825" cy="1179288"/>
          </a:xfrm>
          <a:prstGeom prst="rect">
            <a:avLst/>
          </a:prstGeom>
          <a:noFill/>
          <a:ln>
            <a:noFill/>
          </a:ln>
        </p:spPr>
        <p:txBody>
          <a:bodyPr wrap="square" lIns="91425" tIns="91425" rIns="91425" bIns="91425" anchor="ctr" anchorCtr="0"/>
          <a:lstStyle>
            <a:lvl1pPr marL="0" marR="0" lvl="0" indent="0" algn="ctr" rtl="0">
              <a:spcBef>
                <a:spcPts val="0"/>
              </a:spcBef>
              <a:buClr>
                <a:srgbClr val="3F3F3F"/>
              </a:buClr>
              <a:buSzPts val="1400"/>
              <a:buFont typeface="Arial"/>
              <a:buNone/>
              <a:defRPr sz="5865" b="0" i="0" u="none" strike="noStrike" cap="none">
                <a:solidFill>
                  <a:srgbClr val="3F3F3F"/>
                </a:solidFill>
                <a:latin typeface="Arial"/>
                <a:ea typeface="Arial"/>
                <a:cs typeface="Arial"/>
                <a:sym typeface="Arial"/>
              </a:defRPr>
            </a:lvl1pPr>
            <a:lvl2pPr lvl="1" indent="0">
              <a:spcBef>
                <a:spcPts val="0"/>
              </a:spcBef>
              <a:buSzPts val="1400"/>
              <a:buNone/>
              <a:defRPr sz="2399"/>
            </a:lvl2pPr>
            <a:lvl3pPr lvl="2" indent="0">
              <a:spcBef>
                <a:spcPts val="0"/>
              </a:spcBef>
              <a:buSzPts val="1400"/>
              <a:buNone/>
              <a:defRPr sz="2399"/>
            </a:lvl3pPr>
            <a:lvl4pPr lvl="3" indent="0">
              <a:spcBef>
                <a:spcPts val="0"/>
              </a:spcBef>
              <a:buSzPts val="1400"/>
              <a:buNone/>
              <a:defRPr sz="2399"/>
            </a:lvl4pPr>
            <a:lvl5pPr lvl="4" indent="0">
              <a:spcBef>
                <a:spcPts val="0"/>
              </a:spcBef>
              <a:buSzPts val="1400"/>
              <a:buNone/>
              <a:defRPr sz="2399"/>
            </a:lvl5pPr>
            <a:lvl6pPr lvl="5" indent="0">
              <a:spcBef>
                <a:spcPts val="0"/>
              </a:spcBef>
              <a:buSzPts val="1400"/>
              <a:buNone/>
              <a:defRPr sz="2399"/>
            </a:lvl6pPr>
            <a:lvl7pPr lvl="6" indent="0">
              <a:spcBef>
                <a:spcPts val="0"/>
              </a:spcBef>
              <a:buSzPts val="1400"/>
              <a:buNone/>
              <a:defRPr sz="2399"/>
            </a:lvl7pPr>
            <a:lvl8pPr lvl="7" indent="0">
              <a:spcBef>
                <a:spcPts val="0"/>
              </a:spcBef>
              <a:buSzPts val="1400"/>
              <a:buNone/>
              <a:defRPr sz="2399"/>
            </a:lvl8pPr>
            <a:lvl9pPr lvl="8" indent="0">
              <a:spcBef>
                <a:spcPts val="0"/>
              </a:spcBef>
              <a:buSzPts val="1400"/>
              <a:buNone/>
              <a:defRPr sz="2399"/>
            </a:lvl9pPr>
          </a:lstStyle>
          <a:p>
            <a:endParaRPr/>
          </a:p>
        </p:txBody>
      </p:sp>
    </p:spTree>
    <p:extLst>
      <p:ext uri="{BB962C8B-B14F-4D97-AF65-F5344CB8AC3E}">
        <p14:creationId xmlns:p14="http://schemas.microsoft.com/office/powerpoint/2010/main" val="48328724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1_Title and Content">
    <p:bg>
      <p:bgPr>
        <a:blipFill rotWithShape="1">
          <a:blip r:embed="rId2">
            <a:alphaModFix/>
          </a:blip>
          <a:stretch>
            <a:fillRect/>
          </a:stretch>
        </a:blipFill>
        <a:effectLst/>
      </p:bgPr>
    </p:bg>
    <p:spTree>
      <p:nvGrpSpPr>
        <p:cNvPr id="1" name="Shape 19"/>
        <p:cNvGrpSpPr/>
        <p:nvPr/>
      </p:nvGrpSpPr>
      <p:grpSpPr>
        <a:xfrm>
          <a:off x="0" y="0"/>
          <a:ext cx="0" cy="0"/>
          <a:chOff x="0" y="0"/>
          <a:chExt cx="0" cy="0"/>
        </a:xfrm>
      </p:grpSpPr>
      <p:sp>
        <p:nvSpPr>
          <p:cNvPr id="20" name="Shape 20"/>
          <p:cNvSpPr txBox="1">
            <a:spLocks noGrp="1"/>
          </p:cNvSpPr>
          <p:nvPr>
            <p:ph type="title"/>
          </p:nvPr>
        </p:nvSpPr>
        <p:spPr>
          <a:xfrm>
            <a:off x="0" y="0"/>
            <a:ext cx="12188825" cy="1179288"/>
          </a:xfrm>
          <a:prstGeom prst="rect">
            <a:avLst/>
          </a:prstGeom>
          <a:noFill/>
          <a:ln>
            <a:noFill/>
          </a:ln>
        </p:spPr>
        <p:txBody>
          <a:bodyPr wrap="square" lIns="91425" tIns="91425" rIns="91425" bIns="91425" anchor="ctr" anchorCtr="0"/>
          <a:lstStyle>
            <a:lvl1pPr marL="0" marR="0" lvl="0" indent="0" algn="ctr" rtl="0">
              <a:spcBef>
                <a:spcPts val="0"/>
              </a:spcBef>
              <a:buClr>
                <a:srgbClr val="3F3F3F"/>
              </a:buClr>
              <a:buSzPts val="1400"/>
              <a:buFont typeface="Arial"/>
              <a:buNone/>
              <a:defRPr sz="5865" b="0" i="0" u="none" strike="noStrike" cap="none">
                <a:solidFill>
                  <a:srgbClr val="3F3F3F"/>
                </a:solidFill>
                <a:latin typeface="Arial"/>
                <a:ea typeface="Arial"/>
                <a:cs typeface="Arial"/>
                <a:sym typeface="Arial"/>
              </a:defRPr>
            </a:lvl1pPr>
            <a:lvl2pPr lvl="1" indent="0">
              <a:spcBef>
                <a:spcPts val="0"/>
              </a:spcBef>
              <a:buSzPts val="1400"/>
              <a:buNone/>
              <a:defRPr sz="2399"/>
            </a:lvl2pPr>
            <a:lvl3pPr lvl="2" indent="0">
              <a:spcBef>
                <a:spcPts val="0"/>
              </a:spcBef>
              <a:buSzPts val="1400"/>
              <a:buNone/>
              <a:defRPr sz="2399"/>
            </a:lvl3pPr>
            <a:lvl4pPr lvl="3" indent="0">
              <a:spcBef>
                <a:spcPts val="0"/>
              </a:spcBef>
              <a:buSzPts val="1400"/>
              <a:buNone/>
              <a:defRPr sz="2399"/>
            </a:lvl4pPr>
            <a:lvl5pPr lvl="4" indent="0">
              <a:spcBef>
                <a:spcPts val="0"/>
              </a:spcBef>
              <a:buSzPts val="1400"/>
              <a:buNone/>
              <a:defRPr sz="2399"/>
            </a:lvl5pPr>
            <a:lvl6pPr lvl="5" indent="0">
              <a:spcBef>
                <a:spcPts val="0"/>
              </a:spcBef>
              <a:buSzPts val="1400"/>
              <a:buNone/>
              <a:defRPr sz="2399"/>
            </a:lvl6pPr>
            <a:lvl7pPr lvl="6" indent="0">
              <a:spcBef>
                <a:spcPts val="0"/>
              </a:spcBef>
              <a:buSzPts val="1400"/>
              <a:buNone/>
              <a:defRPr sz="2399"/>
            </a:lvl7pPr>
            <a:lvl8pPr lvl="7" indent="0">
              <a:spcBef>
                <a:spcPts val="0"/>
              </a:spcBef>
              <a:buSzPts val="1400"/>
              <a:buNone/>
              <a:defRPr sz="2399"/>
            </a:lvl8pPr>
            <a:lvl9pPr lvl="8" indent="0">
              <a:spcBef>
                <a:spcPts val="0"/>
              </a:spcBef>
              <a:buSzPts val="1400"/>
              <a:buNone/>
              <a:defRPr sz="2399"/>
            </a:lvl9pPr>
          </a:lstStyle>
          <a:p>
            <a:endParaRPr/>
          </a:p>
        </p:txBody>
      </p:sp>
      <p:sp>
        <p:nvSpPr>
          <p:cNvPr id="21" name="Shape 21"/>
          <p:cNvSpPr/>
          <p:nvPr/>
        </p:nvSpPr>
        <p:spPr>
          <a:xfrm>
            <a:off x="754308" y="1568923"/>
            <a:ext cx="2495030" cy="4068321"/>
          </a:xfrm>
          <a:prstGeom prst="rect">
            <a:avLst/>
          </a:prstGeom>
          <a:solidFill>
            <a:srgbClr val="1C7DE1"/>
          </a:solidFill>
          <a:ln>
            <a:noFill/>
          </a:ln>
        </p:spPr>
        <p:txBody>
          <a:bodyPr wrap="square" lIns="121868" tIns="60917" rIns="121868" bIns="60917" anchor="ctr" anchorCtr="0">
            <a:noAutofit/>
          </a:bodyPr>
          <a:lstStyle/>
          <a:p>
            <a:pPr marL="0" marR="0" lvl="0" indent="0" algn="ctr" rtl="0">
              <a:spcBef>
                <a:spcPts val="0"/>
              </a:spcBef>
              <a:buNone/>
            </a:pPr>
            <a:endParaRPr sz="2399">
              <a:solidFill>
                <a:schemeClr val="lt1"/>
              </a:solidFill>
              <a:latin typeface="Arial"/>
              <a:ea typeface="Arial"/>
              <a:cs typeface="Arial"/>
              <a:sym typeface="Arial"/>
            </a:endParaRPr>
          </a:p>
        </p:txBody>
      </p:sp>
      <p:sp>
        <p:nvSpPr>
          <p:cNvPr id="22" name="Shape 22"/>
          <p:cNvSpPr/>
          <p:nvPr/>
        </p:nvSpPr>
        <p:spPr>
          <a:xfrm>
            <a:off x="3482899" y="1568082"/>
            <a:ext cx="2495030" cy="4068321"/>
          </a:xfrm>
          <a:prstGeom prst="rect">
            <a:avLst/>
          </a:prstGeom>
          <a:solidFill>
            <a:srgbClr val="1ED4DE"/>
          </a:solidFill>
          <a:ln>
            <a:noFill/>
          </a:ln>
        </p:spPr>
        <p:txBody>
          <a:bodyPr wrap="square" lIns="121868" tIns="60917" rIns="121868" bIns="60917" anchor="ctr" anchorCtr="0">
            <a:noAutofit/>
          </a:bodyPr>
          <a:lstStyle/>
          <a:p>
            <a:pPr marL="0" marR="0" lvl="0" indent="0" algn="ctr" rtl="0">
              <a:spcBef>
                <a:spcPts val="0"/>
              </a:spcBef>
              <a:buNone/>
            </a:pPr>
            <a:endParaRPr sz="2399">
              <a:solidFill>
                <a:schemeClr val="lt1"/>
              </a:solidFill>
              <a:latin typeface="Arial"/>
              <a:ea typeface="Arial"/>
              <a:cs typeface="Arial"/>
              <a:sym typeface="Arial"/>
            </a:endParaRPr>
          </a:p>
        </p:txBody>
      </p:sp>
      <p:sp>
        <p:nvSpPr>
          <p:cNvPr id="23" name="Shape 23"/>
          <p:cNvSpPr/>
          <p:nvPr/>
        </p:nvSpPr>
        <p:spPr>
          <a:xfrm>
            <a:off x="6211491" y="1567241"/>
            <a:ext cx="2495030" cy="4068321"/>
          </a:xfrm>
          <a:prstGeom prst="rect">
            <a:avLst/>
          </a:prstGeom>
          <a:solidFill>
            <a:srgbClr val="F4BD2D"/>
          </a:solidFill>
          <a:ln>
            <a:noFill/>
          </a:ln>
        </p:spPr>
        <p:txBody>
          <a:bodyPr wrap="square" lIns="121868" tIns="60917" rIns="121868" bIns="60917" anchor="ctr" anchorCtr="0">
            <a:noAutofit/>
          </a:bodyPr>
          <a:lstStyle/>
          <a:p>
            <a:pPr marL="0" marR="0" lvl="0" indent="0" algn="ctr" rtl="0">
              <a:spcBef>
                <a:spcPts val="0"/>
              </a:spcBef>
              <a:buNone/>
            </a:pPr>
            <a:endParaRPr sz="2399">
              <a:solidFill>
                <a:schemeClr val="lt1"/>
              </a:solidFill>
              <a:latin typeface="Arial"/>
              <a:ea typeface="Arial"/>
              <a:cs typeface="Arial"/>
              <a:sym typeface="Arial"/>
            </a:endParaRPr>
          </a:p>
        </p:txBody>
      </p:sp>
      <p:sp>
        <p:nvSpPr>
          <p:cNvPr id="24" name="Shape 24"/>
          <p:cNvSpPr/>
          <p:nvPr/>
        </p:nvSpPr>
        <p:spPr>
          <a:xfrm>
            <a:off x="8940085" y="1566400"/>
            <a:ext cx="2495030" cy="4068321"/>
          </a:xfrm>
          <a:prstGeom prst="rect">
            <a:avLst/>
          </a:prstGeom>
          <a:solidFill>
            <a:srgbClr val="F07624"/>
          </a:solidFill>
          <a:ln>
            <a:noFill/>
          </a:ln>
        </p:spPr>
        <p:txBody>
          <a:bodyPr wrap="square" lIns="121868" tIns="60917" rIns="121868" bIns="60917" anchor="ctr" anchorCtr="0">
            <a:noAutofit/>
          </a:bodyPr>
          <a:lstStyle/>
          <a:p>
            <a:pPr marL="0" marR="0" lvl="0" indent="0" algn="ctr" rtl="0">
              <a:spcBef>
                <a:spcPts val="0"/>
              </a:spcBef>
              <a:buNone/>
            </a:pPr>
            <a:endParaRPr sz="2399">
              <a:solidFill>
                <a:schemeClr val="lt1"/>
              </a:solidFill>
              <a:latin typeface="Arial"/>
              <a:ea typeface="Arial"/>
              <a:cs typeface="Arial"/>
              <a:sym typeface="Arial"/>
            </a:endParaRPr>
          </a:p>
        </p:txBody>
      </p:sp>
      <p:sp>
        <p:nvSpPr>
          <p:cNvPr id="25" name="Shape 25"/>
          <p:cNvSpPr>
            <a:spLocks noGrp="1"/>
          </p:cNvSpPr>
          <p:nvPr>
            <p:ph type="pic" idx="2"/>
          </p:nvPr>
        </p:nvSpPr>
        <p:spPr>
          <a:xfrm>
            <a:off x="1100347" y="1760114"/>
            <a:ext cx="1802953" cy="1803423"/>
          </a:xfrm>
          <a:prstGeom prst="ellipse">
            <a:avLst/>
          </a:prstGeom>
          <a:solidFill>
            <a:srgbClr val="D8D8D8"/>
          </a:solidFill>
          <a:ln>
            <a:noFill/>
          </a:ln>
        </p:spPr>
        <p:txBody>
          <a:bodyPr wrap="square" lIns="91425" tIns="91425" rIns="91425" bIns="91425" anchor="ctr" anchorCtr="0"/>
          <a:lstStyle>
            <a:lvl1pPr marL="0" marR="0" lvl="0" indent="0" algn="ctr" rtl="0">
              <a:spcBef>
                <a:spcPts val="427"/>
              </a:spcBef>
              <a:buClr>
                <a:schemeClr val="dk1"/>
              </a:buClr>
              <a:buSzPts val="1400"/>
              <a:buFont typeface="Arial"/>
              <a:buNone/>
              <a:defRPr sz="2133" b="0" i="0" u="none" strike="noStrike" cap="none">
                <a:solidFill>
                  <a:schemeClr val="dk1"/>
                </a:solidFill>
                <a:latin typeface="Arial"/>
                <a:ea typeface="Arial"/>
                <a:cs typeface="Arial"/>
                <a:sym typeface="Arial"/>
              </a:defRPr>
            </a:lvl1pPr>
            <a:lvl2pPr marL="609448" marR="0" lvl="1" indent="0" algn="l" rtl="0">
              <a:spcBef>
                <a:spcPts val="746"/>
              </a:spcBef>
              <a:buClr>
                <a:schemeClr val="dk1"/>
              </a:buClr>
              <a:buSzPts val="1400"/>
              <a:buFont typeface="Arial"/>
              <a:buNone/>
              <a:defRPr sz="3732" b="0" i="0" u="none" strike="noStrike" cap="none">
                <a:solidFill>
                  <a:schemeClr val="dk1"/>
                </a:solidFill>
                <a:latin typeface="Arial"/>
                <a:ea typeface="Arial"/>
                <a:cs typeface="Arial"/>
                <a:sym typeface="Arial"/>
              </a:defRPr>
            </a:lvl2pPr>
            <a:lvl3pPr marL="1218895" marR="0" lvl="2" indent="0" algn="l" rtl="0">
              <a:spcBef>
                <a:spcPts val="640"/>
              </a:spcBef>
              <a:buClr>
                <a:schemeClr val="dk1"/>
              </a:buClr>
              <a:buSzPts val="1400"/>
              <a:buFont typeface="Arial"/>
              <a:buNone/>
              <a:defRPr sz="3199" b="0" i="0" u="none" strike="noStrike" cap="none">
                <a:solidFill>
                  <a:schemeClr val="dk1"/>
                </a:solidFill>
                <a:latin typeface="Arial"/>
                <a:ea typeface="Arial"/>
                <a:cs typeface="Arial"/>
                <a:sym typeface="Arial"/>
              </a:defRPr>
            </a:lvl3pPr>
            <a:lvl4pPr marL="1828343" marR="0" lvl="3" indent="0" algn="l" rtl="0">
              <a:spcBef>
                <a:spcPts val="533"/>
              </a:spcBef>
              <a:buClr>
                <a:schemeClr val="dk1"/>
              </a:buClr>
              <a:buSzPts val="1400"/>
              <a:buFont typeface="Arial"/>
              <a:buNone/>
              <a:defRPr sz="2666" b="0" i="0" u="none" strike="noStrike" cap="none">
                <a:solidFill>
                  <a:schemeClr val="dk1"/>
                </a:solidFill>
                <a:latin typeface="Arial"/>
                <a:ea typeface="Arial"/>
                <a:cs typeface="Arial"/>
                <a:sym typeface="Arial"/>
              </a:defRPr>
            </a:lvl4pPr>
            <a:lvl5pPr marL="2437790" marR="0" lvl="4" indent="0" algn="l" rtl="0">
              <a:spcBef>
                <a:spcPts val="533"/>
              </a:spcBef>
              <a:buClr>
                <a:schemeClr val="dk1"/>
              </a:buClr>
              <a:buSzPts val="1400"/>
              <a:buFont typeface="Arial"/>
              <a:buNone/>
              <a:defRPr sz="2666" b="0" i="0" u="none" strike="noStrike" cap="none">
                <a:solidFill>
                  <a:schemeClr val="dk1"/>
                </a:solidFill>
                <a:latin typeface="Arial"/>
                <a:ea typeface="Arial"/>
                <a:cs typeface="Arial"/>
                <a:sym typeface="Arial"/>
              </a:defRPr>
            </a:lvl5pPr>
            <a:lvl6pPr marL="3047238" marR="0" lvl="5" indent="0" algn="l" rtl="0">
              <a:spcBef>
                <a:spcPts val="533"/>
              </a:spcBef>
              <a:buClr>
                <a:schemeClr val="dk1"/>
              </a:buClr>
              <a:buSzPts val="1400"/>
              <a:buFont typeface="Arial"/>
              <a:buNone/>
              <a:defRPr sz="2666" b="0" i="0" u="none" strike="noStrike" cap="none">
                <a:solidFill>
                  <a:schemeClr val="dk1"/>
                </a:solidFill>
                <a:latin typeface="Arial"/>
                <a:ea typeface="Arial"/>
                <a:cs typeface="Arial"/>
                <a:sym typeface="Arial"/>
              </a:defRPr>
            </a:lvl6pPr>
            <a:lvl7pPr marL="3656686" marR="0" lvl="6" indent="0" algn="l" rtl="0">
              <a:spcBef>
                <a:spcPts val="533"/>
              </a:spcBef>
              <a:buClr>
                <a:schemeClr val="dk1"/>
              </a:buClr>
              <a:buSzPts val="1400"/>
              <a:buFont typeface="Arial"/>
              <a:buNone/>
              <a:defRPr sz="2666" b="0" i="0" u="none" strike="noStrike" cap="none">
                <a:solidFill>
                  <a:schemeClr val="dk1"/>
                </a:solidFill>
                <a:latin typeface="Arial"/>
                <a:ea typeface="Arial"/>
                <a:cs typeface="Arial"/>
                <a:sym typeface="Arial"/>
              </a:defRPr>
            </a:lvl7pPr>
            <a:lvl8pPr marL="4266133" marR="0" lvl="7" indent="0" algn="l" rtl="0">
              <a:spcBef>
                <a:spcPts val="533"/>
              </a:spcBef>
              <a:buClr>
                <a:schemeClr val="dk1"/>
              </a:buClr>
              <a:buSzPts val="1400"/>
              <a:buFont typeface="Arial"/>
              <a:buNone/>
              <a:defRPr sz="2666" b="0" i="0" u="none" strike="noStrike" cap="none">
                <a:solidFill>
                  <a:schemeClr val="dk1"/>
                </a:solidFill>
                <a:latin typeface="Arial"/>
                <a:ea typeface="Arial"/>
                <a:cs typeface="Arial"/>
                <a:sym typeface="Arial"/>
              </a:defRPr>
            </a:lvl8pPr>
            <a:lvl9pPr marL="4875581" marR="0" lvl="8" indent="0" algn="l" rtl="0">
              <a:spcBef>
                <a:spcPts val="533"/>
              </a:spcBef>
              <a:buClr>
                <a:schemeClr val="dk1"/>
              </a:buClr>
              <a:buSzPts val="1400"/>
              <a:buFont typeface="Arial"/>
              <a:buNone/>
              <a:defRPr sz="2666" b="0" i="0" u="none" strike="noStrike" cap="none">
                <a:solidFill>
                  <a:schemeClr val="dk1"/>
                </a:solidFill>
                <a:latin typeface="Arial"/>
                <a:ea typeface="Arial"/>
                <a:cs typeface="Arial"/>
                <a:sym typeface="Arial"/>
              </a:defRPr>
            </a:lvl9pPr>
          </a:lstStyle>
          <a:p>
            <a:endParaRPr/>
          </a:p>
        </p:txBody>
      </p:sp>
      <p:sp>
        <p:nvSpPr>
          <p:cNvPr id="26" name="Shape 26"/>
          <p:cNvSpPr>
            <a:spLocks noGrp="1"/>
          </p:cNvSpPr>
          <p:nvPr>
            <p:ph type="pic" idx="3"/>
          </p:nvPr>
        </p:nvSpPr>
        <p:spPr>
          <a:xfrm>
            <a:off x="9286124" y="1760114"/>
            <a:ext cx="1802953" cy="1803423"/>
          </a:xfrm>
          <a:prstGeom prst="ellipse">
            <a:avLst/>
          </a:prstGeom>
          <a:solidFill>
            <a:srgbClr val="D8D8D8"/>
          </a:solidFill>
          <a:ln>
            <a:noFill/>
          </a:ln>
        </p:spPr>
        <p:txBody>
          <a:bodyPr wrap="square" lIns="91425" tIns="91425" rIns="91425" bIns="91425" anchor="ctr" anchorCtr="0"/>
          <a:lstStyle>
            <a:lvl1pPr marL="0" marR="0" lvl="0" indent="0" algn="ctr" rtl="0">
              <a:spcBef>
                <a:spcPts val="427"/>
              </a:spcBef>
              <a:buClr>
                <a:schemeClr val="dk1"/>
              </a:buClr>
              <a:buSzPts val="1400"/>
              <a:buFont typeface="Arial"/>
              <a:buNone/>
              <a:defRPr sz="2133" b="0" i="0" u="none" strike="noStrike" cap="none">
                <a:solidFill>
                  <a:schemeClr val="dk1"/>
                </a:solidFill>
                <a:latin typeface="Arial"/>
                <a:ea typeface="Arial"/>
                <a:cs typeface="Arial"/>
                <a:sym typeface="Arial"/>
              </a:defRPr>
            </a:lvl1pPr>
            <a:lvl2pPr marL="609448" marR="0" lvl="1" indent="0" algn="l" rtl="0">
              <a:spcBef>
                <a:spcPts val="746"/>
              </a:spcBef>
              <a:buClr>
                <a:schemeClr val="dk1"/>
              </a:buClr>
              <a:buSzPts val="1400"/>
              <a:buFont typeface="Arial"/>
              <a:buNone/>
              <a:defRPr sz="3732" b="0" i="0" u="none" strike="noStrike" cap="none">
                <a:solidFill>
                  <a:schemeClr val="dk1"/>
                </a:solidFill>
                <a:latin typeface="Arial"/>
                <a:ea typeface="Arial"/>
                <a:cs typeface="Arial"/>
                <a:sym typeface="Arial"/>
              </a:defRPr>
            </a:lvl2pPr>
            <a:lvl3pPr marL="1218895" marR="0" lvl="2" indent="0" algn="l" rtl="0">
              <a:spcBef>
                <a:spcPts val="640"/>
              </a:spcBef>
              <a:buClr>
                <a:schemeClr val="dk1"/>
              </a:buClr>
              <a:buSzPts val="1400"/>
              <a:buFont typeface="Arial"/>
              <a:buNone/>
              <a:defRPr sz="3199" b="0" i="0" u="none" strike="noStrike" cap="none">
                <a:solidFill>
                  <a:schemeClr val="dk1"/>
                </a:solidFill>
                <a:latin typeface="Arial"/>
                <a:ea typeface="Arial"/>
                <a:cs typeface="Arial"/>
                <a:sym typeface="Arial"/>
              </a:defRPr>
            </a:lvl3pPr>
            <a:lvl4pPr marL="1828343" marR="0" lvl="3" indent="0" algn="l" rtl="0">
              <a:spcBef>
                <a:spcPts val="533"/>
              </a:spcBef>
              <a:buClr>
                <a:schemeClr val="dk1"/>
              </a:buClr>
              <a:buSzPts val="1400"/>
              <a:buFont typeface="Arial"/>
              <a:buNone/>
              <a:defRPr sz="2666" b="0" i="0" u="none" strike="noStrike" cap="none">
                <a:solidFill>
                  <a:schemeClr val="dk1"/>
                </a:solidFill>
                <a:latin typeface="Arial"/>
                <a:ea typeface="Arial"/>
                <a:cs typeface="Arial"/>
                <a:sym typeface="Arial"/>
              </a:defRPr>
            </a:lvl4pPr>
            <a:lvl5pPr marL="2437790" marR="0" lvl="4" indent="0" algn="l" rtl="0">
              <a:spcBef>
                <a:spcPts val="533"/>
              </a:spcBef>
              <a:buClr>
                <a:schemeClr val="dk1"/>
              </a:buClr>
              <a:buSzPts val="1400"/>
              <a:buFont typeface="Arial"/>
              <a:buNone/>
              <a:defRPr sz="2666" b="0" i="0" u="none" strike="noStrike" cap="none">
                <a:solidFill>
                  <a:schemeClr val="dk1"/>
                </a:solidFill>
                <a:latin typeface="Arial"/>
                <a:ea typeface="Arial"/>
                <a:cs typeface="Arial"/>
                <a:sym typeface="Arial"/>
              </a:defRPr>
            </a:lvl5pPr>
            <a:lvl6pPr marL="3047238" marR="0" lvl="5" indent="0" algn="l" rtl="0">
              <a:spcBef>
                <a:spcPts val="533"/>
              </a:spcBef>
              <a:buClr>
                <a:schemeClr val="dk1"/>
              </a:buClr>
              <a:buSzPts val="1400"/>
              <a:buFont typeface="Arial"/>
              <a:buNone/>
              <a:defRPr sz="2666" b="0" i="0" u="none" strike="noStrike" cap="none">
                <a:solidFill>
                  <a:schemeClr val="dk1"/>
                </a:solidFill>
                <a:latin typeface="Arial"/>
                <a:ea typeface="Arial"/>
                <a:cs typeface="Arial"/>
                <a:sym typeface="Arial"/>
              </a:defRPr>
            </a:lvl6pPr>
            <a:lvl7pPr marL="3656686" marR="0" lvl="6" indent="0" algn="l" rtl="0">
              <a:spcBef>
                <a:spcPts val="533"/>
              </a:spcBef>
              <a:buClr>
                <a:schemeClr val="dk1"/>
              </a:buClr>
              <a:buSzPts val="1400"/>
              <a:buFont typeface="Arial"/>
              <a:buNone/>
              <a:defRPr sz="2666" b="0" i="0" u="none" strike="noStrike" cap="none">
                <a:solidFill>
                  <a:schemeClr val="dk1"/>
                </a:solidFill>
                <a:latin typeface="Arial"/>
                <a:ea typeface="Arial"/>
                <a:cs typeface="Arial"/>
                <a:sym typeface="Arial"/>
              </a:defRPr>
            </a:lvl7pPr>
            <a:lvl8pPr marL="4266133" marR="0" lvl="7" indent="0" algn="l" rtl="0">
              <a:spcBef>
                <a:spcPts val="533"/>
              </a:spcBef>
              <a:buClr>
                <a:schemeClr val="dk1"/>
              </a:buClr>
              <a:buSzPts val="1400"/>
              <a:buFont typeface="Arial"/>
              <a:buNone/>
              <a:defRPr sz="2666" b="0" i="0" u="none" strike="noStrike" cap="none">
                <a:solidFill>
                  <a:schemeClr val="dk1"/>
                </a:solidFill>
                <a:latin typeface="Arial"/>
                <a:ea typeface="Arial"/>
                <a:cs typeface="Arial"/>
                <a:sym typeface="Arial"/>
              </a:defRPr>
            </a:lvl8pPr>
            <a:lvl9pPr marL="4875581" marR="0" lvl="8" indent="0" algn="l" rtl="0">
              <a:spcBef>
                <a:spcPts val="533"/>
              </a:spcBef>
              <a:buClr>
                <a:schemeClr val="dk1"/>
              </a:buClr>
              <a:buSzPts val="1400"/>
              <a:buFont typeface="Arial"/>
              <a:buNone/>
              <a:defRPr sz="2666" b="0" i="0" u="none" strike="noStrike" cap="none">
                <a:solidFill>
                  <a:schemeClr val="dk1"/>
                </a:solidFill>
                <a:latin typeface="Arial"/>
                <a:ea typeface="Arial"/>
                <a:cs typeface="Arial"/>
                <a:sym typeface="Arial"/>
              </a:defRPr>
            </a:lvl9pPr>
          </a:lstStyle>
          <a:p>
            <a:endParaRPr/>
          </a:p>
        </p:txBody>
      </p:sp>
      <p:sp>
        <p:nvSpPr>
          <p:cNvPr id="27" name="Shape 27"/>
          <p:cNvSpPr>
            <a:spLocks noGrp="1"/>
          </p:cNvSpPr>
          <p:nvPr>
            <p:ph type="pic" idx="4"/>
          </p:nvPr>
        </p:nvSpPr>
        <p:spPr>
          <a:xfrm>
            <a:off x="3828939" y="1760114"/>
            <a:ext cx="1802953" cy="1803423"/>
          </a:xfrm>
          <a:prstGeom prst="ellipse">
            <a:avLst/>
          </a:prstGeom>
          <a:solidFill>
            <a:srgbClr val="D8D8D8"/>
          </a:solidFill>
          <a:ln>
            <a:noFill/>
          </a:ln>
        </p:spPr>
        <p:txBody>
          <a:bodyPr wrap="square" lIns="91425" tIns="91425" rIns="91425" bIns="91425" anchor="ctr" anchorCtr="0"/>
          <a:lstStyle>
            <a:lvl1pPr marL="0" marR="0" lvl="0" indent="0" algn="ctr" rtl="0">
              <a:spcBef>
                <a:spcPts val="427"/>
              </a:spcBef>
              <a:buClr>
                <a:schemeClr val="dk1"/>
              </a:buClr>
              <a:buSzPts val="1400"/>
              <a:buFont typeface="Arial"/>
              <a:buNone/>
              <a:defRPr sz="2133" b="0" i="0" u="none" strike="noStrike" cap="none">
                <a:solidFill>
                  <a:schemeClr val="dk1"/>
                </a:solidFill>
                <a:latin typeface="Arial"/>
                <a:ea typeface="Arial"/>
                <a:cs typeface="Arial"/>
                <a:sym typeface="Arial"/>
              </a:defRPr>
            </a:lvl1pPr>
            <a:lvl2pPr marL="609448" marR="0" lvl="1" indent="0" algn="l" rtl="0">
              <a:spcBef>
                <a:spcPts val="746"/>
              </a:spcBef>
              <a:buClr>
                <a:schemeClr val="dk1"/>
              </a:buClr>
              <a:buSzPts val="1400"/>
              <a:buFont typeface="Arial"/>
              <a:buNone/>
              <a:defRPr sz="3732" b="0" i="0" u="none" strike="noStrike" cap="none">
                <a:solidFill>
                  <a:schemeClr val="dk1"/>
                </a:solidFill>
                <a:latin typeface="Arial"/>
                <a:ea typeface="Arial"/>
                <a:cs typeface="Arial"/>
                <a:sym typeface="Arial"/>
              </a:defRPr>
            </a:lvl2pPr>
            <a:lvl3pPr marL="1218895" marR="0" lvl="2" indent="0" algn="l" rtl="0">
              <a:spcBef>
                <a:spcPts val="640"/>
              </a:spcBef>
              <a:buClr>
                <a:schemeClr val="dk1"/>
              </a:buClr>
              <a:buSzPts val="1400"/>
              <a:buFont typeface="Arial"/>
              <a:buNone/>
              <a:defRPr sz="3199" b="0" i="0" u="none" strike="noStrike" cap="none">
                <a:solidFill>
                  <a:schemeClr val="dk1"/>
                </a:solidFill>
                <a:latin typeface="Arial"/>
                <a:ea typeface="Arial"/>
                <a:cs typeface="Arial"/>
                <a:sym typeface="Arial"/>
              </a:defRPr>
            </a:lvl3pPr>
            <a:lvl4pPr marL="1828343" marR="0" lvl="3" indent="0" algn="l" rtl="0">
              <a:spcBef>
                <a:spcPts val="533"/>
              </a:spcBef>
              <a:buClr>
                <a:schemeClr val="dk1"/>
              </a:buClr>
              <a:buSzPts val="1400"/>
              <a:buFont typeface="Arial"/>
              <a:buNone/>
              <a:defRPr sz="2666" b="0" i="0" u="none" strike="noStrike" cap="none">
                <a:solidFill>
                  <a:schemeClr val="dk1"/>
                </a:solidFill>
                <a:latin typeface="Arial"/>
                <a:ea typeface="Arial"/>
                <a:cs typeface="Arial"/>
                <a:sym typeface="Arial"/>
              </a:defRPr>
            </a:lvl4pPr>
            <a:lvl5pPr marL="2437790" marR="0" lvl="4" indent="0" algn="l" rtl="0">
              <a:spcBef>
                <a:spcPts val="533"/>
              </a:spcBef>
              <a:buClr>
                <a:schemeClr val="dk1"/>
              </a:buClr>
              <a:buSzPts val="1400"/>
              <a:buFont typeface="Arial"/>
              <a:buNone/>
              <a:defRPr sz="2666" b="0" i="0" u="none" strike="noStrike" cap="none">
                <a:solidFill>
                  <a:schemeClr val="dk1"/>
                </a:solidFill>
                <a:latin typeface="Arial"/>
                <a:ea typeface="Arial"/>
                <a:cs typeface="Arial"/>
                <a:sym typeface="Arial"/>
              </a:defRPr>
            </a:lvl5pPr>
            <a:lvl6pPr marL="3047238" marR="0" lvl="5" indent="0" algn="l" rtl="0">
              <a:spcBef>
                <a:spcPts val="533"/>
              </a:spcBef>
              <a:buClr>
                <a:schemeClr val="dk1"/>
              </a:buClr>
              <a:buSzPts val="1400"/>
              <a:buFont typeface="Arial"/>
              <a:buNone/>
              <a:defRPr sz="2666" b="0" i="0" u="none" strike="noStrike" cap="none">
                <a:solidFill>
                  <a:schemeClr val="dk1"/>
                </a:solidFill>
                <a:latin typeface="Arial"/>
                <a:ea typeface="Arial"/>
                <a:cs typeface="Arial"/>
                <a:sym typeface="Arial"/>
              </a:defRPr>
            </a:lvl6pPr>
            <a:lvl7pPr marL="3656686" marR="0" lvl="6" indent="0" algn="l" rtl="0">
              <a:spcBef>
                <a:spcPts val="533"/>
              </a:spcBef>
              <a:buClr>
                <a:schemeClr val="dk1"/>
              </a:buClr>
              <a:buSzPts val="1400"/>
              <a:buFont typeface="Arial"/>
              <a:buNone/>
              <a:defRPr sz="2666" b="0" i="0" u="none" strike="noStrike" cap="none">
                <a:solidFill>
                  <a:schemeClr val="dk1"/>
                </a:solidFill>
                <a:latin typeface="Arial"/>
                <a:ea typeface="Arial"/>
                <a:cs typeface="Arial"/>
                <a:sym typeface="Arial"/>
              </a:defRPr>
            </a:lvl7pPr>
            <a:lvl8pPr marL="4266133" marR="0" lvl="7" indent="0" algn="l" rtl="0">
              <a:spcBef>
                <a:spcPts val="533"/>
              </a:spcBef>
              <a:buClr>
                <a:schemeClr val="dk1"/>
              </a:buClr>
              <a:buSzPts val="1400"/>
              <a:buFont typeface="Arial"/>
              <a:buNone/>
              <a:defRPr sz="2666" b="0" i="0" u="none" strike="noStrike" cap="none">
                <a:solidFill>
                  <a:schemeClr val="dk1"/>
                </a:solidFill>
                <a:latin typeface="Arial"/>
                <a:ea typeface="Arial"/>
                <a:cs typeface="Arial"/>
                <a:sym typeface="Arial"/>
              </a:defRPr>
            </a:lvl8pPr>
            <a:lvl9pPr marL="4875581" marR="0" lvl="8" indent="0" algn="l" rtl="0">
              <a:spcBef>
                <a:spcPts val="533"/>
              </a:spcBef>
              <a:buClr>
                <a:schemeClr val="dk1"/>
              </a:buClr>
              <a:buSzPts val="1400"/>
              <a:buFont typeface="Arial"/>
              <a:buNone/>
              <a:defRPr sz="2666" b="0" i="0" u="none" strike="noStrike" cap="none">
                <a:solidFill>
                  <a:schemeClr val="dk1"/>
                </a:solidFill>
                <a:latin typeface="Arial"/>
                <a:ea typeface="Arial"/>
                <a:cs typeface="Arial"/>
                <a:sym typeface="Arial"/>
              </a:defRPr>
            </a:lvl9pPr>
          </a:lstStyle>
          <a:p>
            <a:endParaRPr/>
          </a:p>
        </p:txBody>
      </p:sp>
      <p:sp>
        <p:nvSpPr>
          <p:cNvPr id="28" name="Shape 28"/>
          <p:cNvSpPr>
            <a:spLocks noGrp="1"/>
          </p:cNvSpPr>
          <p:nvPr>
            <p:ph type="pic" idx="5"/>
          </p:nvPr>
        </p:nvSpPr>
        <p:spPr>
          <a:xfrm>
            <a:off x="6557531" y="1760114"/>
            <a:ext cx="1802953" cy="1803423"/>
          </a:xfrm>
          <a:prstGeom prst="ellipse">
            <a:avLst/>
          </a:prstGeom>
          <a:solidFill>
            <a:srgbClr val="D8D8D8"/>
          </a:solidFill>
          <a:ln>
            <a:noFill/>
          </a:ln>
        </p:spPr>
        <p:txBody>
          <a:bodyPr wrap="square" lIns="91425" tIns="91425" rIns="91425" bIns="91425" anchor="ctr" anchorCtr="0"/>
          <a:lstStyle>
            <a:lvl1pPr marL="0" marR="0" lvl="0" indent="0" algn="ctr" rtl="0">
              <a:spcBef>
                <a:spcPts val="427"/>
              </a:spcBef>
              <a:buClr>
                <a:schemeClr val="dk1"/>
              </a:buClr>
              <a:buSzPts val="1400"/>
              <a:buFont typeface="Arial"/>
              <a:buNone/>
              <a:defRPr sz="2133" b="0" i="0" u="none" strike="noStrike" cap="none">
                <a:solidFill>
                  <a:schemeClr val="dk1"/>
                </a:solidFill>
                <a:latin typeface="Arial"/>
                <a:ea typeface="Arial"/>
                <a:cs typeface="Arial"/>
                <a:sym typeface="Arial"/>
              </a:defRPr>
            </a:lvl1pPr>
            <a:lvl2pPr marL="609448" marR="0" lvl="1" indent="0" algn="l" rtl="0">
              <a:spcBef>
                <a:spcPts val="746"/>
              </a:spcBef>
              <a:buClr>
                <a:schemeClr val="dk1"/>
              </a:buClr>
              <a:buSzPts val="1400"/>
              <a:buFont typeface="Arial"/>
              <a:buNone/>
              <a:defRPr sz="3732" b="0" i="0" u="none" strike="noStrike" cap="none">
                <a:solidFill>
                  <a:schemeClr val="dk1"/>
                </a:solidFill>
                <a:latin typeface="Arial"/>
                <a:ea typeface="Arial"/>
                <a:cs typeface="Arial"/>
                <a:sym typeface="Arial"/>
              </a:defRPr>
            </a:lvl2pPr>
            <a:lvl3pPr marL="1218895" marR="0" lvl="2" indent="0" algn="l" rtl="0">
              <a:spcBef>
                <a:spcPts val="640"/>
              </a:spcBef>
              <a:buClr>
                <a:schemeClr val="dk1"/>
              </a:buClr>
              <a:buSzPts val="1400"/>
              <a:buFont typeface="Arial"/>
              <a:buNone/>
              <a:defRPr sz="3199" b="0" i="0" u="none" strike="noStrike" cap="none">
                <a:solidFill>
                  <a:schemeClr val="dk1"/>
                </a:solidFill>
                <a:latin typeface="Arial"/>
                <a:ea typeface="Arial"/>
                <a:cs typeface="Arial"/>
                <a:sym typeface="Arial"/>
              </a:defRPr>
            </a:lvl3pPr>
            <a:lvl4pPr marL="1828343" marR="0" lvl="3" indent="0" algn="l" rtl="0">
              <a:spcBef>
                <a:spcPts val="533"/>
              </a:spcBef>
              <a:buClr>
                <a:schemeClr val="dk1"/>
              </a:buClr>
              <a:buSzPts val="1400"/>
              <a:buFont typeface="Arial"/>
              <a:buNone/>
              <a:defRPr sz="2666" b="0" i="0" u="none" strike="noStrike" cap="none">
                <a:solidFill>
                  <a:schemeClr val="dk1"/>
                </a:solidFill>
                <a:latin typeface="Arial"/>
                <a:ea typeface="Arial"/>
                <a:cs typeface="Arial"/>
                <a:sym typeface="Arial"/>
              </a:defRPr>
            </a:lvl4pPr>
            <a:lvl5pPr marL="2437790" marR="0" lvl="4" indent="0" algn="l" rtl="0">
              <a:spcBef>
                <a:spcPts val="533"/>
              </a:spcBef>
              <a:buClr>
                <a:schemeClr val="dk1"/>
              </a:buClr>
              <a:buSzPts val="1400"/>
              <a:buFont typeface="Arial"/>
              <a:buNone/>
              <a:defRPr sz="2666" b="0" i="0" u="none" strike="noStrike" cap="none">
                <a:solidFill>
                  <a:schemeClr val="dk1"/>
                </a:solidFill>
                <a:latin typeface="Arial"/>
                <a:ea typeface="Arial"/>
                <a:cs typeface="Arial"/>
                <a:sym typeface="Arial"/>
              </a:defRPr>
            </a:lvl5pPr>
            <a:lvl6pPr marL="3047238" marR="0" lvl="5" indent="0" algn="l" rtl="0">
              <a:spcBef>
                <a:spcPts val="533"/>
              </a:spcBef>
              <a:buClr>
                <a:schemeClr val="dk1"/>
              </a:buClr>
              <a:buSzPts val="1400"/>
              <a:buFont typeface="Arial"/>
              <a:buNone/>
              <a:defRPr sz="2666" b="0" i="0" u="none" strike="noStrike" cap="none">
                <a:solidFill>
                  <a:schemeClr val="dk1"/>
                </a:solidFill>
                <a:latin typeface="Arial"/>
                <a:ea typeface="Arial"/>
                <a:cs typeface="Arial"/>
                <a:sym typeface="Arial"/>
              </a:defRPr>
            </a:lvl6pPr>
            <a:lvl7pPr marL="3656686" marR="0" lvl="6" indent="0" algn="l" rtl="0">
              <a:spcBef>
                <a:spcPts val="533"/>
              </a:spcBef>
              <a:buClr>
                <a:schemeClr val="dk1"/>
              </a:buClr>
              <a:buSzPts val="1400"/>
              <a:buFont typeface="Arial"/>
              <a:buNone/>
              <a:defRPr sz="2666" b="0" i="0" u="none" strike="noStrike" cap="none">
                <a:solidFill>
                  <a:schemeClr val="dk1"/>
                </a:solidFill>
                <a:latin typeface="Arial"/>
                <a:ea typeface="Arial"/>
                <a:cs typeface="Arial"/>
                <a:sym typeface="Arial"/>
              </a:defRPr>
            </a:lvl7pPr>
            <a:lvl8pPr marL="4266133" marR="0" lvl="7" indent="0" algn="l" rtl="0">
              <a:spcBef>
                <a:spcPts val="533"/>
              </a:spcBef>
              <a:buClr>
                <a:schemeClr val="dk1"/>
              </a:buClr>
              <a:buSzPts val="1400"/>
              <a:buFont typeface="Arial"/>
              <a:buNone/>
              <a:defRPr sz="2666" b="0" i="0" u="none" strike="noStrike" cap="none">
                <a:solidFill>
                  <a:schemeClr val="dk1"/>
                </a:solidFill>
                <a:latin typeface="Arial"/>
                <a:ea typeface="Arial"/>
                <a:cs typeface="Arial"/>
                <a:sym typeface="Arial"/>
              </a:defRPr>
            </a:lvl8pPr>
            <a:lvl9pPr marL="4875581" marR="0" lvl="8" indent="0" algn="l" rtl="0">
              <a:spcBef>
                <a:spcPts val="533"/>
              </a:spcBef>
              <a:buClr>
                <a:schemeClr val="dk1"/>
              </a:buClr>
              <a:buSzPts val="1400"/>
              <a:buFont typeface="Arial"/>
              <a:buNone/>
              <a:defRPr sz="2666"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86581434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3_Title and Content">
    <p:spTree>
      <p:nvGrpSpPr>
        <p:cNvPr id="1" name="Shape 29"/>
        <p:cNvGrpSpPr/>
        <p:nvPr/>
      </p:nvGrpSpPr>
      <p:grpSpPr>
        <a:xfrm>
          <a:off x="0" y="0"/>
          <a:ext cx="0" cy="0"/>
          <a:chOff x="0" y="0"/>
          <a:chExt cx="0" cy="0"/>
        </a:xfrm>
      </p:grpSpPr>
      <p:sp>
        <p:nvSpPr>
          <p:cNvPr id="30" name="Shape 30"/>
          <p:cNvSpPr>
            <a:spLocks noGrp="1"/>
          </p:cNvSpPr>
          <p:nvPr>
            <p:ph type="pic" idx="2"/>
          </p:nvPr>
        </p:nvSpPr>
        <p:spPr>
          <a:xfrm>
            <a:off x="0" y="-1"/>
            <a:ext cx="12188825" cy="3621617"/>
          </a:xfrm>
          <a:prstGeom prst="rect">
            <a:avLst/>
          </a:prstGeom>
          <a:solidFill>
            <a:srgbClr val="D8D8D8"/>
          </a:solidFill>
          <a:ln>
            <a:noFill/>
          </a:ln>
        </p:spPr>
        <p:txBody>
          <a:bodyPr wrap="square" lIns="91425" tIns="91425" rIns="91425" bIns="91425" anchor="ctr" anchorCtr="0"/>
          <a:lstStyle>
            <a:lvl1pPr marL="0" marR="0" lvl="0" indent="0" algn="ctr" rtl="0">
              <a:spcBef>
                <a:spcPts val="427"/>
              </a:spcBef>
              <a:buClr>
                <a:schemeClr val="dk1"/>
              </a:buClr>
              <a:buSzPts val="1400"/>
              <a:buFont typeface="Arial"/>
              <a:buNone/>
              <a:defRPr sz="2133" b="0" i="0" u="none" strike="noStrike" cap="none">
                <a:solidFill>
                  <a:schemeClr val="dk1"/>
                </a:solidFill>
                <a:latin typeface="Arial"/>
                <a:ea typeface="Arial"/>
                <a:cs typeface="Arial"/>
                <a:sym typeface="Arial"/>
              </a:defRPr>
            </a:lvl1pPr>
            <a:lvl2pPr marL="609448" marR="0" lvl="1" indent="0" algn="l" rtl="0">
              <a:spcBef>
                <a:spcPts val="746"/>
              </a:spcBef>
              <a:buClr>
                <a:schemeClr val="dk1"/>
              </a:buClr>
              <a:buSzPts val="1400"/>
              <a:buFont typeface="Arial"/>
              <a:buNone/>
              <a:defRPr sz="3732" b="0" i="0" u="none" strike="noStrike" cap="none">
                <a:solidFill>
                  <a:schemeClr val="dk1"/>
                </a:solidFill>
                <a:latin typeface="Arial"/>
                <a:ea typeface="Arial"/>
                <a:cs typeface="Arial"/>
                <a:sym typeface="Arial"/>
              </a:defRPr>
            </a:lvl2pPr>
            <a:lvl3pPr marL="1218895" marR="0" lvl="2" indent="0" algn="l" rtl="0">
              <a:spcBef>
                <a:spcPts val="640"/>
              </a:spcBef>
              <a:buClr>
                <a:schemeClr val="dk1"/>
              </a:buClr>
              <a:buSzPts val="1400"/>
              <a:buFont typeface="Arial"/>
              <a:buNone/>
              <a:defRPr sz="3199" b="0" i="0" u="none" strike="noStrike" cap="none">
                <a:solidFill>
                  <a:schemeClr val="dk1"/>
                </a:solidFill>
                <a:latin typeface="Arial"/>
                <a:ea typeface="Arial"/>
                <a:cs typeface="Arial"/>
                <a:sym typeface="Arial"/>
              </a:defRPr>
            </a:lvl3pPr>
            <a:lvl4pPr marL="1828343" marR="0" lvl="3" indent="0" algn="l" rtl="0">
              <a:spcBef>
                <a:spcPts val="533"/>
              </a:spcBef>
              <a:buClr>
                <a:schemeClr val="dk1"/>
              </a:buClr>
              <a:buSzPts val="1400"/>
              <a:buFont typeface="Arial"/>
              <a:buNone/>
              <a:defRPr sz="2666" b="0" i="0" u="none" strike="noStrike" cap="none">
                <a:solidFill>
                  <a:schemeClr val="dk1"/>
                </a:solidFill>
                <a:latin typeface="Arial"/>
                <a:ea typeface="Arial"/>
                <a:cs typeface="Arial"/>
                <a:sym typeface="Arial"/>
              </a:defRPr>
            </a:lvl4pPr>
            <a:lvl5pPr marL="2437790" marR="0" lvl="4" indent="0" algn="l" rtl="0">
              <a:spcBef>
                <a:spcPts val="533"/>
              </a:spcBef>
              <a:buClr>
                <a:schemeClr val="dk1"/>
              </a:buClr>
              <a:buSzPts val="1400"/>
              <a:buFont typeface="Arial"/>
              <a:buNone/>
              <a:defRPr sz="2666" b="0" i="0" u="none" strike="noStrike" cap="none">
                <a:solidFill>
                  <a:schemeClr val="dk1"/>
                </a:solidFill>
                <a:latin typeface="Arial"/>
                <a:ea typeface="Arial"/>
                <a:cs typeface="Arial"/>
                <a:sym typeface="Arial"/>
              </a:defRPr>
            </a:lvl5pPr>
            <a:lvl6pPr marL="3047238" marR="0" lvl="5" indent="0" algn="l" rtl="0">
              <a:spcBef>
                <a:spcPts val="533"/>
              </a:spcBef>
              <a:buClr>
                <a:schemeClr val="dk1"/>
              </a:buClr>
              <a:buSzPts val="1400"/>
              <a:buFont typeface="Arial"/>
              <a:buNone/>
              <a:defRPr sz="2666" b="0" i="0" u="none" strike="noStrike" cap="none">
                <a:solidFill>
                  <a:schemeClr val="dk1"/>
                </a:solidFill>
                <a:latin typeface="Arial"/>
                <a:ea typeface="Arial"/>
                <a:cs typeface="Arial"/>
                <a:sym typeface="Arial"/>
              </a:defRPr>
            </a:lvl6pPr>
            <a:lvl7pPr marL="3656686" marR="0" lvl="6" indent="0" algn="l" rtl="0">
              <a:spcBef>
                <a:spcPts val="533"/>
              </a:spcBef>
              <a:buClr>
                <a:schemeClr val="dk1"/>
              </a:buClr>
              <a:buSzPts val="1400"/>
              <a:buFont typeface="Arial"/>
              <a:buNone/>
              <a:defRPr sz="2666" b="0" i="0" u="none" strike="noStrike" cap="none">
                <a:solidFill>
                  <a:schemeClr val="dk1"/>
                </a:solidFill>
                <a:latin typeface="Arial"/>
                <a:ea typeface="Arial"/>
                <a:cs typeface="Arial"/>
                <a:sym typeface="Arial"/>
              </a:defRPr>
            </a:lvl7pPr>
            <a:lvl8pPr marL="4266133" marR="0" lvl="7" indent="0" algn="l" rtl="0">
              <a:spcBef>
                <a:spcPts val="533"/>
              </a:spcBef>
              <a:buClr>
                <a:schemeClr val="dk1"/>
              </a:buClr>
              <a:buSzPts val="1400"/>
              <a:buFont typeface="Arial"/>
              <a:buNone/>
              <a:defRPr sz="2666" b="0" i="0" u="none" strike="noStrike" cap="none">
                <a:solidFill>
                  <a:schemeClr val="dk1"/>
                </a:solidFill>
                <a:latin typeface="Arial"/>
                <a:ea typeface="Arial"/>
                <a:cs typeface="Arial"/>
                <a:sym typeface="Arial"/>
              </a:defRPr>
            </a:lvl8pPr>
            <a:lvl9pPr marL="4875581" marR="0" lvl="8" indent="0" algn="l" rtl="0">
              <a:spcBef>
                <a:spcPts val="533"/>
              </a:spcBef>
              <a:buClr>
                <a:schemeClr val="dk1"/>
              </a:buClr>
              <a:buSzPts val="1400"/>
              <a:buFont typeface="Arial"/>
              <a:buNone/>
              <a:defRPr sz="2666"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427389978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5_Title and Content">
    <p:spTree>
      <p:nvGrpSpPr>
        <p:cNvPr id="1" name="Shape 31"/>
        <p:cNvGrpSpPr/>
        <p:nvPr/>
      </p:nvGrpSpPr>
      <p:grpSpPr>
        <a:xfrm>
          <a:off x="0" y="0"/>
          <a:ext cx="0" cy="0"/>
          <a:chOff x="0" y="0"/>
          <a:chExt cx="0" cy="0"/>
        </a:xfrm>
      </p:grpSpPr>
      <p:sp>
        <p:nvSpPr>
          <p:cNvPr id="32" name="Shape 32"/>
          <p:cNvSpPr>
            <a:spLocks noGrp="1"/>
          </p:cNvSpPr>
          <p:nvPr>
            <p:ph type="pic" idx="2"/>
          </p:nvPr>
        </p:nvSpPr>
        <p:spPr>
          <a:xfrm>
            <a:off x="0" y="-1"/>
            <a:ext cx="12188825" cy="6858001"/>
          </a:xfrm>
          <a:prstGeom prst="rect">
            <a:avLst/>
          </a:prstGeom>
          <a:solidFill>
            <a:srgbClr val="D8D8D8"/>
          </a:solidFill>
          <a:ln>
            <a:noFill/>
          </a:ln>
        </p:spPr>
        <p:txBody>
          <a:bodyPr wrap="square" lIns="91425" tIns="91425" rIns="91425" bIns="91425" anchor="ctr" anchorCtr="0"/>
          <a:lstStyle>
            <a:lvl1pPr marL="0" marR="0" lvl="0" indent="0" algn="ctr" rtl="0">
              <a:spcBef>
                <a:spcPts val="427"/>
              </a:spcBef>
              <a:buClr>
                <a:schemeClr val="dk1"/>
              </a:buClr>
              <a:buSzPts val="1400"/>
              <a:buFont typeface="Arial"/>
              <a:buNone/>
              <a:defRPr sz="2133" b="0" i="0" u="none" strike="noStrike" cap="none">
                <a:solidFill>
                  <a:schemeClr val="dk1"/>
                </a:solidFill>
                <a:latin typeface="Arial"/>
                <a:ea typeface="Arial"/>
                <a:cs typeface="Arial"/>
                <a:sym typeface="Arial"/>
              </a:defRPr>
            </a:lvl1pPr>
            <a:lvl2pPr marL="609448" marR="0" lvl="1" indent="0" algn="l" rtl="0">
              <a:spcBef>
                <a:spcPts val="746"/>
              </a:spcBef>
              <a:buClr>
                <a:schemeClr val="dk1"/>
              </a:buClr>
              <a:buSzPts val="1400"/>
              <a:buFont typeface="Arial"/>
              <a:buNone/>
              <a:defRPr sz="3732" b="0" i="0" u="none" strike="noStrike" cap="none">
                <a:solidFill>
                  <a:schemeClr val="dk1"/>
                </a:solidFill>
                <a:latin typeface="Arial"/>
                <a:ea typeface="Arial"/>
                <a:cs typeface="Arial"/>
                <a:sym typeface="Arial"/>
              </a:defRPr>
            </a:lvl2pPr>
            <a:lvl3pPr marL="1218895" marR="0" lvl="2" indent="0" algn="l" rtl="0">
              <a:spcBef>
                <a:spcPts val="640"/>
              </a:spcBef>
              <a:buClr>
                <a:schemeClr val="dk1"/>
              </a:buClr>
              <a:buSzPts val="1400"/>
              <a:buFont typeface="Arial"/>
              <a:buNone/>
              <a:defRPr sz="3199" b="0" i="0" u="none" strike="noStrike" cap="none">
                <a:solidFill>
                  <a:schemeClr val="dk1"/>
                </a:solidFill>
                <a:latin typeface="Arial"/>
                <a:ea typeface="Arial"/>
                <a:cs typeface="Arial"/>
                <a:sym typeface="Arial"/>
              </a:defRPr>
            </a:lvl3pPr>
            <a:lvl4pPr marL="1828343" marR="0" lvl="3" indent="0" algn="l" rtl="0">
              <a:spcBef>
                <a:spcPts val="533"/>
              </a:spcBef>
              <a:buClr>
                <a:schemeClr val="dk1"/>
              </a:buClr>
              <a:buSzPts val="1400"/>
              <a:buFont typeface="Arial"/>
              <a:buNone/>
              <a:defRPr sz="2666" b="0" i="0" u="none" strike="noStrike" cap="none">
                <a:solidFill>
                  <a:schemeClr val="dk1"/>
                </a:solidFill>
                <a:latin typeface="Arial"/>
                <a:ea typeface="Arial"/>
                <a:cs typeface="Arial"/>
                <a:sym typeface="Arial"/>
              </a:defRPr>
            </a:lvl4pPr>
            <a:lvl5pPr marL="2437790" marR="0" lvl="4" indent="0" algn="l" rtl="0">
              <a:spcBef>
                <a:spcPts val="533"/>
              </a:spcBef>
              <a:buClr>
                <a:schemeClr val="dk1"/>
              </a:buClr>
              <a:buSzPts val="1400"/>
              <a:buFont typeface="Arial"/>
              <a:buNone/>
              <a:defRPr sz="2666" b="0" i="0" u="none" strike="noStrike" cap="none">
                <a:solidFill>
                  <a:schemeClr val="dk1"/>
                </a:solidFill>
                <a:latin typeface="Arial"/>
                <a:ea typeface="Arial"/>
                <a:cs typeface="Arial"/>
                <a:sym typeface="Arial"/>
              </a:defRPr>
            </a:lvl5pPr>
            <a:lvl6pPr marL="3047238" marR="0" lvl="5" indent="0" algn="l" rtl="0">
              <a:spcBef>
                <a:spcPts val="533"/>
              </a:spcBef>
              <a:buClr>
                <a:schemeClr val="dk1"/>
              </a:buClr>
              <a:buSzPts val="1400"/>
              <a:buFont typeface="Arial"/>
              <a:buNone/>
              <a:defRPr sz="2666" b="0" i="0" u="none" strike="noStrike" cap="none">
                <a:solidFill>
                  <a:schemeClr val="dk1"/>
                </a:solidFill>
                <a:latin typeface="Arial"/>
                <a:ea typeface="Arial"/>
                <a:cs typeface="Arial"/>
                <a:sym typeface="Arial"/>
              </a:defRPr>
            </a:lvl6pPr>
            <a:lvl7pPr marL="3656686" marR="0" lvl="6" indent="0" algn="l" rtl="0">
              <a:spcBef>
                <a:spcPts val="533"/>
              </a:spcBef>
              <a:buClr>
                <a:schemeClr val="dk1"/>
              </a:buClr>
              <a:buSzPts val="1400"/>
              <a:buFont typeface="Arial"/>
              <a:buNone/>
              <a:defRPr sz="2666" b="0" i="0" u="none" strike="noStrike" cap="none">
                <a:solidFill>
                  <a:schemeClr val="dk1"/>
                </a:solidFill>
                <a:latin typeface="Arial"/>
                <a:ea typeface="Arial"/>
                <a:cs typeface="Arial"/>
                <a:sym typeface="Arial"/>
              </a:defRPr>
            </a:lvl7pPr>
            <a:lvl8pPr marL="4266133" marR="0" lvl="7" indent="0" algn="l" rtl="0">
              <a:spcBef>
                <a:spcPts val="533"/>
              </a:spcBef>
              <a:buClr>
                <a:schemeClr val="dk1"/>
              </a:buClr>
              <a:buSzPts val="1400"/>
              <a:buFont typeface="Arial"/>
              <a:buNone/>
              <a:defRPr sz="2666" b="0" i="0" u="none" strike="noStrike" cap="none">
                <a:solidFill>
                  <a:schemeClr val="dk1"/>
                </a:solidFill>
                <a:latin typeface="Arial"/>
                <a:ea typeface="Arial"/>
                <a:cs typeface="Arial"/>
                <a:sym typeface="Arial"/>
              </a:defRPr>
            </a:lvl8pPr>
            <a:lvl9pPr marL="4875581" marR="0" lvl="8" indent="0" algn="l" rtl="0">
              <a:spcBef>
                <a:spcPts val="533"/>
              </a:spcBef>
              <a:buClr>
                <a:schemeClr val="dk1"/>
              </a:buClr>
              <a:buSzPts val="1400"/>
              <a:buFont typeface="Arial"/>
              <a:buNone/>
              <a:defRPr sz="2666"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31440173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idx="1"/>
          </p:nvPr>
        </p:nvSpPr>
        <p:spPr/>
        <p:txBody>
          <a:bodyPr/>
          <a:lstStyle>
            <a:lvl5pPr>
              <a:defRPr/>
            </a:lvl5pPr>
            <a:lvl6pPr>
              <a:defRPr/>
            </a:lvl6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Footer Placeholder 4"/>
          <p:cNvSpPr>
            <a:spLocks noGrp="1"/>
          </p:cNvSpPr>
          <p:nvPr>
            <p:ph type="ftr" sz="quarter" idx="11"/>
          </p:nvPr>
        </p:nvSpPr>
        <p:spPr/>
        <p:txBody>
          <a:bodyPr/>
          <a:lstStyle/>
          <a:p>
            <a:endParaRPr dirty="0"/>
          </a:p>
        </p:txBody>
      </p:sp>
      <p:sp>
        <p:nvSpPr>
          <p:cNvPr id="4" name="Date Placeholder 3"/>
          <p:cNvSpPr>
            <a:spLocks noGrp="1"/>
          </p:cNvSpPr>
          <p:nvPr>
            <p:ph type="dt" sz="half" idx="10"/>
          </p:nvPr>
        </p:nvSpPr>
        <p:spPr/>
        <p:txBody>
          <a:bodyPr/>
          <a:lstStyle/>
          <a:p>
            <a:fld id="{03F41C87-7AD9-4845-A077-840E4A0F3F06}" type="datetimeFigureOut">
              <a:rPr lang="en-US"/>
              <a:t>2/5/2018</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2738254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4_Title Slide">
    <p:spTree>
      <p:nvGrpSpPr>
        <p:cNvPr id="1" name="Shape 33"/>
        <p:cNvGrpSpPr/>
        <p:nvPr/>
      </p:nvGrpSpPr>
      <p:grpSpPr>
        <a:xfrm>
          <a:off x="0" y="0"/>
          <a:ext cx="0" cy="0"/>
          <a:chOff x="0" y="0"/>
          <a:chExt cx="0" cy="0"/>
        </a:xfrm>
      </p:grpSpPr>
      <p:sp>
        <p:nvSpPr>
          <p:cNvPr id="34" name="Shape 34"/>
          <p:cNvSpPr>
            <a:spLocks noGrp="1"/>
          </p:cNvSpPr>
          <p:nvPr>
            <p:ph type="pic" idx="2"/>
          </p:nvPr>
        </p:nvSpPr>
        <p:spPr>
          <a:xfrm>
            <a:off x="730714" y="743253"/>
            <a:ext cx="3455100" cy="5376000"/>
          </a:xfrm>
          <a:prstGeom prst="rect">
            <a:avLst/>
          </a:prstGeom>
          <a:solidFill>
            <a:srgbClr val="D8D8D8"/>
          </a:solidFill>
          <a:ln>
            <a:noFill/>
          </a:ln>
        </p:spPr>
        <p:txBody>
          <a:bodyPr wrap="square" lIns="91425" tIns="91425" rIns="91425" bIns="91425" anchor="ctr" anchorCtr="0"/>
          <a:lstStyle>
            <a:lvl1pPr marL="0" marR="0" lvl="0" indent="0" algn="ctr" rtl="0">
              <a:spcBef>
                <a:spcPts val="427"/>
              </a:spcBef>
              <a:buClr>
                <a:schemeClr val="dk1"/>
              </a:buClr>
              <a:buSzPts val="1400"/>
              <a:buFont typeface="Arial"/>
              <a:buNone/>
              <a:defRPr sz="2133" b="0" i="0" u="none" strike="noStrike" cap="none">
                <a:solidFill>
                  <a:schemeClr val="dk1"/>
                </a:solidFill>
                <a:latin typeface="Arial"/>
                <a:ea typeface="Arial"/>
                <a:cs typeface="Arial"/>
                <a:sym typeface="Arial"/>
              </a:defRPr>
            </a:lvl1pPr>
            <a:lvl2pPr marL="609448" marR="0" lvl="1" indent="0" algn="l" rtl="0">
              <a:spcBef>
                <a:spcPts val="746"/>
              </a:spcBef>
              <a:buClr>
                <a:schemeClr val="dk1"/>
              </a:buClr>
              <a:buSzPts val="1400"/>
              <a:buFont typeface="Arial"/>
              <a:buNone/>
              <a:defRPr sz="3732" b="0" i="0" u="none" strike="noStrike" cap="none">
                <a:solidFill>
                  <a:schemeClr val="dk1"/>
                </a:solidFill>
                <a:latin typeface="Arial"/>
                <a:ea typeface="Arial"/>
                <a:cs typeface="Arial"/>
                <a:sym typeface="Arial"/>
              </a:defRPr>
            </a:lvl2pPr>
            <a:lvl3pPr marL="1218895" marR="0" lvl="2" indent="0" algn="l" rtl="0">
              <a:spcBef>
                <a:spcPts val="640"/>
              </a:spcBef>
              <a:buClr>
                <a:schemeClr val="dk1"/>
              </a:buClr>
              <a:buSzPts val="1400"/>
              <a:buFont typeface="Arial"/>
              <a:buNone/>
              <a:defRPr sz="3199" b="0" i="0" u="none" strike="noStrike" cap="none">
                <a:solidFill>
                  <a:schemeClr val="dk1"/>
                </a:solidFill>
                <a:latin typeface="Arial"/>
                <a:ea typeface="Arial"/>
                <a:cs typeface="Arial"/>
                <a:sym typeface="Arial"/>
              </a:defRPr>
            </a:lvl3pPr>
            <a:lvl4pPr marL="1828343" marR="0" lvl="3" indent="0" algn="l" rtl="0">
              <a:spcBef>
                <a:spcPts val="533"/>
              </a:spcBef>
              <a:buClr>
                <a:schemeClr val="dk1"/>
              </a:buClr>
              <a:buSzPts val="1400"/>
              <a:buFont typeface="Arial"/>
              <a:buNone/>
              <a:defRPr sz="2666" b="0" i="0" u="none" strike="noStrike" cap="none">
                <a:solidFill>
                  <a:schemeClr val="dk1"/>
                </a:solidFill>
                <a:latin typeface="Arial"/>
                <a:ea typeface="Arial"/>
                <a:cs typeface="Arial"/>
                <a:sym typeface="Arial"/>
              </a:defRPr>
            </a:lvl4pPr>
            <a:lvl5pPr marL="2437790" marR="0" lvl="4" indent="0" algn="l" rtl="0">
              <a:spcBef>
                <a:spcPts val="533"/>
              </a:spcBef>
              <a:buClr>
                <a:schemeClr val="dk1"/>
              </a:buClr>
              <a:buSzPts val="1400"/>
              <a:buFont typeface="Arial"/>
              <a:buNone/>
              <a:defRPr sz="2666" b="0" i="0" u="none" strike="noStrike" cap="none">
                <a:solidFill>
                  <a:schemeClr val="dk1"/>
                </a:solidFill>
                <a:latin typeface="Arial"/>
                <a:ea typeface="Arial"/>
                <a:cs typeface="Arial"/>
                <a:sym typeface="Arial"/>
              </a:defRPr>
            </a:lvl5pPr>
            <a:lvl6pPr marL="3047238" marR="0" lvl="5" indent="0" algn="l" rtl="0">
              <a:spcBef>
                <a:spcPts val="533"/>
              </a:spcBef>
              <a:buClr>
                <a:schemeClr val="dk1"/>
              </a:buClr>
              <a:buSzPts val="1400"/>
              <a:buFont typeface="Arial"/>
              <a:buNone/>
              <a:defRPr sz="2666" b="0" i="0" u="none" strike="noStrike" cap="none">
                <a:solidFill>
                  <a:schemeClr val="dk1"/>
                </a:solidFill>
                <a:latin typeface="Arial"/>
                <a:ea typeface="Arial"/>
                <a:cs typeface="Arial"/>
                <a:sym typeface="Arial"/>
              </a:defRPr>
            </a:lvl6pPr>
            <a:lvl7pPr marL="3656686" marR="0" lvl="6" indent="0" algn="l" rtl="0">
              <a:spcBef>
                <a:spcPts val="533"/>
              </a:spcBef>
              <a:buClr>
                <a:schemeClr val="dk1"/>
              </a:buClr>
              <a:buSzPts val="1400"/>
              <a:buFont typeface="Arial"/>
              <a:buNone/>
              <a:defRPr sz="2666" b="0" i="0" u="none" strike="noStrike" cap="none">
                <a:solidFill>
                  <a:schemeClr val="dk1"/>
                </a:solidFill>
                <a:latin typeface="Arial"/>
                <a:ea typeface="Arial"/>
                <a:cs typeface="Arial"/>
                <a:sym typeface="Arial"/>
              </a:defRPr>
            </a:lvl7pPr>
            <a:lvl8pPr marL="4266133" marR="0" lvl="7" indent="0" algn="l" rtl="0">
              <a:spcBef>
                <a:spcPts val="533"/>
              </a:spcBef>
              <a:buClr>
                <a:schemeClr val="dk1"/>
              </a:buClr>
              <a:buSzPts val="1400"/>
              <a:buFont typeface="Arial"/>
              <a:buNone/>
              <a:defRPr sz="2666" b="0" i="0" u="none" strike="noStrike" cap="none">
                <a:solidFill>
                  <a:schemeClr val="dk1"/>
                </a:solidFill>
                <a:latin typeface="Arial"/>
                <a:ea typeface="Arial"/>
                <a:cs typeface="Arial"/>
                <a:sym typeface="Arial"/>
              </a:defRPr>
            </a:lvl8pPr>
            <a:lvl9pPr marL="4875581" marR="0" lvl="8" indent="0" algn="l" rtl="0">
              <a:spcBef>
                <a:spcPts val="533"/>
              </a:spcBef>
              <a:buClr>
                <a:schemeClr val="dk1"/>
              </a:buClr>
              <a:buSzPts val="1400"/>
              <a:buFont typeface="Arial"/>
              <a:buNone/>
              <a:defRPr sz="2666" b="0" i="0" u="none" strike="noStrike" cap="none">
                <a:solidFill>
                  <a:schemeClr val="dk1"/>
                </a:solidFill>
                <a:latin typeface="Arial"/>
                <a:ea typeface="Arial"/>
                <a:cs typeface="Arial"/>
                <a:sym typeface="Arial"/>
              </a:defRPr>
            </a:lvl9pPr>
          </a:lstStyle>
          <a:p>
            <a:endParaRPr/>
          </a:p>
        </p:txBody>
      </p:sp>
      <p:sp>
        <p:nvSpPr>
          <p:cNvPr id="35" name="Shape 35"/>
          <p:cNvSpPr>
            <a:spLocks noGrp="1"/>
          </p:cNvSpPr>
          <p:nvPr>
            <p:ph type="pic" idx="3"/>
          </p:nvPr>
        </p:nvSpPr>
        <p:spPr>
          <a:xfrm>
            <a:off x="8014510" y="743253"/>
            <a:ext cx="3455100" cy="5376000"/>
          </a:xfrm>
          <a:prstGeom prst="rect">
            <a:avLst/>
          </a:prstGeom>
          <a:solidFill>
            <a:srgbClr val="D8D8D8"/>
          </a:solidFill>
          <a:ln>
            <a:noFill/>
          </a:ln>
        </p:spPr>
        <p:txBody>
          <a:bodyPr wrap="square" lIns="91425" tIns="91425" rIns="91425" bIns="91425" anchor="ctr" anchorCtr="0"/>
          <a:lstStyle>
            <a:lvl1pPr marL="0" marR="0" lvl="0" indent="0" algn="ctr" rtl="0">
              <a:spcBef>
                <a:spcPts val="427"/>
              </a:spcBef>
              <a:buClr>
                <a:schemeClr val="dk1"/>
              </a:buClr>
              <a:buSzPts val="1400"/>
              <a:buFont typeface="Arial"/>
              <a:buNone/>
              <a:defRPr sz="2133" b="0" i="0" u="none" strike="noStrike" cap="none">
                <a:solidFill>
                  <a:schemeClr val="dk1"/>
                </a:solidFill>
                <a:latin typeface="Arial"/>
                <a:ea typeface="Arial"/>
                <a:cs typeface="Arial"/>
                <a:sym typeface="Arial"/>
              </a:defRPr>
            </a:lvl1pPr>
            <a:lvl2pPr marL="609448" marR="0" lvl="1" indent="0" algn="l" rtl="0">
              <a:spcBef>
                <a:spcPts val="746"/>
              </a:spcBef>
              <a:buClr>
                <a:schemeClr val="dk1"/>
              </a:buClr>
              <a:buSzPts val="1400"/>
              <a:buFont typeface="Arial"/>
              <a:buNone/>
              <a:defRPr sz="3732" b="0" i="0" u="none" strike="noStrike" cap="none">
                <a:solidFill>
                  <a:schemeClr val="dk1"/>
                </a:solidFill>
                <a:latin typeface="Arial"/>
                <a:ea typeface="Arial"/>
                <a:cs typeface="Arial"/>
                <a:sym typeface="Arial"/>
              </a:defRPr>
            </a:lvl2pPr>
            <a:lvl3pPr marL="1218895" marR="0" lvl="2" indent="0" algn="l" rtl="0">
              <a:spcBef>
                <a:spcPts val="640"/>
              </a:spcBef>
              <a:buClr>
                <a:schemeClr val="dk1"/>
              </a:buClr>
              <a:buSzPts val="1400"/>
              <a:buFont typeface="Arial"/>
              <a:buNone/>
              <a:defRPr sz="3199" b="0" i="0" u="none" strike="noStrike" cap="none">
                <a:solidFill>
                  <a:schemeClr val="dk1"/>
                </a:solidFill>
                <a:latin typeface="Arial"/>
                <a:ea typeface="Arial"/>
                <a:cs typeface="Arial"/>
                <a:sym typeface="Arial"/>
              </a:defRPr>
            </a:lvl3pPr>
            <a:lvl4pPr marL="1828343" marR="0" lvl="3" indent="0" algn="l" rtl="0">
              <a:spcBef>
                <a:spcPts val="533"/>
              </a:spcBef>
              <a:buClr>
                <a:schemeClr val="dk1"/>
              </a:buClr>
              <a:buSzPts val="1400"/>
              <a:buFont typeface="Arial"/>
              <a:buNone/>
              <a:defRPr sz="2666" b="0" i="0" u="none" strike="noStrike" cap="none">
                <a:solidFill>
                  <a:schemeClr val="dk1"/>
                </a:solidFill>
                <a:latin typeface="Arial"/>
                <a:ea typeface="Arial"/>
                <a:cs typeface="Arial"/>
                <a:sym typeface="Arial"/>
              </a:defRPr>
            </a:lvl4pPr>
            <a:lvl5pPr marL="2437790" marR="0" lvl="4" indent="0" algn="l" rtl="0">
              <a:spcBef>
                <a:spcPts val="533"/>
              </a:spcBef>
              <a:buClr>
                <a:schemeClr val="dk1"/>
              </a:buClr>
              <a:buSzPts val="1400"/>
              <a:buFont typeface="Arial"/>
              <a:buNone/>
              <a:defRPr sz="2666" b="0" i="0" u="none" strike="noStrike" cap="none">
                <a:solidFill>
                  <a:schemeClr val="dk1"/>
                </a:solidFill>
                <a:latin typeface="Arial"/>
                <a:ea typeface="Arial"/>
                <a:cs typeface="Arial"/>
                <a:sym typeface="Arial"/>
              </a:defRPr>
            </a:lvl5pPr>
            <a:lvl6pPr marL="3047238" marR="0" lvl="5" indent="0" algn="l" rtl="0">
              <a:spcBef>
                <a:spcPts val="533"/>
              </a:spcBef>
              <a:buClr>
                <a:schemeClr val="dk1"/>
              </a:buClr>
              <a:buSzPts val="1400"/>
              <a:buFont typeface="Arial"/>
              <a:buNone/>
              <a:defRPr sz="2666" b="0" i="0" u="none" strike="noStrike" cap="none">
                <a:solidFill>
                  <a:schemeClr val="dk1"/>
                </a:solidFill>
                <a:latin typeface="Arial"/>
                <a:ea typeface="Arial"/>
                <a:cs typeface="Arial"/>
                <a:sym typeface="Arial"/>
              </a:defRPr>
            </a:lvl6pPr>
            <a:lvl7pPr marL="3656686" marR="0" lvl="6" indent="0" algn="l" rtl="0">
              <a:spcBef>
                <a:spcPts val="533"/>
              </a:spcBef>
              <a:buClr>
                <a:schemeClr val="dk1"/>
              </a:buClr>
              <a:buSzPts val="1400"/>
              <a:buFont typeface="Arial"/>
              <a:buNone/>
              <a:defRPr sz="2666" b="0" i="0" u="none" strike="noStrike" cap="none">
                <a:solidFill>
                  <a:schemeClr val="dk1"/>
                </a:solidFill>
                <a:latin typeface="Arial"/>
                <a:ea typeface="Arial"/>
                <a:cs typeface="Arial"/>
                <a:sym typeface="Arial"/>
              </a:defRPr>
            </a:lvl7pPr>
            <a:lvl8pPr marL="4266133" marR="0" lvl="7" indent="0" algn="l" rtl="0">
              <a:spcBef>
                <a:spcPts val="533"/>
              </a:spcBef>
              <a:buClr>
                <a:schemeClr val="dk1"/>
              </a:buClr>
              <a:buSzPts val="1400"/>
              <a:buFont typeface="Arial"/>
              <a:buNone/>
              <a:defRPr sz="2666" b="0" i="0" u="none" strike="noStrike" cap="none">
                <a:solidFill>
                  <a:schemeClr val="dk1"/>
                </a:solidFill>
                <a:latin typeface="Arial"/>
                <a:ea typeface="Arial"/>
                <a:cs typeface="Arial"/>
                <a:sym typeface="Arial"/>
              </a:defRPr>
            </a:lvl8pPr>
            <a:lvl9pPr marL="4875581" marR="0" lvl="8" indent="0" algn="l" rtl="0">
              <a:spcBef>
                <a:spcPts val="533"/>
              </a:spcBef>
              <a:buClr>
                <a:schemeClr val="dk1"/>
              </a:buClr>
              <a:buSzPts val="1400"/>
              <a:buFont typeface="Arial"/>
              <a:buNone/>
              <a:defRPr sz="2666" b="0" i="0" u="none" strike="noStrike" cap="none">
                <a:solidFill>
                  <a:schemeClr val="dk1"/>
                </a:solidFill>
                <a:latin typeface="Arial"/>
                <a:ea typeface="Arial"/>
                <a:cs typeface="Arial"/>
                <a:sym typeface="Arial"/>
              </a:defRPr>
            </a:lvl9pPr>
          </a:lstStyle>
          <a:p>
            <a:endParaRPr/>
          </a:p>
        </p:txBody>
      </p:sp>
      <p:sp>
        <p:nvSpPr>
          <p:cNvPr id="36" name="Shape 36"/>
          <p:cNvSpPr>
            <a:spLocks noGrp="1"/>
          </p:cNvSpPr>
          <p:nvPr>
            <p:ph type="pic" idx="4"/>
          </p:nvPr>
        </p:nvSpPr>
        <p:spPr>
          <a:xfrm>
            <a:off x="4372612" y="743253"/>
            <a:ext cx="3455100" cy="5376000"/>
          </a:xfrm>
          <a:prstGeom prst="rect">
            <a:avLst/>
          </a:prstGeom>
          <a:solidFill>
            <a:srgbClr val="D8D8D8"/>
          </a:solidFill>
          <a:ln>
            <a:noFill/>
          </a:ln>
        </p:spPr>
        <p:txBody>
          <a:bodyPr wrap="square" lIns="91425" tIns="91425" rIns="91425" bIns="91425" anchor="ctr" anchorCtr="0"/>
          <a:lstStyle>
            <a:lvl1pPr marL="0" marR="0" lvl="0" indent="0" algn="ctr" rtl="0">
              <a:spcBef>
                <a:spcPts val="427"/>
              </a:spcBef>
              <a:buClr>
                <a:schemeClr val="dk1"/>
              </a:buClr>
              <a:buSzPts val="1400"/>
              <a:buFont typeface="Arial"/>
              <a:buNone/>
              <a:defRPr sz="2133" b="0" i="0" u="none" strike="noStrike" cap="none">
                <a:solidFill>
                  <a:schemeClr val="dk1"/>
                </a:solidFill>
                <a:latin typeface="Arial"/>
                <a:ea typeface="Arial"/>
                <a:cs typeface="Arial"/>
                <a:sym typeface="Arial"/>
              </a:defRPr>
            </a:lvl1pPr>
            <a:lvl2pPr marL="609448" marR="0" lvl="1" indent="0" algn="l" rtl="0">
              <a:spcBef>
                <a:spcPts val="746"/>
              </a:spcBef>
              <a:buClr>
                <a:schemeClr val="dk1"/>
              </a:buClr>
              <a:buSzPts val="1400"/>
              <a:buFont typeface="Arial"/>
              <a:buNone/>
              <a:defRPr sz="3732" b="0" i="0" u="none" strike="noStrike" cap="none">
                <a:solidFill>
                  <a:schemeClr val="dk1"/>
                </a:solidFill>
                <a:latin typeface="Arial"/>
                <a:ea typeface="Arial"/>
                <a:cs typeface="Arial"/>
                <a:sym typeface="Arial"/>
              </a:defRPr>
            </a:lvl2pPr>
            <a:lvl3pPr marL="1218895" marR="0" lvl="2" indent="0" algn="l" rtl="0">
              <a:spcBef>
                <a:spcPts val="640"/>
              </a:spcBef>
              <a:buClr>
                <a:schemeClr val="dk1"/>
              </a:buClr>
              <a:buSzPts val="1400"/>
              <a:buFont typeface="Arial"/>
              <a:buNone/>
              <a:defRPr sz="3199" b="0" i="0" u="none" strike="noStrike" cap="none">
                <a:solidFill>
                  <a:schemeClr val="dk1"/>
                </a:solidFill>
                <a:latin typeface="Arial"/>
                <a:ea typeface="Arial"/>
                <a:cs typeface="Arial"/>
                <a:sym typeface="Arial"/>
              </a:defRPr>
            </a:lvl3pPr>
            <a:lvl4pPr marL="1828343" marR="0" lvl="3" indent="0" algn="l" rtl="0">
              <a:spcBef>
                <a:spcPts val="533"/>
              </a:spcBef>
              <a:buClr>
                <a:schemeClr val="dk1"/>
              </a:buClr>
              <a:buSzPts val="1400"/>
              <a:buFont typeface="Arial"/>
              <a:buNone/>
              <a:defRPr sz="2666" b="0" i="0" u="none" strike="noStrike" cap="none">
                <a:solidFill>
                  <a:schemeClr val="dk1"/>
                </a:solidFill>
                <a:latin typeface="Arial"/>
                <a:ea typeface="Arial"/>
                <a:cs typeface="Arial"/>
                <a:sym typeface="Arial"/>
              </a:defRPr>
            </a:lvl4pPr>
            <a:lvl5pPr marL="2437790" marR="0" lvl="4" indent="0" algn="l" rtl="0">
              <a:spcBef>
                <a:spcPts val="533"/>
              </a:spcBef>
              <a:buClr>
                <a:schemeClr val="dk1"/>
              </a:buClr>
              <a:buSzPts val="1400"/>
              <a:buFont typeface="Arial"/>
              <a:buNone/>
              <a:defRPr sz="2666" b="0" i="0" u="none" strike="noStrike" cap="none">
                <a:solidFill>
                  <a:schemeClr val="dk1"/>
                </a:solidFill>
                <a:latin typeface="Arial"/>
                <a:ea typeface="Arial"/>
                <a:cs typeface="Arial"/>
                <a:sym typeface="Arial"/>
              </a:defRPr>
            </a:lvl5pPr>
            <a:lvl6pPr marL="3047238" marR="0" lvl="5" indent="0" algn="l" rtl="0">
              <a:spcBef>
                <a:spcPts val="533"/>
              </a:spcBef>
              <a:buClr>
                <a:schemeClr val="dk1"/>
              </a:buClr>
              <a:buSzPts val="1400"/>
              <a:buFont typeface="Arial"/>
              <a:buNone/>
              <a:defRPr sz="2666" b="0" i="0" u="none" strike="noStrike" cap="none">
                <a:solidFill>
                  <a:schemeClr val="dk1"/>
                </a:solidFill>
                <a:latin typeface="Arial"/>
                <a:ea typeface="Arial"/>
                <a:cs typeface="Arial"/>
                <a:sym typeface="Arial"/>
              </a:defRPr>
            </a:lvl6pPr>
            <a:lvl7pPr marL="3656686" marR="0" lvl="6" indent="0" algn="l" rtl="0">
              <a:spcBef>
                <a:spcPts val="533"/>
              </a:spcBef>
              <a:buClr>
                <a:schemeClr val="dk1"/>
              </a:buClr>
              <a:buSzPts val="1400"/>
              <a:buFont typeface="Arial"/>
              <a:buNone/>
              <a:defRPr sz="2666" b="0" i="0" u="none" strike="noStrike" cap="none">
                <a:solidFill>
                  <a:schemeClr val="dk1"/>
                </a:solidFill>
                <a:latin typeface="Arial"/>
                <a:ea typeface="Arial"/>
                <a:cs typeface="Arial"/>
                <a:sym typeface="Arial"/>
              </a:defRPr>
            </a:lvl7pPr>
            <a:lvl8pPr marL="4266133" marR="0" lvl="7" indent="0" algn="l" rtl="0">
              <a:spcBef>
                <a:spcPts val="533"/>
              </a:spcBef>
              <a:buClr>
                <a:schemeClr val="dk1"/>
              </a:buClr>
              <a:buSzPts val="1400"/>
              <a:buFont typeface="Arial"/>
              <a:buNone/>
              <a:defRPr sz="2666" b="0" i="0" u="none" strike="noStrike" cap="none">
                <a:solidFill>
                  <a:schemeClr val="dk1"/>
                </a:solidFill>
                <a:latin typeface="Arial"/>
                <a:ea typeface="Arial"/>
                <a:cs typeface="Arial"/>
                <a:sym typeface="Arial"/>
              </a:defRPr>
            </a:lvl8pPr>
            <a:lvl9pPr marL="4875581" marR="0" lvl="8" indent="0" algn="l" rtl="0">
              <a:spcBef>
                <a:spcPts val="533"/>
              </a:spcBef>
              <a:buClr>
                <a:schemeClr val="dk1"/>
              </a:buClr>
              <a:buSzPts val="1400"/>
              <a:buFont typeface="Arial"/>
              <a:buNone/>
              <a:defRPr sz="2666"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203011212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2_Title Slide">
    <p:bg>
      <p:bgPr>
        <a:blipFill rotWithShape="1">
          <a:blip r:embed="rId2">
            <a:alphaModFix/>
          </a:blip>
          <a:stretch>
            <a:fillRect/>
          </a:stretch>
        </a:blipFill>
        <a:effectLst/>
      </p:bgPr>
    </p:bg>
    <p:spTree>
      <p:nvGrpSpPr>
        <p:cNvPr id="1" name="Shape 37"/>
        <p:cNvGrpSpPr/>
        <p:nvPr/>
      </p:nvGrpSpPr>
      <p:grpSpPr>
        <a:xfrm>
          <a:off x="0" y="0"/>
          <a:ext cx="0" cy="0"/>
          <a:chOff x="0" y="0"/>
          <a:chExt cx="0" cy="0"/>
        </a:xfrm>
      </p:grpSpPr>
      <p:pic>
        <p:nvPicPr>
          <p:cNvPr id="38" name="Shape 38" descr="D:\KBM-정애\014-Fullppt\PNG이미지\모니터.png"/>
          <p:cNvPicPr preferRelativeResize="0"/>
          <p:nvPr/>
        </p:nvPicPr>
        <p:blipFill rotWithShape="1">
          <a:blip r:embed="rId3">
            <a:alphaModFix/>
          </a:blip>
          <a:srcRect/>
          <a:stretch/>
        </p:blipFill>
        <p:spPr>
          <a:xfrm>
            <a:off x="1644578" y="601925"/>
            <a:ext cx="4374912" cy="4363247"/>
          </a:xfrm>
          <a:prstGeom prst="rect">
            <a:avLst/>
          </a:prstGeom>
          <a:noFill/>
          <a:ln>
            <a:noFill/>
          </a:ln>
        </p:spPr>
      </p:pic>
      <p:sp>
        <p:nvSpPr>
          <p:cNvPr id="39" name="Shape 39"/>
          <p:cNvSpPr>
            <a:spLocks noGrp="1"/>
          </p:cNvSpPr>
          <p:nvPr>
            <p:ph type="pic" idx="2"/>
          </p:nvPr>
        </p:nvSpPr>
        <p:spPr>
          <a:xfrm>
            <a:off x="1817804" y="779695"/>
            <a:ext cx="3987740" cy="2769039"/>
          </a:xfrm>
          <a:prstGeom prst="rect">
            <a:avLst/>
          </a:prstGeom>
          <a:solidFill>
            <a:srgbClr val="D8D8D8"/>
          </a:solidFill>
          <a:ln>
            <a:noFill/>
          </a:ln>
        </p:spPr>
        <p:txBody>
          <a:bodyPr wrap="square" lIns="91425" tIns="91425" rIns="91425" bIns="91425" anchor="ctr" anchorCtr="0"/>
          <a:lstStyle>
            <a:lvl1pPr marL="0" marR="0" lvl="0" indent="0" algn="ctr" rtl="0">
              <a:spcBef>
                <a:spcPts val="427"/>
              </a:spcBef>
              <a:buClr>
                <a:schemeClr val="dk1"/>
              </a:buClr>
              <a:buSzPts val="1400"/>
              <a:buFont typeface="Arial"/>
              <a:buNone/>
              <a:defRPr sz="2133" b="0" i="0" u="none" strike="noStrike" cap="none">
                <a:solidFill>
                  <a:schemeClr val="dk1"/>
                </a:solidFill>
                <a:latin typeface="Arial"/>
                <a:ea typeface="Arial"/>
                <a:cs typeface="Arial"/>
                <a:sym typeface="Arial"/>
              </a:defRPr>
            </a:lvl1pPr>
            <a:lvl2pPr marL="609448" marR="0" lvl="1" indent="0" algn="l" rtl="0">
              <a:spcBef>
                <a:spcPts val="746"/>
              </a:spcBef>
              <a:buClr>
                <a:schemeClr val="dk1"/>
              </a:buClr>
              <a:buSzPts val="1400"/>
              <a:buFont typeface="Arial"/>
              <a:buNone/>
              <a:defRPr sz="3732" b="0" i="0" u="none" strike="noStrike" cap="none">
                <a:solidFill>
                  <a:schemeClr val="dk1"/>
                </a:solidFill>
                <a:latin typeface="Arial"/>
                <a:ea typeface="Arial"/>
                <a:cs typeface="Arial"/>
                <a:sym typeface="Arial"/>
              </a:defRPr>
            </a:lvl2pPr>
            <a:lvl3pPr marL="1218895" marR="0" lvl="2" indent="0" algn="l" rtl="0">
              <a:spcBef>
                <a:spcPts val="640"/>
              </a:spcBef>
              <a:buClr>
                <a:schemeClr val="dk1"/>
              </a:buClr>
              <a:buSzPts val="1400"/>
              <a:buFont typeface="Arial"/>
              <a:buNone/>
              <a:defRPr sz="3199" b="0" i="0" u="none" strike="noStrike" cap="none">
                <a:solidFill>
                  <a:schemeClr val="dk1"/>
                </a:solidFill>
                <a:latin typeface="Arial"/>
                <a:ea typeface="Arial"/>
                <a:cs typeface="Arial"/>
                <a:sym typeface="Arial"/>
              </a:defRPr>
            </a:lvl3pPr>
            <a:lvl4pPr marL="1828343" marR="0" lvl="3" indent="0" algn="l" rtl="0">
              <a:spcBef>
                <a:spcPts val="533"/>
              </a:spcBef>
              <a:buClr>
                <a:schemeClr val="dk1"/>
              </a:buClr>
              <a:buSzPts val="1400"/>
              <a:buFont typeface="Arial"/>
              <a:buNone/>
              <a:defRPr sz="2666" b="0" i="0" u="none" strike="noStrike" cap="none">
                <a:solidFill>
                  <a:schemeClr val="dk1"/>
                </a:solidFill>
                <a:latin typeface="Arial"/>
                <a:ea typeface="Arial"/>
                <a:cs typeface="Arial"/>
                <a:sym typeface="Arial"/>
              </a:defRPr>
            </a:lvl4pPr>
            <a:lvl5pPr marL="2437790" marR="0" lvl="4" indent="0" algn="l" rtl="0">
              <a:spcBef>
                <a:spcPts val="533"/>
              </a:spcBef>
              <a:buClr>
                <a:schemeClr val="dk1"/>
              </a:buClr>
              <a:buSzPts val="1400"/>
              <a:buFont typeface="Arial"/>
              <a:buNone/>
              <a:defRPr sz="2666" b="0" i="0" u="none" strike="noStrike" cap="none">
                <a:solidFill>
                  <a:schemeClr val="dk1"/>
                </a:solidFill>
                <a:latin typeface="Arial"/>
                <a:ea typeface="Arial"/>
                <a:cs typeface="Arial"/>
                <a:sym typeface="Arial"/>
              </a:defRPr>
            </a:lvl5pPr>
            <a:lvl6pPr marL="3047238" marR="0" lvl="5" indent="0" algn="l" rtl="0">
              <a:spcBef>
                <a:spcPts val="533"/>
              </a:spcBef>
              <a:buClr>
                <a:schemeClr val="dk1"/>
              </a:buClr>
              <a:buSzPts val="1400"/>
              <a:buFont typeface="Arial"/>
              <a:buNone/>
              <a:defRPr sz="2666" b="0" i="0" u="none" strike="noStrike" cap="none">
                <a:solidFill>
                  <a:schemeClr val="dk1"/>
                </a:solidFill>
                <a:latin typeface="Arial"/>
                <a:ea typeface="Arial"/>
                <a:cs typeface="Arial"/>
                <a:sym typeface="Arial"/>
              </a:defRPr>
            </a:lvl6pPr>
            <a:lvl7pPr marL="3656686" marR="0" lvl="6" indent="0" algn="l" rtl="0">
              <a:spcBef>
                <a:spcPts val="533"/>
              </a:spcBef>
              <a:buClr>
                <a:schemeClr val="dk1"/>
              </a:buClr>
              <a:buSzPts val="1400"/>
              <a:buFont typeface="Arial"/>
              <a:buNone/>
              <a:defRPr sz="2666" b="0" i="0" u="none" strike="noStrike" cap="none">
                <a:solidFill>
                  <a:schemeClr val="dk1"/>
                </a:solidFill>
                <a:latin typeface="Arial"/>
                <a:ea typeface="Arial"/>
                <a:cs typeface="Arial"/>
                <a:sym typeface="Arial"/>
              </a:defRPr>
            </a:lvl7pPr>
            <a:lvl8pPr marL="4266133" marR="0" lvl="7" indent="0" algn="l" rtl="0">
              <a:spcBef>
                <a:spcPts val="533"/>
              </a:spcBef>
              <a:buClr>
                <a:schemeClr val="dk1"/>
              </a:buClr>
              <a:buSzPts val="1400"/>
              <a:buFont typeface="Arial"/>
              <a:buNone/>
              <a:defRPr sz="2666" b="0" i="0" u="none" strike="noStrike" cap="none">
                <a:solidFill>
                  <a:schemeClr val="dk1"/>
                </a:solidFill>
                <a:latin typeface="Arial"/>
                <a:ea typeface="Arial"/>
                <a:cs typeface="Arial"/>
                <a:sym typeface="Arial"/>
              </a:defRPr>
            </a:lvl8pPr>
            <a:lvl9pPr marL="4875581" marR="0" lvl="8" indent="0" algn="l" rtl="0">
              <a:spcBef>
                <a:spcPts val="533"/>
              </a:spcBef>
              <a:buClr>
                <a:schemeClr val="dk1"/>
              </a:buClr>
              <a:buSzPts val="1400"/>
              <a:buFont typeface="Arial"/>
              <a:buNone/>
              <a:defRPr sz="2666" b="0" i="0" u="none" strike="noStrike" cap="none">
                <a:solidFill>
                  <a:schemeClr val="dk1"/>
                </a:solidFill>
                <a:latin typeface="Arial"/>
                <a:ea typeface="Arial"/>
                <a:cs typeface="Arial"/>
                <a:sym typeface="Arial"/>
              </a:defRPr>
            </a:lvl9pPr>
          </a:lstStyle>
          <a:p>
            <a:endParaRPr/>
          </a:p>
        </p:txBody>
      </p:sp>
      <p:sp>
        <p:nvSpPr>
          <p:cNvPr id="40" name="Shape 40"/>
          <p:cNvSpPr>
            <a:spLocks noGrp="1"/>
          </p:cNvSpPr>
          <p:nvPr>
            <p:ph type="pic" idx="3"/>
          </p:nvPr>
        </p:nvSpPr>
        <p:spPr>
          <a:xfrm>
            <a:off x="5523167" y="1727823"/>
            <a:ext cx="4073392" cy="2975168"/>
          </a:xfrm>
          <a:prstGeom prst="rect">
            <a:avLst/>
          </a:prstGeom>
          <a:solidFill>
            <a:srgbClr val="BFBFBF"/>
          </a:solidFill>
          <a:ln>
            <a:noFill/>
          </a:ln>
        </p:spPr>
        <p:txBody>
          <a:bodyPr wrap="square" lIns="91425" tIns="91425" rIns="91425" bIns="91425" anchor="ctr" anchorCtr="0"/>
          <a:lstStyle>
            <a:lvl1pPr marL="0" marR="0" lvl="0" indent="0" algn="ctr" rtl="0">
              <a:spcBef>
                <a:spcPts val="427"/>
              </a:spcBef>
              <a:buClr>
                <a:schemeClr val="dk1"/>
              </a:buClr>
              <a:buSzPts val="1400"/>
              <a:buFont typeface="Arial"/>
              <a:buNone/>
              <a:defRPr sz="2133" b="0" i="0" u="none" strike="noStrike" cap="none">
                <a:solidFill>
                  <a:schemeClr val="dk1"/>
                </a:solidFill>
                <a:latin typeface="Arial"/>
                <a:ea typeface="Arial"/>
                <a:cs typeface="Arial"/>
                <a:sym typeface="Arial"/>
              </a:defRPr>
            </a:lvl1pPr>
            <a:lvl2pPr marL="609448" marR="0" lvl="1" indent="0" algn="l" rtl="0">
              <a:spcBef>
                <a:spcPts val="746"/>
              </a:spcBef>
              <a:buClr>
                <a:schemeClr val="dk1"/>
              </a:buClr>
              <a:buSzPts val="1400"/>
              <a:buFont typeface="Arial"/>
              <a:buNone/>
              <a:defRPr sz="3732" b="0" i="0" u="none" strike="noStrike" cap="none">
                <a:solidFill>
                  <a:schemeClr val="dk1"/>
                </a:solidFill>
                <a:latin typeface="Arial"/>
                <a:ea typeface="Arial"/>
                <a:cs typeface="Arial"/>
                <a:sym typeface="Arial"/>
              </a:defRPr>
            </a:lvl2pPr>
            <a:lvl3pPr marL="1218895" marR="0" lvl="2" indent="0" algn="l" rtl="0">
              <a:spcBef>
                <a:spcPts val="640"/>
              </a:spcBef>
              <a:buClr>
                <a:schemeClr val="dk1"/>
              </a:buClr>
              <a:buSzPts val="1400"/>
              <a:buFont typeface="Arial"/>
              <a:buNone/>
              <a:defRPr sz="3199" b="0" i="0" u="none" strike="noStrike" cap="none">
                <a:solidFill>
                  <a:schemeClr val="dk1"/>
                </a:solidFill>
                <a:latin typeface="Arial"/>
                <a:ea typeface="Arial"/>
                <a:cs typeface="Arial"/>
                <a:sym typeface="Arial"/>
              </a:defRPr>
            </a:lvl3pPr>
            <a:lvl4pPr marL="1828343" marR="0" lvl="3" indent="0" algn="l" rtl="0">
              <a:spcBef>
                <a:spcPts val="533"/>
              </a:spcBef>
              <a:buClr>
                <a:schemeClr val="dk1"/>
              </a:buClr>
              <a:buSzPts val="1400"/>
              <a:buFont typeface="Arial"/>
              <a:buNone/>
              <a:defRPr sz="2666" b="0" i="0" u="none" strike="noStrike" cap="none">
                <a:solidFill>
                  <a:schemeClr val="dk1"/>
                </a:solidFill>
                <a:latin typeface="Arial"/>
                <a:ea typeface="Arial"/>
                <a:cs typeface="Arial"/>
                <a:sym typeface="Arial"/>
              </a:defRPr>
            </a:lvl4pPr>
            <a:lvl5pPr marL="2437790" marR="0" lvl="4" indent="0" algn="l" rtl="0">
              <a:spcBef>
                <a:spcPts val="533"/>
              </a:spcBef>
              <a:buClr>
                <a:schemeClr val="dk1"/>
              </a:buClr>
              <a:buSzPts val="1400"/>
              <a:buFont typeface="Arial"/>
              <a:buNone/>
              <a:defRPr sz="2666" b="0" i="0" u="none" strike="noStrike" cap="none">
                <a:solidFill>
                  <a:schemeClr val="dk1"/>
                </a:solidFill>
                <a:latin typeface="Arial"/>
                <a:ea typeface="Arial"/>
                <a:cs typeface="Arial"/>
                <a:sym typeface="Arial"/>
              </a:defRPr>
            </a:lvl5pPr>
            <a:lvl6pPr marL="3047238" marR="0" lvl="5" indent="0" algn="l" rtl="0">
              <a:spcBef>
                <a:spcPts val="533"/>
              </a:spcBef>
              <a:buClr>
                <a:schemeClr val="dk1"/>
              </a:buClr>
              <a:buSzPts val="1400"/>
              <a:buFont typeface="Arial"/>
              <a:buNone/>
              <a:defRPr sz="2666" b="0" i="0" u="none" strike="noStrike" cap="none">
                <a:solidFill>
                  <a:schemeClr val="dk1"/>
                </a:solidFill>
                <a:latin typeface="Arial"/>
                <a:ea typeface="Arial"/>
                <a:cs typeface="Arial"/>
                <a:sym typeface="Arial"/>
              </a:defRPr>
            </a:lvl6pPr>
            <a:lvl7pPr marL="3656686" marR="0" lvl="6" indent="0" algn="l" rtl="0">
              <a:spcBef>
                <a:spcPts val="533"/>
              </a:spcBef>
              <a:buClr>
                <a:schemeClr val="dk1"/>
              </a:buClr>
              <a:buSzPts val="1400"/>
              <a:buFont typeface="Arial"/>
              <a:buNone/>
              <a:defRPr sz="2666" b="0" i="0" u="none" strike="noStrike" cap="none">
                <a:solidFill>
                  <a:schemeClr val="dk1"/>
                </a:solidFill>
                <a:latin typeface="Arial"/>
                <a:ea typeface="Arial"/>
                <a:cs typeface="Arial"/>
                <a:sym typeface="Arial"/>
              </a:defRPr>
            </a:lvl7pPr>
            <a:lvl8pPr marL="4266133" marR="0" lvl="7" indent="0" algn="l" rtl="0">
              <a:spcBef>
                <a:spcPts val="533"/>
              </a:spcBef>
              <a:buClr>
                <a:schemeClr val="dk1"/>
              </a:buClr>
              <a:buSzPts val="1400"/>
              <a:buFont typeface="Arial"/>
              <a:buNone/>
              <a:defRPr sz="2666" b="0" i="0" u="none" strike="noStrike" cap="none">
                <a:solidFill>
                  <a:schemeClr val="dk1"/>
                </a:solidFill>
                <a:latin typeface="Arial"/>
                <a:ea typeface="Arial"/>
                <a:cs typeface="Arial"/>
                <a:sym typeface="Arial"/>
              </a:defRPr>
            </a:lvl8pPr>
            <a:lvl9pPr marL="4875581" marR="0" lvl="8" indent="0" algn="l" rtl="0">
              <a:spcBef>
                <a:spcPts val="533"/>
              </a:spcBef>
              <a:buClr>
                <a:schemeClr val="dk1"/>
              </a:buClr>
              <a:buSzPts val="1400"/>
              <a:buFont typeface="Arial"/>
              <a:buNone/>
              <a:defRPr sz="2666"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389038590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5_Title Slide">
    <p:spTree>
      <p:nvGrpSpPr>
        <p:cNvPr id="1" name="Shape 41"/>
        <p:cNvGrpSpPr/>
        <p:nvPr/>
      </p:nvGrpSpPr>
      <p:grpSpPr>
        <a:xfrm>
          <a:off x="0" y="0"/>
          <a:ext cx="0" cy="0"/>
          <a:chOff x="0" y="0"/>
          <a:chExt cx="0" cy="0"/>
        </a:xfrm>
      </p:grpSpPr>
      <p:sp>
        <p:nvSpPr>
          <p:cNvPr id="42" name="Shape 42"/>
          <p:cNvSpPr>
            <a:spLocks noGrp="1"/>
          </p:cNvSpPr>
          <p:nvPr>
            <p:ph type="pic" idx="2"/>
          </p:nvPr>
        </p:nvSpPr>
        <p:spPr>
          <a:xfrm>
            <a:off x="3132267" y="720000"/>
            <a:ext cx="2303800" cy="5382800"/>
          </a:xfrm>
          <a:prstGeom prst="rect">
            <a:avLst/>
          </a:prstGeom>
          <a:solidFill>
            <a:srgbClr val="D8D8D8"/>
          </a:solidFill>
          <a:ln>
            <a:noFill/>
          </a:ln>
        </p:spPr>
        <p:txBody>
          <a:bodyPr wrap="square" lIns="91425" tIns="91425" rIns="91425" bIns="91425" anchor="ctr" anchorCtr="0"/>
          <a:lstStyle>
            <a:lvl1pPr marL="0" marR="0" lvl="0" indent="0" algn="ctr" rtl="0">
              <a:spcBef>
                <a:spcPts val="427"/>
              </a:spcBef>
              <a:buClr>
                <a:schemeClr val="dk1"/>
              </a:buClr>
              <a:buSzPts val="1400"/>
              <a:buFont typeface="Arial"/>
              <a:buNone/>
              <a:defRPr sz="2133" b="0" i="0" u="none" strike="noStrike" cap="none">
                <a:solidFill>
                  <a:schemeClr val="dk1"/>
                </a:solidFill>
                <a:latin typeface="Arial"/>
                <a:ea typeface="Arial"/>
                <a:cs typeface="Arial"/>
                <a:sym typeface="Arial"/>
              </a:defRPr>
            </a:lvl1pPr>
            <a:lvl2pPr marL="609448" marR="0" lvl="1" indent="0" algn="l" rtl="0">
              <a:spcBef>
                <a:spcPts val="746"/>
              </a:spcBef>
              <a:buClr>
                <a:schemeClr val="dk1"/>
              </a:buClr>
              <a:buSzPts val="1400"/>
              <a:buFont typeface="Arial"/>
              <a:buNone/>
              <a:defRPr sz="3732" b="0" i="0" u="none" strike="noStrike" cap="none">
                <a:solidFill>
                  <a:schemeClr val="dk1"/>
                </a:solidFill>
                <a:latin typeface="Arial"/>
                <a:ea typeface="Arial"/>
                <a:cs typeface="Arial"/>
                <a:sym typeface="Arial"/>
              </a:defRPr>
            </a:lvl2pPr>
            <a:lvl3pPr marL="1218895" marR="0" lvl="2" indent="0" algn="l" rtl="0">
              <a:spcBef>
                <a:spcPts val="640"/>
              </a:spcBef>
              <a:buClr>
                <a:schemeClr val="dk1"/>
              </a:buClr>
              <a:buSzPts val="1400"/>
              <a:buFont typeface="Arial"/>
              <a:buNone/>
              <a:defRPr sz="3199" b="0" i="0" u="none" strike="noStrike" cap="none">
                <a:solidFill>
                  <a:schemeClr val="dk1"/>
                </a:solidFill>
                <a:latin typeface="Arial"/>
                <a:ea typeface="Arial"/>
                <a:cs typeface="Arial"/>
                <a:sym typeface="Arial"/>
              </a:defRPr>
            </a:lvl3pPr>
            <a:lvl4pPr marL="1828343" marR="0" lvl="3" indent="0" algn="l" rtl="0">
              <a:spcBef>
                <a:spcPts val="533"/>
              </a:spcBef>
              <a:buClr>
                <a:schemeClr val="dk1"/>
              </a:buClr>
              <a:buSzPts val="1400"/>
              <a:buFont typeface="Arial"/>
              <a:buNone/>
              <a:defRPr sz="2666" b="0" i="0" u="none" strike="noStrike" cap="none">
                <a:solidFill>
                  <a:schemeClr val="dk1"/>
                </a:solidFill>
                <a:latin typeface="Arial"/>
                <a:ea typeface="Arial"/>
                <a:cs typeface="Arial"/>
                <a:sym typeface="Arial"/>
              </a:defRPr>
            </a:lvl4pPr>
            <a:lvl5pPr marL="2437790" marR="0" lvl="4" indent="0" algn="l" rtl="0">
              <a:spcBef>
                <a:spcPts val="533"/>
              </a:spcBef>
              <a:buClr>
                <a:schemeClr val="dk1"/>
              </a:buClr>
              <a:buSzPts val="1400"/>
              <a:buFont typeface="Arial"/>
              <a:buNone/>
              <a:defRPr sz="2666" b="0" i="0" u="none" strike="noStrike" cap="none">
                <a:solidFill>
                  <a:schemeClr val="dk1"/>
                </a:solidFill>
                <a:latin typeface="Arial"/>
                <a:ea typeface="Arial"/>
                <a:cs typeface="Arial"/>
                <a:sym typeface="Arial"/>
              </a:defRPr>
            </a:lvl5pPr>
            <a:lvl6pPr marL="3047238" marR="0" lvl="5" indent="0" algn="l" rtl="0">
              <a:spcBef>
                <a:spcPts val="533"/>
              </a:spcBef>
              <a:buClr>
                <a:schemeClr val="dk1"/>
              </a:buClr>
              <a:buSzPts val="1400"/>
              <a:buFont typeface="Arial"/>
              <a:buNone/>
              <a:defRPr sz="2666" b="0" i="0" u="none" strike="noStrike" cap="none">
                <a:solidFill>
                  <a:schemeClr val="dk1"/>
                </a:solidFill>
                <a:latin typeface="Arial"/>
                <a:ea typeface="Arial"/>
                <a:cs typeface="Arial"/>
                <a:sym typeface="Arial"/>
              </a:defRPr>
            </a:lvl6pPr>
            <a:lvl7pPr marL="3656686" marR="0" lvl="6" indent="0" algn="l" rtl="0">
              <a:spcBef>
                <a:spcPts val="533"/>
              </a:spcBef>
              <a:buClr>
                <a:schemeClr val="dk1"/>
              </a:buClr>
              <a:buSzPts val="1400"/>
              <a:buFont typeface="Arial"/>
              <a:buNone/>
              <a:defRPr sz="2666" b="0" i="0" u="none" strike="noStrike" cap="none">
                <a:solidFill>
                  <a:schemeClr val="dk1"/>
                </a:solidFill>
                <a:latin typeface="Arial"/>
                <a:ea typeface="Arial"/>
                <a:cs typeface="Arial"/>
                <a:sym typeface="Arial"/>
              </a:defRPr>
            </a:lvl7pPr>
            <a:lvl8pPr marL="4266133" marR="0" lvl="7" indent="0" algn="l" rtl="0">
              <a:spcBef>
                <a:spcPts val="533"/>
              </a:spcBef>
              <a:buClr>
                <a:schemeClr val="dk1"/>
              </a:buClr>
              <a:buSzPts val="1400"/>
              <a:buFont typeface="Arial"/>
              <a:buNone/>
              <a:defRPr sz="2666" b="0" i="0" u="none" strike="noStrike" cap="none">
                <a:solidFill>
                  <a:schemeClr val="dk1"/>
                </a:solidFill>
                <a:latin typeface="Arial"/>
                <a:ea typeface="Arial"/>
                <a:cs typeface="Arial"/>
                <a:sym typeface="Arial"/>
              </a:defRPr>
            </a:lvl8pPr>
            <a:lvl9pPr marL="4875581" marR="0" lvl="8" indent="0" algn="l" rtl="0">
              <a:spcBef>
                <a:spcPts val="533"/>
              </a:spcBef>
              <a:buClr>
                <a:schemeClr val="dk1"/>
              </a:buClr>
              <a:buSzPts val="1400"/>
              <a:buFont typeface="Arial"/>
              <a:buNone/>
              <a:defRPr sz="2666" b="0" i="0" u="none" strike="noStrike" cap="none">
                <a:solidFill>
                  <a:schemeClr val="dk1"/>
                </a:solidFill>
                <a:latin typeface="Arial"/>
                <a:ea typeface="Arial"/>
                <a:cs typeface="Arial"/>
                <a:sym typeface="Arial"/>
              </a:defRPr>
            </a:lvl9pPr>
          </a:lstStyle>
          <a:p>
            <a:endParaRPr/>
          </a:p>
        </p:txBody>
      </p:sp>
      <p:sp>
        <p:nvSpPr>
          <p:cNvPr id="43" name="Shape 43"/>
          <p:cNvSpPr>
            <a:spLocks noGrp="1"/>
          </p:cNvSpPr>
          <p:nvPr>
            <p:ph type="pic" idx="3"/>
          </p:nvPr>
        </p:nvSpPr>
        <p:spPr>
          <a:xfrm>
            <a:off x="636639" y="720000"/>
            <a:ext cx="2303800" cy="5382800"/>
          </a:xfrm>
          <a:prstGeom prst="rect">
            <a:avLst/>
          </a:prstGeom>
          <a:solidFill>
            <a:srgbClr val="D8D8D8"/>
          </a:solidFill>
          <a:ln>
            <a:noFill/>
          </a:ln>
        </p:spPr>
        <p:txBody>
          <a:bodyPr wrap="square" lIns="91425" tIns="91425" rIns="91425" bIns="91425" anchor="ctr" anchorCtr="0"/>
          <a:lstStyle>
            <a:lvl1pPr marL="0" marR="0" lvl="0" indent="0" algn="ctr" rtl="0">
              <a:spcBef>
                <a:spcPts val="427"/>
              </a:spcBef>
              <a:buClr>
                <a:schemeClr val="dk1"/>
              </a:buClr>
              <a:buSzPts val="1400"/>
              <a:buFont typeface="Arial"/>
              <a:buNone/>
              <a:defRPr sz="2133" b="0" i="0" u="none" strike="noStrike" cap="none">
                <a:solidFill>
                  <a:schemeClr val="dk1"/>
                </a:solidFill>
                <a:latin typeface="Arial"/>
                <a:ea typeface="Arial"/>
                <a:cs typeface="Arial"/>
                <a:sym typeface="Arial"/>
              </a:defRPr>
            </a:lvl1pPr>
            <a:lvl2pPr marL="609448" marR="0" lvl="1" indent="0" algn="l" rtl="0">
              <a:spcBef>
                <a:spcPts val="746"/>
              </a:spcBef>
              <a:buClr>
                <a:schemeClr val="dk1"/>
              </a:buClr>
              <a:buSzPts val="1400"/>
              <a:buFont typeface="Arial"/>
              <a:buNone/>
              <a:defRPr sz="3732" b="0" i="0" u="none" strike="noStrike" cap="none">
                <a:solidFill>
                  <a:schemeClr val="dk1"/>
                </a:solidFill>
                <a:latin typeface="Arial"/>
                <a:ea typeface="Arial"/>
                <a:cs typeface="Arial"/>
                <a:sym typeface="Arial"/>
              </a:defRPr>
            </a:lvl2pPr>
            <a:lvl3pPr marL="1218895" marR="0" lvl="2" indent="0" algn="l" rtl="0">
              <a:spcBef>
                <a:spcPts val="640"/>
              </a:spcBef>
              <a:buClr>
                <a:schemeClr val="dk1"/>
              </a:buClr>
              <a:buSzPts val="1400"/>
              <a:buFont typeface="Arial"/>
              <a:buNone/>
              <a:defRPr sz="3199" b="0" i="0" u="none" strike="noStrike" cap="none">
                <a:solidFill>
                  <a:schemeClr val="dk1"/>
                </a:solidFill>
                <a:latin typeface="Arial"/>
                <a:ea typeface="Arial"/>
                <a:cs typeface="Arial"/>
                <a:sym typeface="Arial"/>
              </a:defRPr>
            </a:lvl3pPr>
            <a:lvl4pPr marL="1828343" marR="0" lvl="3" indent="0" algn="l" rtl="0">
              <a:spcBef>
                <a:spcPts val="533"/>
              </a:spcBef>
              <a:buClr>
                <a:schemeClr val="dk1"/>
              </a:buClr>
              <a:buSzPts val="1400"/>
              <a:buFont typeface="Arial"/>
              <a:buNone/>
              <a:defRPr sz="2666" b="0" i="0" u="none" strike="noStrike" cap="none">
                <a:solidFill>
                  <a:schemeClr val="dk1"/>
                </a:solidFill>
                <a:latin typeface="Arial"/>
                <a:ea typeface="Arial"/>
                <a:cs typeface="Arial"/>
                <a:sym typeface="Arial"/>
              </a:defRPr>
            </a:lvl4pPr>
            <a:lvl5pPr marL="2437790" marR="0" lvl="4" indent="0" algn="l" rtl="0">
              <a:spcBef>
                <a:spcPts val="533"/>
              </a:spcBef>
              <a:buClr>
                <a:schemeClr val="dk1"/>
              </a:buClr>
              <a:buSzPts val="1400"/>
              <a:buFont typeface="Arial"/>
              <a:buNone/>
              <a:defRPr sz="2666" b="0" i="0" u="none" strike="noStrike" cap="none">
                <a:solidFill>
                  <a:schemeClr val="dk1"/>
                </a:solidFill>
                <a:latin typeface="Arial"/>
                <a:ea typeface="Arial"/>
                <a:cs typeface="Arial"/>
                <a:sym typeface="Arial"/>
              </a:defRPr>
            </a:lvl5pPr>
            <a:lvl6pPr marL="3047238" marR="0" lvl="5" indent="0" algn="l" rtl="0">
              <a:spcBef>
                <a:spcPts val="533"/>
              </a:spcBef>
              <a:buClr>
                <a:schemeClr val="dk1"/>
              </a:buClr>
              <a:buSzPts val="1400"/>
              <a:buFont typeface="Arial"/>
              <a:buNone/>
              <a:defRPr sz="2666" b="0" i="0" u="none" strike="noStrike" cap="none">
                <a:solidFill>
                  <a:schemeClr val="dk1"/>
                </a:solidFill>
                <a:latin typeface="Arial"/>
                <a:ea typeface="Arial"/>
                <a:cs typeface="Arial"/>
                <a:sym typeface="Arial"/>
              </a:defRPr>
            </a:lvl6pPr>
            <a:lvl7pPr marL="3656686" marR="0" lvl="6" indent="0" algn="l" rtl="0">
              <a:spcBef>
                <a:spcPts val="533"/>
              </a:spcBef>
              <a:buClr>
                <a:schemeClr val="dk1"/>
              </a:buClr>
              <a:buSzPts val="1400"/>
              <a:buFont typeface="Arial"/>
              <a:buNone/>
              <a:defRPr sz="2666" b="0" i="0" u="none" strike="noStrike" cap="none">
                <a:solidFill>
                  <a:schemeClr val="dk1"/>
                </a:solidFill>
                <a:latin typeface="Arial"/>
                <a:ea typeface="Arial"/>
                <a:cs typeface="Arial"/>
                <a:sym typeface="Arial"/>
              </a:defRPr>
            </a:lvl7pPr>
            <a:lvl8pPr marL="4266133" marR="0" lvl="7" indent="0" algn="l" rtl="0">
              <a:spcBef>
                <a:spcPts val="533"/>
              </a:spcBef>
              <a:buClr>
                <a:schemeClr val="dk1"/>
              </a:buClr>
              <a:buSzPts val="1400"/>
              <a:buFont typeface="Arial"/>
              <a:buNone/>
              <a:defRPr sz="2666" b="0" i="0" u="none" strike="noStrike" cap="none">
                <a:solidFill>
                  <a:schemeClr val="dk1"/>
                </a:solidFill>
                <a:latin typeface="Arial"/>
                <a:ea typeface="Arial"/>
                <a:cs typeface="Arial"/>
                <a:sym typeface="Arial"/>
              </a:defRPr>
            </a:lvl8pPr>
            <a:lvl9pPr marL="4875581" marR="0" lvl="8" indent="0" algn="l" rtl="0">
              <a:spcBef>
                <a:spcPts val="533"/>
              </a:spcBef>
              <a:buClr>
                <a:schemeClr val="dk1"/>
              </a:buClr>
              <a:buSzPts val="1400"/>
              <a:buFont typeface="Arial"/>
              <a:buNone/>
              <a:defRPr sz="2666" b="0" i="0" u="none" strike="noStrike" cap="none">
                <a:solidFill>
                  <a:schemeClr val="dk1"/>
                </a:solidFill>
                <a:latin typeface="Arial"/>
                <a:ea typeface="Arial"/>
                <a:cs typeface="Arial"/>
                <a:sym typeface="Arial"/>
              </a:defRPr>
            </a:lvl9pPr>
          </a:lstStyle>
          <a:p>
            <a:endParaRPr/>
          </a:p>
        </p:txBody>
      </p:sp>
      <p:sp>
        <p:nvSpPr>
          <p:cNvPr id="44" name="Shape 44"/>
          <p:cNvSpPr>
            <a:spLocks noGrp="1"/>
          </p:cNvSpPr>
          <p:nvPr>
            <p:ph type="pic" idx="4"/>
          </p:nvPr>
        </p:nvSpPr>
        <p:spPr>
          <a:xfrm>
            <a:off x="5627894" y="720000"/>
            <a:ext cx="2303800" cy="5382800"/>
          </a:xfrm>
          <a:prstGeom prst="rect">
            <a:avLst/>
          </a:prstGeom>
          <a:solidFill>
            <a:srgbClr val="D8D8D8"/>
          </a:solidFill>
          <a:ln>
            <a:noFill/>
          </a:ln>
        </p:spPr>
        <p:txBody>
          <a:bodyPr wrap="square" lIns="91425" tIns="91425" rIns="91425" bIns="91425" anchor="ctr" anchorCtr="0"/>
          <a:lstStyle>
            <a:lvl1pPr marL="0" marR="0" lvl="0" indent="0" algn="ctr" rtl="0">
              <a:spcBef>
                <a:spcPts val="427"/>
              </a:spcBef>
              <a:buClr>
                <a:schemeClr val="dk1"/>
              </a:buClr>
              <a:buSzPts val="1400"/>
              <a:buFont typeface="Arial"/>
              <a:buNone/>
              <a:defRPr sz="2133" b="0" i="0" u="none" strike="noStrike" cap="none">
                <a:solidFill>
                  <a:schemeClr val="dk1"/>
                </a:solidFill>
                <a:latin typeface="Arial"/>
                <a:ea typeface="Arial"/>
                <a:cs typeface="Arial"/>
                <a:sym typeface="Arial"/>
              </a:defRPr>
            </a:lvl1pPr>
            <a:lvl2pPr marL="609448" marR="0" lvl="1" indent="0" algn="l" rtl="0">
              <a:spcBef>
                <a:spcPts val="746"/>
              </a:spcBef>
              <a:buClr>
                <a:schemeClr val="dk1"/>
              </a:buClr>
              <a:buSzPts val="1400"/>
              <a:buFont typeface="Arial"/>
              <a:buNone/>
              <a:defRPr sz="3732" b="0" i="0" u="none" strike="noStrike" cap="none">
                <a:solidFill>
                  <a:schemeClr val="dk1"/>
                </a:solidFill>
                <a:latin typeface="Arial"/>
                <a:ea typeface="Arial"/>
                <a:cs typeface="Arial"/>
                <a:sym typeface="Arial"/>
              </a:defRPr>
            </a:lvl2pPr>
            <a:lvl3pPr marL="1218895" marR="0" lvl="2" indent="0" algn="l" rtl="0">
              <a:spcBef>
                <a:spcPts val="640"/>
              </a:spcBef>
              <a:buClr>
                <a:schemeClr val="dk1"/>
              </a:buClr>
              <a:buSzPts val="1400"/>
              <a:buFont typeface="Arial"/>
              <a:buNone/>
              <a:defRPr sz="3199" b="0" i="0" u="none" strike="noStrike" cap="none">
                <a:solidFill>
                  <a:schemeClr val="dk1"/>
                </a:solidFill>
                <a:latin typeface="Arial"/>
                <a:ea typeface="Arial"/>
                <a:cs typeface="Arial"/>
                <a:sym typeface="Arial"/>
              </a:defRPr>
            </a:lvl3pPr>
            <a:lvl4pPr marL="1828343" marR="0" lvl="3" indent="0" algn="l" rtl="0">
              <a:spcBef>
                <a:spcPts val="533"/>
              </a:spcBef>
              <a:buClr>
                <a:schemeClr val="dk1"/>
              </a:buClr>
              <a:buSzPts val="1400"/>
              <a:buFont typeface="Arial"/>
              <a:buNone/>
              <a:defRPr sz="2666" b="0" i="0" u="none" strike="noStrike" cap="none">
                <a:solidFill>
                  <a:schemeClr val="dk1"/>
                </a:solidFill>
                <a:latin typeface="Arial"/>
                <a:ea typeface="Arial"/>
                <a:cs typeface="Arial"/>
                <a:sym typeface="Arial"/>
              </a:defRPr>
            </a:lvl4pPr>
            <a:lvl5pPr marL="2437790" marR="0" lvl="4" indent="0" algn="l" rtl="0">
              <a:spcBef>
                <a:spcPts val="533"/>
              </a:spcBef>
              <a:buClr>
                <a:schemeClr val="dk1"/>
              </a:buClr>
              <a:buSzPts val="1400"/>
              <a:buFont typeface="Arial"/>
              <a:buNone/>
              <a:defRPr sz="2666" b="0" i="0" u="none" strike="noStrike" cap="none">
                <a:solidFill>
                  <a:schemeClr val="dk1"/>
                </a:solidFill>
                <a:latin typeface="Arial"/>
                <a:ea typeface="Arial"/>
                <a:cs typeface="Arial"/>
                <a:sym typeface="Arial"/>
              </a:defRPr>
            </a:lvl5pPr>
            <a:lvl6pPr marL="3047238" marR="0" lvl="5" indent="0" algn="l" rtl="0">
              <a:spcBef>
                <a:spcPts val="533"/>
              </a:spcBef>
              <a:buClr>
                <a:schemeClr val="dk1"/>
              </a:buClr>
              <a:buSzPts val="1400"/>
              <a:buFont typeface="Arial"/>
              <a:buNone/>
              <a:defRPr sz="2666" b="0" i="0" u="none" strike="noStrike" cap="none">
                <a:solidFill>
                  <a:schemeClr val="dk1"/>
                </a:solidFill>
                <a:latin typeface="Arial"/>
                <a:ea typeface="Arial"/>
                <a:cs typeface="Arial"/>
                <a:sym typeface="Arial"/>
              </a:defRPr>
            </a:lvl6pPr>
            <a:lvl7pPr marL="3656686" marR="0" lvl="6" indent="0" algn="l" rtl="0">
              <a:spcBef>
                <a:spcPts val="533"/>
              </a:spcBef>
              <a:buClr>
                <a:schemeClr val="dk1"/>
              </a:buClr>
              <a:buSzPts val="1400"/>
              <a:buFont typeface="Arial"/>
              <a:buNone/>
              <a:defRPr sz="2666" b="0" i="0" u="none" strike="noStrike" cap="none">
                <a:solidFill>
                  <a:schemeClr val="dk1"/>
                </a:solidFill>
                <a:latin typeface="Arial"/>
                <a:ea typeface="Arial"/>
                <a:cs typeface="Arial"/>
                <a:sym typeface="Arial"/>
              </a:defRPr>
            </a:lvl7pPr>
            <a:lvl8pPr marL="4266133" marR="0" lvl="7" indent="0" algn="l" rtl="0">
              <a:spcBef>
                <a:spcPts val="533"/>
              </a:spcBef>
              <a:buClr>
                <a:schemeClr val="dk1"/>
              </a:buClr>
              <a:buSzPts val="1400"/>
              <a:buFont typeface="Arial"/>
              <a:buNone/>
              <a:defRPr sz="2666" b="0" i="0" u="none" strike="noStrike" cap="none">
                <a:solidFill>
                  <a:schemeClr val="dk1"/>
                </a:solidFill>
                <a:latin typeface="Arial"/>
                <a:ea typeface="Arial"/>
                <a:cs typeface="Arial"/>
                <a:sym typeface="Arial"/>
              </a:defRPr>
            </a:lvl8pPr>
            <a:lvl9pPr marL="4875581" marR="0" lvl="8" indent="0" algn="l" rtl="0">
              <a:spcBef>
                <a:spcPts val="533"/>
              </a:spcBef>
              <a:buClr>
                <a:schemeClr val="dk1"/>
              </a:buClr>
              <a:buSzPts val="1400"/>
              <a:buFont typeface="Arial"/>
              <a:buNone/>
              <a:defRPr sz="2666"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373530794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9_Title Slide">
    <p:bg>
      <p:bgPr>
        <a:blipFill rotWithShape="1">
          <a:blip r:embed="rId2">
            <a:alphaModFix/>
          </a:blip>
          <a:stretch>
            <a:fillRect/>
          </a:stretch>
        </a:blipFill>
        <a:effectLst/>
      </p:bgPr>
    </p:bg>
    <p:spTree>
      <p:nvGrpSpPr>
        <p:cNvPr id="1" name="Shape 45"/>
        <p:cNvGrpSpPr/>
        <p:nvPr/>
      </p:nvGrpSpPr>
      <p:grpSpPr>
        <a:xfrm>
          <a:off x="0" y="0"/>
          <a:ext cx="0" cy="0"/>
          <a:chOff x="0" y="0"/>
          <a:chExt cx="0" cy="0"/>
        </a:xfrm>
      </p:grpSpPr>
      <p:sp>
        <p:nvSpPr>
          <p:cNvPr id="46" name="Shape 46"/>
          <p:cNvSpPr txBox="1">
            <a:spLocks noGrp="1"/>
          </p:cNvSpPr>
          <p:nvPr>
            <p:ph type="title"/>
          </p:nvPr>
        </p:nvSpPr>
        <p:spPr>
          <a:xfrm>
            <a:off x="0" y="0"/>
            <a:ext cx="12188825" cy="1179288"/>
          </a:xfrm>
          <a:prstGeom prst="rect">
            <a:avLst/>
          </a:prstGeom>
          <a:noFill/>
          <a:ln>
            <a:noFill/>
          </a:ln>
        </p:spPr>
        <p:txBody>
          <a:bodyPr wrap="square" lIns="91425" tIns="91425" rIns="91425" bIns="91425" anchor="ctr" anchorCtr="0"/>
          <a:lstStyle>
            <a:lvl1pPr marL="0" marR="0" lvl="0" indent="0" algn="ctr" rtl="0">
              <a:spcBef>
                <a:spcPts val="0"/>
              </a:spcBef>
              <a:buClr>
                <a:srgbClr val="3F3F3F"/>
              </a:buClr>
              <a:buSzPts val="1400"/>
              <a:buFont typeface="Arial"/>
              <a:buNone/>
              <a:defRPr sz="5865" b="0" i="0" u="none" strike="noStrike" cap="none">
                <a:solidFill>
                  <a:srgbClr val="3F3F3F"/>
                </a:solidFill>
                <a:latin typeface="Arial"/>
                <a:ea typeface="Arial"/>
                <a:cs typeface="Arial"/>
                <a:sym typeface="Arial"/>
              </a:defRPr>
            </a:lvl1pPr>
            <a:lvl2pPr lvl="1" indent="0">
              <a:spcBef>
                <a:spcPts val="0"/>
              </a:spcBef>
              <a:buSzPts val="1400"/>
              <a:buNone/>
              <a:defRPr sz="2399"/>
            </a:lvl2pPr>
            <a:lvl3pPr lvl="2" indent="0">
              <a:spcBef>
                <a:spcPts val="0"/>
              </a:spcBef>
              <a:buSzPts val="1400"/>
              <a:buNone/>
              <a:defRPr sz="2399"/>
            </a:lvl3pPr>
            <a:lvl4pPr lvl="3" indent="0">
              <a:spcBef>
                <a:spcPts val="0"/>
              </a:spcBef>
              <a:buSzPts val="1400"/>
              <a:buNone/>
              <a:defRPr sz="2399"/>
            </a:lvl4pPr>
            <a:lvl5pPr lvl="4" indent="0">
              <a:spcBef>
                <a:spcPts val="0"/>
              </a:spcBef>
              <a:buSzPts val="1400"/>
              <a:buNone/>
              <a:defRPr sz="2399"/>
            </a:lvl5pPr>
            <a:lvl6pPr lvl="5" indent="0">
              <a:spcBef>
                <a:spcPts val="0"/>
              </a:spcBef>
              <a:buSzPts val="1400"/>
              <a:buNone/>
              <a:defRPr sz="2399"/>
            </a:lvl6pPr>
            <a:lvl7pPr lvl="6" indent="0">
              <a:spcBef>
                <a:spcPts val="0"/>
              </a:spcBef>
              <a:buSzPts val="1400"/>
              <a:buNone/>
              <a:defRPr sz="2399"/>
            </a:lvl7pPr>
            <a:lvl8pPr lvl="7" indent="0">
              <a:spcBef>
                <a:spcPts val="0"/>
              </a:spcBef>
              <a:buSzPts val="1400"/>
              <a:buNone/>
              <a:defRPr sz="2399"/>
            </a:lvl8pPr>
            <a:lvl9pPr lvl="8" indent="0">
              <a:spcBef>
                <a:spcPts val="0"/>
              </a:spcBef>
              <a:buSzPts val="1400"/>
              <a:buNone/>
              <a:defRPr sz="2399"/>
            </a:lvl9pPr>
          </a:lstStyle>
          <a:p>
            <a:endParaRPr/>
          </a:p>
        </p:txBody>
      </p:sp>
      <p:pic>
        <p:nvPicPr>
          <p:cNvPr id="47" name="Shape 47" descr="D:\KBM-정애\014-Fullppt\PNG이미지\노트북.png"/>
          <p:cNvPicPr preferRelativeResize="0"/>
          <p:nvPr/>
        </p:nvPicPr>
        <p:blipFill rotWithShape="1">
          <a:blip r:embed="rId3">
            <a:alphaModFix/>
          </a:blip>
          <a:srcRect/>
          <a:stretch/>
        </p:blipFill>
        <p:spPr>
          <a:xfrm>
            <a:off x="3694771" y="3332990"/>
            <a:ext cx="4799283" cy="2441629"/>
          </a:xfrm>
          <a:prstGeom prst="rect">
            <a:avLst/>
          </a:prstGeom>
          <a:noFill/>
          <a:ln>
            <a:noFill/>
          </a:ln>
        </p:spPr>
      </p:pic>
      <p:sp>
        <p:nvSpPr>
          <p:cNvPr id="48" name="Shape 48"/>
          <p:cNvSpPr>
            <a:spLocks noGrp="1"/>
          </p:cNvSpPr>
          <p:nvPr>
            <p:ph type="pic" idx="2"/>
          </p:nvPr>
        </p:nvSpPr>
        <p:spPr>
          <a:xfrm>
            <a:off x="5003764" y="3686187"/>
            <a:ext cx="2281282" cy="1666227"/>
          </a:xfrm>
          <a:prstGeom prst="rect">
            <a:avLst/>
          </a:prstGeom>
          <a:solidFill>
            <a:srgbClr val="D8D8D8"/>
          </a:solidFill>
          <a:ln>
            <a:noFill/>
          </a:ln>
        </p:spPr>
        <p:txBody>
          <a:bodyPr wrap="square" lIns="91425" tIns="91425" rIns="91425" bIns="91425" anchor="ctr" anchorCtr="0"/>
          <a:lstStyle>
            <a:lvl1pPr marL="0" marR="0" lvl="0" indent="0" algn="ctr" rtl="0">
              <a:spcBef>
                <a:spcPts val="427"/>
              </a:spcBef>
              <a:buClr>
                <a:schemeClr val="dk1"/>
              </a:buClr>
              <a:buSzPts val="1400"/>
              <a:buFont typeface="Arial"/>
              <a:buNone/>
              <a:defRPr sz="2133" b="0" i="0" u="none" strike="noStrike" cap="none">
                <a:solidFill>
                  <a:schemeClr val="dk1"/>
                </a:solidFill>
                <a:latin typeface="Arial"/>
                <a:ea typeface="Arial"/>
                <a:cs typeface="Arial"/>
                <a:sym typeface="Arial"/>
              </a:defRPr>
            </a:lvl1pPr>
            <a:lvl2pPr marL="609448" marR="0" lvl="1" indent="0" algn="l" rtl="0">
              <a:spcBef>
                <a:spcPts val="746"/>
              </a:spcBef>
              <a:buClr>
                <a:schemeClr val="dk1"/>
              </a:buClr>
              <a:buSzPts val="1400"/>
              <a:buFont typeface="Arial"/>
              <a:buNone/>
              <a:defRPr sz="3732" b="0" i="0" u="none" strike="noStrike" cap="none">
                <a:solidFill>
                  <a:schemeClr val="dk1"/>
                </a:solidFill>
                <a:latin typeface="Arial"/>
                <a:ea typeface="Arial"/>
                <a:cs typeface="Arial"/>
                <a:sym typeface="Arial"/>
              </a:defRPr>
            </a:lvl2pPr>
            <a:lvl3pPr marL="1218895" marR="0" lvl="2" indent="0" algn="l" rtl="0">
              <a:spcBef>
                <a:spcPts val="640"/>
              </a:spcBef>
              <a:buClr>
                <a:schemeClr val="dk1"/>
              </a:buClr>
              <a:buSzPts val="1400"/>
              <a:buFont typeface="Arial"/>
              <a:buNone/>
              <a:defRPr sz="3199" b="0" i="0" u="none" strike="noStrike" cap="none">
                <a:solidFill>
                  <a:schemeClr val="dk1"/>
                </a:solidFill>
                <a:latin typeface="Arial"/>
                <a:ea typeface="Arial"/>
                <a:cs typeface="Arial"/>
                <a:sym typeface="Arial"/>
              </a:defRPr>
            </a:lvl3pPr>
            <a:lvl4pPr marL="1828343" marR="0" lvl="3" indent="0" algn="l" rtl="0">
              <a:spcBef>
                <a:spcPts val="533"/>
              </a:spcBef>
              <a:buClr>
                <a:schemeClr val="dk1"/>
              </a:buClr>
              <a:buSzPts val="1400"/>
              <a:buFont typeface="Arial"/>
              <a:buNone/>
              <a:defRPr sz="2666" b="0" i="0" u="none" strike="noStrike" cap="none">
                <a:solidFill>
                  <a:schemeClr val="dk1"/>
                </a:solidFill>
                <a:latin typeface="Arial"/>
                <a:ea typeface="Arial"/>
                <a:cs typeface="Arial"/>
                <a:sym typeface="Arial"/>
              </a:defRPr>
            </a:lvl4pPr>
            <a:lvl5pPr marL="2437790" marR="0" lvl="4" indent="0" algn="l" rtl="0">
              <a:spcBef>
                <a:spcPts val="533"/>
              </a:spcBef>
              <a:buClr>
                <a:schemeClr val="dk1"/>
              </a:buClr>
              <a:buSzPts val="1400"/>
              <a:buFont typeface="Arial"/>
              <a:buNone/>
              <a:defRPr sz="2666" b="0" i="0" u="none" strike="noStrike" cap="none">
                <a:solidFill>
                  <a:schemeClr val="dk1"/>
                </a:solidFill>
                <a:latin typeface="Arial"/>
                <a:ea typeface="Arial"/>
                <a:cs typeface="Arial"/>
                <a:sym typeface="Arial"/>
              </a:defRPr>
            </a:lvl5pPr>
            <a:lvl6pPr marL="3047238" marR="0" lvl="5" indent="0" algn="l" rtl="0">
              <a:spcBef>
                <a:spcPts val="533"/>
              </a:spcBef>
              <a:buClr>
                <a:schemeClr val="dk1"/>
              </a:buClr>
              <a:buSzPts val="1400"/>
              <a:buFont typeface="Arial"/>
              <a:buNone/>
              <a:defRPr sz="2666" b="0" i="0" u="none" strike="noStrike" cap="none">
                <a:solidFill>
                  <a:schemeClr val="dk1"/>
                </a:solidFill>
                <a:latin typeface="Arial"/>
                <a:ea typeface="Arial"/>
                <a:cs typeface="Arial"/>
                <a:sym typeface="Arial"/>
              </a:defRPr>
            </a:lvl6pPr>
            <a:lvl7pPr marL="3656686" marR="0" lvl="6" indent="0" algn="l" rtl="0">
              <a:spcBef>
                <a:spcPts val="533"/>
              </a:spcBef>
              <a:buClr>
                <a:schemeClr val="dk1"/>
              </a:buClr>
              <a:buSzPts val="1400"/>
              <a:buFont typeface="Arial"/>
              <a:buNone/>
              <a:defRPr sz="2666" b="0" i="0" u="none" strike="noStrike" cap="none">
                <a:solidFill>
                  <a:schemeClr val="dk1"/>
                </a:solidFill>
                <a:latin typeface="Arial"/>
                <a:ea typeface="Arial"/>
                <a:cs typeface="Arial"/>
                <a:sym typeface="Arial"/>
              </a:defRPr>
            </a:lvl7pPr>
            <a:lvl8pPr marL="4266133" marR="0" lvl="7" indent="0" algn="l" rtl="0">
              <a:spcBef>
                <a:spcPts val="533"/>
              </a:spcBef>
              <a:buClr>
                <a:schemeClr val="dk1"/>
              </a:buClr>
              <a:buSzPts val="1400"/>
              <a:buFont typeface="Arial"/>
              <a:buNone/>
              <a:defRPr sz="2666" b="0" i="0" u="none" strike="noStrike" cap="none">
                <a:solidFill>
                  <a:schemeClr val="dk1"/>
                </a:solidFill>
                <a:latin typeface="Arial"/>
                <a:ea typeface="Arial"/>
                <a:cs typeface="Arial"/>
                <a:sym typeface="Arial"/>
              </a:defRPr>
            </a:lvl8pPr>
            <a:lvl9pPr marL="4875581" marR="0" lvl="8" indent="0" algn="l" rtl="0">
              <a:spcBef>
                <a:spcPts val="533"/>
              </a:spcBef>
              <a:buClr>
                <a:schemeClr val="dk1"/>
              </a:buClr>
              <a:buSzPts val="1400"/>
              <a:buFont typeface="Arial"/>
              <a:buNone/>
              <a:defRPr sz="2666"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326110182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4_Title and Content">
    <p:spTree>
      <p:nvGrpSpPr>
        <p:cNvPr id="1" name="Shape 49"/>
        <p:cNvGrpSpPr/>
        <p:nvPr/>
      </p:nvGrpSpPr>
      <p:grpSpPr>
        <a:xfrm>
          <a:off x="0" y="0"/>
          <a:ext cx="0" cy="0"/>
          <a:chOff x="0" y="0"/>
          <a:chExt cx="0" cy="0"/>
        </a:xfrm>
      </p:grpSpPr>
      <p:sp>
        <p:nvSpPr>
          <p:cNvPr id="50" name="Shape 50"/>
          <p:cNvSpPr>
            <a:spLocks noGrp="1"/>
          </p:cNvSpPr>
          <p:nvPr>
            <p:ph type="pic" idx="2"/>
          </p:nvPr>
        </p:nvSpPr>
        <p:spPr>
          <a:xfrm>
            <a:off x="4078804" y="1"/>
            <a:ext cx="4031217" cy="3429000"/>
          </a:xfrm>
          <a:prstGeom prst="rect">
            <a:avLst/>
          </a:prstGeom>
          <a:solidFill>
            <a:srgbClr val="D8D8D8"/>
          </a:solidFill>
          <a:ln>
            <a:noFill/>
          </a:ln>
        </p:spPr>
        <p:txBody>
          <a:bodyPr wrap="square" lIns="91425" tIns="91425" rIns="91425" bIns="91425" anchor="ctr" anchorCtr="0"/>
          <a:lstStyle>
            <a:lvl1pPr marL="0" marR="0" lvl="0" indent="0" algn="ctr" rtl="0">
              <a:spcBef>
                <a:spcPts val="427"/>
              </a:spcBef>
              <a:buClr>
                <a:schemeClr val="dk1"/>
              </a:buClr>
              <a:buSzPts val="1400"/>
              <a:buFont typeface="Arial"/>
              <a:buNone/>
              <a:defRPr sz="2133" b="0" i="0" u="none" strike="noStrike" cap="none">
                <a:solidFill>
                  <a:schemeClr val="dk1"/>
                </a:solidFill>
                <a:latin typeface="Arial"/>
                <a:ea typeface="Arial"/>
                <a:cs typeface="Arial"/>
                <a:sym typeface="Arial"/>
              </a:defRPr>
            </a:lvl1pPr>
            <a:lvl2pPr marL="609448" marR="0" lvl="1" indent="0" algn="l" rtl="0">
              <a:spcBef>
                <a:spcPts val="746"/>
              </a:spcBef>
              <a:buClr>
                <a:schemeClr val="dk1"/>
              </a:buClr>
              <a:buSzPts val="1400"/>
              <a:buFont typeface="Arial"/>
              <a:buNone/>
              <a:defRPr sz="3732" b="0" i="0" u="none" strike="noStrike" cap="none">
                <a:solidFill>
                  <a:schemeClr val="dk1"/>
                </a:solidFill>
                <a:latin typeface="Arial"/>
                <a:ea typeface="Arial"/>
                <a:cs typeface="Arial"/>
                <a:sym typeface="Arial"/>
              </a:defRPr>
            </a:lvl2pPr>
            <a:lvl3pPr marL="1218895" marR="0" lvl="2" indent="0" algn="l" rtl="0">
              <a:spcBef>
                <a:spcPts val="640"/>
              </a:spcBef>
              <a:buClr>
                <a:schemeClr val="dk1"/>
              </a:buClr>
              <a:buSzPts val="1400"/>
              <a:buFont typeface="Arial"/>
              <a:buNone/>
              <a:defRPr sz="3199" b="0" i="0" u="none" strike="noStrike" cap="none">
                <a:solidFill>
                  <a:schemeClr val="dk1"/>
                </a:solidFill>
                <a:latin typeface="Arial"/>
                <a:ea typeface="Arial"/>
                <a:cs typeface="Arial"/>
                <a:sym typeface="Arial"/>
              </a:defRPr>
            </a:lvl3pPr>
            <a:lvl4pPr marL="1828343" marR="0" lvl="3" indent="0" algn="l" rtl="0">
              <a:spcBef>
                <a:spcPts val="533"/>
              </a:spcBef>
              <a:buClr>
                <a:schemeClr val="dk1"/>
              </a:buClr>
              <a:buSzPts val="1400"/>
              <a:buFont typeface="Arial"/>
              <a:buNone/>
              <a:defRPr sz="2666" b="0" i="0" u="none" strike="noStrike" cap="none">
                <a:solidFill>
                  <a:schemeClr val="dk1"/>
                </a:solidFill>
                <a:latin typeface="Arial"/>
                <a:ea typeface="Arial"/>
                <a:cs typeface="Arial"/>
                <a:sym typeface="Arial"/>
              </a:defRPr>
            </a:lvl4pPr>
            <a:lvl5pPr marL="2437790" marR="0" lvl="4" indent="0" algn="l" rtl="0">
              <a:spcBef>
                <a:spcPts val="533"/>
              </a:spcBef>
              <a:buClr>
                <a:schemeClr val="dk1"/>
              </a:buClr>
              <a:buSzPts val="1400"/>
              <a:buFont typeface="Arial"/>
              <a:buNone/>
              <a:defRPr sz="2666" b="0" i="0" u="none" strike="noStrike" cap="none">
                <a:solidFill>
                  <a:schemeClr val="dk1"/>
                </a:solidFill>
                <a:latin typeface="Arial"/>
                <a:ea typeface="Arial"/>
                <a:cs typeface="Arial"/>
                <a:sym typeface="Arial"/>
              </a:defRPr>
            </a:lvl5pPr>
            <a:lvl6pPr marL="3047238" marR="0" lvl="5" indent="0" algn="l" rtl="0">
              <a:spcBef>
                <a:spcPts val="533"/>
              </a:spcBef>
              <a:buClr>
                <a:schemeClr val="dk1"/>
              </a:buClr>
              <a:buSzPts val="1400"/>
              <a:buFont typeface="Arial"/>
              <a:buNone/>
              <a:defRPr sz="2666" b="0" i="0" u="none" strike="noStrike" cap="none">
                <a:solidFill>
                  <a:schemeClr val="dk1"/>
                </a:solidFill>
                <a:latin typeface="Arial"/>
                <a:ea typeface="Arial"/>
                <a:cs typeface="Arial"/>
                <a:sym typeface="Arial"/>
              </a:defRPr>
            </a:lvl6pPr>
            <a:lvl7pPr marL="3656686" marR="0" lvl="6" indent="0" algn="l" rtl="0">
              <a:spcBef>
                <a:spcPts val="533"/>
              </a:spcBef>
              <a:buClr>
                <a:schemeClr val="dk1"/>
              </a:buClr>
              <a:buSzPts val="1400"/>
              <a:buFont typeface="Arial"/>
              <a:buNone/>
              <a:defRPr sz="2666" b="0" i="0" u="none" strike="noStrike" cap="none">
                <a:solidFill>
                  <a:schemeClr val="dk1"/>
                </a:solidFill>
                <a:latin typeface="Arial"/>
                <a:ea typeface="Arial"/>
                <a:cs typeface="Arial"/>
                <a:sym typeface="Arial"/>
              </a:defRPr>
            </a:lvl7pPr>
            <a:lvl8pPr marL="4266133" marR="0" lvl="7" indent="0" algn="l" rtl="0">
              <a:spcBef>
                <a:spcPts val="533"/>
              </a:spcBef>
              <a:buClr>
                <a:schemeClr val="dk1"/>
              </a:buClr>
              <a:buSzPts val="1400"/>
              <a:buFont typeface="Arial"/>
              <a:buNone/>
              <a:defRPr sz="2666" b="0" i="0" u="none" strike="noStrike" cap="none">
                <a:solidFill>
                  <a:schemeClr val="dk1"/>
                </a:solidFill>
                <a:latin typeface="Arial"/>
                <a:ea typeface="Arial"/>
                <a:cs typeface="Arial"/>
                <a:sym typeface="Arial"/>
              </a:defRPr>
            </a:lvl8pPr>
            <a:lvl9pPr marL="4875581" marR="0" lvl="8" indent="0" algn="l" rtl="0">
              <a:spcBef>
                <a:spcPts val="533"/>
              </a:spcBef>
              <a:buClr>
                <a:schemeClr val="dk1"/>
              </a:buClr>
              <a:buSzPts val="1400"/>
              <a:buFont typeface="Arial"/>
              <a:buNone/>
              <a:defRPr sz="2666" b="0" i="0" u="none" strike="noStrike" cap="none">
                <a:solidFill>
                  <a:schemeClr val="dk1"/>
                </a:solidFill>
                <a:latin typeface="Arial"/>
                <a:ea typeface="Arial"/>
                <a:cs typeface="Arial"/>
                <a:sym typeface="Arial"/>
              </a:defRPr>
            </a:lvl9pPr>
          </a:lstStyle>
          <a:p>
            <a:endParaRPr/>
          </a:p>
        </p:txBody>
      </p:sp>
      <p:sp>
        <p:nvSpPr>
          <p:cNvPr id="51" name="Shape 51"/>
          <p:cNvSpPr>
            <a:spLocks noGrp="1"/>
          </p:cNvSpPr>
          <p:nvPr>
            <p:ph type="pic" idx="3"/>
          </p:nvPr>
        </p:nvSpPr>
        <p:spPr>
          <a:xfrm>
            <a:off x="6094546" y="3429000"/>
            <a:ext cx="2015475" cy="3429000"/>
          </a:xfrm>
          <a:prstGeom prst="rect">
            <a:avLst/>
          </a:prstGeom>
          <a:solidFill>
            <a:srgbClr val="BFBFBF"/>
          </a:solidFill>
          <a:ln>
            <a:noFill/>
          </a:ln>
        </p:spPr>
        <p:txBody>
          <a:bodyPr wrap="square" lIns="91425" tIns="91425" rIns="91425" bIns="91425" anchor="ctr" anchorCtr="0"/>
          <a:lstStyle>
            <a:lvl1pPr marL="0" marR="0" lvl="0" indent="0" algn="ctr" rtl="0">
              <a:spcBef>
                <a:spcPts val="427"/>
              </a:spcBef>
              <a:buClr>
                <a:schemeClr val="dk1"/>
              </a:buClr>
              <a:buSzPts val="1400"/>
              <a:buFont typeface="Arial"/>
              <a:buNone/>
              <a:defRPr sz="2133" b="0" i="0" u="none" strike="noStrike" cap="none">
                <a:solidFill>
                  <a:schemeClr val="dk1"/>
                </a:solidFill>
                <a:latin typeface="Arial"/>
                <a:ea typeface="Arial"/>
                <a:cs typeface="Arial"/>
                <a:sym typeface="Arial"/>
              </a:defRPr>
            </a:lvl1pPr>
            <a:lvl2pPr marL="609448" marR="0" lvl="1" indent="0" algn="l" rtl="0">
              <a:spcBef>
                <a:spcPts val="746"/>
              </a:spcBef>
              <a:buClr>
                <a:schemeClr val="dk1"/>
              </a:buClr>
              <a:buSzPts val="1400"/>
              <a:buFont typeface="Arial"/>
              <a:buNone/>
              <a:defRPr sz="3732" b="0" i="0" u="none" strike="noStrike" cap="none">
                <a:solidFill>
                  <a:schemeClr val="dk1"/>
                </a:solidFill>
                <a:latin typeface="Arial"/>
                <a:ea typeface="Arial"/>
                <a:cs typeface="Arial"/>
                <a:sym typeface="Arial"/>
              </a:defRPr>
            </a:lvl2pPr>
            <a:lvl3pPr marL="1218895" marR="0" lvl="2" indent="0" algn="l" rtl="0">
              <a:spcBef>
                <a:spcPts val="640"/>
              </a:spcBef>
              <a:buClr>
                <a:schemeClr val="dk1"/>
              </a:buClr>
              <a:buSzPts val="1400"/>
              <a:buFont typeface="Arial"/>
              <a:buNone/>
              <a:defRPr sz="3199" b="0" i="0" u="none" strike="noStrike" cap="none">
                <a:solidFill>
                  <a:schemeClr val="dk1"/>
                </a:solidFill>
                <a:latin typeface="Arial"/>
                <a:ea typeface="Arial"/>
                <a:cs typeface="Arial"/>
                <a:sym typeface="Arial"/>
              </a:defRPr>
            </a:lvl3pPr>
            <a:lvl4pPr marL="1828343" marR="0" lvl="3" indent="0" algn="l" rtl="0">
              <a:spcBef>
                <a:spcPts val="533"/>
              </a:spcBef>
              <a:buClr>
                <a:schemeClr val="dk1"/>
              </a:buClr>
              <a:buSzPts val="1400"/>
              <a:buFont typeface="Arial"/>
              <a:buNone/>
              <a:defRPr sz="2666" b="0" i="0" u="none" strike="noStrike" cap="none">
                <a:solidFill>
                  <a:schemeClr val="dk1"/>
                </a:solidFill>
                <a:latin typeface="Arial"/>
                <a:ea typeface="Arial"/>
                <a:cs typeface="Arial"/>
                <a:sym typeface="Arial"/>
              </a:defRPr>
            </a:lvl4pPr>
            <a:lvl5pPr marL="2437790" marR="0" lvl="4" indent="0" algn="l" rtl="0">
              <a:spcBef>
                <a:spcPts val="533"/>
              </a:spcBef>
              <a:buClr>
                <a:schemeClr val="dk1"/>
              </a:buClr>
              <a:buSzPts val="1400"/>
              <a:buFont typeface="Arial"/>
              <a:buNone/>
              <a:defRPr sz="2666" b="0" i="0" u="none" strike="noStrike" cap="none">
                <a:solidFill>
                  <a:schemeClr val="dk1"/>
                </a:solidFill>
                <a:latin typeface="Arial"/>
                <a:ea typeface="Arial"/>
                <a:cs typeface="Arial"/>
                <a:sym typeface="Arial"/>
              </a:defRPr>
            </a:lvl5pPr>
            <a:lvl6pPr marL="3047238" marR="0" lvl="5" indent="0" algn="l" rtl="0">
              <a:spcBef>
                <a:spcPts val="533"/>
              </a:spcBef>
              <a:buClr>
                <a:schemeClr val="dk1"/>
              </a:buClr>
              <a:buSzPts val="1400"/>
              <a:buFont typeface="Arial"/>
              <a:buNone/>
              <a:defRPr sz="2666" b="0" i="0" u="none" strike="noStrike" cap="none">
                <a:solidFill>
                  <a:schemeClr val="dk1"/>
                </a:solidFill>
                <a:latin typeface="Arial"/>
                <a:ea typeface="Arial"/>
                <a:cs typeface="Arial"/>
                <a:sym typeface="Arial"/>
              </a:defRPr>
            </a:lvl6pPr>
            <a:lvl7pPr marL="3656686" marR="0" lvl="6" indent="0" algn="l" rtl="0">
              <a:spcBef>
                <a:spcPts val="533"/>
              </a:spcBef>
              <a:buClr>
                <a:schemeClr val="dk1"/>
              </a:buClr>
              <a:buSzPts val="1400"/>
              <a:buFont typeface="Arial"/>
              <a:buNone/>
              <a:defRPr sz="2666" b="0" i="0" u="none" strike="noStrike" cap="none">
                <a:solidFill>
                  <a:schemeClr val="dk1"/>
                </a:solidFill>
                <a:latin typeface="Arial"/>
                <a:ea typeface="Arial"/>
                <a:cs typeface="Arial"/>
                <a:sym typeface="Arial"/>
              </a:defRPr>
            </a:lvl7pPr>
            <a:lvl8pPr marL="4266133" marR="0" lvl="7" indent="0" algn="l" rtl="0">
              <a:spcBef>
                <a:spcPts val="533"/>
              </a:spcBef>
              <a:buClr>
                <a:schemeClr val="dk1"/>
              </a:buClr>
              <a:buSzPts val="1400"/>
              <a:buFont typeface="Arial"/>
              <a:buNone/>
              <a:defRPr sz="2666" b="0" i="0" u="none" strike="noStrike" cap="none">
                <a:solidFill>
                  <a:schemeClr val="dk1"/>
                </a:solidFill>
                <a:latin typeface="Arial"/>
                <a:ea typeface="Arial"/>
                <a:cs typeface="Arial"/>
                <a:sym typeface="Arial"/>
              </a:defRPr>
            </a:lvl8pPr>
            <a:lvl9pPr marL="4875581" marR="0" lvl="8" indent="0" algn="l" rtl="0">
              <a:spcBef>
                <a:spcPts val="533"/>
              </a:spcBef>
              <a:buClr>
                <a:schemeClr val="dk1"/>
              </a:buClr>
              <a:buSzPts val="1400"/>
              <a:buFont typeface="Arial"/>
              <a:buNone/>
              <a:defRPr sz="2666" b="0" i="0" u="none" strike="noStrike" cap="none">
                <a:solidFill>
                  <a:schemeClr val="dk1"/>
                </a:solidFill>
                <a:latin typeface="Arial"/>
                <a:ea typeface="Arial"/>
                <a:cs typeface="Arial"/>
                <a:sym typeface="Arial"/>
              </a:defRPr>
            </a:lvl9pPr>
          </a:lstStyle>
          <a:p>
            <a:endParaRPr/>
          </a:p>
        </p:txBody>
      </p:sp>
      <p:sp>
        <p:nvSpPr>
          <p:cNvPr id="52" name="Shape 52"/>
          <p:cNvSpPr>
            <a:spLocks noGrp="1"/>
          </p:cNvSpPr>
          <p:nvPr>
            <p:ph type="pic" idx="4"/>
          </p:nvPr>
        </p:nvSpPr>
        <p:spPr>
          <a:xfrm>
            <a:off x="4078804" y="3429000"/>
            <a:ext cx="2015475" cy="3429000"/>
          </a:xfrm>
          <a:prstGeom prst="rect">
            <a:avLst/>
          </a:prstGeom>
          <a:solidFill>
            <a:srgbClr val="A5A5A5"/>
          </a:solidFill>
          <a:ln>
            <a:noFill/>
          </a:ln>
        </p:spPr>
        <p:txBody>
          <a:bodyPr wrap="square" lIns="91425" tIns="91425" rIns="91425" bIns="91425" anchor="ctr" anchorCtr="0"/>
          <a:lstStyle>
            <a:lvl1pPr marL="0" marR="0" lvl="0" indent="0" algn="ctr" rtl="0">
              <a:spcBef>
                <a:spcPts val="427"/>
              </a:spcBef>
              <a:buClr>
                <a:schemeClr val="dk1"/>
              </a:buClr>
              <a:buSzPts val="1400"/>
              <a:buFont typeface="Arial"/>
              <a:buNone/>
              <a:defRPr sz="2133" b="0" i="0" u="none" strike="noStrike" cap="none">
                <a:solidFill>
                  <a:schemeClr val="dk1"/>
                </a:solidFill>
                <a:latin typeface="Arial"/>
                <a:ea typeface="Arial"/>
                <a:cs typeface="Arial"/>
                <a:sym typeface="Arial"/>
              </a:defRPr>
            </a:lvl1pPr>
            <a:lvl2pPr marL="609448" marR="0" lvl="1" indent="0" algn="l" rtl="0">
              <a:spcBef>
                <a:spcPts val="746"/>
              </a:spcBef>
              <a:buClr>
                <a:schemeClr val="dk1"/>
              </a:buClr>
              <a:buSzPts val="1400"/>
              <a:buFont typeface="Arial"/>
              <a:buNone/>
              <a:defRPr sz="3732" b="0" i="0" u="none" strike="noStrike" cap="none">
                <a:solidFill>
                  <a:schemeClr val="dk1"/>
                </a:solidFill>
                <a:latin typeface="Arial"/>
                <a:ea typeface="Arial"/>
                <a:cs typeface="Arial"/>
                <a:sym typeface="Arial"/>
              </a:defRPr>
            </a:lvl2pPr>
            <a:lvl3pPr marL="1218895" marR="0" lvl="2" indent="0" algn="l" rtl="0">
              <a:spcBef>
                <a:spcPts val="640"/>
              </a:spcBef>
              <a:buClr>
                <a:schemeClr val="dk1"/>
              </a:buClr>
              <a:buSzPts val="1400"/>
              <a:buFont typeface="Arial"/>
              <a:buNone/>
              <a:defRPr sz="3199" b="0" i="0" u="none" strike="noStrike" cap="none">
                <a:solidFill>
                  <a:schemeClr val="dk1"/>
                </a:solidFill>
                <a:latin typeface="Arial"/>
                <a:ea typeface="Arial"/>
                <a:cs typeface="Arial"/>
                <a:sym typeface="Arial"/>
              </a:defRPr>
            </a:lvl3pPr>
            <a:lvl4pPr marL="1828343" marR="0" lvl="3" indent="0" algn="l" rtl="0">
              <a:spcBef>
                <a:spcPts val="533"/>
              </a:spcBef>
              <a:buClr>
                <a:schemeClr val="dk1"/>
              </a:buClr>
              <a:buSzPts val="1400"/>
              <a:buFont typeface="Arial"/>
              <a:buNone/>
              <a:defRPr sz="2666" b="0" i="0" u="none" strike="noStrike" cap="none">
                <a:solidFill>
                  <a:schemeClr val="dk1"/>
                </a:solidFill>
                <a:latin typeface="Arial"/>
                <a:ea typeface="Arial"/>
                <a:cs typeface="Arial"/>
                <a:sym typeface="Arial"/>
              </a:defRPr>
            </a:lvl4pPr>
            <a:lvl5pPr marL="2437790" marR="0" lvl="4" indent="0" algn="l" rtl="0">
              <a:spcBef>
                <a:spcPts val="533"/>
              </a:spcBef>
              <a:buClr>
                <a:schemeClr val="dk1"/>
              </a:buClr>
              <a:buSzPts val="1400"/>
              <a:buFont typeface="Arial"/>
              <a:buNone/>
              <a:defRPr sz="2666" b="0" i="0" u="none" strike="noStrike" cap="none">
                <a:solidFill>
                  <a:schemeClr val="dk1"/>
                </a:solidFill>
                <a:latin typeface="Arial"/>
                <a:ea typeface="Arial"/>
                <a:cs typeface="Arial"/>
                <a:sym typeface="Arial"/>
              </a:defRPr>
            </a:lvl5pPr>
            <a:lvl6pPr marL="3047238" marR="0" lvl="5" indent="0" algn="l" rtl="0">
              <a:spcBef>
                <a:spcPts val="533"/>
              </a:spcBef>
              <a:buClr>
                <a:schemeClr val="dk1"/>
              </a:buClr>
              <a:buSzPts val="1400"/>
              <a:buFont typeface="Arial"/>
              <a:buNone/>
              <a:defRPr sz="2666" b="0" i="0" u="none" strike="noStrike" cap="none">
                <a:solidFill>
                  <a:schemeClr val="dk1"/>
                </a:solidFill>
                <a:latin typeface="Arial"/>
                <a:ea typeface="Arial"/>
                <a:cs typeface="Arial"/>
                <a:sym typeface="Arial"/>
              </a:defRPr>
            </a:lvl6pPr>
            <a:lvl7pPr marL="3656686" marR="0" lvl="6" indent="0" algn="l" rtl="0">
              <a:spcBef>
                <a:spcPts val="533"/>
              </a:spcBef>
              <a:buClr>
                <a:schemeClr val="dk1"/>
              </a:buClr>
              <a:buSzPts val="1400"/>
              <a:buFont typeface="Arial"/>
              <a:buNone/>
              <a:defRPr sz="2666" b="0" i="0" u="none" strike="noStrike" cap="none">
                <a:solidFill>
                  <a:schemeClr val="dk1"/>
                </a:solidFill>
                <a:latin typeface="Arial"/>
                <a:ea typeface="Arial"/>
                <a:cs typeface="Arial"/>
                <a:sym typeface="Arial"/>
              </a:defRPr>
            </a:lvl7pPr>
            <a:lvl8pPr marL="4266133" marR="0" lvl="7" indent="0" algn="l" rtl="0">
              <a:spcBef>
                <a:spcPts val="533"/>
              </a:spcBef>
              <a:buClr>
                <a:schemeClr val="dk1"/>
              </a:buClr>
              <a:buSzPts val="1400"/>
              <a:buFont typeface="Arial"/>
              <a:buNone/>
              <a:defRPr sz="2666" b="0" i="0" u="none" strike="noStrike" cap="none">
                <a:solidFill>
                  <a:schemeClr val="dk1"/>
                </a:solidFill>
                <a:latin typeface="Arial"/>
                <a:ea typeface="Arial"/>
                <a:cs typeface="Arial"/>
                <a:sym typeface="Arial"/>
              </a:defRPr>
            </a:lvl8pPr>
            <a:lvl9pPr marL="4875581" marR="0" lvl="8" indent="0" algn="l" rtl="0">
              <a:spcBef>
                <a:spcPts val="533"/>
              </a:spcBef>
              <a:buClr>
                <a:schemeClr val="dk1"/>
              </a:buClr>
              <a:buSzPts val="1400"/>
              <a:buFont typeface="Arial"/>
              <a:buNone/>
              <a:defRPr sz="2666"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62991475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6_Title and Content">
    <p:spTree>
      <p:nvGrpSpPr>
        <p:cNvPr id="1" name="Shape 53"/>
        <p:cNvGrpSpPr/>
        <p:nvPr/>
      </p:nvGrpSpPr>
      <p:grpSpPr>
        <a:xfrm>
          <a:off x="0" y="0"/>
          <a:ext cx="0" cy="0"/>
          <a:chOff x="0" y="0"/>
          <a:chExt cx="0" cy="0"/>
        </a:xfrm>
      </p:grpSpPr>
      <p:sp>
        <p:nvSpPr>
          <p:cNvPr id="54" name="Shape 54"/>
          <p:cNvSpPr>
            <a:spLocks noGrp="1"/>
          </p:cNvSpPr>
          <p:nvPr>
            <p:ph type="pic" idx="2"/>
          </p:nvPr>
        </p:nvSpPr>
        <p:spPr>
          <a:xfrm>
            <a:off x="0" y="0"/>
            <a:ext cx="6766312" cy="6858000"/>
          </a:xfrm>
          <a:prstGeom prst="rect">
            <a:avLst/>
          </a:prstGeom>
          <a:solidFill>
            <a:srgbClr val="D8D8D8"/>
          </a:solidFill>
          <a:ln>
            <a:noFill/>
          </a:ln>
        </p:spPr>
        <p:txBody>
          <a:bodyPr wrap="square" lIns="91425" tIns="91425" rIns="91425" bIns="91425" anchor="ctr" anchorCtr="0"/>
          <a:lstStyle>
            <a:lvl1pPr marL="0" marR="0" lvl="0" indent="0" algn="ctr" rtl="0">
              <a:spcBef>
                <a:spcPts val="427"/>
              </a:spcBef>
              <a:buClr>
                <a:schemeClr val="dk1"/>
              </a:buClr>
              <a:buSzPts val="1400"/>
              <a:buFont typeface="Arial"/>
              <a:buNone/>
              <a:defRPr sz="2133" b="0" i="0" u="none" strike="noStrike" cap="none">
                <a:solidFill>
                  <a:schemeClr val="dk1"/>
                </a:solidFill>
                <a:latin typeface="Arial"/>
                <a:ea typeface="Arial"/>
                <a:cs typeface="Arial"/>
                <a:sym typeface="Arial"/>
              </a:defRPr>
            </a:lvl1pPr>
            <a:lvl2pPr marL="609448" marR="0" lvl="1" indent="0" algn="l" rtl="0">
              <a:spcBef>
                <a:spcPts val="746"/>
              </a:spcBef>
              <a:buClr>
                <a:schemeClr val="dk1"/>
              </a:buClr>
              <a:buSzPts val="1400"/>
              <a:buFont typeface="Arial"/>
              <a:buNone/>
              <a:defRPr sz="3732" b="0" i="0" u="none" strike="noStrike" cap="none">
                <a:solidFill>
                  <a:schemeClr val="dk1"/>
                </a:solidFill>
                <a:latin typeface="Arial"/>
                <a:ea typeface="Arial"/>
                <a:cs typeface="Arial"/>
                <a:sym typeface="Arial"/>
              </a:defRPr>
            </a:lvl2pPr>
            <a:lvl3pPr marL="1218895" marR="0" lvl="2" indent="0" algn="l" rtl="0">
              <a:spcBef>
                <a:spcPts val="640"/>
              </a:spcBef>
              <a:buClr>
                <a:schemeClr val="dk1"/>
              </a:buClr>
              <a:buSzPts val="1400"/>
              <a:buFont typeface="Arial"/>
              <a:buNone/>
              <a:defRPr sz="3199" b="0" i="0" u="none" strike="noStrike" cap="none">
                <a:solidFill>
                  <a:schemeClr val="dk1"/>
                </a:solidFill>
                <a:latin typeface="Arial"/>
                <a:ea typeface="Arial"/>
                <a:cs typeface="Arial"/>
                <a:sym typeface="Arial"/>
              </a:defRPr>
            </a:lvl3pPr>
            <a:lvl4pPr marL="1828343" marR="0" lvl="3" indent="0" algn="l" rtl="0">
              <a:spcBef>
                <a:spcPts val="533"/>
              </a:spcBef>
              <a:buClr>
                <a:schemeClr val="dk1"/>
              </a:buClr>
              <a:buSzPts val="1400"/>
              <a:buFont typeface="Arial"/>
              <a:buNone/>
              <a:defRPr sz="2666" b="0" i="0" u="none" strike="noStrike" cap="none">
                <a:solidFill>
                  <a:schemeClr val="dk1"/>
                </a:solidFill>
                <a:latin typeface="Arial"/>
                <a:ea typeface="Arial"/>
                <a:cs typeface="Arial"/>
                <a:sym typeface="Arial"/>
              </a:defRPr>
            </a:lvl4pPr>
            <a:lvl5pPr marL="2437790" marR="0" lvl="4" indent="0" algn="l" rtl="0">
              <a:spcBef>
                <a:spcPts val="533"/>
              </a:spcBef>
              <a:buClr>
                <a:schemeClr val="dk1"/>
              </a:buClr>
              <a:buSzPts val="1400"/>
              <a:buFont typeface="Arial"/>
              <a:buNone/>
              <a:defRPr sz="2666" b="0" i="0" u="none" strike="noStrike" cap="none">
                <a:solidFill>
                  <a:schemeClr val="dk1"/>
                </a:solidFill>
                <a:latin typeface="Arial"/>
                <a:ea typeface="Arial"/>
                <a:cs typeface="Arial"/>
                <a:sym typeface="Arial"/>
              </a:defRPr>
            </a:lvl5pPr>
            <a:lvl6pPr marL="3047238" marR="0" lvl="5" indent="0" algn="l" rtl="0">
              <a:spcBef>
                <a:spcPts val="533"/>
              </a:spcBef>
              <a:buClr>
                <a:schemeClr val="dk1"/>
              </a:buClr>
              <a:buSzPts val="1400"/>
              <a:buFont typeface="Arial"/>
              <a:buNone/>
              <a:defRPr sz="2666" b="0" i="0" u="none" strike="noStrike" cap="none">
                <a:solidFill>
                  <a:schemeClr val="dk1"/>
                </a:solidFill>
                <a:latin typeface="Arial"/>
                <a:ea typeface="Arial"/>
                <a:cs typeface="Arial"/>
                <a:sym typeface="Arial"/>
              </a:defRPr>
            </a:lvl6pPr>
            <a:lvl7pPr marL="3656686" marR="0" lvl="6" indent="0" algn="l" rtl="0">
              <a:spcBef>
                <a:spcPts val="533"/>
              </a:spcBef>
              <a:buClr>
                <a:schemeClr val="dk1"/>
              </a:buClr>
              <a:buSzPts val="1400"/>
              <a:buFont typeface="Arial"/>
              <a:buNone/>
              <a:defRPr sz="2666" b="0" i="0" u="none" strike="noStrike" cap="none">
                <a:solidFill>
                  <a:schemeClr val="dk1"/>
                </a:solidFill>
                <a:latin typeface="Arial"/>
                <a:ea typeface="Arial"/>
                <a:cs typeface="Arial"/>
                <a:sym typeface="Arial"/>
              </a:defRPr>
            </a:lvl7pPr>
            <a:lvl8pPr marL="4266133" marR="0" lvl="7" indent="0" algn="l" rtl="0">
              <a:spcBef>
                <a:spcPts val="533"/>
              </a:spcBef>
              <a:buClr>
                <a:schemeClr val="dk1"/>
              </a:buClr>
              <a:buSzPts val="1400"/>
              <a:buFont typeface="Arial"/>
              <a:buNone/>
              <a:defRPr sz="2666" b="0" i="0" u="none" strike="noStrike" cap="none">
                <a:solidFill>
                  <a:schemeClr val="dk1"/>
                </a:solidFill>
                <a:latin typeface="Arial"/>
                <a:ea typeface="Arial"/>
                <a:cs typeface="Arial"/>
                <a:sym typeface="Arial"/>
              </a:defRPr>
            </a:lvl8pPr>
            <a:lvl9pPr marL="4875581" marR="0" lvl="8" indent="0" algn="l" rtl="0">
              <a:spcBef>
                <a:spcPts val="533"/>
              </a:spcBef>
              <a:buClr>
                <a:schemeClr val="dk1"/>
              </a:buClr>
              <a:buSzPts val="1400"/>
              <a:buFont typeface="Arial"/>
              <a:buNone/>
              <a:defRPr sz="2666"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58814228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10_Title and Content">
    <p:bg>
      <p:bgPr>
        <a:solidFill>
          <a:srgbClr val="EAF1DD">
            <a:alpha val="49803"/>
          </a:srgbClr>
        </a:solidFill>
        <a:effectLst/>
      </p:bgPr>
    </p:bg>
    <p:spTree>
      <p:nvGrpSpPr>
        <p:cNvPr id="1" name="Shape 55"/>
        <p:cNvGrpSpPr/>
        <p:nvPr/>
      </p:nvGrpSpPr>
      <p:grpSpPr>
        <a:xfrm>
          <a:off x="0" y="0"/>
          <a:ext cx="0" cy="0"/>
          <a:chOff x="0" y="0"/>
          <a:chExt cx="0" cy="0"/>
        </a:xfrm>
      </p:grpSpPr>
      <p:sp>
        <p:nvSpPr>
          <p:cNvPr id="56" name="Shape 56"/>
          <p:cNvSpPr/>
          <p:nvPr/>
        </p:nvSpPr>
        <p:spPr>
          <a:xfrm rot="10800000">
            <a:off x="4994555" y="0"/>
            <a:ext cx="2199715" cy="1083013"/>
          </a:xfrm>
          <a:prstGeom prst="triangle">
            <a:avLst>
              <a:gd name="adj" fmla="val 50000"/>
            </a:avLst>
          </a:prstGeom>
          <a:noFill/>
          <a:ln w="38100" cap="flat" cmpd="sng">
            <a:solidFill>
              <a:srgbClr val="F07624"/>
            </a:solidFill>
            <a:prstDash val="solid"/>
            <a:round/>
            <a:headEnd type="none" w="med" len="med"/>
            <a:tailEnd type="none" w="med" len="med"/>
          </a:ln>
        </p:spPr>
        <p:txBody>
          <a:bodyPr wrap="square" lIns="121868" tIns="60917" rIns="121868" bIns="60917" anchor="ctr" anchorCtr="0">
            <a:noAutofit/>
          </a:bodyPr>
          <a:lstStyle/>
          <a:p>
            <a:pPr marL="0" marR="0" lvl="0" indent="0" algn="ctr" rtl="0">
              <a:spcBef>
                <a:spcPts val="0"/>
              </a:spcBef>
              <a:buNone/>
            </a:pPr>
            <a:endParaRPr sz="2399">
              <a:solidFill>
                <a:schemeClr val="lt1"/>
              </a:solidFill>
              <a:latin typeface="Arial"/>
              <a:ea typeface="Arial"/>
              <a:cs typeface="Arial"/>
              <a:sym typeface="Arial"/>
            </a:endParaRPr>
          </a:p>
        </p:txBody>
      </p:sp>
      <p:sp>
        <p:nvSpPr>
          <p:cNvPr id="57" name="Shape 57"/>
          <p:cNvSpPr/>
          <p:nvPr/>
        </p:nvSpPr>
        <p:spPr>
          <a:xfrm rot="10800000">
            <a:off x="5387461" y="133279"/>
            <a:ext cx="1413904" cy="739147"/>
          </a:xfrm>
          <a:prstGeom prst="triangle">
            <a:avLst>
              <a:gd name="adj" fmla="val 50000"/>
            </a:avLst>
          </a:prstGeom>
          <a:solidFill>
            <a:srgbClr val="F07624"/>
          </a:solidFill>
          <a:ln>
            <a:noFill/>
          </a:ln>
        </p:spPr>
        <p:txBody>
          <a:bodyPr wrap="square" lIns="121868" tIns="60917" rIns="121868" bIns="60917" anchor="ctr" anchorCtr="0">
            <a:noAutofit/>
          </a:bodyPr>
          <a:lstStyle/>
          <a:p>
            <a:pPr marL="0" marR="0" lvl="0" indent="0" algn="ctr" rtl="0">
              <a:spcBef>
                <a:spcPts val="0"/>
              </a:spcBef>
              <a:buNone/>
            </a:pPr>
            <a:endParaRPr sz="2399">
              <a:solidFill>
                <a:schemeClr val="lt1"/>
              </a:solidFill>
              <a:latin typeface="Arial"/>
              <a:ea typeface="Arial"/>
              <a:cs typeface="Arial"/>
              <a:sym typeface="Arial"/>
            </a:endParaRPr>
          </a:p>
        </p:txBody>
      </p:sp>
      <p:sp>
        <p:nvSpPr>
          <p:cNvPr id="58" name="Shape 58"/>
          <p:cNvSpPr/>
          <p:nvPr/>
        </p:nvSpPr>
        <p:spPr>
          <a:xfrm>
            <a:off x="4994555" y="5774987"/>
            <a:ext cx="2199827" cy="1083200"/>
          </a:xfrm>
          <a:prstGeom prst="triangle">
            <a:avLst>
              <a:gd name="adj" fmla="val 50000"/>
            </a:avLst>
          </a:prstGeom>
          <a:noFill/>
          <a:ln w="38100" cap="flat" cmpd="sng">
            <a:solidFill>
              <a:srgbClr val="F07624"/>
            </a:solidFill>
            <a:prstDash val="solid"/>
            <a:round/>
            <a:headEnd type="none" w="med" len="med"/>
            <a:tailEnd type="none" w="med" len="med"/>
          </a:ln>
        </p:spPr>
        <p:txBody>
          <a:bodyPr wrap="square" lIns="121868" tIns="60917" rIns="121868" bIns="60917" anchor="ctr" anchorCtr="0">
            <a:noAutofit/>
          </a:bodyPr>
          <a:lstStyle/>
          <a:p>
            <a:pPr marL="0" marR="0" lvl="0" indent="0" algn="ctr" rtl="0">
              <a:spcBef>
                <a:spcPts val="0"/>
              </a:spcBef>
              <a:buNone/>
            </a:pPr>
            <a:endParaRPr sz="2399">
              <a:solidFill>
                <a:schemeClr val="lt1"/>
              </a:solidFill>
              <a:latin typeface="Arial"/>
              <a:ea typeface="Arial"/>
              <a:cs typeface="Arial"/>
              <a:sym typeface="Arial"/>
            </a:endParaRPr>
          </a:p>
        </p:txBody>
      </p:sp>
      <p:sp>
        <p:nvSpPr>
          <p:cNvPr id="59" name="Shape 59"/>
          <p:cNvSpPr/>
          <p:nvPr/>
        </p:nvSpPr>
        <p:spPr>
          <a:xfrm>
            <a:off x="5387460" y="5991747"/>
            <a:ext cx="1414032" cy="739200"/>
          </a:xfrm>
          <a:prstGeom prst="triangle">
            <a:avLst>
              <a:gd name="adj" fmla="val 50000"/>
            </a:avLst>
          </a:prstGeom>
          <a:solidFill>
            <a:srgbClr val="F07624"/>
          </a:solidFill>
          <a:ln>
            <a:noFill/>
          </a:ln>
        </p:spPr>
        <p:txBody>
          <a:bodyPr wrap="square" lIns="121868" tIns="60917" rIns="121868" bIns="60917" anchor="ctr" anchorCtr="0">
            <a:noAutofit/>
          </a:bodyPr>
          <a:lstStyle/>
          <a:p>
            <a:pPr marL="0" marR="0" lvl="0" indent="0" algn="ctr" rtl="0">
              <a:spcBef>
                <a:spcPts val="0"/>
              </a:spcBef>
              <a:buNone/>
            </a:pPr>
            <a:endParaRPr sz="2399">
              <a:solidFill>
                <a:schemeClr val="lt1"/>
              </a:solidFill>
              <a:latin typeface="Arial"/>
              <a:ea typeface="Arial"/>
              <a:cs typeface="Arial"/>
              <a:sym typeface="Arial"/>
            </a:endParaRPr>
          </a:p>
        </p:txBody>
      </p:sp>
    </p:spTree>
    <p:extLst>
      <p:ext uri="{BB962C8B-B14F-4D97-AF65-F5344CB8AC3E}">
        <p14:creationId xmlns:p14="http://schemas.microsoft.com/office/powerpoint/2010/main" val="300835564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7_Title and Content">
    <p:spTree>
      <p:nvGrpSpPr>
        <p:cNvPr id="1" name="Shape 60"/>
        <p:cNvGrpSpPr/>
        <p:nvPr/>
      </p:nvGrpSpPr>
      <p:grpSpPr>
        <a:xfrm>
          <a:off x="0" y="0"/>
          <a:ext cx="0" cy="0"/>
          <a:chOff x="0" y="0"/>
          <a:chExt cx="0" cy="0"/>
        </a:xfrm>
      </p:grpSpPr>
      <p:sp>
        <p:nvSpPr>
          <p:cNvPr id="61" name="Shape 61"/>
          <p:cNvSpPr/>
          <p:nvPr/>
        </p:nvSpPr>
        <p:spPr>
          <a:xfrm>
            <a:off x="471888" y="1508786"/>
            <a:ext cx="3798797" cy="4865561"/>
          </a:xfrm>
          <a:prstGeom prst="roundRect">
            <a:avLst>
              <a:gd name="adj" fmla="val 3968"/>
            </a:avLst>
          </a:prstGeom>
          <a:solidFill>
            <a:srgbClr val="F4BD2D"/>
          </a:solidFill>
          <a:ln>
            <a:noFill/>
          </a:ln>
        </p:spPr>
        <p:txBody>
          <a:bodyPr wrap="square" lIns="121868" tIns="60917" rIns="121868" bIns="60917" anchor="ctr" anchorCtr="0">
            <a:noAutofit/>
          </a:bodyPr>
          <a:lstStyle/>
          <a:p>
            <a:pPr marL="0" marR="0" lvl="0" indent="0" algn="ctr" rtl="0">
              <a:spcBef>
                <a:spcPts val="0"/>
              </a:spcBef>
              <a:buNone/>
            </a:pPr>
            <a:endParaRPr sz="2399">
              <a:solidFill>
                <a:schemeClr val="lt1"/>
              </a:solidFill>
              <a:latin typeface="Arial"/>
              <a:ea typeface="Arial"/>
              <a:cs typeface="Arial"/>
              <a:sym typeface="Arial"/>
            </a:endParaRPr>
          </a:p>
        </p:txBody>
      </p:sp>
      <p:sp>
        <p:nvSpPr>
          <p:cNvPr id="62" name="Shape 62"/>
          <p:cNvSpPr txBox="1"/>
          <p:nvPr/>
        </p:nvSpPr>
        <p:spPr>
          <a:xfrm>
            <a:off x="1007172" y="1902838"/>
            <a:ext cx="2975556" cy="597449"/>
          </a:xfrm>
          <a:prstGeom prst="rect">
            <a:avLst/>
          </a:prstGeom>
          <a:noFill/>
          <a:ln>
            <a:noFill/>
          </a:ln>
        </p:spPr>
        <p:txBody>
          <a:bodyPr wrap="square" lIns="121868" tIns="60917" rIns="121868" bIns="60917" anchor="t" anchorCtr="0">
            <a:noAutofit/>
          </a:bodyPr>
          <a:lstStyle/>
          <a:p>
            <a:pPr marL="0" marR="0" lvl="0" indent="0" algn="l" rtl="0">
              <a:spcBef>
                <a:spcPts val="0"/>
              </a:spcBef>
              <a:buNone/>
            </a:pPr>
            <a:r>
              <a:rPr lang="en" sz="1600" b="1">
                <a:solidFill>
                  <a:schemeClr val="lt1"/>
                </a:solidFill>
                <a:latin typeface="Arial"/>
                <a:ea typeface="Arial"/>
                <a:cs typeface="Arial"/>
                <a:sym typeface="Arial"/>
              </a:rPr>
              <a:t>You can Resize without losing quality</a:t>
            </a:r>
          </a:p>
        </p:txBody>
      </p:sp>
      <p:sp>
        <p:nvSpPr>
          <p:cNvPr id="63" name="Shape 63"/>
          <p:cNvSpPr txBox="1"/>
          <p:nvPr/>
        </p:nvSpPr>
        <p:spPr>
          <a:xfrm>
            <a:off x="1007172" y="2585834"/>
            <a:ext cx="2975556" cy="597449"/>
          </a:xfrm>
          <a:prstGeom prst="rect">
            <a:avLst/>
          </a:prstGeom>
          <a:noFill/>
          <a:ln>
            <a:noFill/>
          </a:ln>
        </p:spPr>
        <p:txBody>
          <a:bodyPr wrap="square" lIns="121868" tIns="60917" rIns="121868" bIns="60917" anchor="t" anchorCtr="0">
            <a:noAutofit/>
          </a:bodyPr>
          <a:lstStyle/>
          <a:p>
            <a:pPr marL="0" marR="0" lvl="0" indent="0" algn="l" rtl="0">
              <a:spcBef>
                <a:spcPts val="0"/>
              </a:spcBef>
              <a:buNone/>
            </a:pPr>
            <a:r>
              <a:rPr lang="en" sz="1600" b="1">
                <a:solidFill>
                  <a:schemeClr val="lt1"/>
                </a:solidFill>
                <a:latin typeface="Arial"/>
                <a:ea typeface="Arial"/>
                <a:cs typeface="Arial"/>
                <a:sym typeface="Arial"/>
              </a:rPr>
              <a:t>You can Change Fill Color &amp;</a:t>
            </a:r>
          </a:p>
          <a:p>
            <a:pPr marL="0" marR="0" lvl="0" indent="0" algn="l" rtl="0">
              <a:spcBef>
                <a:spcPts val="0"/>
              </a:spcBef>
              <a:buNone/>
            </a:pPr>
            <a:r>
              <a:rPr lang="en" sz="1600" b="1">
                <a:solidFill>
                  <a:schemeClr val="lt1"/>
                </a:solidFill>
                <a:latin typeface="Arial"/>
                <a:ea typeface="Arial"/>
                <a:cs typeface="Arial"/>
                <a:sym typeface="Arial"/>
              </a:rPr>
              <a:t>Line Color</a:t>
            </a:r>
          </a:p>
        </p:txBody>
      </p:sp>
      <p:sp>
        <p:nvSpPr>
          <p:cNvPr id="64" name="Shape 64"/>
          <p:cNvSpPr/>
          <p:nvPr/>
        </p:nvSpPr>
        <p:spPr>
          <a:xfrm>
            <a:off x="709058" y="1796667"/>
            <a:ext cx="144656" cy="4320631"/>
          </a:xfrm>
          <a:prstGeom prst="roundRect">
            <a:avLst>
              <a:gd name="adj" fmla="val 50000"/>
            </a:avLst>
          </a:prstGeom>
          <a:solidFill>
            <a:schemeClr val="lt1">
              <a:alpha val="40784"/>
            </a:schemeClr>
          </a:solidFill>
          <a:ln>
            <a:noFill/>
          </a:ln>
        </p:spPr>
        <p:txBody>
          <a:bodyPr wrap="square" lIns="121868" tIns="60917" rIns="121868" bIns="60917" anchor="ctr" anchorCtr="0">
            <a:noAutofit/>
          </a:bodyPr>
          <a:lstStyle/>
          <a:p>
            <a:pPr marL="0" marR="0" lvl="0" indent="0" algn="ctr" rtl="0">
              <a:spcBef>
                <a:spcPts val="0"/>
              </a:spcBef>
              <a:buNone/>
            </a:pPr>
            <a:endParaRPr sz="2399">
              <a:solidFill>
                <a:schemeClr val="lt1"/>
              </a:solidFill>
              <a:latin typeface="Arial"/>
              <a:ea typeface="Arial"/>
              <a:cs typeface="Arial"/>
              <a:sym typeface="Arial"/>
            </a:endParaRPr>
          </a:p>
        </p:txBody>
      </p:sp>
      <p:sp>
        <p:nvSpPr>
          <p:cNvPr id="65" name="Shape 65"/>
          <p:cNvSpPr/>
          <p:nvPr/>
        </p:nvSpPr>
        <p:spPr>
          <a:xfrm rot="5400000">
            <a:off x="3455869" y="1651023"/>
            <a:ext cx="669775" cy="669600"/>
          </a:xfrm>
          <a:prstGeom prst="halfFrame">
            <a:avLst>
              <a:gd name="adj1" fmla="val 23728"/>
              <a:gd name="adj2" fmla="val 24642"/>
            </a:avLst>
          </a:prstGeom>
          <a:solidFill>
            <a:schemeClr val="lt1">
              <a:alpha val="22745"/>
            </a:schemeClr>
          </a:solidFill>
          <a:ln>
            <a:noFill/>
          </a:ln>
        </p:spPr>
        <p:txBody>
          <a:bodyPr wrap="square" lIns="121868" tIns="60917" rIns="121868" bIns="60917" anchor="ctr" anchorCtr="0">
            <a:noAutofit/>
          </a:bodyPr>
          <a:lstStyle/>
          <a:p>
            <a:pPr marL="0" marR="0" lvl="0" indent="0" algn="ctr" rtl="0">
              <a:spcBef>
                <a:spcPts val="0"/>
              </a:spcBef>
              <a:buNone/>
            </a:pPr>
            <a:endParaRPr sz="2399">
              <a:solidFill>
                <a:schemeClr val="dk1"/>
              </a:solidFill>
              <a:latin typeface="Arial"/>
              <a:ea typeface="Arial"/>
              <a:cs typeface="Arial"/>
              <a:sym typeface="Arial"/>
            </a:endParaRPr>
          </a:p>
        </p:txBody>
      </p:sp>
      <p:grpSp>
        <p:nvGrpSpPr>
          <p:cNvPr id="66" name="Shape 66"/>
          <p:cNvGrpSpPr/>
          <p:nvPr/>
        </p:nvGrpSpPr>
        <p:grpSpPr>
          <a:xfrm>
            <a:off x="1007371" y="4083391"/>
            <a:ext cx="2495429" cy="2101644"/>
            <a:chOff x="102157" y="1419622"/>
            <a:chExt cx="1872059" cy="1576233"/>
          </a:xfrm>
        </p:grpSpPr>
        <p:sp>
          <p:nvSpPr>
            <p:cNvPr id="67" name="Shape 67"/>
            <p:cNvSpPr txBox="1"/>
            <p:nvPr/>
          </p:nvSpPr>
          <p:spPr>
            <a:xfrm>
              <a:off x="127596" y="2749634"/>
              <a:ext cx="1846620" cy="246221"/>
            </a:xfrm>
            <a:prstGeom prst="rect">
              <a:avLst/>
            </a:prstGeom>
            <a:noFill/>
            <a:ln>
              <a:noFill/>
            </a:ln>
          </p:spPr>
          <p:txBody>
            <a:bodyPr wrap="square" lIns="91425" tIns="45700" rIns="91425" bIns="45700" anchor="t" anchorCtr="0">
              <a:noAutofit/>
            </a:bodyPr>
            <a:lstStyle/>
            <a:p>
              <a:pPr marL="0" marR="0" lvl="0" indent="0" algn="l" rtl="0">
                <a:spcBef>
                  <a:spcPts val="0"/>
                </a:spcBef>
                <a:buNone/>
              </a:pPr>
              <a:r>
                <a:rPr lang="en" sz="1333">
                  <a:solidFill>
                    <a:schemeClr val="lt1"/>
                  </a:solidFill>
                  <a:latin typeface="Arial"/>
                  <a:ea typeface="Arial"/>
                  <a:cs typeface="Arial"/>
                  <a:sym typeface="Arial"/>
                </a:rPr>
                <a:t>www.googleslidesppt.com</a:t>
              </a:r>
            </a:p>
          </p:txBody>
        </p:sp>
        <p:sp>
          <p:nvSpPr>
            <p:cNvPr id="68" name="Shape 68"/>
            <p:cNvSpPr txBox="1"/>
            <p:nvPr/>
          </p:nvSpPr>
          <p:spPr>
            <a:xfrm>
              <a:off x="102157" y="1419622"/>
              <a:ext cx="1827644" cy="1384995"/>
            </a:xfrm>
            <a:prstGeom prst="rect">
              <a:avLst/>
            </a:prstGeom>
            <a:noFill/>
            <a:ln>
              <a:noFill/>
            </a:ln>
          </p:spPr>
          <p:txBody>
            <a:bodyPr wrap="square" lIns="91425" tIns="45700" rIns="91425" bIns="45700" anchor="t" anchorCtr="0">
              <a:noAutofit/>
            </a:bodyPr>
            <a:lstStyle/>
            <a:p>
              <a:pPr marL="0" marR="0" lvl="0" indent="0" algn="l" rtl="0">
                <a:spcBef>
                  <a:spcPts val="0"/>
                </a:spcBef>
                <a:buNone/>
              </a:pPr>
              <a:r>
                <a:rPr lang="en" sz="3732" b="1">
                  <a:solidFill>
                    <a:schemeClr val="lt1"/>
                  </a:solidFill>
                  <a:latin typeface="Arial"/>
                  <a:ea typeface="Arial"/>
                  <a:cs typeface="Arial"/>
                  <a:sym typeface="Arial"/>
                </a:rPr>
                <a:t>Google</a:t>
              </a:r>
            </a:p>
            <a:p>
              <a:pPr marL="0" marR="0" lvl="0" indent="0" algn="l" rtl="0">
                <a:spcBef>
                  <a:spcPts val="0"/>
                </a:spcBef>
                <a:buNone/>
              </a:pPr>
              <a:r>
                <a:rPr lang="en" sz="3732" b="1">
                  <a:solidFill>
                    <a:schemeClr val="lt1"/>
                  </a:solidFill>
                  <a:latin typeface="Arial"/>
                  <a:ea typeface="Arial"/>
                  <a:cs typeface="Arial"/>
                  <a:sym typeface="Arial"/>
                </a:rPr>
                <a:t>Slides</a:t>
              </a:r>
            </a:p>
            <a:p>
              <a:pPr marL="0" marR="0" lvl="0" indent="0" algn="l" rtl="0">
                <a:spcBef>
                  <a:spcPts val="0"/>
                </a:spcBef>
                <a:buNone/>
              </a:pPr>
              <a:r>
                <a:rPr lang="en" sz="3732" b="1">
                  <a:solidFill>
                    <a:schemeClr val="lt1"/>
                  </a:solidFill>
                  <a:latin typeface="Arial"/>
                  <a:ea typeface="Arial"/>
                  <a:cs typeface="Arial"/>
                  <a:sym typeface="Arial"/>
                </a:rPr>
                <a:t>PPT</a:t>
              </a:r>
            </a:p>
          </p:txBody>
        </p:sp>
      </p:grpSp>
    </p:spTree>
    <p:extLst>
      <p:ext uri="{BB962C8B-B14F-4D97-AF65-F5344CB8AC3E}">
        <p14:creationId xmlns:p14="http://schemas.microsoft.com/office/powerpoint/2010/main" val="10565344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8_Title and Content">
    <p:spTree>
      <p:nvGrpSpPr>
        <p:cNvPr id="1" name="Shape 69"/>
        <p:cNvGrpSpPr/>
        <p:nvPr/>
      </p:nvGrpSpPr>
      <p:grpSpPr>
        <a:xfrm>
          <a:off x="0" y="0"/>
          <a:ext cx="0" cy="0"/>
          <a:chOff x="0" y="0"/>
          <a:chExt cx="0" cy="0"/>
        </a:xfrm>
      </p:grpSpPr>
      <p:sp>
        <p:nvSpPr>
          <p:cNvPr id="70" name="Shape 70"/>
          <p:cNvSpPr txBox="1">
            <a:spLocks noGrp="1"/>
          </p:cNvSpPr>
          <p:nvPr>
            <p:ph type="title"/>
          </p:nvPr>
        </p:nvSpPr>
        <p:spPr>
          <a:xfrm>
            <a:off x="0" y="0"/>
            <a:ext cx="12188825" cy="1179200"/>
          </a:xfrm>
          <a:prstGeom prst="rect">
            <a:avLst/>
          </a:prstGeom>
          <a:noFill/>
          <a:ln>
            <a:noFill/>
          </a:ln>
        </p:spPr>
        <p:txBody>
          <a:bodyPr wrap="square" lIns="91425" tIns="91425" rIns="91425" bIns="91425" anchor="ctr" anchorCtr="0"/>
          <a:lstStyle>
            <a:lvl1pPr marL="0" marR="0" lvl="0" indent="0" algn="ctr" rtl="0">
              <a:spcBef>
                <a:spcPts val="0"/>
              </a:spcBef>
              <a:buClr>
                <a:srgbClr val="3F3F3F"/>
              </a:buClr>
              <a:buSzPts val="1400"/>
              <a:buFont typeface="Arial"/>
              <a:buNone/>
              <a:defRPr sz="5865" b="0" i="0" u="none" strike="noStrike" cap="none">
                <a:solidFill>
                  <a:srgbClr val="3F3F3F"/>
                </a:solidFill>
                <a:latin typeface="Arial"/>
                <a:ea typeface="Arial"/>
                <a:cs typeface="Arial"/>
                <a:sym typeface="Arial"/>
              </a:defRPr>
            </a:lvl1pPr>
            <a:lvl2pPr lvl="1" indent="0" rtl="0">
              <a:spcBef>
                <a:spcPts val="0"/>
              </a:spcBef>
              <a:buSzPts val="1400"/>
              <a:buNone/>
              <a:defRPr sz="2399"/>
            </a:lvl2pPr>
            <a:lvl3pPr lvl="2" indent="0" rtl="0">
              <a:spcBef>
                <a:spcPts val="0"/>
              </a:spcBef>
              <a:buSzPts val="1400"/>
              <a:buNone/>
              <a:defRPr sz="2399"/>
            </a:lvl3pPr>
            <a:lvl4pPr lvl="3" indent="0" rtl="0">
              <a:spcBef>
                <a:spcPts val="0"/>
              </a:spcBef>
              <a:buSzPts val="1400"/>
              <a:buNone/>
              <a:defRPr sz="2399"/>
            </a:lvl4pPr>
            <a:lvl5pPr lvl="4" indent="0" rtl="0">
              <a:spcBef>
                <a:spcPts val="0"/>
              </a:spcBef>
              <a:buSzPts val="1400"/>
              <a:buNone/>
              <a:defRPr sz="2399"/>
            </a:lvl5pPr>
            <a:lvl6pPr lvl="5" indent="0" rtl="0">
              <a:spcBef>
                <a:spcPts val="0"/>
              </a:spcBef>
              <a:buSzPts val="1400"/>
              <a:buNone/>
              <a:defRPr sz="2399"/>
            </a:lvl6pPr>
            <a:lvl7pPr lvl="6" indent="0" rtl="0">
              <a:spcBef>
                <a:spcPts val="0"/>
              </a:spcBef>
              <a:buSzPts val="1400"/>
              <a:buNone/>
              <a:defRPr sz="2399"/>
            </a:lvl7pPr>
            <a:lvl8pPr lvl="7" indent="0" rtl="0">
              <a:spcBef>
                <a:spcPts val="0"/>
              </a:spcBef>
              <a:buSzPts val="1400"/>
              <a:buNone/>
              <a:defRPr sz="2399"/>
            </a:lvl8pPr>
            <a:lvl9pPr lvl="8" indent="0" rtl="0">
              <a:spcBef>
                <a:spcPts val="0"/>
              </a:spcBef>
              <a:buSzPts val="1400"/>
              <a:buNone/>
              <a:defRPr sz="2399"/>
            </a:lvl9pPr>
          </a:lstStyle>
          <a:p>
            <a:endParaRPr/>
          </a:p>
        </p:txBody>
      </p:sp>
    </p:spTree>
    <p:extLst>
      <p:ext uri="{BB962C8B-B14F-4D97-AF65-F5344CB8AC3E}">
        <p14:creationId xmlns:p14="http://schemas.microsoft.com/office/powerpoint/2010/main" val="272835621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1_Title Slide">
    <p:spTree>
      <p:nvGrpSpPr>
        <p:cNvPr id="1" name="Shape 71"/>
        <p:cNvGrpSpPr/>
        <p:nvPr/>
      </p:nvGrpSpPr>
      <p:grpSpPr>
        <a:xfrm>
          <a:off x="0" y="0"/>
          <a:ext cx="0" cy="0"/>
          <a:chOff x="0" y="0"/>
          <a:chExt cx="0" cy="0"/>
        </a:xfrm>
      </p:grpSpPr>
      <p:sp>
        <p:nvSpPr>
          <p:cNvPr id="72" name="Shape 72"/>
          <p:cNvSpPr txBox="1">
            <a:spLocks noGrp="1"/>
          </p:cNvSpPr>
          <p:nvPr>
            <p:ph type="title"/>
          </p:nvPr>
        </p:nvSpPr>
        <p:spPr>
          <a:xfrm>
            <a:off x="0" y="0"/>
            <a:ext cx="12188825" cy="1179288"/>
          </a:xfrm>
          <a:prstGeom prst="rect">
            <a:avLst/>
          </a:prstGeom>
          <a:noFill/>
          <a:ln>
            <a:noFill/>
          </a:ln>
        </p:spPr>
        <p:txBody>
          <a:bodyPr wrap="square" lIns="91425" tIns="91425" rIns="91425" bIns="91425" anchor="ctr" anchorCtr="0"/>
          <a:lstStyle>
            <a:lvl1pPr marL="0" marR="0" lvl="0" indent="0" algn="ctr" rtl="0">
              <a:spcBef>
                <a:spcPts val="0"/>
              </a:spcBef>
              <a:buClr>
                <a:srgbClr val="3F3F3F"/>
              </a:buClr>
              <a:buSzPts val="1400"/>
              <a:buFont typeface="Arial"/>
              <a:buNone/>
              <a:defRPr sz="5865" b="0" i="0" u="none" strike="noStrike" cap="none">
                <a:solidFill>
                  <a:srgbClr val="3F3F3F"/>
                </a:solidFill>
                <a:latin typeface="Arial"/>
                <a:ea typeface="Arial"/>
                <a:cs typeface="Arial"/>
                <a:sym typeface="Arial"/>
              </a:defRPr>
            </a:lvl1pPr>
            <a:lvl2pPr lvl="1" indent="0">
              <a:spcBef>
                <a:spcPts val="0"/>
              </a:spcBef>
              <a:buSzPts val="1400"/>
              <a:buNone/>
              <a:defRPr sz="2399"/>
            </a:lvl2pPr>
            <a:lvl3pPr lvl="2" indent="0">
              <a:spcBef>
                <a:spcPts val="0"/>
              </a:spcBef>
              <a:buSzPts val="1400"/>
              <a:buNone/>
              <a:defRPr sz="2399"/>
            </a:lvl3pPr>
            <a:lvl4pPr lvl="3" indent="0">
              <a:spcBef>
                <a:spcPts val="0"/>
              </a:spcBef>
              <a:buSzPts val="1400"/>
              <a:buNone/>
              <a:defRPr sz="2399"/>
            </a:lvl4pPr>
            <a:lvl5pPr lvl="4" indent="0">
              <a:spcBef>
                <a:spcPts val="0"/>
              </a:spcBef>
              <a:buSzPts val="1400"/>
              <a:buNone/>
              <a:defRPr sz="2399"/>
            </a:lvl5pPr>
            <a:lvl6pPr lvl="5" indent="0">
              <a:spcBef>
                <a:spcPts val="0"/>
              </a:spcBef>
              <a:buSzPts val="1400"/>
              <a:buNone/>
              <a:defRPr sz="2399"/>
            </a:lvl6pPr>
            <a:lvl7pPr lvl="6" indent="0">
              <a:spcBef>
                <a:spcPts val="0"/>
              </a:spcBef>
              <a:buSzPts val="1400"/>
              <a:buNone/>
              <a:defRPr sz="2399"/>
            </a:lvl7pPr>
            <a:lvl8pPr lvl="7" indent="0">
              <a:spcBef>
                <a:spcPts val="0"/>
              </a:spcBef>
              <a:buSzPts val="1400"/>
              <a:buNone/>
              <a:defRPr sz="2399"/>
            </a:lvl8pPr>
            <a:lvl9pPr lvl="8" indent="0">
              <a:spcBef>
                <a:spcPts val="0"/>
              </a:spcBef>
              <a:buSzPts val="1400"/>
              <a:buNone/>
              <a:defRPr sz="2399"/>
            </a:lvl9pPr>
          </a:lstStyle>
          <a:p>
            <a:endParaRPr/>
          </a:p>
        </p:txBody>
      </p:sp>
    </p:spTree>
    <p:extLst>
      <p:ext uri="{BB962C8B-B14F-4D97-AF65-F5344CB8AC3E}">
        <p14:creationId xmlns:p14="http://schemas.microsoft.com/office/powerpoint/2010/main" val="40920145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59614" y="2514600"/>
            <a:ext cx="8692399" cy="2819400"/>
          </a:xfrm>
        </p:spPr>
        <p:txBody>
          <a:bodyPr anchor="b">
            <a:normAutofit/>
          </a:bodyPr>
          <a:lstStyle>
            <a:lvl1pPr algn="l">
              <a:lnSpc>
                <a:spcPct val="80000"/>
              </a:lnSpc>
              <a:defRPr sz="4800" b="0" cap="none" baseline="0"/>
            </a:lvl1pPr>
          </a:lstStyle>
          <a:p>
            <a:r>
              <a:rPr lang="en-US" smtClean="0"/>
              <a:t>Click to edit Master title style</a:t>
            </a:r>
            <a:endParaRPr/>
          </a:p>
        </p:txBody>
      </p:sp>
      <p:sp>
        <p:nvSpPr>
          <p:cNvPr id="3" name="Text Placeholder 2"/>
          <p:cNvSpPr>
            <a:spLocks noGrp="1"/>
          </p:cNvSpPr>
          <p:nvPr>
            <p:ph type="body" idx="1"/>
          </p:nvPr>
        </p:nvSpPr>
        <p:spPr>
          <a:xfrm>
            <a:off x="1065213" y="5410200"/>
            <a:ext cx="8687333" cy="609601"/>
          </a:xfrm>
        </p:spPr>
        <p:txBody>
          <a:bodyPr anchor="t">
            <a:normAutofit/>
          </a:bodyPr>
          <a:lstStyle>
            <a:lvl1pPr marL="0" indent="0">
              <a:spcBef>
                <a:spcPts val="0"/>
              </a:spcBef>
              <a:buNone/>
              <a:defRPr sz="2000" cap="all" spc="200" baseline="0">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5" name="Footer Placeholder 4"/>
          <p:cNvSpPr>
            <a:spLocks noGrp="1"/>
          </p:cNvSpPr>
          <p:nvPr>
            <p:ph type="ftr" sz="quarter" idx="11"/>
          </p:nvPr>
        </p:nvSpPr>
        <p:spPr/>
        <p:txBody>
          <a:bodyPr/>
          <a:lstStyle/>
          <a:p>
            <a:endParaRPr dirty="0"/>
          </a:p>
        </p:txBody>
      </p:sp>
      <p:sp>
        <p:nvSpPr>
          <p:cNvPr id="4" name="Date Placeholder 3"/>
          <p:cNvSpPr>
            <a:spLocks noGrp="1"/>
          </p:cNvSpPr>
          <p:nvPr>
            <p:ph type="dt" sz="half" idx="10"/>
          </p:nvPr>
        </p:nvSpPr>
        <p:spPr/>
        <p:txBody>
          <a:bodyPr/>
          <a:lstStyle/>
          <a:p>
            <a:fld id="{03F41C87-7AD9-4845-A077-840E4A0F3F06}" type="datetimeFigureOut">
              <a:rPr lang="en-US"/>
              <a:t>2/5/2018</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1761813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sz="half" idx="1"/>
          </p:nvPr>
        </p:nvSpPr>
        <p:spPr>
          <a:xfrm>
            <a:off x="1504781" y="1905001"/>
            <a:ext cx="4419599" cy="41148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Content Placeholder 3"/>
          <p:cNvSpPr>
            <a:spLocks noGrp="1"/>
          </p:cNvSpPr>
          <p:nvPr>
            <p:ph sz="half" idx="2"/>
          </p:nvPr>
        </p:nvSpPr>
        <p:spPr>
          <a:xfrm>
            <a:off x="6229183" y="1905001"/>
            <a:ext cx="4419600" cy="41148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6" name="Footer Placeholder 5"/>
          <p:cNvSpPr>
            <a:spLocks noGrp="1"/>
          </p:cNvSpPr>
          <p:nvPr>
            <p:ph type="ftr" sz="quarter" idx="11"/>
          </p:nvPr>
        </p:nvSpPr>
        <p:spPr/>
        <p:txBody>
          <a:bodyPr/>
          <a:lstStyle/>
          <a:p>
            <a:endParaRPr dirty="0"/>
          </a:p>
        </p:txBody>
      </p:sp>
      <p:sp>
        <p:nvSpPr>
          <p:cNvPr id="5" name="Date Placeholder 4"/>
          <p:cNvSpPr>
            <a:spLocks noGrp="1"/>
          </p:cNvSpPr>
          <p:nvPr>
            <p:ph type="dt" sz="half" idx="10"/>
          </p:nvPr>
        </p:nvSpPr>
        <p:spPr/>
        <p:txBody>
          <a:bodyPr/>
          <a:lstStyle/>
          <a:p>
            <a:fld id="{03F41C87-7AD9-4845-A077-840E4A0F3F06}" type="datetimeFigureOut">
              <a:rPr lang="en-US"/>
              <a:t>2/5/2018</a:t>
            </a:fld>
            <a:endParaRPr/>
          </a:p>
        </p:txBody>
      </p:sp>
      <p:sp>
        <p:nvSpPr>
          <p:cNvPr id="7" name="Slide Number Placeholder 6"/>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2825340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a:p>
        </p:txBody>
      </p:sp>
      <p:sp>
        <p:nvSpPr>
          <p:cNvPr id="3" name="Text Placeholder 2"/>
          <p:cNvSpPr>
            <a:spLocks noGrp="1"/>
          </p:cNvSpPr>
          <p:nvPr>
            <p:ph type="body" idx="1"/>
          </p:nvPr>
        </p:nvSpPr>
        <p:spPr>
          <a:xfrm>
            <a:off x="1522411" y="1905000"/>
            <a:ext cx="4416552" cy="762000"/>
          </a:xfrm>
        </p:spPr>
        <p:txBody>
          <a:bodyPr anchor="ctr">
            <a:noAutofit/>
          </a:bodyPr>
          <a:lstStyle>
            <a:lvl1pPr marL="0" indent="0">
              <a:spcBef>
                <a:spcPts val="0"/>
              </a:spcBef>
              <a:buNone/>
              <a:defRPr sz="2000" b="0" cap="all" spc="20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522411" y="2743201"/>
            <a:ext cx="4416552" cy="32766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Text Placeholder 4"/>
          <p:cNvSpPr>
            <a:spLocks noGrp="1"/>
          </p:cNvSpPr>
          <p:nvPr>
            <p:ph type="body" sz="quarter" idx="3"/>
          </p:nvPr>
        </p:nvSpPr>
        <p:spPr>
          <a:xfrm>
            <a:off x="6249861" y="1905000"/>
            <a:ext cx="4416552" cy="762000"/>
          </a:xfrm>
        </p:spPr>
        <p:txBody>
          <a:bodyPr anchor="ctr">
            <a:noAutofit/>
          </a:bodyPr>
          <a:lstStyle>
            <a:lvl1pPr marL="0" indent="0">
              <a:spcBef>
                <a:spcPts val="0"/>
              </a:spcBef>
              <a:buNone/>
              <a:defRPr sz="2000" b="0" cap="all" spc="20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249861" y="2743201"/>
            <a:ext cx="4416552" cy="32766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8" name="Footer Placeholder 7"/>
          <p:cNvSpPr>
            <a:spLocks noGrp="1"/>
          </p:cNvSpPr>
          <p:nvPr>
            <p:ph type="ftr" sz="quarter" idx="11"/>
          </p:nvPr>
        </p:nvSpPr>
        <p:spPr/>
        <p:txBody>
          <a:bodyPr/>
          <a:lstStyle/>
          <a:p>
            <a:endParaRPr dirty="0"/>
          </a:p>
        </p:txBody>
      </p:sp>
      <p:sp>
        <p:nvSpPr>
          <p:cNvPr id="7" name="Date Placeholder 6"/>
          <p:cNvSpPr>
            <a:spLocks noGrp="1"/>
          </p:cNvSpPr>
          <p:nvPr>
            <p:ph type="dt" sz="half" idx="10"/>
          </p:nvPr>
        </p:nvSpPr>
        <p:spPr/>
        <p:txBody>
          <a:bodyPr/>
          <a:lstStyle/>
          <a:p>
            <a:fld id="{03F41C87-7AD9-4845-A077-840E4A0F3F06}" type="datetimeFigureOut">
              <a:rPr lang="en-US"/>
              <a:t>2/5/2018</a:t>
            </a:fld>
            <a:endParaRPr/>
          </a:p>
        </p:txBody>
      </p:sp>
      <p:sp>
        <p:nvSpPr>
          <p:cNvPr id="9" name="Slide Number Placeholder 8"/>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4208419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4" name="Footer Placeholder 3"/>
          <p:cNvSpPr>
            <a:spLocks noGrp="1"/>
          </p:cNvSpPr>
          <p:nvPr>
            <p:ph type="ftr" sz="quarter" idx="11"/>
          </p:nvPr>
        </p:nvSpPr>
        <p:spPr/>
        <p:txBody>
          <a:bodyPr/>
          <a:lstStyle/>
          <a:p>
            <a:endParaRPr/>
          </a:p>
        </p:txBody>
      </p:sp>
      <p:sp>
        <p:nvSpPr>
          <p:cNvPr id="3" name="Date Placeholder 2"/>
          <p:cNvSpPr>
            <a:spLocks noGrp="1"/>
          </p:cNvSpPr>
          <p:nvPr>
            <p:ph type="dt" sz="half" idx="10"/>
          </p:nvPr>
        </p:nvSpPr>
        <p:spPr/>
        <p:txBody>
          <a:bodyPr/>
          <a:lstStyle/>
          <a:p>
            <a:fld id="{03F41C87-7AD9-4845-A077-840E4A0F3F06}" type="datetimeFigureOut">
              <a:rPr lang="en-US"/>
              <a:t>2/5/2018</a:t>
            </a:fld>
            <a:endParaRPr/>
          </a:p>
        </p:txBody>
      </p:sp>
      <p:sp>
        <p:nvSpPr>
          <p:cNvPr id="5" name="Slide Number Placeholder 4"/>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1626631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bg2"/>
        </a:solid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endParaRPr/>
          </a:p>
        </p:txBody>
      </p:sp>
      <p:sp>
        <p:nvSpPr>
          <p:cNvPr id="2" name="Date Placeholder 1"/>
          <p:cNvSpPr>
            <a:spLocks noGrp="1"/>
          </p:cNvSpPr>
          <p:nvPr>
            <p:ph type="dt" sz="half" idx="10"/>
          </p:nvPr>
        </p:nvSpPr>
        <p:spPr/>
        <p:txBody>
          <a:bodyPr/>
          <a:lstStyle/>
          <a:p>
            <a:fld id="{03F41C87-7AD9-4845-A077-840E4A0F3F06}" type="datetimeFigureOut">
              <a:rPr lang="en-US"/>
              <a:t>2/5/2018</a:t>
            </a:fld>
            <a:endParaRPr/>
          </a:p>
        </p:txBody>
      </p:sp>
      <p:sp>
        <p:nvSpPr>
          <p:cNvPr id="4" name="Slide Number Placeholder 3"/>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3607540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55604" y="1905000"/>
            <a:ext cx="3596607" cy="2667000"/>
          </a:xfrm>
        </p:spPr>
        <p:txBody>
          <a:bodyPr anchor="b">
            <a:noAutofit/>
          </a:bodyPr>
          <a:lstStyle>
            <a:lvl1pPr algn="l">
              <a:lnSpc>
                <a:spcPct val="90000"/>
              </a:lnSpc>
              <a:defRPr sz="3600" b="0" baseline="0">
                <a:solidFill>
                  <a:schemeClr val="tx1"/>
                </a:solidFill>
              </a:defRPr>
            </a:lvl1pPr>
          </a:lstStyle>
          <a:p>
            <a:r>
              <a:rPr lang="en-US" smtClean="0"/>
              <a:t>Click to edit Master title style</a:t>
            </a:r>
            <a:endParaRPr/>
          </a:p>
        </p:txBody>
      </p:sp>
      <p:sp>
        <p:nvSpPr>
          <p:cNvPr id="4" name="Text Placeholder 3"/>
          <p:cNvSpPr>
            <a:spLocks noGrp="1"/>
          </p:cNvSpPr>
          <p:nvPr>
            <p:ph type="body" sz="half" idx="2"/>
          </p:nvPr>
        </p:nvSpPr>
        <p:spPr>
          <a:xfrm>
            <a:off x="1065213" y="4648200"/>
            <a:ext cx="3581399" cy="1371600"/>
          </a:xfrm>
        </p:spPr>
        <p:txBody>
          <a:bodyPr>
            <a:normAutofit/>
          </a:bodyPr>
          <a:lstStyle>
            <a:lvl1pPr marL="0" indent="0">
              <a:lnSpc>
                <a:spcPct val="90000"/>
              </a:lnSpc>
              <a:spcBef>
                <a:spcPts val="12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3" name="Content Placeholder 2"/>
          <p:cNvSpPr>
            <a:spLocks noGrp="1"/>
          </p:cNvSpPr>
          <p:nvPr>
            <p:ph idx="1"/>
          </p:nvPr>
        </p:nvSpPr>
        <p:spPr>
          <a:xfrm>
            <a:off x="4951414" y="685800"/>
            <a:ext cx="6400800" cy="53340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6" name="Footer Placeholder 5"/>
          <p:cNvSpPr>
            <a:spLocks noGrp="1"/>
          </p:cNvSpPr>
          <p:nvPr>
            <p:ph type="ftr" sz="quarter" idx="11"/>
          </p:nvPr>
        </p:nvSpPr>
        <p:spPr/>
        <p:txBody>
          <a:bodyPr/>
          <a:lstStyle/>
          <a:p>
            <a:endParaRPr/>
          </a:p>
        </p:txBody>
      </p:sp>
      <p:sp>
        <p:nvSpPr>
          <p:cNvPr id="5" name="Date Placeholder 4"/>
          <p:cNvSpPr>
            <a:spLocks noGrp="1"/>
          </p:cNvSpPr>
          <p:nvPr>
            <p:ph type="dt" sz="half" idx="10"/>
          </p:nvPr>
        </p:nvSpPr>
        <p:spPr/>
        <p:txBody>
          <a:bodyPr/>
          <a:lstStyle/>
          <a:p>
            <a:fld id="{03F41C87-7AD9-4845-A077-840E4A0F3F06}" type="datetimeFigureOut">
              <a:rPr lang="en-US"/>
              <a:t>2/5/2018</a:t>
            </a:fld>
            <a:endParaRPr/>
          </a:p>
        </p:txBody>
      </p:sp>
      <p:sp>
        <p:nvSpPr>
          <p:cNvPr id="7" name="Slide Number Placeholder 6"/>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2544981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55604" y="1905000"/>
            <a:ext cx="3596607" cy="2667000"/>
          </a:xfrm>
        </p:spPr>
        <p:txBody>
          <a:bodyPr anchor="b">
            <a:normAutofit/>
          </a:bodyPr>
          <a:lstStyle>
            <a:lvl1pPr algn="l">
              <a:lnSpc>
                <a:spcPct val="90000"/>
              </a:lnSpc>
              <a:defRPr sz="3600" b="0" i="0" baseline="0">
                <a:solidFill>
                  <a:schemeClr val="tx1"/>
                </a:solidFill>
              </a:defRPr>
            </a:lvl1pPr>
          </a:lstStyle>
          <a:p>
            <a:r>
              <a:rPr lang="en-US" smtClean="0"/>
              <a:t>Click to edit Master title style</a:t>
            </a:r>
            <a:endParaRPr/>
          </a:p>
        </p:txBody>
      </p:sp>
      <p:sp>
        <p:nvSpPr>
          <p:cNvPr id="4" name="Text Placeholder 3"/>
          <p:cNvSpPr>
            <a:spLocks noGrp="1"/>
          </p:cNvSpPr>
          <p:nvPr>
            <p:ph type="body" sz="half" idx="2"/>
          </p:nvPr>
        </p:nvSpPr>
        <p:spPr>
          <a:xfrm>
            <a:off x="1065213" y="4648200"/>
            <a:ext cx="3581399" cy="1371600"/>
          </a:xfrm>
        </p:spPr>
        <p:txBody>
          <a:bodyPr>
            <a:normAutofit/>
          </a:bodyPr>
          <a:lstStyle>
            <a:lvl1pPr marL="0" indent="0">
              <a:lnSpc>
                <a:spcPct val="90000"/>
              </a:lnSpc>
              <a:spcBef>
                <a:spcPts val="12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3" name="Picture Placeholder 2" descr="An empty placeholder to add an image. Click on the placeholder and select the image that you wish to add."/>
          <p:cNvSpPr>
            <a:spLocks noGrp="1"/>
          </p:cNvSpPr>
          <p:nvPr>
            <p:ph type="pic" idx="1"/>
          </p:nvPr>
        </p:nvSpPr>
        <p:spPr>
          <a:xfrm>
            <a:off x="4951414" y="685800"/>
            <a:ext cx="6400799" cy="5334000"/>
          </a:xfrm>
          <a:solidFill>
            <a:schemeClr val="bg2"/>
          </a:solidFill>
          <a:ln w="76200">
            <a:solidFill>
              <a:schemeClr val="tx1"/>
            </a:solidFill>
            <a:miter lim="800000"/>
          </a:ln>
        </p:spPr>
        <p:txBody>
          <a:bodyPr>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a:p>
        </p:txBody>
      </p:sp>
      <p:sp>
        <p:nvSpPr>
          <p:cNvPr id="6" name="Footer Placeholder 5"/>
          <p:cNvSpPr>
            <a:spLocks noGrp="1"/>
          </p:cNvSpPr>
          <p:nvPr>
            <p:ph type="ftr" sz="quarter" idx="11"/>
          </p:nvPr>
        </p:nvSpPr>
        <p:spPr/>
        <p:txBody>
          <a:bodyPr/>
          <a:lstStyle/>
          <a:p>
            <a:endParaRPr dirty="0"/>
          </a:p>
        </p:txBody>
      </p:sp>
      <p:sp>
        <p:nvSpPr>
          <p:cNvPr id="5" name="Date Placeholder 4"/>
          <p:cNvSpPr>
            <a:spLocks noGrp="1"/>
          </p:cNvSpPr>
          <p:nvPr>
            <p:ph type="dt" sz="half" idx="10"/>
          </p:nvPr>
        </p:nvSpPr>
        <p:spPr/>
        <p:txBody>
          <a:bodyPr/>
          <a:lstStyle/>
          <a:p>
            <a:fld id="{03F41C87-7AD9-4845-A077-840E4A0F3F06}" type="datetimeFigureOut">
              <a:rPr lang="en-US"/>
              <a:pPr/>
              <a:t>2/5/2018</a:t>
            </a:fld>
            <a:endParaRPr/>
          </a:p>
        </p:txBody>
      </p:sp>
      <p:sp>
        <p:nvSpPr>
          <p:cNvPr id="7" name="Slide Number Placeholder 6"/>
          <p:cNvSpPr>
            <a:spLocks noGrp="1"/>
          </p:cNvSpPr>
          <p:nvPr>
            <p:ph type="sldNum" sz="quarter" idx="12"/>
          </p:nvPr>
        </p:nvSpPr>
        <p:spPr/>
        <p:txBody>
          <a:bodyPr/>
          <a:lstStyle/>
          <a:p>
            <a:fld id="{2A013F82-EE5E-44EE-A61D-E31C6657F26F}" type="slidenum">
              <a:rPr/>
              <a:pPr/>
              <a:t>‹#›</a:t>
            </a:fld>
            <a:endParaRPr/>
          </a:p>
        </p:txBody>
      </p:sp>
    </p:spTree>
    <p:extLst>
      <p:ext uri="{BB962C8B-B14F-4D97-AF65-F5344CB8AC3E}">
        <p14:creationId xmlns:p14="http://schemas.microsoft.com/office/powerpoint/2010/main" val="2249172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22413" y="381000"/>
            <a:ext cx="9144001" cy="1371600"/>
          </a:xfrm>
          <a:prstGeom prst="rect">
            <a:avLst/>
          </a:prstGeom>
        </p:spPr>
        <p:txBody>
          <a:bodyPr vert="horz" lIns="91440" tIns="45720" rIns="91440" bIns="45720" rtlCol="0" anchor="b">
            <a:normAutofit/>
          </a:bodyPr>
          <a:lstStyle/>
          <a:p>
            <a:r>
              <a:rPr lang="en-US" smtClean="0"/>
              <a:t>Click to edit Master title style</a:t>
            </a:r>
            <a:endParaRPr/>
          </a:p>
        </p:txBody>
      </p:sp>
      <p:sp>
        <p:nvSpPr>
          <p:cNvPr id="3" name="Text Placeholder 2"/>
          <p:cNvSpPr>
            <a:spLocks noGrp="1"/>
          </p:cNvSpPr>
          <p:nvPr>
            <p:ph type="body" idx="1"/>
          </p:nvPr>
        </p:nvSpPr>
        <p:spPr>
          <a:xfrm>
            <a:off x="1522413" y="1904999"/>
            <a:ext cx="9134391" cy="4114801"/>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5" name="Footer Placeholder 4"/>
          <p:cNvSpPr>
            <a:spLocks noGrp="1"/>
          </p:cNvSpPr>
          <p:nvPr>
            <p:ph type="ftr" sz="quarter" idx="3"/>
          </p:nvPr>
        </p:nvSpPr>
        <p:spPr>
          <a:xfrm>
            <a:off x="1522413" y="6400800"/>
            <a:ext cx="6553199" cy="276228"/>
          </a:xfrm>
          <a:prstGeom prst="rect">
            <a:avLst/>
          </a:prstGeom>
        </p:spPr>
        <p:txBody>
          <a:bodyPr vert="horz" lIns="91440" tIns="45720" rIns="91440" bIns="45720" rtlCol="0" anchor="ctr"/>
          <a:lstStyle>
            <a:lvl1pPr algn="l">
              <a:defRPr sz="1100">
                <a:solidFill>
                  <a:schemeClr val="tx1">
                    <a:tint val="75000"/>
                  </a:schemeClr>
                </a:solidFill>
              </a:defRPr>
            </a:lvl1pPr>
          </a:lstStyle>
          <a:p>
            <a:endParaRPr lang="en-US" dirty="0"/>
          </a:p>
        </p:txBody>
      </p:sp>
      <p:sp>
        <p:nvSpPr>
          <p:cNvPr id="4" name="Date Placeholder 3"/>
          <p:cNvSpPr>
            <a:spLocks noGrp="1"/>
          </p:cNvSpPr>
          <p:nvPr>
            <p:ph type="dt" sz="half" idx="2"/>
          </p:nvPr>
        </p:nvSpPr>
        <p:spPr>
          <a:xfrm>
            <a:off x="8226422" y="6400800"/>
            <a:ext cx="1449389" cy="276228"/>
          </a:xfrm>
          <a:prstGeom prst="rect">
            <a:avLst/>
          </a:prstGeom>
        </p:spPr>
        <p:txBody>
          <a:bodyPr vert="horz" lIns="91440" tIns="45720" rIns="91440" bIns="45720" rtlCol="0" anchor="ctr"/>
          <a:lstStyle>
            <a:lvl1pPr algn="r">
              <a:defRPr sz="1100">
                <a:solidFill>
                  <a:schemeClr val="tx1">
                    <a:tint val="75000"/>
                  </a:schemeClr>
                </a:solidFill>
              </a:defRPr>
            </a:lvl1pPr>
          </a:lstStyle>
          <a:p>
            <a:fld id="{03F41C87-7AD9-4845-A077-840E4A0F3F06}" type="datetimeFigureOut">
              <a:rPr lang="en-US" smtClean="0"/>
              <a:pPr/>
              <a:t>2/5/2018</a:t>
            </a:fld>
            <a:endParaRPr lang="en-US"/>
          </a:p>
        </p:txBody>
      </p:sp>
      <p:sp>
        <p:nvSpPr>
          <p:cNvPr id="6" name="Slide Number Placeholder 5"/>
          <p:cNvSpPr>
            <a:spLocks noGrp="1"/>
          </p:cNvSpPr>
          <p:nvPr>
            <p:ph type="sldNum" sz="quarter" idx="4"/>
          </p:nvPr>
        </p:nvSpPr>
        <p:spPr>
          <a:xfrm>
            <a:off x="9828211" y="6400800"/>
            <a:ext cx="838201" cy="276228"/>
          </a:xfrm>
          <a:prstGeom prst="rect">
            <a:avLst/>
          </a:prstGeom>
        </p:spPr>
        <p:txBody>
          <a:bodyPr vert="horz" lIns="91440" tIns="45720" rIns="91440" bIns="45720" rtlCol="0" anchor="ctr"/>
          <a:lstStyle>
            <a:lvl1pPr algn="r">
              <a:defRPr sz="1100">
                <a:solidFill>
                  <a:schemeClr val="tx1">
                    <a:tint val="75000"/>
                  </a:schemeClr>
                </a:solidFill>
              </a:defRPr>
            </a:lvl1pPr>
          </a:lstStyle>
          <a:p>
            <a:fld id="{2A013F82-EE5E-44EE-A61D-E31C6657F26F}" type="slidenum">
              <a:rPr lang="en-US" smtClean="0"/>
              <a:pPr/>
              <a:t>‹#›</a:t>
            </a:fld>
            <a:endParaRPr lang="en-US"/>
          </a:p>
        </p:txBody>
      </p:sp>
    </p:spTree>
    <p:extLst>
      <p:ext uri="{BB962C8B-B14F-4D97-AF65-F5344CB8AC3E}">
        <p14:creationId xmlns:p14="http://schemas.microsoft.com/office/powerpoint/2010/main" val="1403059996"/>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p:titleStyle>
    <p:body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839" userDrawn="1">
          <p15:clr>
            <a:srgbClr val="F26B43"/>
          </p15:clr>
        </p15:guide>
        <p15:guide id="2" orient="horz" pos="216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Tree>
    <p:extLst>
      <p:ext uri="{BB962C8B-B14F-4D97-AF65-F5344CB8AC3E}">
        <p14:creationId xmlns:p14="http://schemas.microsoft.com/office/powerpoint/2010/main" val="1549208105"/>
      </p:ext>
    </p:extLst>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866"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866"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866"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866"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866"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866"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866"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866"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866"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866"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866"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866"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866"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866"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866"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866"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866"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866"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866"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8.xml"/><Relationship Id="rId1" Type="http://schemas.openxmlformats.org/officeDocument/2006/relationships/slideLayout" Target="../slideLayouts/slideLayout24.xml"/><Relationship Id="rId5" Type="http://schemas.openxmlformats.org/officeDocument/2006/relationships/image" Target="../media/image25.png"/><Relationship Id="rId4" Type="http://schemas.openxmlformats.org/officeDocument/2006/relationships/image" Target="../media/image24.jpg"/></Relationships>
</file>

<file path=ppt/slides/_rels/slide100.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92.xml"/><Relationship Id="rId1" Type="http://schemas.openxmlformats.org/officeDocument/2006/relationships/slideLayout" Target="../slideLayouts/slideLayout24.xml"/><Relationship Id="rId4" Type="http://schemas.openxmlformats.org/officeDocument/2006/relationships/image" Target="../media/image163.jpeg"/></Relationships>
</file>

<file path=ppt/slides/_rels/slide101.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93.xml"/><Relationship Id="rId1" Type="http://schemas.openxmlformats.org/officeDocument/2006/relationships/slideLayout" Target="../slideLayouts/slideLayout24.xml"/><Relationship Id="rId4" Type="http://schemas.openxmlformats.org/officeDocument/2006/relationships/image" Target="../media/image164.jpeg"/></Relationships>
</file>

<file path=ppt/slides/_rels/slide102.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94.xml"/><Relationship Id="rId1" Type="http://schemas.openxmlformats.org/officeDocument/2006/relationships/slideLayout" Target="../slideLayouts/slideLayout24.xml"/><Relationship Id="rId4" Type="http://schemas.openxmlformats.org/officeDocument/2006/relationships/image" Target="../media/image162.png"/></Relationships>
</file>

<file path=ppt/slides/_rels/slide103.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95.xml"/><Relationship Id="rId1" Type="http://schemas.openxmlformats.org/officeDocument/2006/relationships/slideLayout" Target="../slideLayouts/slideLayout24.xml"/><Relationship Id="rId4" Type="http://schemas.openxmlformats.org/officeDocument/2006/relationships/image" Target="../media/image167.png"/></Relationships>
</file>

<file path=ppt/slides/_rels/slide104.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96.xml"/><Relationship Id="rId1" Type="http://schemas.openxmlformats.org/officeDocument/2006/relationships/slideLayout" Target="../slideLayouts/slideLayout24.xml"/><Relationship Id="rId4" Type="http://schemas.openxmlformats.org/officeDocument/2006/relationships/image" Target="../media/image166.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9.xml"/><Relationship Id="rId1" Type="http://schemas.openxmlformats.org/officeDocument/2006/relationships/slideLayout" Target="../slideLayouts/slideLayout24.xml"/><Relationship Id="rId4" Type="http://schemas.openxmlformats.org/officeDocument/2006/relationships/image" Target="../media/image27.jpg"/></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24.xml"/><Relationship Id="rId5" Type="http://schemas.openxmlformats.org/officeDocument/2006/relationships/image" Target="../media/image30.jpeg"/><Relationship Id="rId4" Type="http://schemas.openxmlformats.org/officeDocument/2006/relationships/image" Target="../media/image29.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24.xml"/><Relationship Id="rId5" Type="http://schemas.openxmlformats.org/officeDocument/2006/relationships/image" Target="../media/image33.jpeg"/><Relationship Id="rId4" Type="http://schemas.openxmlformats.org/officeDocument/2006/relationships/image" Target="../media/image32.png"/></Relationships>
</file>

<file path=ppt/slides/_rels/slide15.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12.xml"/><Relationship Id="rId1" Type="http://schemas.openxmlformats.org/officeDocument/2006/relationships/slideLayout" Target="../slideLayouts/slideLayout24.xml"/><Relationship Id="rId5" Type="http://schemas.openxmlformats.org/officeDocument/2006/relationships/image" Target="../media/image35.png"/><Relationship Id="rId4" Type="http://schemas.openxmlformats.org/officeDocument/2006/relationships/image" Target="../media/image34.png"/></Relationships>
</file>

<file path=ppt/slides/_rels/slide16.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13.xml"/><Relationship Id="rId1" Type="http://schemas.openxmlformats.org/officeDocument/2006/relationships/slideLayout" Target="../slideLayouts/slideLayout24.xml"/><Relationship Id="rId4" Type="http://schemas.openxmlformats.org/officeDocument/2006/relationships/image" Target="../media/image37.jpeg"/></Relationships>
</file>

<file path=ppt/slides/_rels/slide17.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14.xml"/><Relationship Id="rId1" Type="http://schemas.openxmlformats.org/officeDocument/2006/relationships/slideLayout" Target="../slideLayouts/slideLayout24.xml"/><Relationship Id="rId6" Type="http://schemas.openxmlformats.org/officeDocument/2006/relationships/image" Target="../media/image40.jpg"/><Relationship Id="rId5" Type="http://schemas.openxmlformats.org/officeDocument/2006/relationships/image" Target="../media/image39.jpg"/><Relationship Id="rId4" Type="http://schemas.openxmlformats.org/officeDocument/2006/relationships/image" Target="../media/image38.jpg"/></Relationships>
</file>

<file path=ppt/slides/_rels/slide18.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15.xml"/><Relationship Id="rId1" Type="http://schemas.openxmlformats.org/officeDocument/2006/relationships/slideLayout" Target="../slideLayouts/slideLayout24.xml"/><Relationship Id="rId6" Type="http://schemas.openxmlformats.org/officeDocument/2006/relationships/image" Target="../media/image40.jpg"/><Relationship Id="rId5" Type="http://schemas.openxmlformats.org/officeDocument/2006/relationships/image" Target="../media/image42.jpeg"/><Relationship Id="rId4" Type="http://schemas.openxmlformats.org/officeDocument/2006/relationships/image" Target="../media/image41.jpeg"/></Relationships>
</file>

<file path=ppt/slides/_rels/slide19.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16.xml"/><Relationship Id="rId1" Type="http://schemas.openxmlformats.org/officeDocument/2006/relationships/slideLayout" Target="../slideLayouts/slideLayout24.xml"/><Relationship Id="rId4" Type="http://schemas.openxmlformats.org/officeDocument/2006/relationships/image" Target="../media/image43.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17.xml"/><Relationship Id="rId1" Type="http://schemas.openxmlformats.org/officeDocument/2006/relationships/slideLayout" Target="../slideLayouts/slideLayout24.xml"/><Relationship Id="rId4" Type="http://schemas.openxmlformats.org/officeDocument/2006/relationships/image" Target="../media/image44.jpeg"/></Relationships>
</file>

<file path=ppt/slides/_rels/slide21.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18.xml"/><Relationship Id="rId1" Type="http://schemas.openxmlformats.org/officeDocument/2006/relationships/slideLayout" Target="../slideLayouts/slideLayout24.xml"/><Relationship Id="rId4" Type="http://schemas.openxmlformats.org/officeDocument/2006/relationships/image" Target="../media/image46.jpg"/></Relationships>
</file>

<file path=ppt/slides/_rels/slide22.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19.xml"/><Relationship Id="rId1" Type="http://schemas.openxmlformats.org/officeDocument/2006/relationships/slideLayout" Target="../slideLayouts/slideLayout24.xml"/><Relationship Id="rId4" Type="http://schemas.openxmlformats.org/officeDocument/2006/relationships/image" Target="../media/image48.jpeg"/></Relationships>
</file>

<file path=ppt/slides/_rels/slide23.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20.xml"/><Relationship Id="rId1" Type="http://schemas.openxmlformats.org/officeDocument/2006/relationships/slideLayout" Target="../slideLayouts/slideLayout24.xml"/><Relationship Id="rId4" Type="http://schemas.openxmlformats.org/officeDocument/2006/relationships/image" Target="../media/image49.jpeg"/></Relationships>
</file>

<file path=ppt/slides/_rels/slide24.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21.xml"/><Relationship Id="rId1" Type="http://schemas.openxmlformats.org/officeDocument/2006/relationships/slideLayout" Target="../slideLayouts/slideLayout24.xml"/><Relationship Id="rId4" Type="http://schemas.openxmlformats.org/officeDocument/2006/relationships/image" Target="../media/image51.jpeg"/></Relationships>
</file>

<file path=ppt/slides/_rels/slide25.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22.xml"/><Relationship Id="rId1" Type="http://schemas.openxmlformats.org/officeDocument/2006/relationships/slideLayout" Target="../slideLayouts/slideLayout24.xml"/><Relationship Id="rId4" Type="http://schemas.openxmlformats.org/officeDocument/2006/relationships/image" Target="../media/image52.jpe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23.xml"/><Relationship Id="rId1" Type="http://schemas.openxmlformats.org/officeDocument/2006/relationships/slideLayout" Target="../slideLayouts/slideLayout24.xml"/><Relationship Id="rId5" Type="http://schemas.openxmlformats.org/officeDocument/2006/relationships/image" Target="../media/image55.jpeg"/><Relationship Id="rId4" Type="http://schemas.openxmlformats.org/officeDocument/2006/relationships/image" Target="../media/image54.jpeg"/></Relationships>
</file>

<file path=ppt/slides/_rels/slide28.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notesSlide" Target="../notesSlides/notesSlide24.xml"/><Relationship Id="rId1" Type="http://schemas.openxmlformats.org/officeDocument/2006/relationships/slideLayout" Target="../slideLayouts/slideLayout24.xml"/><Relationship Id="rId5" Type="http://schemas.openxmlformats.org/officeDocument/2006/relationships/image" Target="../media/image58.jpg"/><Relationship Id="rId4" Type="http://schemas.openxmlformats.org/officeDocument/2006/relationships/image" Target="../media/image57.jpg"/></Relationships>
</file>

<file path=ppt/slides/_rels/slide29.xml.rels><?xml version="1.0" encoding="UTF-8" standalone="yes"?>
<Relationships xmlns="http://schemas.openxmlformats.org/package/2006/relationships"><Relationship Id="rId3" Type="http://schemas.openxmlformats.org/officeDocument/2006/relationships/image" Target="../media/image59.jpg"/><Relationship Id="rId2" Type="http://schemas.openxmlformats.org/officeDocument/2006/relationships/notesSlide" Target="../notesSlides/notesSlide25.xml"/><Relationship Id="rId1" Type="http://schemas.openxmlformats.org/officeDocument/2006/relationships/slideLayout" Target="../slideLayouts/slideLayout24.xml"/><Relationship Id="rId4" Type="http://schemas.openxmlformats.org/officeDocument/2006/relationships/image" Target="../media/image60.png"/></Relationships>
</file>

<file path=ppt/slides/_rels/slide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xml"/><Relationship Id="rId1" Type="http://schemas.openxmlformats.org/officeDocument/2006/relationships/slideLayout" Target="../slideLayouts/slideLayout24.xml"/><Relationship Id="rId4" Type="http://schemas.openxmlformats.org/officeDocument/2006/relationships/image" Target="../media/image11.png"/></Relationships>
</file>

<file path=ppt/slides/_rels/slide30.xml.rels><?xml version="1.0" encoding="UTF-8" standalone="yes"?>
<Relationships xmlns="http://schemas.openxmlformats.org/package/2006/relationships"><Relationship Id="rId3" Type="http://schemas.openxmlformats.org/officeDocument/2006/relationships/image" Target="../media/image59.jpg"/><Relationship Id="rId2" Type="http://schemas.openxmlformats.org/officeDocument/2006/relationships/notesSlide" Target="../notesSlides/notesSlide26.xml"/><Relationship Id="rId1" Type="http://schemas.openxmlformats.org/officeDocument/2006/relationships/slideLayout" Target="../slideLayouts/slideLayout24.xml"/><Relationship Id="rId4" Type="http://schemas.openxmlformats.org/officeDocument/2006/relationships/image" Target="../media/image61.tiff"/></Relationships>
</file>

<file path=ppt/slides/_rels/slide31.xml.rels><?xml version="1.0" encoding="UTF-8" standalone="yes"?>
<Relationships xmlns="http://schemas.openxmlformats.org/package/2006/relationships"><Relationship Id="rId3" Type="http://schemas.openxmlformats.org/officeDocument/2006/relationships/image" Target="../media/image59.jpg"/><Relationship Id="rId2" Type="http://schemas.openxmlformats.org/officeDocument/2006/relationships/notesSlide" Target="../notesSlides/notesSlide27.xml"/><Relationship Id="rId1" Type="http://schemas.openxmlformats.org/officeDocument/2006/relationships/slideLayout" Target="../slideLayouts/slideLayout24.xml"/><Relationship Id="rId5" Type="http://schemas.openxmlformats.org/officeDocument/2006/relationships/image" Target="../media/image63.jpeg"/><Relationship Id="rId4" Type="http://schemas.openxmlformats.org/officeDocument/2006/relationships/image" Target="../media/image62.jpeg"/></Relationships>
</file>

<file path=ppt/slides/_rels/slide32.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28.xml"/><Relationship Id="rId1" Type="http://schemas.openxmlformats.org/officeDocument/2006/relationships/slideLayout" Target="../slideLayouts/slideLayout24.xml"/><Relationship Id="rId5" Type="http://schemas.openxmlformats.org/officeDocument/2006/relationships/image" Target="../media/image59.jpg"/><Relationship Id="rId4" Type="http://schemas.openxmlformats.org/officeDocument/2006/relationships/image" Target="../media/image65.jpe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9.xml"/><Relationship Id="rId1" Type="http://schemas.openxmlformats.org/officeDocument/2006/relationships/slideLayout" Target="../slideLayouts/slideLayout24.xml"/><Relationship Id="rId4" Type="http://schemas.openxmlformats.org/officeDocument/2006/relationships/image" Target="../media/image67.jpeg"/></Relationships>
</file>

<file path=ppt/slides/_rels/slide3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0.xml"/><Relationship Id="rId1" Type="http://schemas.openxmlformats.org/officeDocument/2006/relationships/slideLayout" Target="../slideLayouts/slideLayout24.xml"/><Relationship Id="rId4" Type="http://schemas.openxmlformats.org/officeDocument/2006/relationships/image" Target="../media/image68.jpeg"/></Relationships>
</file>

<file path=ppt/slides/_rels/slide3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1.xml"/><Relationship Id="rId1" Type="http://schemas.openxmlformats.org/officeDocument/2006/relationships/slideLayout" Target="../slideLayouts/slideLayout24.xml"/><Relationship Id="rId4" Type="http://schemas.openxmlformats.org/officeDocument/2006/relationships/image" Target="../media/image69.jpeg"/></Relationships>
</file>

<file path=ppt/slides/_rels/slide3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2.xml"/><Relationship Id="rId1" Type="http://schemas.openxmlformats.org/officeDocument/2006/relationships/slideLayout" Target="../slideLayouts/slideLayout24.xml"/><Relationship Id="rId4" Type="http://schemas.openxmlformats.org/officeDocument/2006/relationships/image" Target="../media/image70.jpeg"/></Relationships>
</file>

<file path=ppt/slides/_rels/slide3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3.xml"/><Relationship Id="rId1" Type="http://schemas.openxmlformats.org/officeDocument/2006/relationships/slideLayout" Target="../slideLayouts/slideLayout24.xml"/><Relationship Id="rId4" Type="http://schemas.openxmlformats.org/officeDocument/2006/relationships/image" Target="../media/image71.jpeg"/></Relationships>
</file>

<file path=ppt/slides/_rels/slide3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4.xml"/><Relationship Id="rId1" Type="http://schemas.openxmlformats.org/officeDocument/2006/relationships/slideLayout" Target="../slideLayouts/slideLayout24.xml"/><Relationship Id="rId4" Type="http://schemas.openxmlformats.org/officeDocument/2006/relationships/image" Target="../media/image72.jpeg"/></Relationships>
</file>

<file path=ppt/slides/_rels/slide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xml"/><Relationship Id="rId1" Type="http://schemas.openxmlformats.org/officeDocument/2006/relationships/slideLayout" Target="../slideLayouts/slideLayout24.xml"/><Relationship Id="rId5" Type="http://schemas.microsoft.com/office/2007/relationships/hdphoto" Target="../media/hdphoto1.wdp"/><Relationship Id="rId4" Type="http://schemas.openxmlformats.org/officeDocument/2006/relationships/image" Target="../media/image13.png"/></Relationships>
</file>

<file path=ppt/slides/_rels/slide4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5.xml"/><Relationship Id="rId1" Type="http://schemas.openxmlformats.org/officeDocument/2006/relationships/slideLayout" Target="../slideLayouts/slideLayout24.xml"/><Relationship Id="rId4" Type="http://schemas.openxmlformats.org/officeDocument/2006/relationships/image" Target="../media/image73.jpeg"/></Relationships>
</file>

<file path=ppt/slides/_rels/slide4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6.xml"/><Relationship Id="rId1" Type="http://schemas.openxmlformats.org/officeDocument/2006/relationships/slideLayout" Target="../slideLayouts/slideLayout24.xml"/><Relationship Id="rId4" Type="http://schemas.openxmlformats.org/officeDocument/2006/relationships/image" Target="../media/image74.jpeg"/></Relationships>
</file>

<file path=ppt/slides/_rels/slide4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7.xml"/><Relationship Id="rId1" Type="http://schemas.openxmlformats.org/officeDocument/2006/relationships/slideLayout" Target="../slideLayouts/slideLayout24.xml"/><Relationship Id="rId4" Type="http://schemas.openxmlformats.org/officeDocument/2006/relationships/image" Target="../media/image75.jpeg"/></Relationships>
</file>

<file path=ppt/slides/_rels/slide4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8.xml"/><Relationship Id="rId1" Type="http://schemas.openxmlformats.org/officeDocument/2006/relationships/slideLayout" Target="../slideLayouts/slideLayout24.xml"/><Relationship Id="rId4" Type="http://schemas.openxmlformats.org/officeDocument/2006/relationships/image" Target="../media/image77.png"/></Relationships>
</file>

<file path=ppt/slides/_rels/slide4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9.xml"/><Relationship Id="rId1" Type="http://schemas.openxmlformats.org/officeDocument/2006/relationships/slideLayout" Target="../slideLayouts/slideLayout24.xml"/><Relationship Id="rId4" Type="http://schemas.openxmlformats.org/officeDocument/2006/relationships/image" Target="../media/image78.png"/></Relationships>
</file>

<file path=ppt/slides/_rels/slide4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40.xml"/><Relationship Id="rId1" Type="http://schemas.openxmlformats.org/officeDocument/2006/relationships/slideLayout" Target="../slideLayouts/slideLayout24.xml"/><Relationship Id="rId4" Type="http://schemas.openxmlformats.org/officeDocument/2006/relationships/image" Target="../media/image79.png"/></Relationships>
</file>

<file path=ppt/slides/_rels/slide4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41.xml"/><Relationship Id="rId1" Type="http://schemas.openxmlformats.org/officeDocument/2006/relationships/slideLayout" Target="../slideLayouts/slideLayout24.xml"/><Relationship Id="rId4" Type="http://schemas.openxmlformats.org/officeDocument/2006/relationships/image" Target="../media/image80.png"/></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24.xml"/><Relationship Id="rId1" Type="http://schemas.openxmlformats.org/officeDocument/2006/relationships/vmlDrawing" Target="../drawings/vmlDrawing1.vml"/><Relationship Id="rId6" Type="http://schemas.openxmlformats.org/officeDocument/2006/relationships/image" Target="../media/image81.png"/><Relationship Id="rId5" Type="http://schemas.openxmlformats.org/officeDocument/2006/relationships/oleObject" Target="../embeddings/oleObject1.bin"/><Relationship Id="rId4" Type="http://schemas.openxmlformats.org/officeDocument/2006/relationships/image" Target="../media/image76.png"/></Relationships>
</file>

<file path=ppt/slides/_rels/slide48.xml.rels><?xml version="1.0" encoding="UTF-8" standalone="yes"?>
<Relationships xmlns="http://schemas.openxmlformats.org/package/2006/relationships"><Relationship Id="rId3" Type="http://schemas.openxmlformats.org/officeDocument/2006/relationships/image" Target="../media/image82.jpg"/><Relationship Id="rId2" Type="http://schemas.openxmlformats.org/officeDocument/2006/relationships/notesSlide" Target="../notesSlides/notesSlide43.xml"/><Relationship Id="rId1" Type="http://schemas.openxmlformats.org/officeDocument/2006/relationships/slideLayout" Target="../slideLayouts/slideLayout24.xml"/><Relationship Id="rId4" Type="http://schemas.openxmlformats.org/officeDocument/2006/relationships/image" Target="../media/image83.png"/></Relationships>
</file>

<file path=ppt/slides/_rels/slide4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44.xml"/><Relationship Id="rId1" Type="http://schemas.openxmlformats.org/officeDocument/2006/relationships/slideLayout" Target="../slideLayouts/slideLayout24.xml"/><Relationship Id="rId4" Type="http://schemas.openxmlformats.org/officeDocument/2006/relationships/image" Target="../media/image85.jpg"/></Relationships>
</file>

<file path=ppt/slides/_rels/slide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3.xml"/><Relationship Id="rId1" Type="http://schemas.openxmlformats.org/officeDocument/2006/relationships/slideLayout" Target="../slideLayouts/slideLayout24.xml"/><Relationship Id="rId6" Type="http://schemas.openxmlformats.org/officeDocument/2006/relationships/image" Target="../media/image17.png"/><Relationship Id="rId5" Type="http://schemas.openxmlformats.org/officeDocument/2006/relationships/image" Target="../media/image16.jpeg"/><Relationship Id="rId4" Type="http://schemas.openxmlformats.org/officeDocument/2006/relationships/image" Target="../media/image15.jpeg"/></Relationships>
</file>

<file path=ppt/slides/_rels/slide50.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45.xml"/><Relationship Id="rId1" Type="http://schemas.openxmlformats.org/officeDocument/2006/relationships/slideLayout" Target="../slideLayouts/slideLayout24.xml"/><Relationship Id="rId4" Type="http://schemas.openxmlformats.org/officeDocument/2006/relationships/image" Target="../media/image86.jpg"/></Relationships>
</file>

<file path=ppt/slides/_rels/slide51.xml.rels><?xml version="1.0" encoding="UTF-8" standalone="yes"?>
<Relationships xmlns="http://schemas.openxmlformats.org/package/2006/relationships"><Relationship Id="rId3" Type="http://schemas.openxmlformats.org/officeDocument/2006/relationships/image" Target="../media/image87.jpg"/><Relationship Id="rId2" Type="http://schemas.openxmlformats.org/officeDocument/2006/relationships/notesSlide" Target="../notesSlides/notesSlide46.xml"/><Relationship Id="rId1" Type="http://schemas.openxmlformats.org/officeDocument/2006/relationships/slideLayout" Target="../slideLayouts/slideLayout24.xml"/><Relationship Id="rId4" Type="http://schemas.openxmlformats.org/officeDocument/2006/relationships/image" Target="../media/image84.png"/></Relationships>
</file>

<file path=ppt/slides/_rels/slide52.xml.rels><?xml version="1.0" encoding="UTF-8" standalone="yes"?>
<Relationships xmlns="http://schemas.openxmlformats.org/package/2006/relationships"><Relationship Id="rId3" Type="http://schemas.openxmlformats.org/officeDocument/2006/relationships/image" Target="../media/image88.jpg"/><Relationship Id="rId2" Type="http://schemas.openxmlformats.org/officeDocument/2006/relationships/notesSlide" Target="../notesSlides/notesSlide47.xml"/><Relationship Id="rId1" Type="http://schemas.openxmlformats.org/officeDocument/2006/relationships/slideLayout" Target="../slideLayouts/slideLayout24.xml"/><Relationship Id="rId4" Type="http://schemas.openxmlformats.org/officeDocument/2006/relationships/image" Target="../media/image84.png"/></Relationships>
</file>

<file path=ppt/slides/_rels/slide53.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48.xml"/><Relationship Id="rId1" Type="http://schemas.openxmlformats.org/officeDocument/2006/relationships/slideLayout" Target="../slideLayouts/slideLayout24.xml"/><Relationship Id="rId5" Type="http://schemas.openxmlformats.org/officeDocument/2006/relationships/image" Target="../media/image91.jpeg"/><Relationship Id="rId4" Type="http://schemas.openxmlformats.org/officeDocument/2006/relationships/image" Target="../media/image90.jpeg"/></Relationships>
</file>

<file path=ppt/slides/_rels/slide54.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49.xml"/><Relationship Id="rId1" Type="http://schemas.openxmlformats.org/officeDocument/2006/relationships/slideLayout" Target="../slideLayouts/slideLayout24.xml"/><Relationship Id="rId5" Type="http://schemas.openxmlformats.org/officeDocument/2006/relationships/image" Target="../media/image93.png"/><Relationship Id="rId4" Type="http://schemas.openxmlformats.org/officeDocument/2006/relationships/image" Target="../media/image92.jpeg"/></Relationships>
</file>

<file path=ppt/slides/_rels/slide5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50.xml"/><Relationship Id="rId1" Type="http://schemas.openxmlformats.org/officeDocument/2006/relationships/slideLayout" Target="../slideLayouts/slideLayout24.xml"/><Relationship Id="rId4" Type="http://schemas.openxmlformats.org/officeDocument/2006/relationships/image" Target="../media/image94.jpeg"/></Relationships>
</file>

<file path=ppt/slides/_rels/slide56.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51.xml"/><Relationship Id="rId1" Type="http://schemas.openxmlformats.org/officeDocument/2006/relationships/slideLayout" Target="../slideLayouts/slideLayout24.xml"/><Relationship Id="rId4" Type="http://schemas.openxmlformats.org/officeDocument/2006/relationships/image" Target="../media/image95.jpeg"/></Relationships>
</file>

<file path=ppt/slides/_rels/slide57.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52.xml"/><Relationship Id="rId1" Type="http://schemas.openxmlformats.org/officeDocument/2006/relationships/slideLayout" Target="../slideLayouts/slideLayout24.xml"/><Relationship Id="rId4" Type="http://schemas.openxmlformats.org/officeDocument/2006/relationships/image" Target="../media/image96.jpeg"/></Relationships>
</file>

<file path=ppt/slides/_rels/slide58.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notesSlide" Target="../notesSlides/notesSlide53.xml"/><Relationship Id="rId1" Type="http://schemas.openxmlformats.org/officeDocument/2006/relationships/slideLayout" Target="../slideLayouts/slideLayout24.xml"/><Relationship Id="rId4" Type="http://schemas.openxmlformats.org/officeDocument/2006/relationships/image" Target="../media/image98.png"/></Relationships>
</file>

<file path=ppt/slides/_rels/slide59.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notesSlide" Target="../notesSlides/notesSlide54.xml"/><Relationship Id="rId1" Type="http://schemas.openxmlformats.org/officeDocument/2006/relationships/slideLayout" Target="../slideLayouts/slideLayout24.xml"/><Relationship Id="rId4" Type="http://schemas.openxmlformats.org/officeDocument/2006/relationships/image" Target="../media/image99.png"/></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24.xml"/><Relationship Id="rId4" Type="http://schemas.openxmlformats.org/officeDocument/2006/relationships/image" Target="../media/image19.png"/></Relationships>
</file>

<file path=ppt/slides/_rels/slide60.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notesSlide" Target="../notesSlides/notesSlide55.xml"/><Relationship Id="rId1" Type="http://schemas.openxmlformats.org/officeDocument/2006/relationships/slideLayout" Target="../slideLayouts/slideLayout24.xml"/><Relationship Id="rId4" Type="http://schemas.openxmlformats.org/officeDocument/2006/relationships/image" Target="../media/image100.png"/></Relationships>
</file>

<file path=ppt/slides/_rels/slide61.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notesSlide" Target="../notesSlides/notesSlide56.xml"/><Relationship Id="rId1" Type="http://schemas.openxmlformats.org/officeDocument/2006/relationships/slideLayout" Target="../slideLayouts/slideLayout24.xml"/><Relationship Id="rId4" Type="http://schemas.openxmlformats.org/officeDocument/2006/relationships/image" Target="../media/image101.png"/></Relationships>
</file>

<file path=ppt/slides/_rels/slide62.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57.xml"/><Relationship Id="rId1" Type="http://schemas.openxmlformats.org/officeDocument/2006/relationships/slideLayout" Target="../slideLayouts/slideLayout24.xml"/><Relationship Id="rId4" Type="http://schemas.openxmlformats.org/officeDocument/2006/relationships/image" Target="../media/image97.jpeg"/></Relationships>
</file>

<file path=ppt/slides/_rels/slide63.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notesSlide" Target="../notesSlides/notesSlide58.xml"/><Relationship Id="rId1" Type="http://schemas.openxmlformats.org/officeDocument/2006/relationships/slideLayout" Target="../slideLayouts/slideLayout24.xml"/><Relationship Id="rId4" Type="http://schemas.openxmlformats.org/officeDocument/2006/relationships/image" Target="../media/image103.jpeg"/></Relationships>
</file>

<file path=ppt/slides/_rels/slide64.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notesSlide" Target="../notesSlides/notesSlide59.xml"/><Relationship Id="rId1" Type="http://schemas.openxmlformats.org/officeDocument/2006/relationships/slideLayout" Target="../slideLayouts/slideLayout24.xml"/><Relationship Id="rId4" Type="http://schemas.openxmlformats.org/officeDocument/2006/relationships/image" Target="../media/image104.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105.jpg"/><Relationship Id="rId2" Type="http://schemas.openxmlformats.org/officeDocument/2006/relationships/notesSlide" Target="../notesSlides/notesSlide60.xml"/><Relationship Id="rId1" Type="http://schemas.openxmlformats.org/officeDocument/2006/relationships/slideLayout" Target="../slideLayouts/slideLayout24.xml"/><Relationship Id="rId4" Type="http://schemas.openxmlformats.org/officeDocument/2006/relationships/image" Target="../media/image106.png"/></Relationships>
</file>

<file path=ppt/slides/_rels/slide67.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61.xml"/><Relationship Id="rId1" Type="http://schemas.openxmlformats.org/officeDocument/2006/relationships/slideLayout" Target="../slideLayouts/slideLayout24.xml"/><Relationship Id="rId4" Type="http://schemas.openxmlformats.org/officeDocument/2006/relationships/image" Target="../media/image105.jpg"/></Relationships>
</file>

<file path=ppt/slides/_rels/slide68.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62.xml"/><Relationship Id="rId1" Type="http://schemas.openxmlformats.org/officeDocument/2006/relationships/slideLayout" Target="../slideLayouts/slideLayout24.xml"/><Relationship Id="rId4" Type="http://schemas.openxmlformats.org/officeDocument/2006/relationships/image" Target="../media/image105.jpg"/></Relationships>
</file>

<file path=ppt/slides/_rels/slide69.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63.xml"/><Relationship Id="rId1" Type="http://schemas.openxmlformats.org/officeDocument/2006/relationships/slideLayout" Target="../slideLayouts/slideLayout24.xml"/><Relationship Id="rId4" Type="http://schemas.openxmlformats.org/officeDocument/2006/relationships/image" Target="../media/image105.jpg"/></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24.xml"/><Relationship Id="rId4" Type="http://schemas.openxmlformats.org/officeDocument/2006/relationships/image" Target="../media/image20.png"/></Relationships>
</file>

<file path=ppt/slides/_rels/slide70.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64.xml"/><Relationship Id="rId1" Type="http://schemas.openxmlformats.org/officeDocument/2006/relationships/slideLayout" Target="../slideLayouts/slideLayout24.xml"/><Relationship Id="rId4" Type="http://schemas.openxmlformats.org/officeDocument/2006/relationships/image" Target="../media/image105.jpg"/></Relationships>
</file>

<file path=ppt/slides/_rels/slide71.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65.xml"/><Relationship Id="rId1" Type="http://schemas.openxmlformats.org/officeDocument/2006/relationships/slideLayout" Target="../slideLayouts/slideLayout24.xml"/><Relationship Id="rId4" Type="http://schemas.openxmlformats.org/officeDocument/2006/relationships/image" Target="../media/image112.png"/></Relationships>
</file>

<file path=ppt/slides/_rels/slide72.xml.rels><?xml version="1.0" encoding="UTF-8" standalone="yes"?>
<Relationships xmlns="http://schemas.openxmlformats.org/package/2006/relationships"><Relationship Id="rId3" Type="http://schemas.openxmlformats.org/officeDocument/2006/relationships/image" Target="../media/image113.JPG"/><Relationship Id="rId2" Type="http://schemas.openxmlformats.org/officeDocument/2006/relationships/notesSlide" Target="../notesSlides/notesSlide66.xml"/><Relationship Id="rId1" Type="http://schemas.openxmlformats.org/officeDocument/2006/relationships/slideLayout" Target="../slideLayouts/slideLayout24.xml"/><Relationship Id="rId4" Type="http://schemas.openxmlformats.org/officeDocument/2006/relationships/image" Target="../media/image114.jpeg"/></Relationships>
</file>

<file path=ppt/slides/_rels/slide73.xml.rels><?xml version="1.0" encoding="UTF-8" standalone="yes"?>
<Relationships xmlns="http://schemas.openxmlformats.org/package/2006/relationships"><Relationship Id="rId3" Type="http://schemas.openxmlformats.org/officeDocument/2006/relationships/image" Target="../media/image113.JPG"/><Relationship Id="rId2" Type="http://schemas.openxmlformats.org/officeDocument/2006/relationships/notesSlide" Target="../notesSlides/notesSlide67.xml"/><Relationship Id="rId1" Type="http://schemas.openxmlformats.org/officeDocument/2006/relationships/slideLayout" Target="../slideLayouts/slideLayout24.xml"/><Relationship Id="rId4" Type="http://schemas.openxmlformats.org/officeDocument/2006/relationships/image" Target="../media/image115.jpeg"/></Relationships>
</file>

<file path=ppt/slides/_rels/slide74.xml.rels><?xml version="1.0" encoding="UTF-8" standalone="yes"?>
<Relationships xmlns="http://schemas.openxmlformats.org/package/2006/relationships"><Relationship Id="rId3" Type="http://schemas.openxmlformats.org/officeDocument/2006/relationships/image" Target="../media/image113.JPG"/><Relationship Id="rId2" Type="http://schemas.openxmlformats.org/officeDocument/2006/relationships/notesSlide" Target="../notesSlides/notesSlide68.xml"/><Relationship Id="rId1" Type="http://schemas.openxmlformats.org/officeDocument/2006/relationships/slideLayout" Target="../slideLayouts/slideLayout24.xml"/><Relationship Id="rId4" Type="http://schemas.openxmlformats.org/officeDocument/2006/relationships/image" Target="../media/image116.jpeg"/></Relationships>
</file>

<file path=ppt/slides/_rels/slide75.xml.rels><?xml version="1.0" encoding="UTF-8" standalone="yes"?>
<Relationships xmlns="http://schemas.openxmlformats.org/package/2006/relationships"><Relationship Id="rId3" Type="http://schemas.openxmlformats.org/officeDocument/2006/relationships/image" Target="../media/image113.JPG"/><Relationship Id="rId2" Type="http://schemas.openxmlformats.org/officeDocument/2006/relationships/notesSlide" Target="../notesSlides/notesSlide69.xml"/><Relationship Id="rId1" Type="http://schemas.openxmlformats.org/officeDocument/2006/relationships/slideLayout" Target="../slideLayouts/slideLayout24.xml"/><Relationship Id="rId4" Type="http://schemas.openxmlformats.org/officeDocument/2006/relationships/image" Target="../media/image117.jpeg"/></Relationships>
</file>

<file path=ppt/slides/_rels/slide76.xml.rels><?xml version="1.0" encoding="UTF-8" standalone="yes"?>
<Relationships xmlns="http://schemas.openxmlformats.org/package/2006/relationships"><Relationship Id="rId3" Type="http://schemas.openxmlformats.org/officeDocument/2006/relationships/image" Target="../media/image113.JPG"/><Relationship Id="rId2" Type="http://schemas.openxmlformats.org/officeDocument/2006/relationships/notesSlide" Target="../notesSlides/notesSlide70.xml"/><Relationship Id="rId1" Type="http://schemas.openxmlformats.org/officeDocument/2006/relationships/slideLayout" Target="../slideLayouts/slideLayout24.xml"/><Relationship Id="rId4" Type="http://schemas.openxmlformats.org/officeDocument/2006/relationships/image" Target="../media/image118.jpeg"/></Relationships>
</file>

<file path=ppt/slides/_rels/slide77.xml.rels><?xml version="1.0" encoding="UTF-8" standalone="yes"?>
<Relationships xmlns="http://schemas.openxmlformats.org/package/2006/relationships"><Relationship Id="rId3" Type="http://schemas.openxmlformats.org/officeDocument/2006/relationships/image" Target="../media/image113.JPG"/><Relationship Id="rId2" Type="http://schemas.openxmlformats.org/officeDocument/2006/relationships/notesSlide" Target="../notesSlides/notesSlide71.xml"/><Relationship Id="rId1" Type="http://schemas.openxmlformats.org/officeDocument/2006/relationships/slideLayout" Target="../slideLayouts/slideLayout24.xml"/><Relationship Id="rId4" Type="http://schemas.openxmlformats.org/officeDocument/2006/relationships/image" Target="../media/image119.jpeg"/></Relationships>
</file>

<file path=ppt/slides/_rels/slide78.xml.rels><?xml version="1.0" encoding="UTF-8" standalone="yes"?>
<Relationships xmlns="http://schemas.openxmlformats.org/package/2006/relationships"><Relationship Id="rId3" Type="http://schemas.openxmlformats.org/officeDocument/2006/relationships/image" Target="../media/image120.jpeg"/><Relationship Id="rId2" Type="http://schemas.openxmlformats.org/officeDocument/2006/relationships/notesSlide" Target="../notesSlides/notesSlide72.xml"/><Relationship Id="rId1" Type="http://schemas.openxmlformats.org/officeDocument/2006/relationships/slideLayout" Target="../slideLayouts/slideLayout24.xml"/><Relationship Id="rId4" Type="http://schemas.openxmlformats.org/officeDocument/2006/relationships/image" Target="../media/image113.JP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24.xml"/><Relationship Id="rId4" Type="http://schemas.openxmlformats.org/officeDocument/2006/relationships/image" Target="../media/image21.jpeg"/></Relationships>
</file>

<file path=ppt/slides/_rels/slide80.xml.rels><?xml version="1.0" encoding="UTF-8" standalone="yes"?>
<Relationships xmlns="http://schemas.openxmlformats.org/package/2006/relationships"><Relationship Id="rId3" Type="http://schemas.openxmlformats.org/officeDocument/2006/relationships/image" Target="../media/image121.jpg"/><Relationship Id="rId2" Type="http://schemas.openxmlformats.org/officeDocument/2006/relationships/notesSlide" Target="../notesSlides/notesSlide73.xml"/><Relationship Id="rId1" Type="http://schemas.openxmlformats.org/officeDocument/2006/relationships/slideLayout" Target="../slideLayouts/slideLayout24.xml"/><Relationship Id="rId4" Type="http://schemas.openxmlformats.org/officeDocument/2006/relationships/image" Target="../media/image122.jpg"/></Relationships>
</file>

<file path=ppt/slides/_rels/slide81.xml.rels><?xml version="1.0" encoding="UTF-8" standalone="yes"?>
<Relationships xmlns="http://schemas.openxmlformats.org/package/2006/relationships"><Relationship Id="rId3" Type="http://schemas.openxmlformats.org/officeDocument/2006/relationships/image" Target="../media/image122.jpg"/><Relationship Id="rId2" Type="http://schemas.openxmlformats.org/officeDocument/2006/relationships/notesSlide" Target="../notesSlides/notesSlide74.xml"/><Relationship Id="rId1" Type="http://schemas.openxmlformats.org/officeDocument/2006/relationships/slideLayout" Target="../slideLayouts/slideLayout24.xml"/><Relationship Id="rId4" Type="http://schemas.openxmlformats.org/officeDocument/2006/relationships/image" Target="../media/image123.emf"/></Relationships>
</file>

<file path=ppt/slides/_rels/slide82.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75.xml"/><Relationship Id="rId1" Type="http://schemas.openxmlformats.org/officeDocument/2006/relationships/slideLayout" Target="../slideLayouts/slideLayout24.xml"/><Relationship Id="rId4" Type="http://schemas.openxmlformats.org/officeDocument/2006/relationships/image" Target="../media/image125.png"/></Relationships>
</file>

<file path=ppt/slides/_rels/slide83.xml.rels><?xml version="1.0" encoding="UTF-8" standalone="yes"?>
<Relationships xmlns="http://schemas.openxmlformats.org/package/2006/relationships"><Relationship Id="rId3" Type="http://schemas.openxmlformats.org/officeDocument/2006/relationships/image" Target="../media/image126.jpeg"/><Relationship Id="rId2" Type="http://schemas.openxmlformats.org/officeDocument/2006/relationships/notesSlide" Target="../notesSlides/notesSlide76.xml"/><Relationship Id="rId1" Type="http://schemas.openxmlformats.org/officeDocument/2006/relationships/slideLayout" Target="../slideLayouts/slideLayout24.xml"/><Relationship Id="rId5" Type="http://schemas.openxmlformats.org/officeDocument/2006/relationships/image" Target="../media/image128.png"/><Relationship Id="rId4" Type="http://schemas.openxmlformats.org/officeDocument/2006/relationships/image" Target="../media/image127.png"/></Relationships>
</file>

<file path=ppt/slides/_rels/slide84.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77.xml"/><Relationship Id="rId1" Type="http://schemas.openxmlformats.org/officeDocument/2006/relationships/slideLayout" Target="../slideLayouts/slideLayout24.xml"/><Relationship Id="rId5" Type="http://schemas.openxmlformats.org/officeDocument/2006/relationships/image" Target="../media/image130.jpg"/><Relationship Id="rId4" Type="http://schemas.openxmlformats.org/officeDocument/2006/relationships/image" Target="../media/image129.JPG"/></Relationships>
</file>

<file path=ppt/slides/_rels/slide85.xml.rels><?xml version="1.0" encoding="UTF-8" standalone="yes"?>
<Relationships xmlns="http://schemas.openxmlformats.org/package/2006/relationships"><Relationship Id="rId3" Type="http://schemas.openxmlformats.org/officeDocument/2006/relationships/image" Target="../media/image131.jpeg"/><Relationship Id="rId2" Type="http://schemas.openxmlformats.org/officeDocument/2006/relationships/notesSlide" Target="../notesSlides/notesSlide78.xml"/><Relationship Id="rId1" Type="http://schemas.openxmlformats.org/officeDocument/2006/relationships/slideLayout" Target="../slideLayouts/slideLayout24.xml"/><Relationship Id="rId4" Type="http://schemas.openxmlformats.org/officeDocument/2006/relationships/image" Target="../media/image132.png"/></Relationships>
</file>

<file path=ppt/slides/_rels/slide86.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79.xml"/><Relationship Id="rId1" Type="http://schemas.openxmlformats.org/officeDocument/2006/relationships/slideLayout" Target="../slideLayouts/slideLayout24.xml"/><Relationship Id="rId5" Type="http://schemas.openxmlformats.org/officeDocument/2006/relationships/image" Target="../media/image134.png"/><Relationship Id="rId4" Type="http://schemas.openxmlformats.org/officeDocument/2006/relationships/image" Target="../media/image133.png"/></Relationships>
</file>

<file path=ppt/slides/_rels/slide87.xml.rels><?xml version="1.0" encoding="UTF-8" standalone="yes"?>
<Relationships xmlns="http://schemas.openxmlformats.org/package/2006/relationships"><Relationship Id="rId3" Type="http://schemas.openxmlformats.org/officeDocument/2006/relationships/image" Target="../media/image135.jpeg"/><Relationship Id="rId2" Type="http://schemas.openxmlformats.org/officeDocument/2006/relationships/notesSlide" Target="../notesSlides/notesSlide80.xml"/><Relationship Id="rId1" Type="http://schemas.openxmlformats.org/officeDocument/2006/relationships/slideLayout" Target="../slideLayouts/slideLayout24.xml"/><Relationship Id="rId4" Type="http://schemas.openxmlformats.org/officeDocument/2006/relationships/image" Target="../media/image132.png"/></Relationships>
</file>

<file path=ppt/slides/_rels/slide88.xml.rels><?xml version="1.0" encoding="UTF-8" standalone="yes"?>
<Relationships xmlns="http://schemas.openxmlformats.org/package/2006/relationships"><Relationship Id="rId3" Type="http://schemas.openxmlformats.org/officeDocument/2006/relationships/image" Target="../media/image136.jpeg"/><Relationship Id="rId2" Type="http://schemas.openxmlformats.org/officeDocument/2006/relationships/notesSlide" Target="../notesSlides/notesSlide81.xml"/><Relationship Id="rId1" Type="http://schemas.openxmlformats.org/officeDocument/2006/relationships/slideLayout" Target="../slideLayouts/slideLayout24.xml"/><Relationship Id="rId4" Type="http://schemas.openxmlformats.org/officeDocument/2006/relationships/image" Target="../media/image137.jpg"/></Relationships>
</file>

<file path=ppt/slides/_rels/slide89.xml.rels><?xml version="1.0" encoding="UTF-8" standalone="yes"?>
<Relationships xmlns="http://schemas.openxmlformats.org/package/2006/relationships"><Relationship Id="rId3" Type="http://schemas.openxmlformats.org/officeDocument/2006/relationships/image" Target="../media/image137.jpg"/><Relationship Id="rId2" Type="http://schemas.openxmlformats.org/officeDocument/2006/relationships/notesSlide" Target="../notesSlides/notesSlide82.xml"/><Relationship Id="rId1" Type="http://schemas.openxmlformats.org/officeDocument/2006/relationships/slideLayout" Target="../slideLayouts/slideLayout24.xml"/><Relationship Id="rId4" Type="http://schemas.openxmlformats.org/officeDocument/2006/relationships/image" Target="../media/image138.jpeg"/></Relationships>
</file>

<file path=ppt/slides/_rels/slide9.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7.xml"/><Relationship Id="rId1" Type="http://schemas.openxmlformats.org/officeDocument/2006/relationships/slideLayout" Target="../slideLayouts/slideLayout24.xml"/><Relationship Id="rId4" Type="http://schemas.openxmlformats.org/officeDocument/2006/relationships/image" Target="../media/image23.jpg"/></Relationships>
</file>

<file path=ppt/slides/_rels/slide90.xml.rels><?xml version="1.0" encoding="UTF-8" standalone="yes"?>
<Relationships xmlns="http://schemas.openxmlformats.org/package/2006/relationships"><Relationship Id="rId3" Type="http://schemas.openxmlformats.org/officeDocument/2006/relationships/image" Target="../media/image139.jpeg"/><Relationship Id="rId2" Type="http://schemas.openxmlformats.org/officeDocument/2006/relationships/notesSlide" Target="../notesSlides/notesSlide83.xml"/><Relationship Id="rId1" Type="http://schemas.openxmlformats.org/officeDocument/2006/relationships/slideLayout" Target="../slideLayouts/slideLayout24.xml"/><Relationship Id="rId4" Type="http://schemas.openxmlformats.org/officeDocument/2006/relationships/image" Target="../media/image137.jpg"/></Relationships>
</file>

<file path=ppt/slides/_rels/slide91.xml.rels><?xml version="1.0" encoding="UTF-8" standalone="yes"?>
<Relationships xmlns="http://schemas.openxmlformats.org/package/2006/relationships"><Relationship Id="rId3" Type="http://schemas.openxmlformats.org/officeDocument/2006/relationships/image" Target="../media/image137.jpg"/><Relationship Id="rId2" Type="http://schemas.openxmlformats.org/officeDocument/2006/relationships/notesSlide" Target="../notesSlides/notesSlide84.xml"/><Relationship Id="rId1" Type="http://schemas.openxmlformats.org/officeDocument/2006/relationships/slideLayout" Target="../slideLayouts/slideLayout24.xml"/><Relationship Id="rId4" Type="http://schemas.openxmlformats.org/officeDocument/2006/relationships/image" Target="../media/image140.png"/></Relationships>
</file>

<file path=ppt/slides/_rels/slide92.xml.rels><?xml version="1.0" encoding="UTF-8" standalone="yes"?>
<Relationships xmlns="http://schemas.openxmlformats.org/package/2006/relationships"><Relationship Id="rId3" Type="http://schemas.openxmlformats.org/officeDocument/2006/relationships/image" Target="../media/image141.jpeg"/><Relationship Id="rId2" Type="http://schemas.openxmlformats.org/officeDocument/2006/relationships/notesSlide" Target="../notesSlides/notesSlide85.xml"/><Relationship Id="rId1" Type="http://schemas.openxmlformats.org/officeDocument/2006/relationships/slideLayout" Target="../slideLayouts/slideLayout24.xml"/><Relationship Id="rId4" Type="http://schemas.openxmlformats.org/officeDocument/2006/relationships/image" Target="../media/image137.jpg"/></Relationships>
</file>

<file path=ppt/slides/_rels/slide93.xml.rels><?xml version="1.0" encoding="UTF-8" standalone="yes"?>
<Relationships xmlns="http://schemas.openxmlformats.org/package/2006/relationships"><Relationship Id="rId3" Type="http://schemas.openxmlformats.org/officeDocument/2006/relationships/image" Target="../media/image142.jpeg"/><Relationship Id="rId2" Type="http://schemas.openxmlformats.org/officeDocument/2006/relationships/notesSlide" Target="../notesSlides/notesSlide86.xml"/><Relationship Id="rId1" Type="http://schemas.openxmlformats.org/officeDocument/2006/relationships/slideLayout" Target="../slideLayouts/slideLayout24.xml"/><Relationship Id="rId4" Type="http://schemas.openxmlformats.org/officeDocument/2006/relationships/image" Target="../media/image137.jpg"/></Relationships>
</file>

<file path=ppt/slides/_rels/slide94.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87.xml"/><Relationship Id="rId1" Type="http://schemas.openxmlformats.org/officeDocument/2006/relationships/slideLayout" Target="../slideLayouts/slideLayout24.xml"/><Relationship Id="rId5" Type="http://schemas.openxmlformats.org/officeDocument/2006/relationships/image" Target="../media/image145.jpg"/><Relationship Id="rId4" Type="http://schemas.openxmlformats.org/officeDocument/2006/relationships/image" Target="../media/image144.jpg"/></Relationships>
</file>

<file path=ppt/slides/_rels/slide95.xml.rels><?xml version="1.0" encoding="UTF-8" standalone="yes"?>
<Relationships xmlns="http://schemas.openxmlformats.org/package/2006/relationships"><Relationship Id="rId3" Type="http://schemas.openxmlformats.org/officeDocument/2006/relationships/image" Target="../media/image144.jpg"/><Relationship Id="rId2" Type="http://schemas.openxmlformats.org/officeDocument/2006/relationships/notesSlide" Target="../notesSlides/notesSlide88.xml"/><Relationship Id="rId1" Type="http://schemas.openxmlformats.org/officeDocument/2006/relationships/slideLayout" Target="../slideLayouts/slideLayout24.xml"/><Relationship Id="rId5" Type="http://schemas.openxmlformats.org/officeDocument/2006/relationships/image" Target="../media/image147.jpeg"/><Relationship Id="rId4" Type="http://schemas.openxmlformats.org/officeDocument/2006/relationships/image" Target="../media/image146.jpg"/></Relationships>
</file>

<file path=ppt/slides/_rels/slide96.xml.rels><?xml version="1.0" encoding="UTF-8" standalone="yes"?>
<Relationships xmlns="http://schemas.openxmlformats.org/package/2006/relationships"><Relationship Id="rId3" Type="http://schemas.openxmlformats.org/officeDocument/2006/relationships/image" Target="../media/image144.jpg"/><Relationship Id="rId2" Type="http://schemas.openxmlformats.org/officeDocument/2006/relationships/notesSlide" Target="../notesSlides/notesSlide89.xml"/><Relationship Id="rId1" Type="http://schemas.openxmlformats.org/officeDocument/2006/relationships/slideLayout" Target="../slideLayouts/slideLayout24.xml"/><Relationship Id="rId4" Type="http://schemas.openxmlformats.org/officeDocument/2006/relationships/image" Target="../media/image148.jp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8" Type="http://schemas.openxmlformats.org/officeDocument/2006/relationships/image" Target="../media/image154.jpeg"/><Relationship Id="rId3" Type="http://schemas.openxmlformats.org/officeDocument/2006/relationships/image" Target="../media/image149.png"/><Relationship Id="rId7" Type="http://schemas.openxmlformats.org/officeDocument/2006/relationships/image" Target="../media/image153.jpeg"/><Relationship Id="rId2" Type="http://schemas.openxmlformats.org/officeDocument/2006/relationships/notesSlide" Target="../notesSlides/notesSlide90.xml"/><Relationship Id="rId1" Type="http://schemas.openxmlformats.org/officeDocument/2006/relationships/slideLayout" Target="../slideLayouts/slideLayout24.xml"/><Relationship Id="rId6" Type="http://schemas.openxmlformats.org/officeDocument/2006/relationships/image" Target="../media/image152.jpeg"/><Relationship Id="rId11" Type="http://schemas.openxmlformats.org/officeDocument/2006/relationships/image" Target="../media/image157.jpeg"/><Relationship Id="rId5" Type="http://schemas.openxmlformats.org/officeDocument/2006/relationships/image" Target="../media/image151.jpeg"/><Relationship Id="rId10" Type="http://schemas.openxmlformats.org/officeDocument/2006/relationships/image" Target="../media/image156.jpeg"/><Relationship Id="rId4" Type="http://schemas.openxmlformats.org/officeDocument/2006/relationships/image" Target="../media/image150.jpeg"/><Relationship Id="rId9" Type="http://schemas.openxmlformats.org/officeDocument/2006/relationships/image" Target="../media/image155.jpeg"/></Relationships>
</file>

<file path=ppt/slides/_rels/slide99.xml.rels><?xml version="1.0" encoding="UTF-8" standalone="yes"?>
<Relationships xmlns="http://schemas.openxmlformats.org/package/2006/relationships"><Relationship Id="rId3" Type="http://schemas.openxmlformats.org/officeDocument/2006/relationships/image" Target="../media/image158.jpg"/><Relationship Id="rId2" Type="http://schemas.openxmlformats.org/officeDocument/2006/relationships/notesSlide" Target="../notesSlides/notesSlide91.xml"/><Relationship Id="rId1" Type="http://schemas.openxmlformats.org/officeDocument/2006/relationships/slideLayout" Target="../slideLayouts/slideLayout24.xml"/><Relationship Id="rId6" Type="http://schemas.openxmlformats.org/officeDocument/2006/relationships/image" Target="../media/image161.png"/><Relationship Id="rId5" Type="http://schemas.openxmlformats.org/officeDocument/2006/relationships/image" Target="../media/image160.jpeg"/><Relationship Id="rId4" Type="http://schemas.openxmlformats.org/officeDocument/2006/relationships/image" Target="../media/image159.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zh-CN" altLang="en-US" dirty="0" smtClean="0"/>
              <a:t>伊朗高科技产品</a:t>
            </a:r>
            <a:endParaRPr lang="en-US" dirty="0"/>
          </a:p>
        </p:txBody>
      </p:sp>
      <p:sp>
        <p:nvSpPr>
          <p:cNvPr id="4" name="Subtitle 3"/>
          <p:cNvSpPr>
            <a:spLocks noGrp="1"/>
          </p:cNvSpPr>
          <p:nvPr>
            <p:ph type="subTitle" idx="1"/>
          </p:nvPr>
        </p:nvSpPr>
        <p:spPr/>
        <p:txBody>
          <a:bodyPr/>
          <a:lstStyle/>
          <a:p>
            <a:r>
              <a:rPr lang="zh-CN" altLang="en-US" dirty="0" smtClean="0"/>
              <a:t>部分伊朗高科技产品介绍</a:t>
            </a:r>
            <a:endParaRPr lang="it-IT" dirty="0"/>
          </a:p>
        </p:txBody>
      </p:sp>
    </p:spTree>
    <p:extLst>
      <p:ext uri="{BB962C8B-B14F-4D97-AF65-F5344CB8AC3E}">
        <p14:creationId xmlns:p14="http://schemas.microsoft.com/office/powerpoint/2010/main" val="2808920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04"/>
        <p:cNvGrpSpPr/>
        <p:nvPr/>
      </p:nvGrpSpPr>
      <p:grpSpPr>
        <a:xfrm>
          <a:off x="0" y="0"/>
          <a:ext cx="0" cy="0"/>
          <a:chOff x="0" y="0"/>
          <a:chExt cx="0" cy="0"/>
        </a:xfrm>
      </p:grpSpPr>
      <p:sp>
        <p:nvSpPr>
          <p:cNvPr id="707" name="Shape 707"/>
          <p:cNvSpPr txBox="1"/>
          <p:nvPr/>
        </p:nvSpPr>
        <p:spPr>
          <a:xfrm>
            <a:off x="455611" y="2514600"/>
            <a:ext cx="3886201" cy="3076964"/>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Mainstream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 </a:t>
            </a:r>
            <a:r>
              <a:rPr lang="en-US" sz="1600" kern="0" dirty="0" err="1">
                <a:solidFill>
                  <a:srgbClr val="3F3F3F"/>
                </a:solidFill>
                <a:latin typeface="Times New Roman" panose="02020603050405020304" pitchFamily="18" charset="0"/>
                <a:ea typeface="Arial"/>
                <a:cs typeface="Times New Roman" panose="02020603050405020304" pitchFamily="18" charset="0"/>
                <a:sym typeface="Arial"/>
              </a:rPr>
              <a:t>Microstream</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 Capnography Monitoring</a:t>
            </a:r>
          </a:p>
          <a:p>
            <a:pPr marL="285750" indent="-285750" defTabSz="1218895">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Continues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Monitoring of EtCO2, Respiration Rate and FiCO2</a:t>
            </a:r>
          </a:p>
          <a:p>
            <a:pPr marL="285750" indent="-285750" defTabSz="1218895">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Real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Time CO2 Waveform</a:t>
            </a:r>
          </a:p>
          <a:p>
            <a:pPr marL="285750" indent="-285750" defTabSz="1218895">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High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Accuracy and Stability</a:t>
            </a:r>
          </a:p>
          <a:p>
            <a:pPr marL="285750" indent="-285750" defTabSz="1218895">
              <a:buFont typeface="Arial" panose="020B0604020202020204" pitchFamily="34" charset="0"/>
              <a:buChar char="•"/>
            </a:pPr>
            <a:endPar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endParaRPr>
          </a:p>
          <a:p>
            <a:pPr marL="285750" indent="-285750" defTabSz="1218895">
              <a:buFont typeface="Arial" panose="020B0604020202020204" pitchFamily="34" charset="0"/>
              <a:buChar char="•"/>
            </a:pP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Internal Rechargeable Battery with 5 Hours Working Capacity</a:t>
            </a:r>
          </a:p>
          <a:p>
            <a:pPr marL="285750" indent="-285750" defTabSz="1218895">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ETHERNET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Connection Complying HL7 Protocols</a:t>
            </a:r>
          </a:p>
          <a:p>
            <a:pPr marL="285750" indent="-285750" defTabSz="1218895">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USB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Connector</a:t>
            </a:r>
          </a:p>
          <a:p>
            <a:pPr marL="285750" indent="-285750" defTabSz="1218895">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Unlimited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Trend for Several Patients</a:t>
            </a:r>
          </a:p>
          <a:p>
            <a:pPr marL="285750" indent="-285750" defTabSz="1218895">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7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inch TFT LCD with CAPACITIVE TOUCH panel</a:t>
            </a:r>
          </a:p>
          <a:p>
            <a:pPr marL="285750" indent="-285750" defTabSz="1218895">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Capability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to Install other Vital Sign Modules</a:t>
            </a:r>
          </a:p>
          <a:p>
            <a:pPr defTabSz="1218895"/>
            <a:endParaRPr lang="en-US" sz="1600" kern="0" dirty="0">
              <a:solidFill>
                <a:srgbClr val="3F3F3F"/>
              </a:solidFill>
              <a:ea typeface="Arial"/>
              <a:cs typeface="Arial"/>
              <a:sym typeface="Arial"/>
            </a:endParaRPr>
          </a:p>
        </p:txBody>
      </p:sp>
      <p:sp>
        <p:nvSpPr>
          <p:cNvPr id="708" name="Shape 708"/>
          <p:cNvSpPr txBox="1"/>
          <p:nvPr/>
        </p:nvSpPr>
        <p:spPr>
          <a:xfrm>
            <a:off x="455612" y="1981200"/>
            <a:ext cx="3352800" cy="533341"/>
          </a:xfrm>
          <a:prstGeom prst="rect">
            <a:avLst/>
          </a:prstGeom>
          <a:noFill/>
          <a:ln>
            <a:noFill/>
          </a:ln>
        </p:spPr>
        <p:txBody>
          <a:bodyPr wrap="square" lIns="121868" tIns="60917" rIns="121868" bIns="60917" anchor="t" anchorCtr="0">
            <a:noAutofit/>
          </a:bodyPr>
          <a:lstStyle/>
          <a:p>
            <a:pPr defTabSz="1218895"/>
            <a:r>
              <a:rPr lang="en-US" sz="2400" b="1" kern="0" dirty="0" smtClean="0">
                <a:solidFill>
                  <a:srgbClr val="3F3F3F"/>
                </a:solidFill>
                <a:ea typeface="Arial"/>
                <a:cs typeface="Arial"/>
                <a:sym typeface="Arial"/>
              </a:rPr>
              <a:t>ACCUCAP901</a:t>
            </a:r>
            <a:endParaRPr lang="en" sz="1333" kern="0" dirty="0">
              <a:solidFill>
                <a:srgbClr val="3F3F3F"/>
              </a:solidFill>
              <a:latin typeface="Arial"/>
              <a:ea typeface="Arial"/>
              <a:cs typeface="Arial"/>
              <a:sym typeface="Arial"/>
            </a:endParaRPr>
          </a:p>
        </p:txBody>
      </p:sp>
      <p:pic>
        <p:nvPicPr>
          <p:cNvPr id="2" name="Picture 1"/>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36612" y="152400"/>
            <a:ext cx="2133600" cy="1649924"/>
          </a:xfrm>
          <a:prstGeom prst="rect">
            <a:avLst/>
          </a:prstGeom>
        </p:spPr>
      </p:pic>
      <p:grpSp>
        <p:nvGrpSpPr>
          <p:cNvPr id="23" name="Shape 711"/>
          <p:cNvGrpSpPr/>
          <p:nvPr/>
        </p:nvGrpSpPr>
        <p:grpSpPr>
          <a:xfrm>
            <a:off x="8560868" y="834377"/>
            <a:ext cx="3400944" cy="897785"/>
            <a:chOff x="2113657" y="4283314"/>
            <a:chExt cx="3647460" cy="673514"/>
          </a:xfrm>
        </p:grpSpPr>
        <p:sp>
          <p:nvSpPr>
            <p:cNvPr id="25" name="Shape 712"/>
            <p:cNvSpPr txBox="1"/>
            <p:nvPr/>
          </p:nvSpPr>
          <p:spPr>
            <a:xfrm>
              <a:off x="2113657" y="4495163"/>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2000 </a:t>
              </a: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Devices (Per month)</a:t>
              </a:r>
              <a:endParaRPr lang="en"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26" name="Shape 713"/>
            <p:cNvSpPr txBox="1"/>
            <p:nvPr/>
          </p:nvSpPr>
          <p:spPr>
            <a:xfrm>
              <a:off x="2113658" y="4283314"/>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rPr>
                <a:t>Production capacity</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27" name="Shape 715"/>
          <p:cNvSpPr/>
          <p:nvPr/>
        </p:nvSpPr>
        <p:spPr>
          <a:xfrm>
            <a:off x="8913812" y="1815089"/>
            <a:ext cx="445583" cy="444279"/>
          </a:xfrm>
          <a:custGeom>
            <a:avLst/>
            <a:gdLst/>
            <a:ahLst/>
            <a:cxnLst/>
            <a:rect l="0" t="0" r="0" b="0"/>
            <a:pathLst>
              <a:path w="120000" h="120000" extrusionOk="0">
                <a:moveTo>
                  <a:pt x="26666" y="100217"/>
                </a:moveTo>
                <a:cubicBezTo>
                  <a:pt x="25193" y="100217"/>
                  <a:pt x="24000" y="101415"/>
                  <a:pt x="24000" y="102892"/>
                </a:cubicBezTo>
                <a:cubicBezTo>
                  <a:pt x="24000" y="104369"/>
                  <a:pt x="25193" y="105566"/>
                  <a:pt x="26666" y="105566"/>
                </a:cubicBezTo>
                <a:lnTo>
                  <a:pt x="93333" y="105566"/>
                </a:lnTo>
                <a:cubicBezTo>
                  <a:pt x="94806" y="105566"/>
                  <a:pt x="96000" y="104369"/>
                  <a:pt x="96000" y="102892"/>
                </a:cubicBezTo>
                <a:cubicBezTo>
                  <a:pt x="96000" y="101415"/>
                  <a:pt x="94806" y="100217"/>
                  <a:pt x="93333" y="100217"/>
                </a:cubicBezTo>
                <a:close/>
                <a:moveTo>
                  <a:pt x="26666" y="87913"/>
                </a:moveTo>
                <a:cubicBezTo>
                  <a:pt x="25193" y="87913"/>
                  <a:pt x="24000" y="89111"/>
                  <a:pt x="24000" y="90588"/>
                </a:cubicBezTo>
                <a:cubicBezTo>
                  <a:pt x="24000" y="92065"/>
                  <a:pt x="25193" y="93262"/>
                  <a:pt x="26666" y="93262"/>
                </a:cubicBezTo>
                <a:lnTo>
                  <a:pt x="93333" y="93262"/>
                </a:lnTo>
                <a:cubicBezTo>
                  <a:pt x="94806" y="93262"/>
                  <a:pt x="96000" y="92065"/>
                  <a:pt x="96000" y="90588"/>
                </a:cubicBezTo>
                <a:cubicBezTo>
                  <a:pt x="96000" y="89111"/>
                  <a:pt x="94806" y="87913"/>
                  <a:pt x="93333" y="87913"/>
                </a:cubicBezTo>
                <a:close/>
                <a:moveTo>
                  <a:pt x="26666" y="75609"/>
                </a:moveTo>
                <a:cubicBezTo>
                  <a:pt x="25193" y="75609"/>
                  <a:pt x="24000" y="76806"/>
                  <a:pt x="24000" y="78284"/>
                </a:cubicBezTo>
                <a:cubicBezTo>
                  <a:pt x="24000" y="79761"/>
                  <a:pt x="25193" y="80958"/>
                  <a:pt x="26666" y="80958"/>
                </a:cubicBezTo>
                <a:lnTo>
                  <a:pt x="93333" y="80958"/>
                </a:lnTo>
                <a:cubicBezTo>
                  <a:pt x="94806" y="80958"/>
                  <a:pt x="96000" y="79761"/>
                  <a:pt x="96000" y="78284"/>
                </a:cubicBezTo>
                <a:cubicBezTo>
                  <a:pt x="96000" y="76806"/>
                  <a:pt x="94806" y="75609"/>
                  <a:pt x="93333" y="75609"/>
                </a:cubicBezTo>
                <a:close/>
                <a:moveTo>
                  <a:pt x="26666" y="63305"/>
                </a:moveTo>
                <a:cubicBezTo>
                  <a:pt x="25193" y="63305"/>
                  <a:pt x="24000" y="64502"/>
                  <a:pt x="24000" y="65979"/>
                </a:cubicBezTo>
                <a:cubicBezTo>
                  <a:pt x="24000" y="67457"/>
                  <a:pt x="25193" y="68654"/>
                  <a:pt x="26666" y="68654"/>
                </a:cubicBezTo>
                <a:lnTo>
                  <a:pt x="93333" y="68654"/>
                </a:lnTo>
                <a:cubicBezTo>
                  <a:pt x="94806" y="68654"/>
                  <a:pt x="96000" y="67457"/>
                  <a:pt x="96000" y="65979"/>
                </a:cubicBezTo>
                <a:cubicBezTo>
                  <a:pt x="96000" y="64502"/>
                  <a:pt x="94806" y="63305"/>
                  <a:pt x="93333" y="63305"/>
                </a:cubicBezTo>
                <a:close/>
                <a:moveTo>
                  <a:pt x="26666" y="51001"/>
                </a:moveTo>
                <a:cubicBezTo>
                  <a:pt x="25193" y="51001"/>
                  <a:pt x="24000" y="52198"/>
                  <a:pt x="24000" y="53675"/>
                </a:cubicBezTo>
                <a:cubicBezTo>
                  <a:pt x="24000" y="55152"/>
                  <a:pt x="25193" y="56350"/>
                  <a:pt x="26666" y="56350"/>
                </a:cubicBezTo>
                <a:lnTo>
                  <a:pt x="93333" y="56350"/>
                </a:lnTo>
                <a:cubicBezTo>
                  <a:pt x="94806" y="56350"/>
                  <a:pt x="96000" y="55152"/>
                  <a:pt x="96000" y="53675"/>
                </a:cubicBezTo>
                <a:cubicBezTo>
                  <a:pt x="96000" y="52198"/>
                  <a:pt x="94806" y="51001"/>
                  <a:pt x="93333" y="51001"/>
                </a:cubicBezTo>
                <a:close/>
                <a:moveTo>
                  <a:pt x="26666" y="38697"/>
                </a:moveTo>
                <a:cubicBezTo>
                  <a:pt x="25193" y="38697"/>
                  <a:pt x="24000" y="39894"/>
                  <a:pt x="24000" y="41371"/>
                </a:cubicBezTo>
                <a:cubicBezTo>
                  <a:pt x="24000" y="42848"/>
                  <a:pt x="25193" y="44046"/>
                  <a:pt x="26666" y="44046"/>
                </a:cubicBezTo>
                <a:lnTo>
                  <a:pt x="93333" y="44046"/>
                </a:lnTo>
                <a:cubicBezTo>
                  <a:pt x="94806" y="44046"/>
                  <a:pt x="96000" y="42848"/>
                  <a:pt x="96000" y="41371"/>
                </a:cubicBezTo>
                <a:cubicBezTo>
                  <a:pt x="96000" y="39894"/>
                  <a:pt x="94806" y="38697"/>
                  <a:pt x="93333" y="38697"/>
                </a:cubicBezTo>
                <a:close/>
                <a:moveTo>
                  <a:pt x="0" y="11366"/>
                </a:moveTo>
                <a:lnTo>
                  <a:pt x="6739" y="11366"/>
                </a:lnTo>
                <a:lnTo>
                  <a:pt x="6739" y="17459"/>
                </a:lnTo>
                <a:cubicBezTo>
                  <a:pt x="6739" y="22260"/>
                  <a:pt x="10619" y="26151"/>
                  <a:pt x="15405" y="26151"/>
                </a:cubicBezTo>
                <a:cubicBezTo>
                  <a:pt x="20192" y="26151"/>
                  <a:pt x="24072" y="22260"/>
                  <a:pt x="24072" y="17459"/>
                </a:cubicBezTo>
                <a:lnTo>
                  <a:pt x="24072" y="11366"/>
                </a:lnTo>
                <a:lnTo>
                  <a:pt x="29716" y="11366"/>
                </a:lnTo>
                <a:lnTo>
                  <a:pt x="29716" y="17459"/>
                </a:lnTo>
                <a:cubicBezTo>
                  <a:pt x="29716" y="22260"/>
                  <a:pt x="33597" y="26151"/>
                  <a:pt x="38383" y="26151"/>
                </a:cubicBezTo>
                <a:cubicBezTo>
                  <a:pt x="43170" y="26151"/>
                  <a:pt x="47050" y="22260"/>
                  <a:pt x="47050" y="17459"/>
                </a:cubicBezTo>
                <a:lnTo>
                  <a:pt x="47050" y="11366"/>
                </a:lnTo>
                <a:lnTo>
                  <a:pt x="52694" y="11366"/>
                </a:lnTo>
                <a:lnTo>
                  <a:pt x="52694" y="17459"/>
                </a:lnTo>
                <a:cubicBezTo>
                  <a:pt x="52694" y="22260"/>
                  <a:pt x="56574" y="26151"/>
                  <a:pt x="61361" y="26151"/>
                </a:cubicBezTo>
                <a:cubicBezTo>
                  <a:pt x="66147" y="26151"/>
                  <a:pt x="70028" y="22260"/>
                  <a:pt x="70028" y="17459"/>
                </a:cubicBezTo>
                <a:lnTo>
                  <a:pt x="70028" y="11366"/>
                </a:lnTo>
                <a:lnTo>
                  <a:pt x="75672" y="11366"/>
                </a:lnTo>
                <a:lnTo>
                  <a:pt x="75672" y="17459"/>
                </a:lnTo>
                <a:cubicBezTo>
                  <a:pt x="75672" y="22260"/>
                  <a:pt x="79552" y="26151"/>
                  <a:pt x="84339" y="26151"/>
                </a:cubicBezTo>
                <a:cubicBezTo>
                  <a:pt x="89125" y="26151"/>
                  <a:pt x="93005" y="22260"/>
                  <a:pt x="93005" y="17459"/>
                </a:cubicBezTo>
                <a:lnTo>
                  <a:pt x="93005" y="11366"/>
                </a:lnTo>
                <a:lnTo>
                  <a:pt x="98650" y="11366"/>
                </a:lnTo>
                <a:lnTo>
                  <a:pt x="98650" y="17459"/>
                </a:lnTo>
                <a:cubicBezTo>
                  <a:pt x="98650" y="22259"/>
                  <a:pt x="102530" y="26151"/>
                  <a:pt x="107316" y="26151"/>
                </a:cubicBezTo>
                <a:cubicBezTo>
                  <a:pt x="112103" y="26151"/>
                  <a:pt x="115983" y="22259"/>
                  <a:pt x="115983" y="17459"/>
                </a:cubicBezTo>
                <a:lnTo>
                  <a:pt x="115983" y="11366"/>
                </a:lnTo>
                <a:lnTo>
                  <a:pt x="120000" y="11366"/>
                </a:lnTo>
                <a:lnTo>
                  <a:pt x="120000" y="120000"/>
                </a:lnTo>
                <a:lnTo>
                  <a:pt x="0" y="120000"/>
                </a:lnTo>
                <a:close/>
                <a:moveTo>
                  <a:pt x="15405" y="0"/>
                </a:moveTo>
                <a:cubicBezTo>
                  <a:pt x="17983" y="0"/>
                  <a:pt x="20072" y="2095"/>
                  <a:pt x="20072" y="4680"/>
                </a:cubicBezTo>
                <a:lnTo>
                  <a:pt x="20072" y="18051"/>
                </a:lnTo>
                <a:cubicBezTo>
                  <a:pt x="20072" y="20636"/>
                  <a:pt x="17983" y="22732"/>
                  <a:pt x="15405" y="22732"/>
                </a:cubicBezTo>
                <a:cubicBezTo>
                  <a:pt x="12828" y="22732"/>
                  <a:pt x="10739" y="20636"/>
                  <a:pt x="10739" y="18051"/>
                </a:cubicBezTo>
                <a:lnTo>
                  <a:pt x="10739" y="4680"/>
                </a:lnTo>
                <a:cubicBezTo>
                  <a:pt x="10739" y="2095"/>
                  <a:pt x="12828" y="0"/>
                  <a:pt x="15405" y="0"/>
                </a:cubicBezTo>
                <a:close/>
                <a:moveTo>
                  <a:pt x="38383" y="0"/>
                </a:moveTo>
                <a:cubicBezTo>
                  <a:pt x="40960" y="0"/>
                  <a:pt x="43050" y="2095"/>
                  <a:pt x="43050" y="4680"/>
                </a:cubicBezTo>
                <a:lnTo>
                  <a:pt x="43050" y="18051"/>
                </a:lnTo>
                <a:cubicBezTo>
                  <a:pt x="43050" y="20636"/>
                  <a:pt x="40960" y="22732"/>
                  <a:pt x="38383" y="22732"/>
                </a:cubicBezTo>
                <a:cubicBezTo>
                  <a:pt x="35806" y="22732"/>
                  <a:pt x="33716" y="20636"/>
                  <a:pt x="33716" y="18051"/>
                </a:cubicBezTo>
                <a:lnTo>
                  <a:pt x="33716" y="4680"/>
                </a:lnTo>
                <a:cubicBezTo>
                  <a:pt x="33716" y="2095"/>
                  <a:pt x="35806" y="0"/>
                  <a:pt x="38383" y="0"/>
                </a:cubicBezTo>
                <a:close/>
                <a:moveTo>
                  <a:pt x="61361" y="0"/>
                </a:moveTo>
                <a:cubicBezTo>
                  <a:pt x="63938" y="0"/>
                  <a:pt x="66028" y="2095"/>
                  <a:pt x="66028" y="4680"/>
                </a:cubicBezTo>
                <a:lnTo>
                  <a:pt x="66028" y="18051"/>
                </a:lnTo>
                <a:cubicBezTo>
                  <a:pt x="66028" y="20636"/>
                  <a:pt x="63938" y="22731"/>
                  <a:pt x="61361" y="22731"/>
                </a:cubicBezTo>
                <a:cubicBezTo>
                  <a:pt x="58784" y="22731"/>
                  <a:pt x="56694" y="20636"/>
                  <a:pt x="56694" y="18051"/>
                </a:cubicBezTo>
                <a:lnTo>
                  <a:pt x="56694" y="4680"/>
                </a:lnTo>
                <a:cubicBezTo>
                  <a:pt x="56694" y="2095"/>
                  <a:pt x="58784" y="0"/>
                  <a:pt x="61361" y="0"/>
                </a:cubicBezTo>
                <a:close/>
                <a:moveTo>
                  <a:pt x="84339" y="0"/>
                </a:moveTo>
                <a:cubicBezTo>
                  <a:pt x="86916" y="0"/>
                  <a:pt x="89005" y="2095"/>
                  <a:pt x="89005" y="4680"/>
                </a:cubicBezTo>
                <a:lnTo>
                  <a:pt x="89005" y="18051"/>
                </a:lnTo>
                <a:cubicBezTo>
                  <a:pt x="89005" y="20636"/>
                  <a:pt x="86916" y="22731"/>
                  <a:pt x="84339" y="22731"/>
                </a:cubicBezTo>
                <a:cubicBezTo>
                  <a:pt x="81761" y="22731"/>
                  <a:pt x="79672" y="20636"/>
                  <a:pt x="79672" y="18051"/>
                </a:cubicBezTo>
                <a:lnTo>
                  <a:pt x="79672" y="4680"/>
                </a:lnTo>
                <a:cubicBezTo>
                  <a:pt x="79672" y="2095"/>
                  <a:pt x="81761" y="0"/>
                  <a:pt x="84339" y="0"/>
                </a:cubicBezTo>
                <a:close/>
                <a:moveTo>
                  <a:pt x="107316" y="0"/>
                </a:moveTo>
                <a:cubicBezTo>
                  <a:pt x="109894" y="0"/>
                  <a:pt x="111983" y="2095"/>
                  <a:pt x="111983" y="4680"/>
                </a:cubicBezTo>
                <a:lnTo>
                  <a:pt x="111983" y="18051"/>
                </a:lnTo>
                <a:cubicBezTo>
                  <a:pt x="111983" y="20636"/>
                  <a:pt x="109894" y="22731"/>
                  <a:pt x="107316" y="22731"/>
                </a:cubicBezTo>
                <a:cubicBezTo>
                  <a:pt x="104739" y="22731"/>
                  <a:pt x="102650" y="20636"/>
                  <a:pt x="102650" y="18051"/>
                </a:cubicBezTo>
                <a:lnTo>
                  <a:pt x="102650" y="4680"/>
                </a:lnTo>
                <a:cubicBezTo>
                  <a:pt x="102650" y="2095"/>
                  <a:pt x="104739" y="0"/>
                  <a:pt x="107316" y="0"/>
                </a:cubicBezTo>
                <a:close/>
              </a:path>
            </a:pathLst>
          </a:custGeom>
          <a:solidFill>
            <a:srgbClr val="1ED4DE"/>
          </a:solidFill>
          <a:ln>
            <a:noFill/>
          </a:ln>
        </p:spPr>
        <p:txBody>
          <a:bodyPr wrap="square" lIns="121868" tIns="60917" rIns="121868" bIns="60917" anchor="ctr" anchorCtr="0">
            <a:noAutofit/>
          </a:bodyPr>
          <a:lstStyle/>
          <a:p>
            <a:pPr algn="ctr" defTabSz="1218895"/>
            <a:endParaRPr sz="2399" kern="0">
              <a:solidFill>
                <a:srgbClr val="FFFFFF"/>
              </a:solidFill>
              <a:latin typeface="Arial"/>
              <a:ea typeface="Arial"/>
              <a:cs typeface="Arial"/>
              <a:sym typeface="Arial"/>
            </a:endParaRPr>
          </a:p>
        </p:txBody>
      </p:sp>
      <p:sp>
        <p:nvSpPr>
          <p:cNvPr id="28" name="Shape 719"/>
          <p:cNvSpPr txBox="1"/>
          <p:nvPr/>
        </p:nvSpPr>
        <p:spPr>
          <a:xfrm>
            <a:off x="8560869" y="2287628"/>
            <a:ext cx="3253607" cy="369236"/>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sym typeface="Arial"/>
              </a:rPr>
              <a:t>After sale services/ Guarantee</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nvGrpSpPr>
          <p:cNvPr id="31" name="Shape 720"/>
          <p:cNvGrpSpPr/>
          <p:nvPr/>
        </p:nvGrpSpPr>
        <p:grpSpPr>
          <a:xfrm>
            <a:off x="8560867" y="4116426"/>
            <a:ext cx="3705745" cy="925692"/>
            <a:chOff x="2113657" y="4262378"/>
            <a:chExt cx="3725665" cy="694450"/>
          </a:xfrm>
        </p:grpSpPr>
        <p:sp>
          <p:nvSpPr>
            <p:cNvPr id="32" name="Shape 721"/>
            <p:cNvSpPr txBox="1"/>
            <p:nvPr/>
          </p:nvSpPr>
          <p:spPr>
            <a:xfrm>
              <a:off x="2113657" y="4495163"/>
              <a:ext cx="3725665"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fr-FR" sz="1600" kern="0" dirty="0">
                  <a:solidFill>
                    <a:srgbClr val="595959"/>
                  </a:solidFill>
                  <a:latin typeface="Times New Roman" panose="02020603050405020304" pitchFamily="18" charset="0"/>
                  <a:ea typeface="Arial"/>
                  <a:cs typeface="Times New Roman" panose="02020603050405020304" pitchFamily="18" charset="0"/>
                  <a:sym typeface="Arial"/>
                </a:rPr>
                <a:t>ASTM F2761-09</a:t>
              </a:r>
              <a:endParaRPr lang="fr-FR" sz="1600" kern="0" dirty="0" smtClean="0">
                <a:solidFill>
                  <a:srgbClr val="595959"/>
                </a:solidFill>
                <a:latin typeface="Times New Roman" panose="02020603050405020304" pitchFamily="18" charset="0"/>
                <a:ea typeface="Arial"/>
                <a:cs typeface="Times New Roman" panose="02020603050405020304" pitchFamily="18" charset="0"/>
                <a:sym typeface="Arial"/>
              </a:endParaRPr>
            </a:p>
            <a:p>
              <a:pPr marL="285750" indent="-285750" defTabSz="1218895">
                <a:buFont typeface="Arial" panose="020B0604020202020204" pitchFamily="34" charset="0"/>
                <a:buChar char="•"/>
              </a:pPr>
              <a:r>
                <a:rPr lang="fr-FR" sz="1600" kern="0" dirty="0">
                  <a:solidFill>
                    <a:srgbClr val="595959"/>
                  </a:solidFill>
                  <a:latin typeface="Times New Roman" panose="02020603050405020304" pitchFamily="18" charset="0"/>
                  <a:ea typeface="Arial"/>
                  <a:cs typeface="Times New Roman" panose="02020603050405020304" pitchFamily="18" charset="0"/>
                  <a:sym typeface="Arial"/>
                </a:rPr>
                <a:t>ISO </a:t>
              </a:r>
              <a:r>
                <a:rPr lang="fr-FR" sz="1600" kern="0" dirty="0" smtClean="0">
                  <a:solidFill>
                    <a:srgbClr val="595959"/>
                  </a:solidFill>
                  <a:latin typeface="Times New Roman" panose="02020603050405020304" pitchFamily="18" charset="0"/>
                  <a:ea typeface="Arial"/>
                  <a:cs typeface="Times New Roman" panose="02020603050405020304" pitchFamily="18" charset="0"/>
                  <a:sym typeface="Arial"/>
                </a:rPr>
                <a:t>80601-2-61 , ISO 80601-2-55 ISO </a:t>
              </a:r>
              <a:r>
                <a:rPr lang="fr-FR" sz="1600" kern="0" dirty="0">
                  <a:solidFill>
                    <a:srgbClr val="595959"/>
                  </a:solidFill>
                  <a:latin typeface="Times New Roman" panose="02020603050405020304" pitchFamily="18" charset="0"/>
                  <a:ea typeface="Arial"/>
                  <a:cs typeface="Times New Roman" panose="02020603050405020304" pitchFamily="18" charset="0"/>
                  <a:sym typeface="Arial"/>
                </a:rPr>
                <a:t>14971 ,  ISO 60601-1</a:t>
              </a:r>
              <a:endParaRPr lang="pt-BR"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33" name="Shape 722"/>
            <p:cNvSpPr txBox="1"/>
            <p:nvPr/>
          </p:nvSpPr>
          <p:spPr>
            <a:xfrm>
              <a:off x="2113658" y="4262378"/>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sym typeface="Arial"/>
                </a:rPr>
                <a:t>Standards and legally certificates:</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34" name="Shape 450"/>
          <p:cNvSpPr/>
          <p:nvPr/>
        </p:nvSpPr>
        <p:spPr>
          <a:xfrm>
            <a:off x="8841213" y="3534264"/>
            <a:ext cx="590697" cy="565118"/>
          </a:xfrm>
          <a:custGeom>
            <a:avLst/>
            <a:gdLst/>
            <a:ahLst/>
            <a:cxnLst/>
            <a:rect l="0" t="0" r="0" b="0"/>
            <a:pathLst>
              <a:path w="120000" h="120000" extrusionOk="0">
                <a:moveTo>
                  <a:pt x="65274" y="39473"/>
                </a:moveTo>
                <a:cubicBezTo>
                  <a:pt x="53599" y="36371"/>
                  <a:pt x="41599" y="43242"/>
                  <a:pt x="38470" y="54820"/>
                </a:cubicBezTo>
                <a:cubicBezTo>
                  <a:pt x="35342" y="66398"/>
                  <a:pt x="42270" y="78299"/>
                  <a:pt x="53945" y="81402"/>
                </a:cubicBezTo>
                <a:cubicBezTo>
                  <a:pt x="65620" y="84504"/>
                  <a:pt x="77621" y="77633"/>
                  <a:pt x="80749" y="66055"/>
                </a:cubicBezTo>
                <a:cubicBezTo>
                  <a:pt x="83877" y="54477"/>
                  <a:pt x="76949" y="42576"/>
                  <a:pt x="65274" y="39473"/>
                </a:cubicBezTo>
                <a:close/>
                <a:moveTo>
                  <a:pt x="69168" y="25060"/>
                </a:moveTo>
                <a:cubicBezTo>
                  <a:pt x="88870" y="30296"/>
                  <a:pt x="100561" y="50379"/>
                  <a:pt x="95282" y="69917"/>
                </a:cubicBezTo>
                <a:cubicBezTo>
                  <a:pt x="90003" y="89455"/>
                  <a:pt x="69753" y="101050"/>
                  <a:pt x="50051" y="95815"/>
                </a:cubicBezTo>
                <a:cubicBezTo>
                  <a:pt x="30350" y="90579"/>
                  <a:pt x="18658" y="70496"/>
                  <a:pt x="23937" y="50958"/>
                </a:cubicBezTo>
                <a:cubicBezTo>
                  <a:pt x="29216" y="31420"/>
                  <a:pt x="49467" y="19825"/>
                  <a:pt x="69168" y="25060"/>
                </a:cubicBezTo>
                <a:close/>
                <a:moveTo>
                  <a:pt x="70584" y="19819"/>
                </a:moveTo>
                <a:cubicBezTo>
                  <a:pt x="47964" y="13808"/>
                  <a:pt x="24713" y="27121"/>
                  <a:pt x="18652" y="49554"/>
                </a:cubicBezTo>
                <a:cubicBezTo>
                  <a:pt x="12591" y="71987"/>
                  <a:pt x="26015" y="95045"/>
                  <a:pt x="48635" y="101056"/>
                </a:cubicBezTo>
                <a:cubicBezTo>
                  <a:pt x="71255" y="107067"/>
                  <a:pt x="94506" y="93754"/>
                  <a:pt x="100567" y="71321"/>
                </a:cubicBezTo>
                <a:cubicBezTo>
                  <a:pt x="106628" y="48888"/>
                  <a:pt x="93204" y="25830"/>
                  <a:pt x="70584" y="19819"/>
                </a:cubicBezTo>
                <a:close/>
                <a:moveTo>
                  <a:pt x="120000" y="28418"/>
                </a:moveTo>
                <a:lnTo>
                  <a:pt x="119819" y="29085"/>
                </a:lnTo>
                <a:lnTo>
                  <a:pt x="119636" y="28804"/>
                </a:lnTo>
                <a:close/>
                <a:moveTo>
                  <a:pt x="84120" y="4683"/>
                </a:moveTo>
                <a:lnTo>
                  <a:pt x="83867" y="19572"/>
                </a:lnTo>
                <a:lnTo>
                  <a:pt x="83406" y="19449"/>
                </a:lnTo>
                <a:cubicBezTo>
                  <a:pt x="87163" y="21546"/>
                  <a:pt x="90559" y="24117"/>
                  <a:pt x="93431" y="27166"/>
                </a:cubicBezTo>
                <a:lnTo>
                  <a:pt x="106796" y="23870"/>
                </a:lnTo>
                <a:lnTo>
                  <a:pt x="115363" y="39849"/>
                </a:lnTo>
                <a:lnTo>
                  <a:pt x="105840" y="48364"/>
                </a:lnTo>
                <a:cubicBezTo>
                  <a:pt x="107034" y="52676"/>
                  <a:pt x="107596" y="57191"/>
                  <a:pt x="107394" y="61781"/>
                </a:cubicBezTo>
                <a:lnTo>
                  <a:pt x="119289" y="68330"/>
                </a:lnTo>
                <a:lnTo>
                  <a:pt x="114566" y="85810"/>
                </a:lnTo>
                <a:lnTo>
                  <a:pt x="100132" y="85570"/>
                </a:lnTo>
                <a:cubicBezTo>
                  <a:pt x="98307" y="88594"/>
                  <a:pt x="96096" y="91321"/>
                  <a:pt x="93619" y="93756"/>
                </a:cubicBezTo>
                <a:lnTo>
                  <a:pt x="98359" y="106025"/>
                </a:lnTo>
                <a:lnTo>
                  <a:pt x="83411" y="116405"/>
                </a:lnTo>
                <a:lnTo>
                  <a:pt x="72073" y="106643"/>
                </a:lnTo>
                <a:lnTo>
                  <a:pt x="73453" y="105685"/>
                </a:lnTo>
                <a:cubicBezTo>
                  <a:pt x="69110" y="107079"/>
                  <a:pt x="64517" y="107749"/>
                  <a:pt x="59835" y="107723"/>
                </a:cubicBezTo>
                <a:lnTo>
                  <a:pt x="52963" y="119999"/>
                </a:lnTo>
                <a:lnTo>
                  <a:pt x="35336" y="115316"/>
                </a:lnTo>
                <a:lnTo>
                  <a:pt x="35574" y="101277"/>
                </a:lnTo>
                <a:cubicBezTo>
                  <a:pt x="31839" y="99165"/>
                  <a:pt x="28466" y="96583"/>
                  <a:pt x="25614" y="93529"/>
                </a:cubicBezTo>
                <a:lnTo>
                  <a:pt x="25843" y="94015"/>
                </a:lnTo>
                <a:lnTo>
                  <a:pt x="11102" y="96847"/>
                </a:lnTo>
                <a:lnTo>
                  <a:pt x="3390" y="80445"/>
                </a:lnTo>
                <a:lnTo>
                  <a:pt x="13359" y="72429"/>
                </a:lnTo>
                <a:cubicBezTo>
                  <a:pt x="12295" y="68561"/>
                  <a:pt x="11739" y="64530"/>
                  <a:pt x="11738" y="60428"/>
                </a:cubicBezTo>
                <a:lnTo>
                  <a:pt x="0" y="53965"/>
                </a:lnTo>
                <a:lnTo>
                  <a:pt x="4723" y="36484"/>
                </a:lnTo>
                <a:lnTo>
                  <a:pt x="18174" y="36709"/>
                </a:lnTo>
                <a:cubicBezTo>
                  <a:pt x="19999" y="33515"/>
                  <a:pt x="22203" y="30603"/>
                  <a:pt x="24696" y="27997"/>
                </a:cubicBezTo>
                <a:lnTo>
                  <a:pt x="20190" y="14215"/>
                </a:lnTo>
                <a:lnTo>
                  <a:pt x="35666" y="4625"/>
                </a:lnTo>
                <a:lnTo>
                  <a:pt x="46473" y="14962"/>
                </a:lnTo>
                <a:lnTo>
                  <a:pt x="46365" y="15030"/>
                </a:lnTo>
                <a:cubicBezTo>
                  <a:pt x="50613" y="13704"/>
                  <a:pt x="55098" y="13091"/>
                  <a:pt x="59667" y="13141"/>
                </a:cubicBezTo>
                <a:lnTo>
                  <a:pt x="59206" y="13018"/>
                </a:lnTo>
                <a:lnTo>
                  <a:pt x="66493" y="0"/>
                </a:lnTo>
                <a:close/>
              </a:path>
            </a:pathLst>
          </a:custGeom>
          <a:solidFill>
            <a:srgbClr val="E62949"/>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35" name="Shape 451"/>
          <p:cNvSpPr/>
          <p:nvPr/>
        </p:nvSpPr>
        <p:spPr>
          <a:xfrm rot="1795255">
            <a:off x="8958484" y="275304"/>
            <a:ext cx="356158" cy="656509"/>
          </a:xfrm>
          <a:custGeom>
            <a:avLst/>
            <a:gdLst/>
            <a:ahLst/>
            <a:cxnLst/>
            <a:rect l="0" t="0" r="0" b="0"/>
            <a:pathLst>
              <a:path w="120000" h="120000" extrusionOk="0">
                <a:moveTo>
                  <a:pt x="60041" y="0"/>
                </a:moveTo>
                <a:cubicBezTo>
                  <a:pt x="68312" y="142"/>
                  <a:pt x="77049" y="3617"/>
                  <a:pt x="77802" y="9249"/>
                </a:cubicBezTo>
                <a:cubicBezTo>
                  <a:pt x="79731" y="16341"/>
                  <a:pt x="68983" y="18083"/>
                  <a:pt x="72034" y="26607"/>
                </a:cubicBezTo>
                <a:lnTo>
                  <a:pt x="120000" y="26607"/>
                </a:lnTo>
                <a:lnTo>
                  <a:pt x="120000" y="53320"/>
                </a:lnTo>
                <a:cubicBezTo>
                  <a:pt x="105180" y="54850"/>
                  <a:pt x="101982" y="49006"/>
                  <a:pt x="89415" y="50069"/>
                </a:cubicBezTo>
                <a:cubicBezTo>
                  <a:pt x="79319" y="50489"/>
                  <a:pt x="73089" y="55363"/>
                  <a:pt x="72833" y="59977"/>
                </a:cubicBezTo>
                <a:cubicBezTo>
                  <a:pt x="73004" y="64029"/>
                  <a:pt x="79442" y="70012"/>
                  <a:pt x="91464" y="70060"/>
                </a:cubicBezTo>
                <a:cubicBezTo>
                  <a:pt x="106013" y="69226"/>
                  <a:pt x="103877" y="65247"/>
                  <a:pt x="120000" y="65606"/>
                </a:cubicBezTo>
                <a:lnTo>
                  <a:pt x="120000" y="93541"/>
                </a:lnTo>
                <a:lnTo>
                  <a:pt x="70059" y="93541"/>
                </a:lnTo>
                <a:cubicBezTo>
                  <a:pt x="69329" y="102697"/>
                  <a:pt x="76533" y="101447"/>
                  <a:pt x="78036" y="109608"/>
                </a:cubicBezTo>
                <a:cubicBezTo>
                  <a:pt x="77950" y="116314"/>
                  <a:pt x="67224" y="119904"/>
                  <a:pt x="59959" y="120000"/>
                </a:cubicBezTo>
                <a:cubicBezTo>
                  <a:pt x="51687" y="119857"/>
                  <a:pt x="42950" y="116382"/>
                  <a:pt x="42197" y="110750"/>
                </a:cubicBezTo>
                <a:cubicBezTo>
                  <a:pt x="40279" y="103699"/>
                  <a:pt x="50892" y="101936"/>
                  <a:pt x="47995" y="93541"/>
                </a:cubicBezTo>
                <a:lnTo>
                  <a:pt x="0" y="93541"/>
                </a:lnTo>
                <a:lnTo>
                  <a:pt x="0" y="66075"/>
                </a:lnTo>
                <a:cubicBezTo>
                  <a:pt x="15368" y="64341"/>
                  <a:pt x="18478" y="70364"/>
                  <a:pt x="31219" y="69286"/>
                </a:cubicBezTo>
                <a:cubicBezTo>
                  <a:pt x="41315" y="68866"/>
                  <a:pt x="47545" y="63992"/>
                  <a:pt x="47801" y="59379"/>
                </a:cubicBezTo>
                <a:cubicBezTo>
                  <a:pt x="47631" y="55326"/>
                  <a:pt x="41193" y="49343"/>
                  <a:pt x="29171" y="49296"/>
                </a:cubicBezTo>
                <a:cubicBezTo>
                  <a:pt x="14433" y="50140"/>
                  <a:pt x="16816" y="54212"/>
                  <a:pt x="0" y="53739"/>
                </a:cubicBezTo>
                <a:lnTo>
                  <a:pt x="0" y="26607"/>
                </a:lnTo>
                <a:lnTo>
                  <a:pt x="49932" y="26607"/>
                </a:lnTo>
                <a:cubicBezTo>
                  <a:pt x="50748" y="17288"/>
                  <a:pt x="43474" y="18596"/>
                  <a:pt x="41963" y="10391"/>
                </a:cubicBezTo>
                <a:cubicBezTo>
                  <a:pt x="42049" y="3685"/>
                  <a:pt x="52775" y="95"/>
                  <a:pt x="60041" y="0"/>
                </a:cubicBezTo>
                <a:close/>
              </a:path>
            </a:pathLst>
          </a:custGeom>
          <a:solidFill>
            <a:srgbClr val="F4BD2D"/>
          </a:solidFill>
          <a:ln>
            <a:noFill/>
          </a:ln>
          <a:scene3d>
            <a:camera prst="orthographicFront">
              <a:rot lat="0" lon="0" rev="7200000"/>
            </a:camera>
            <a:lightRig rig="threePt" dir="t"/>
          </a:scene3d>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grpSp>
        <p:nvGrpSpPr>
          <p:cNvPr id="37" name="Shape 717"/>
          <p:cNvGrpSpPr/>
          <p:nvPr/>
        </p:nvGrpSpPr>
        <p:grpSpPr>
          <a:xfrm>
            <a:off x="8560868" y="6036416"/>
            <a:ext cx="3253608" cy="897784"/>
            <a:chOff x="2113657" y="4283315"/>
            <a:chExt cx="3647460" cy="673513"/>
          </a:xfrm>
        </p:grpSpPr>
        <p:sp>
          <p:nvSpPr>
            <p:cNvPr id="38" name="Shape 718"/>
            <p:cNvSpPr txBox="1"/>
            <p:nvPr/>
          </p:nvSpPr>
          <p:spPr>
            <a:xfrm>
              <a:off x="2113657" y="4495163"/>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1620 </a:t>
              </a: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a:t>
              </a:r>
              <a:endPar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39" name="Shape 719"/>
            <p:cNvSpPr txBox="1"/>
            <p:nvPr/>
          </p:nvSpPr>
          <p:spPr>
            <a:xfrm>
              <a:off x="2113658" y="4283315"/>
              <a:ext cx="3647459" cy="276999"/>
            </a:xfrm>
            <a:prstGeom prst="rect">
              <a:avLst/>
            </a:prstGeom>
            <a:noFill/>
            <a:ln>
              <a:noFill/>
            </a:ln>
          </p:spPr>
          <p:txBody>
            <a:bodyPr wrap="square" lIns="121868" tIns="60917" rIns="121868" bIns="60917" anchor="t" anchorCtr="0">
              <a:noAutofit/>
            </a:bodyPr>
            <a:lstStyle/>
            <a:p>
              <a:pPr defTabSz="1218895"/>
              <a:r>
                <a:rPr lang="en-US" b="1" kern="0" dirty="0" smtClean="0">
                  <a:solidFill>
                    <a:srgbClr val="595959"/>
                  </a:solidFill>
                  <a:latin typeface="Times New Roman" panose="02020603050405020304" pitchFamily="18" charset="0"/>
                  <a:ea typeface="Arial"/>
                  <a:cs typeface="Times New Roman" panose="02020603050405020304" pitchFamily="18" charset="0"/>
                  <a:sym typeface="Arial"/>
                </a:rPr>
                <a:t>Sales’ Price</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40" name="Shape 718"/>
          <p:cNvSpPr txBox="1"/>
          <p:nvPr/>
        </p:nvSpPr>
        <p:spPr>
          <a:xfrm>
            <a:off x="8560868" y="2587053"/>
            <a:ext cx="3477143" cy="615393"/>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a:solidFill>
                  <a:srgbClr val="595959"/>
                </a:solidFill>
                <a:latin typeface="Times New Roman" panose="02020603050405020304" pitchFamily="18" charset="0"/>
                <a:ea typeface="Arial"/>
                <a:cs typeface="Times New Roman" panose="02020603050405020304" pitchFamily="18" charset="0"/>
              </a:rPr>
              <a:t>120 months after sale services</a:t>
            </a:r>
          </a:p>
          <a:p>
            <a:pPr marL="285750" indent="-285750" defTabSz="1218895">
              <a:buFont typeface="Arial" panose="020B0604020202020204" pitchFamily="34" charset="0"/>
              <a:buChar char="•"/>
            </a:pPr>
            <a:r>
              <a:rPr lang="en-US" sz="1600" kern="0" dirty="0">
                <a:solidFill>
                  <a:srgbClr val="595959"/>
                </a:solidFill>
                <a:latin typeface="Times New Roman" panose="02020603050405020304" pitchFamily="18" charset="0"/>
                <a:ea typeface="Arial"/>
                <a:cs typeface="Times New Roman" panose="02020603050405020304" pitchFamily="18" charset="0"/>
              </a:rPr>
              <a:t>12 months Guarantee</a:t>
            </a:r>
            <a:endParaRPr lang="en"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pic>
        <p:nvPicPr>
          <p:cNvPr id="4" name="Picture 3"/>
          <p:cNvPicPr>
            <a:picLocks noChangeAspect="1"/>
          </p:cNvPicPr>
          <p:nvPr/>
        </p:nvPicPr>
        <p:blipFill rotWithShape="1">
          <a:blip r:embed="rId4">
            <a:extLst>
              <a:ext uri="{28A0092B-C50C-407E-A947-70E740481C1C}">
                <a14:useLocalDpi xmlns:a14="http://schemas.microsoft.com/office/drawing/2010/main" val="0"/>
              </a:ext>
            </a:extLst>
          </a:blip>
          <a:srcRect l="23679" r="20321"/>
          <a:stretch/>
        </p:blipFill>
        <p:spPr>
          <a:xfrm>
            <a:off x="4307402" y="161560"/>
            <a:ext cx="3830221" cy="3419840"/>
          </a:xfrm>
          <a:prstGeom prst="rect">
            <a:avLst/>
          </a:prstGeom>
        </p:spPr>
      </p:pic>
      <p:pic>
        <p:nvPicPr>
          <p:cNvPr id="5" name="Picture 4"/>
          <p:cNvPicPr>
            <a:picLocks noChangeAspect="1"/>
          </p:cNvPicPr>
          <p:nvPr/>
        </p:nvPicPr>
        <p:blipFill>
          <a:blip r:embed="rId5"/>
          <a:stretch>
            <a:fillRect/>
          </a:stretch>
        </p:blipFill>
        <p:spPr>
          <a:xfrm>
            <a:off x="4307402" y="3590638"/>
            <a:ext cx="3795811" cy="3267362"/>
          </a:xfrm>
          <a:prstGeom prst="rect">
            <a:avLst/>
          </a:prstGeom>
        </p:spPr>
      </p:pic>
      <p:sp>
        <p:nvSpPr>
          <p:cNvPr id="22" name="Shape 974"/>
          <p:cNvSpPr/>
          <p:nvPr/>
        </p:nvSpPr>
        <p:spPr>
          <a:xfrm rot="10800000">
            <a:off x="8959687" y="5518439"/>
            <a:ext cx="353751" cy="528546"/>
          </a:xfrm>
          <a:custGeom>
            <a:avLst/>
            <a:gdLst/>
            <a:ahLst/>
            <a:cxnLst/>
            <a:rect l="0" t="0" r="0" b="0"/>
            <a:pathLst>
              <a:path w="120000" h="120000" extrusionOk="0">
                <a:moveTo>
                  <a:pt x="51597" y="50921"/>
                </a:moveTo>
                <a:lnTo>
                  <a:pt x="51597" y="19698"/>
                </a:lnTo>
                <a:cubicBezTo>
                  <a:pt x="47669" y="20191"/>
                  <a:pt x="43916" y="21082"/>
                  <a:pt x="40531" y="22332"/>
                </a:cubicBezTo>
                <a:cubicBezTo>
                  <a:pt x="30598" y="26001"/>
                  <a:pt x="25457" y="32166"/>
                  <a:pt x="27169" y="38355"/>
                </a:cubicBezTo>
                <a:cubicBezTo>
                  <a:pt x="29239" y="46431"/>
                  <a:pt x="39005" y="49155"/>
                  <a:pt x="51597" y="50921"/>
                </a:cubicBezTo>
                <a:close/>
                <a:moveTo>
                  <a:pt x="67852" y="100379"/>
                </a:moveTo>
                <a:cubicBezTo>
                  <a:pt x="71963" y="99887"/>
                  <a:pt x="75901" y="98973"/>
                  <a:pt x="79437" y="97667"/>
                </a:cubicBezTo>
                <a:cubicBezTo>
                  <a:pt x="89370" y="93998"/>
                  <a:pt x="94511" y="87833"/>
                  <a:pt x="92799" y="81644"/>
                </a:cubicBezTo>
                <a:cubicBezTo>
                  <a:pt x="89506" y="73388"/>
                  <a:pt x="79840" y="69732"/>
                  <a:pt x="67852" y="67361"/>
                </a:cubicBezTo>
                <a:close/>
                <a:moveTo>
                  <a:pt x="67852" y="120000"/>
                </a:moveTo>
                <a:lnTo>
                  <a:pt x="51597" y="120000"/>
                </a:lnTo>
                <a:lnTo>
                  <a:pt x="51597" y="114256"/>
                </a:lnTo>
                <a:cubicBezTo>
                  <a:pt x="45417" y="113829"/>
                  <a:pt x="39328" y="112890"/>
                  <a:pt x="33554" y="111448"/>
                </a:cubicBezTo>
                <a:cubicBezTo>
                  <a:pt x="13606" y="106463"/>
                  <a:pt x="696" y="96271"/>
                  <a:pt x="0" y="84958"/>
                </a:cubicBezTo>
                <a:lnTo>
                  <a:pt x="26861" y="84529"/>
                </a:lnTo>
                <a:cubicBezTo>
                  <a:pt x="27245" y="90776"/>
                  <a:pt x="34374" y="96404"/>
                  <a:pt x="45389" y="99156"/>
                </a:cubicBezTo>
                <a:cubicBezTo>
                  <a:pt x="47394" y="99657"/>
                  <a:pt x="49467" y="100048"/>
                  <a:pt x="51597" y="100293"/>
                </a:cubicBezTo>
                <a:lnTo>
                  <a:pt x="51597" y="64682"/>
                </a:lnTo>
                <a:cubicBezTo>
                  <a:pt x="30368" y="61567"/>
                  <a:pt x="7690" y="58004"/>
                  <a:pt x="556" y="40045"/>
                </a:cubicBezTo>
                <a:cubicBezTo>
                  <a:pt x="-2422" y="28913"/>
                  <a:pt x="6883" y="17850"/>
                  <a:pt x="24755" y="11249"/>
                </a:cubicBezTo>
                <a:cubicBezTo>
                  <a:pt x="32832" y="8265"/>
                  <a:pt x="42066" y="6412"/>
                  <a:pt x="51597" y="5737"/>
                </a:cubicBezTo>
                <a:lnTo>
                  <a:pt x="51597" y="0"/>
                </a:lnTo>
                <a:lnTo>
                  <a:pt x="67852" y="0"/>
                </a:lnTo>
                <a:lnTo>
                  <a:pt x="67852" y="5703"/>
                </a:lnTo>
                <a:cubicBezTo>
                  <a:pt x="74209" y="6118"/>
                  <a:pt x="80479" y="7068"/>
                  <a:pt x="86414" y="8551"/>
                </a:cubicBezTo>
                <a:cubicBezTo>
                  <a:pt x="106363" y="13536"/>
                  <a:pt x="119273" y="23728"/>
                  <a:pt x="119969" y="35041"/>
                </a:cubicBezTo>
                <a:lnTo>
                  <a:pt x="93108" y="35470"/>
                </a:lnTo>
                <a:cubicBezTo>
                  <a:pt x="92723" y="29223"/>
                  <a:pt x="85594" y="23595"/>
                  <a:pt x="74579" y="20843"/>
                </a:cubicBezTo>
                <a:cubicBezTo>
                  <a:pt x="72410" y="20301"/>
                  <a:pt x="70160" y="19888"/>
                  <a:pt x="67852" y="19639"/>
                </a:cubicBezTo>
                <a:lnTo>
                  <a:pt x="67852" y="52969"/>
                </a:lnTo>
                <a:cubicBezTo>
                  <a:pt x="88284" y="55535"/>
                  <a:pt x="110482" y="59921"/>
                  <a:pt x="119411" y="79734"/>
                </a:cubicBezTo>
                <a:cubicBezTo>
                  <a:pt x="122511" y="90942"/>
                  <a:pt x="113201" y="102106"/>
                  <a:pt x="95213" y="108750"/>
                </a:cubicBezTo>
                <a:cubicBezTo>
                  <a:pt x="86990" y="111788"/>
                  <a:pt x="77568" y="113654"/>
                  <a:pt x="67852" y="114293"/>
                </a:cubicBezTo>
                <a:close/>
              </a:path>
            </a:pathLst>
          </a:custGeom>
          <a:solidFill>
            <a:schemeClr val="accent3">
              <a:lumMod val="75000"/>
            </a:schemeClr>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dk1"/>
              </a:solidFill>
              <a:latin typeface="Arial"/>
              <a:ea typeface="Arial"/>
              <a:cs typeface="Arial"/>
              <a:sym typeface="Arial"/>
            </a:endParaRPr>
          </a:p>
        </p:txBody>
      </p:sp>
    </p:spTree>
    <p:extLst>
      <p:ext uri="{BB962C8B-B14F-4D97-AF65-F5344CB8AC3E}">
        <p14:creationId xmlns:p14="http://schemas.microsoft.com/office/powerpoint/2010/main" val="1986889910"/>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704"/>
        <p:cNvGrpSpPr/>
        <p:nvPr/>
      </p:nvGrpSpPr>
      <p:grpSpPr>
        <a:xfrm>
          <a:off x="0" y="0"/>
          <a:ext cx="0" cy="0"/>
          <a:chOff x="0" y="0"/>
          <a:chExt cx="0" cy="0"/>
        </a:xfrm>
      </p:grpSpPr>
      <p:sp>
        <p:nvSpPr>
          <p:cNvPr id="715" name="Shape 715"/>
          <p:cNvSpPr/>
          <p:nvPr/>
        </p:nvSpPr>
        <p:spPr>
          <a:xfrm>
            <a:off x="8913812" y="1882516"/>
            <a:ext cx="445583" cy="444279"/>
          </a:xfrm>
          <a:custGeom>
            <a:avLst/>
            <a:gdLst/>
            <a:ahLst/>
            <a:cxnLst/>
            <a:rect l="0" t="0" r="0" b="0"/>
            <a:pathLst>
              <a:path w="120000" h="120000" extrusionOk="0">
                <a:moveTo>
                  <a:pt x="26666" y="100217"/>
                </a:moveTo>
                <a:cubicBezTo>
                  <a:pt x="25193" y="100217"/>
                  <a:pt x="24000" y="101415"/>
                  <a:pt x="24000" y="102892"/>
                </a:cubicBezTo>
                <a:cubicBezTo>
                  <a:pt x="24000" y="104369"/>
                  <a:pt x="25193" y="105566"/>
                  <a:pt x="26666" y="105566"/>
                </a:cubicBezTo>
                <a:lnTo>
                  <a:pt x="93333" y="105566"/>
                </a:lnTo>
                <a:cubicBezTo>
                  <a:pt x="94806" y="105566"/>
                  <a:pt x="96000" y="104369"/>
                  <a:pt x="96000" y="102892"/>
                </a:cubicBezTo>
                <a:cubicBezTo>
                  <a:pt x="96000" y="101415"/>
                  <a:pt x="94806" y="100217"/>
                  <a:pt x="93333" y="100217"/>
                </a:cubicBezTo>
                <a:close/>
                <a:moveTo>
                  <a:pt x="26666" y="87913"/>
                </a:moveTo>
                <a:cubicBezTo>
                  <a:pt x="25193" y="87913"/>
                  <a:pt x="24000" y="89111"/>
                  <a:pt x="24000" y="90588"/>
                </a:cubicBezTo>
                <a:cubicBezTo>
                  <a:pt x="24000" y="92065"/>
                  <a:pt x="25193" y="93262"/>
                  <a:pt x="26666" y="93262"/>
                </a:cubicBezTo>
                <a:lnTo>
                  <a:pt x="93333" y="93262"/>
                </a:lnTo>
                <a:cubicBezTo>
                  <a:pt x="94806" y="93262"/>
                  <a:pt x="96000" y="92065"/>
                  <a:pt x="96000" y="90588"/>
                </a:cubicBezTo>
                <a:cubicBezTo>
                  <a:pt x="96000" y="89111"/>
                  <a:pt x="94806" y="87913"/>
                  <a:pt x="93333" y="87913"/>
                </a:cubicBezTo>
                <a:close/>
                <a:moveTo>
                  <a:pt x="26666" y="75609"/>
                </a:moveTo>
                <a:cubicBezTo>
                  <a:pt x="25193" y="75609"/>
                  <a:pt x="24000" y="76806"/>
                  <a:pt x="24000" y="78284"/>
                </a:cubicBezTo>
                <a:cubicBezTo>
                  <a:pt x="24000" y="79761"/>
                  <a:pt x="25193" y="80958"/>
                  <a:pt x="26666" y="80958"/>
                </a:cubicBezTo>
                <a:lnTo>
                  <a:pt x="93333" y="80958"/>
                </a:lnTo>
                <a:cubicBezTo>
                  <a:pt x="94806" y="80958"/>
                  <a:pt x="96000" y="79761"/>
                  <a:pt x="96000" y="78284"/>
                </a:cubicBezTo>
                <a:cubicBezTo>
                  <a:pt x="96000" y="76806"/>
                  <a:pt x="94806" y="75609"/>
                  <a:pt x="93333" y="75609"/>
                </a:cubicBezTo>
                <a:close/>
                <a:moveTo>
                  <a:pt x="26666" y="63305"/>
                </a:moveTo>
                <a:cubicBezTo>
                  <a:pt x="25193" y="63305"/>
                  <a:pt x="24000" y="64502"/>
                  <a:pt x="24000" y="65979"/>
                </a:cubicBezTo>
                <a:cubicBezTo>
                  <a:pt x="24000" y="67457"/>
                  <a:pt x="25193" y="68654"/>
                  <a:pt x="26666" y="68654"/>
                </a:cubicBezTo>
                <a:lnTo>
                  <a:pt x="93333" y="68654"/>
                </a:lnTo>
                <a:cubicBezTo>
                  <a:pt x="94806" y="68654"/>
                  <a:pt x="96000" y="67457"/>
                  <a:pt x="96000" y="65979"/>
                </a:cubicBezTo>
                <a:cubicBezTo>
                  <a:pt x="96000" y="64502"/>
                  <a:pt x="94806" y="63305"/>
                  <a:pt x="93333" y="63305"/>
                </a:cubicBezTo>
                <a:close/>
                <a:moveTo>
                  <a:pt x="26666" y="51001"/>
                </a:moveTo>
                <a:cubicBezTo>
                  <a:pt x="25193" y="51001"/>
                  <a:pt x="24000" y="52198"/>
                  <a:pt x="24000" y="53675"/>
                </a:cubicBezTo>
                <a:cubicBezTo>
                  <a:pt x="24000" y="55152"/>
                  <a:pt x="25193" y="56350"/>
                  <a:pt x="26666" y="56350"/>
                </a:cubicBezTo>
                <a:lnTo>
                  <a:pt x="93333" y="56350"/>
                </a:lnTo>
                <a:cubicBezTo>
                  <a:pt x="94806" y="56350"/>
                  <a:pt x="96000" y="55152"/>
                  <a:pt x="96000" y="53675"/>
                </a:cubicBezTo>
                <a:cubicBezTo>
                  <a:pt x="96000" y="52198"/>
                  <a:pt x="94806" y="51001"/>
                  <a:pt x="93333" y="51001"/>
                </a:cubicBezTo>
                <a:close/>
                <a:moveTo>
                  <a:pt x="26666" y="38697"/>
                </a:moveTo>
                <a:cubicBezTo>
                  <a:pt x="25193" y="38697"/>
                  <a:pt x="24000" y="39894"/>
                  <a:pt x="24000" y="41371"/>
                </a:cubicBezTo>
                <a:cubicBezTo>
                  <a:pt x="24000" y="42848"/>
                  <a:pt x="25193" y="44046"/>
                  <a:pt x="26666" y="44046"/>
                </a:cubicBezTo>
                <a:lnTo>
                  <a:pt x="93333" y="44046"/>
                </a:lnTo>
                <a:cubicBezTo>
                  <a:pt x="94806" y="44046"/>
                  <a:pt x="96000" y="42848"/>
                  <a:pt x="96000" y="41371"/>
                </a:cubicBezTo>
                <a:cubicBezTo>
                  <a:pt x="96000" y="39894"/>
                  <a:pt x="94806" y="38697"/>
                  <a:pt x="93333" y="38697"/>
                </a:cubicBezTo>
                <a:close/>
                <a:moveTo>
                  <a:pt x="0" y="11366"/>
                </a:moveTo>
                <a:lnTo>
                  <a:pt x="6739" y="11366"/>
                </a:lnTo>
                <a:lnTo>
                  <a:pt x="6739" y="17459"/>
                </a:lnTo>
                <a:cubicBezTo>
                  <a:pt x="6739" y="22260"/>
                  <a:pt x="10619" y="26151"/>
                  <a:pt x="15405" y="26151"/>
                </a:cubicBezTo>
                <a:cubicBezTo>
                  <a:pt x="20192" y="26151"/>
                  <a:pt x="24072" y="22260"/>
                  <a:pt x="24072" y="17459"/>
                </a:cubicBezTo>
                <a:lnTo>
                  <a:pt x="24072" y="11366"/>
                </a:lnTo>
                <a:lnTo>
                  <a:pt x="29716" y="11366"/>
                </a:lnTo>
                <a:lnTo>
                  <a:pt x="29716" y="17459"/>
                </a:lnTo>
                <a:cubicBezTo>
                  <a:pt x="29716" y="22260"/>
                  <a:pt x="33597" y="26151"/>
                  <a:pt x="38383" y="26151"/>
                </a:cubicBezTo>
                <a:cubicBezTo>
                  <a:pt x="43170" y="26151"/>
                  <a:pt x="47050" y="22260"/>
                  <a:pt x="47050" y="17459"/>
                </a:cubicBezTo>
                <a:lnTo>
                  <a:pt x="47050" y="11366"/>
                </a:lnTo>
                <a:lnTo>
                  <a:pt x="52694" y="11366"/>
                </a:lnTo>
                <a:lnTo>
                  <a:pt x="52694" y="17459"/>
                </a:lnTo>
                <a:cubicBezTo>
                  <a:pt x="52694" y="22260"/>
                  <a:pt x="56574" y="26151"/>
                  <a:pt x="61361" y="26151"/>
                </a:cubicBezTo>
                <a:cubicBezTo>
                  <a:pt x="66147" y="26151"/>
                  <a:pt x="70028" y="22260"/>
                  <a:pt x="70028" y="17459"/>
                </a:cubicBezTo>
                <a:lnTo>
                  <a:pt x="70028" y="11366"/>
                </a:lnTo>
                <a:lnTo>
                  <a:pt x="75672" y="11366"/>
                </a:lnTo>
                <a:lnTo>
                  <a:pt x="75672" y="17459"/>
                </a:lnTo>
                <a:cubicBezTo>
                  <a:pt x="75672" y="22260"/>
                  <a:pt x="79552" y="26151"/>
                  <a:pt x="84339" y="26151"/>
                </a:cubicBezTo>
                <a:cubicBezTo>
                  <a:pt x="89125" y="26151"/>
                  <a:pt x="93005" y="22260"/>
                  <a:pt x="93005" y="17459"/>
                </a:cubicBezTo>
                <a:lnTo>
                  <a:pt x="93005" y="11366"/>
                </a:lnTo>
                <a:lnTo>
                  <a:pt x="98650" y="11366"/>
                </a:lnTo>
                <a:lnTo>
                  <a:pt x="98650" y="17459"/>
                </a:lnTo>
                <a:cubicBezTo>
                  <a:pt x="98650" y="22259"/>
                  <a:pt x="102530" y="26151"/>
                  <a:pt x="107316" y="26151"/>
                </a:cubicBezTo>
                <a:cubicBezTo>
                  <a:pt x="112103" y="26151"/>
                  <a:pt x="115983" y="22259"/>
                  <a:pt x="115983" y="17459"/>
                </a:cubicBezTo>
                <a:lnTo>
                  <a:pt x="115983" y="11366"/>
                </a:lnTo>
                <a:lnTo>
                  <a:pt x="120000" y="11366"/>
                </a:lnTo>
                <a:lnTo>
                  <a:pt x="120000" y="120000"/>
                </a:lnTo>
                <a:lnTo>
                  <a:pt x="0" y="120000"/>
                </a:lnTo>
                <a:close/>
                <a:moveTo>
                  <a:pt x="15405" y="0"/>
                </a:moveTo>
                <a:cubicBezTo>
                  <a:pt x="17983" y="0"/>
                  <a:pt x="20072" y="2095"/>
                  <a:pt x="20072" y="4680"/>
                </a:cubicBezTo>
                <a:lnTo>
                  <a:pt x="20072" y="18051"/>
                </a:lnTo>
                <a:cubicBezTo>
                  <a:pt x="20072" y="20636"/>
                  <a:pt x="17983" y="22732"/>
                  <a:pt x="15405" y="22732"/>
                </a:cubicBezTo>
                <a:cubicBezTo>
                  <a:pt x="12828" y="22732"/>
                  <a:pt x="10739" y="20636"/>
                  <a:pt x="10739" y="18051"/>
                </a:cubicBezTo>
                <a:lnTo>
                  <a:pt x="10739" y="4680"/>
                </a:lnTo>
                <a:cubicBezTo>
                  <a:pt x="10739" y="2095"/>
                  <a:pt x="12828" y="0"/>
                  <a:pt x="15405" y="0"/>
                </a:cubicBezTo>
                <a:close/>
                <a:moveTo>
                  <a:pt x="38383" y="0"/>
                </a:moveTo>
                <a:cubicBezTo>
                  <a:pt x="40960" y="0"/>
                  <a:pt x="43050" y="2095"/>
                  <a:pt x="43050" y="4680"/>
                </a:cubicBezTo>
                <a:lnTo>
                  <a:pt x="43050" y="18051"/>
                </a:lnTo>
                <a:cubicBezTo>
                  <a:pt x="43050" y="20636"/>
                  <a:pt x="40960" y="22732"/>
                  <a:pt x="38383" y="22732"/>
                </a:cubicBezTo>
                <a:cubicBezTo>
                  <a:pt x="35806" y="22732"/>
                  <a:pt x="33716" y="20636"/>
                  <a:pt x="33716" y="18051"/>
                </a:cubicBezTo>
                <a:lnTo>
                  <a:pt x="33716" y="4680"/>
                </a:lnTo>
                <a:cubicBezTo>
                  <a:pt x="33716" y="2095"/>
                  <a:pt x="35806" y="0"/>
                  <a:pt x="38383" y="0"/>
                </a:cubicBezTo>
                <a:close/>
                <a:moveTo>
                  <a:pt x="61361" y="0"/>
                </a:moveTo>
                <a:cubicBezTo>
                  <a:pt x="63938" y="0"/>
                  <a:pt x="66028" y="2095"/>
                  <a:pt x="66028" y="4680"/>
                </a:cubicBezTo>
                <a:lnTo>
                  <a:pt x="66028" y="18051"/>
                </a:lnTo>
                <a:cubicBezTo>
                  <a:pt x="66028" y="20636"/>
                  <a:pt x="63938" y="22731"/>
                  <a:pt x="61361" y="22731"/>
                </a:cubicBezTo>
                <a:cubicBezTo>
                  <a:pt x="58784" y="22731"/>
                  <a:pt x="56694" y="20636"/>
                  <a:pt x="56694" y="18051"/>
                </a:cubicBezTo>
                <a:lnTo>
                  <a:pt x="56694" y="4680"/>
                </a:lnTo>
                <a:cubicBezTo>
                  <a:pt x="56694" y="2095"/>
                  <a:pt x="58784" y="0"/>
                  <a:pt x="61361" y="0"/>
                </a:cubicBezTo>
                <a:close/>
                <a:moveTo>
                  <a:pt x="84339" y="0"/>
                </a:moveTo>
                <a:cubicBezTo>
                  <a:pt x="86916" y="0"/>
                  <a:pt x="89005" y="2095"/>
                  <a:pt x="89005" y="4680"/>
                </a:cubicBezTo>
                <a:lnTo>
                  <a:pt x="89005" y="18051"/>
                </a:lnTo>
                <a:cubicBezTo>
                  <a:pt x="89005" y="20636"/>
                  <a:pt x="86916" y="22731"/>
                  <a:pt x="84339" y="22731"/>
                </a:cubicBezTo>
                <a:cubicBezTo>
                  <a:pt x="81761" y="22731"/>
                  <a:pt x="79672" y="20636"/>
                  <a:pt x="79672" y="18051"/>
                </a:cubicBezTo>
                <a:lnTo>
                  <a:pt x="79672" y="4680"/>
                </a:lnTo>
                <a:cubicBezTo>
                  <a:pt x="79672" y="2095"/>
                  <a:pt x="81761" y="0"/>
                  <a:pt x="84339" y="0"/>
                </a:cubicBezTo>
                <a:close/>
                <a:moveTo>
                  <a:pt x="107316" y="0"/>
                </a:moveTo>
                <a:cubicBezTo>
                  <a:pt x="109894" y="0"/>
                  <a:pt x="111983" y="2095"/>
                  <a:pt x="111983" y="4680"/>
                </a:cubicBezTo>
                <a:lnTo>
                  <a:pt x="111983" y="18051"/>
                </a:lnTo>
                <a:cubicBezTo>
                  <a:pt x="111983" y="20636"/>
                  <a:pt x="109894" y="22731"/>
                  <a:pt x="107316" y="22731"/>
                </a:cubicBezTo>
                <a:cubicBezTo>
                  <a:pt x="104739" y="22731"/>
                  <a:pt x="102650" y="20636"/>
                  <a:pt x="102650" y="18051"/>
                </a:cubicBezTo>
                <a:lnTo>
                  <a:pt x="102650" y="4680"/>
                </a:lnTo>
                <a:cubicBezTo>
                  <a:pt x="102650" y="2095"/>
                  <a:pt x="104739" y="0"/>
                  <a:pt x="107316" y="0"/>
                </a:cubicBezTo>
                <a:close/>
              </a:path>
            </a:pathLst>
          </a:custGeom>
          <a:solidFill>
            <a:srgbClr val="1ED4DE"/>
          </a:solidFill>
          <a:ln>
            <a:noFill/>
          </a:ln>
        </p:spPr>
        <p:txBody>
          <a:bodyPr wrap="square" lIns="121868" tIns="60917" rIns="121868" bIns="60917" anchor="ctr" anchorCtr="0">
            <a:noAutofit/>
          </a:bodyPr>
          <a:lstStyle/>
          <a:p>
            <a:pPr algn="ctr" defTabSz="1218895"/>
            <a:endParaRPr sz="2399" kern="0">
              <a:solidFill>
                <a:srgbClr val="FFFFFF"/>
              </a:solidFill>
              <a:latin typeface="Arial"/>
              <a:ea typeface="Arial"/>
              <a:cs typeface="Arial"/>
              <a:sym typeface="Arial"/>
            </a:endParaRPr>
          </a:p>
        </p:txBody>
      </p:sp>
      <p:sp>
        <p:nvSpPr>
          <p:cNvPr id="719" name="Shape 719"/>
          <p:cNvSpPr txBox="1"/>
          <p:nvPr/>
        </p:nvSpPr>
        <p:spPr>
          <a:xfrm>
            <a:off x="8560869" y="2378815"/>
            <a:ext cx="3477143" cy="369236"/>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sym typeface="Arial"/>
              </a:rPr>
              <a:t>After sale services/ Guarantee</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30" name="Shape 451"/>
          <p:cNvSpPr/>
          <p:nvPr/>
        </p:nvSpPr>
        <p:spPr>
          <a:xfrm rot="1795255">
            <a:off x="8958484" y="273676"/>
            <a:ext cx="356158" cy="656509"/>
          </a:xfrm>
          <a:custGeom>
            <a:avLst/>
            <a:gdLst/>
            <a:ahLst/>
            <a:cxnLst/>
            <a:rect l="0" t="0" r="0" b="0"/>
            <a:pathLst>
              <a:path w="120000" h="120000" extrusionOk="0">
                <a:moveTo>
                  <a:pt x="60041" y="0"/>
                </a:moveTo>
                <a:cubicBezTo>
                  <a:pt x="68312" y="142"/>
                  <a:pt x="77049" y="3617"/>
                  <a:pt x="77802" y="9249"/>
                </a:cubicBezTo>
                <a:cubicBezTo>
                  <a:pt x="79731" y="16341"/>
                  <a:pt x="68983" y="18083"/>
                  <a:pt x="72034" y="26607"/>
                </a:cubicBezTo>
                <a:lnTo>
                  <a:pt x="120000" y="26607"/>
                </a:lnTo>
                <a:lnTo>
                  <a:pt x="120000" y="53320"/>
                </a:lnTo>
                <a:cubicBezTo>
                  <a:pt x="105180" y="54850"/>
                  <a:pt x="101982" y="49006"/>
                  <a:pt x="89415" y="50069"/>
                </a:cubicBezTo>
                <a:cubicBezTo>
                  <a:pt x="79319" y="50489"/>
                  <a:pt x="73089" y="55363"/>
                  <a:pt x="72833" y="59977"/>
                </a:cubicBezTo>
                <a:cubicBezTo>
                  <a:pt x="73004" y="64029"/>
                  <a:pt x="79442" y="70012"/>
                  <a:pt x="91464" y="70060"/>
                </a:cubicBezTo>
                <a:cubicBezTo>
                  <a:pt x="106013" y="69226"/>
                  <a:pt x="103877" y="65247"/>
                  <a:pt x="120000" y="65606"/>
                </a:cubicBezTo>
                <a:lnTo>
                  <a:pt x="120000" y="93541"/>
                </a:lnTo>
                <a:lnTo>
                  <a:pt x="70059" y="93541"/>
                </a:lnTo>
                <a:cubicBezTo>
                  <a:pt x="69329" y="102697"/>
                  <a:pt x="76533" y="101447"/>
                  <a:pt x="78036" y="109608"/>
                </a:cubicBezTo>
                <a:cubicBezTo>
                  <a:pt x="77950" y="116314"/>
                  <a:pt x="67224" y="119904"/>
                  <a:pt x="59959" y="120000"/>
                </a:cubicBezTo>
                <a:cubicBezTo>
                  <a:pt x="51687" y="119857"/>
                  <a:pt x="42950" y="116382"/>
                  <a:pt x="42197" y="110750"/>
                </a:cubicBezTo>
                <a:cubicBezTo>
                  <a:pt x="40279" y="103699"/>
                  <a:pt x="50892" y="101936"/>
                  <a:pt x="47995" y="93541"/>
                </a:cubicBezTo>
                <a:lnTo>
                  <a:pt x="0" y="93541"/>
                </a:lnTo>
                <a:lnTo>
                  <a:pt x="0" y="66075"/>
                </a:lnTo>
                <a:cubicBezTo>
                  <a:pt x="15368" y="64341"/>
                  <a:pt x="18478" y="70364"/>
                  <a:pt x="31219" y="69286"/>
                </a:cubicBezTo>
                <a:cubicBezTo>
                  <a:pt x="41315" y="68866"/>
                  <a:pt x="47545" y="63992"/>
                  <a:pt x="47801" y="59379"/>
                </a:cubicBezTo>
                <a:cubicBezTo>
                  <a:pt x="47631" y="55326"/>
                  <a:pt x="41193" y="49343"/>
                  <a:pt x="29171" y="49296"/>
                </a:cubicBezTo>
                <a:cubicBezTo>
                  <a:pt x="14433" y="50140"/>
                  <a:pt x="16816" y="54212"/>
                  <a:pt x="0" y="53739"/>
                </a:cubicBezTo>
                <a:lnTo>
                  <a:pt x="0" y="26607"/>
                </a:lnTo>
                <a:lnTo>
                  <a:pt x="49932" y="26607"/>
                </a:lnTo>
                <a:cubicBezTo>
                  <a:pt x="50748" y="17288"/>
                  <a:pt x="43474" y="18596"/>
                  <a:pt x="41963" y="10391"/>
                </a:cubicBezTo>
                <a:cubicBezTo>
                  <a:pt x="42049" y="3685"/>
                  <a:pt x="52775" y="95"/>
                  <a:pt x="60041" y="0"/>
                </a:cubicBezTo>
                <a:close/>
              </a:path>
            </a:pathLst>
          </a:custGeom>
          <a:solidFill>
            <a:srgbClr val="F4BD2D"/>
          </a:solidFill>
          <a:ln>
            <a:noFill/>
          </a:ln>
          <a:scene3d>
            <a:camera prst="orthographicFront">
              <a:rot lat="0" lon="0" rev="7200000"/>
            </a:camera>
            <a:lightRig rig="threePt" dir="t"/>
          </a:scene3d>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grpSp>
        <p:nvGrpSpPr>
          <p:cNvPr id="19" name="Shape 717"/>
          <p:cNvGrpSpPr/>
          <p:nvPr/>
        </p:nvGrpSpPr>
        <p:grpSpPr>
          <a:xfrm>
            <a:off x="8560868" y="5779664"/>
            <a:ext cx="3253608" cy="897784"/>
            <a:chOff x="2113657" y="4283315"/>
            <a:chExt cx="3647460" cy="673513"/>
          </a:xfrm>
        </p:grpSpPr>
        <p:sp>
          <p:nvSpPr>
            <p:cNvPr id="21" name="Shape 718"/>
            <p:cNvSpPr txBox="1"/>
            <p:nvPr/>
          </p:nvSpPr>
          <p:spPr>
            <a:xfrm>
              <a:off x="2113657" y="4495163"/>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Bottle </a:t>
              </a: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1 Liter:  3 </a:t>
              </a: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a:t>
              </a:r>
            </a:p>
            <a:p>
              <a:pPr marL="285750" indent="-285750" defTabSz="1218895">
                <a:buFont typeface="Arial" panose="020B0604020202020204" pitchFamily="34" charset="0"/>
                <a:buChar char="•"/>
              </a:pP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Bottle </a:t>
              </a: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5 Liter:  14 $</a:t>
              </a:r>
              <a:endParaRPr lang="en-US"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22" name="Shape 719"/>
            <p:cNvSpPr txBox="1"/>
            <p:nvPr/>
          </p:nvSpPr>
          <p:spPr>
            <a:xfrm>
              <a:off x="2113658" y="4283315"/>
              <a:ext cx="3647459" cy="276999"/>
            </a:xfrm>
            <a:prstGeom prst="rect">
              <a:avLst/>
            </a:prstGeom>
            <a:noFill/>
            <a:ln>
              <a:noFill/>
            </a:ln>
          </p:spPr>
          <p:txBody>
            <a:bodyPr wrap="square" lIns="121868" tIns="60917" rIns="121868" bIns="60917" anchor="t" anchorCtr="0">
              <a:noAutofit/>
            </a:bodyPr>
            <a:lstStyle/>
            <a:p>
              <a:pPr defTabSz="1218895"/>
              <a:r>
                <a:rPr lang="en-US" b="1" kern="0" dirty="0" smtClean="0">
                  <a:solidFill>
                    <a:srgbClr val="595959"/>
                  </a:solidFill>
                  <a:latin typeface="Times New Roman" panose="02020603050405020304" pitchFamily="18" charset="0"/>
                  <a:ea typeface="Arial"/>
                  <a:cs typeface="Times New Roman" panose="02020603050405020304" pitchFamily="18" charset="0"/>
                  <a:sym typeface="Arial"/>
                </a:rPr>
                <a:t>Sales’ Price</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24" name="Shape 974"/>
          <p:cNvSpPr/>
          <p:nvPr/>
        </p:nvSpPr>
        <p:spPr>
          <a:xfrm rot="10800000">
            <a:off x="8959685" y="5257800"/>
            <a:ext cx="353751" cy="528546"/>
          </a:xfrm>
          <a:custGeom>
            <a:avLst/>
            <a:gdLst/>
            <a:ahLst/>
            <a:cxnLst/>
            <a:rect l="0" t="0" r="0" b="0"/>
            <a:pathLst>
              <a:path w="120000" h="120000" extrusionOk="0">
                <a:moveTo>
                  <a:pt x="51597" y="50921"/>
                </a:moveTo>
                <a:lnTo>
                  <a:pt x="51597" y="19698"/>
                </a:lnTo>
                <a:cubicBezTo>
                  <a:pt x="47669" y="20191"/>
                  <a:pt x="43916" y="21082"/>
                  <a:pt x="40531" y="22332"/>
                </a:cubicBezTo>
                <a:cubicBezTo>
                  <a:pt x="30598" y="26001"/>
                  <a:pt x="25457" y="32166"/>
                  <a:pt x="27169" y="38355"/>
                </a:cubicBezTo>
                <a:cubicBezTo>
                  <a:pt x="29239" y="46431"/>
                  <a:pt x="39005" y="49155"/>
                  <a:pt x="51597" y="50921"/>
                </a:cubicBezTo>
                <a:close/>
                <a:moveTo>
                  <a:pt x="67852" y="100379"/>
                </a:moveTo>
                <a:cubicBezTo>
                  <a:pt x="71963" y="99887"/>
                  <a:pt x="75901" y="98973"/>
                  <a:pt x="79437" y="97667"/>
                </a:cubicBezTo>
                <a:cubicBezTo>
                  <a:pt x="89370" y="93998"/>
                  <a:pt x="94511" y="87833"/>
                  <a:pt x="92799" y="81644"/>
                </a:cubicBezTo>
                <a:cubicBezTo>
                  <a:pt x="89506" y="73388"/>
                  <a:pt x="79840" y="69732"/>
                  <a:pt x="67852" y="67361"/>
                </a:cubicBezTo>
                <a:close/>
                <a:moveTo>
                  <a:pt x="67852" y="120000"/>
                </a:moveTo>
                <a:lnTo>
                  <a:pt x="51597" y="120000"/>
                </a:lnTo>
                <a:lnTo>
                  <a:pt x="51597" y="114256"/>
                </a:lnTo>
                <a:cubicBezTo>
                  <a:pt x="45417" y="113829"/>
                  <a:pt x="39328" y="112890"/>
                  <a:pt x="33554" y="111448"/>
                </a:cubicBezTo>
                <a:cubicBezTo>
                  <a:pt x="13606" y="106463"/>
                  <a:pt x="696" y="96271"/>
                  <a:pt x="0" y="84958"/>
                </a:cubicBezTo>
                <a:lnTo>
                  <a:pt x="26861" y="84529"/>
                </a:lnTo>
                <a:cubicBezTo>
                  <a:pt x="27245" y="90776"/>
                  <a:pt x="34374" y="96404"/>
                  <a:pt x="45389" y="99156"/>
                </a:cubicBezTo>
                <a:cubicBezTo>
                  <a:pt x="47394" y="99657"/>
                  <a:pt x="49467" y="100048"/>
                  <a:pt x="51597" y="100293"/>
                </a:cubicBezTo>
                <a:lnTo>
                  <a:pt x="51597" y="64682"/>
                </a:lnTo>
                <a:cubicBezTo>
                  <a:pt x="30368" y="61567"/>
                  <a:pt x="7690" y="58004"/>
                  <a:pt x="556" y="40045"/>
                </a:cubicBezTo>
                <a:cubicBezTo>
                  <a:pt x="-2422" y="28913"/>
                  <a:pt x="6883" y="17850"/>
                  <a:pt x="24755" y="11249"/>
                </a:cubicBezTo>
                <a:cubicBezTo>
                  <a:pt x="32832" y="8265"/>
                  <a:pt x="42066" y="6412"/>
                  <a:pt x="51597" y="5737"/>
                </a:cubicBezTo>
                <a:lnTo>
                  <a:pt x="51597" y="0"/>
                </a:lnTo>
                <a:lnTo>
                  <a:pt x="67852" y="0"/>
                </a:lnTo>
                <a:lnTo>
                  <a:pt x="67852" y="5703"/>
                </a:lnTo>
                <a:cubicBezTo>
                  <a:pt x="74209" y="6118"/>
                  <a:pt x="80479" y="7068"/>
                  <a:pt x="86414" y="8551"/>
                </a:cubicBezTo>
                <a:cubicBezTo>
                  <a:pt x="106363" y="13536"/>
                  <a:pt x="119273" y="23728"/>
                  <a:pt x="119969" y="35041"/>
                </a:cubicBezTo>
                <a:lnTo>
                  <a:pt x="93108" y="35470"/>
                </a:lnTo>
                <a:cubicBezTo>
                  <a:pt x="92723" y="29223"/>
                  <a:pt x="85594" y="23595"/>
                  <a:pt x="74579" y="20843"/>
                </a:cubicBezTo>
                <a:cubicBezTo>
                  <a:pt x="72410" y="20301"/>
                  <a:pt x="70160" y="19888"/>
                  <a:pt x="67852" y="19639"/>
                </a:cubicBezTo>
                <a:lnTo>
                  <a:pt x="67852" y="52969"/>
                </a:lnTo>
                <a:cubicBezTo>
                  <a:pt x="88284" y="55535"/>
                  <a:pt x="110482" y="59921"/>
                  <a:pt x="119411" y="79734"/>
                </a:cubicBezTo>
                <a:cubicBezTo>
                  <a:pt x="122511" y="90942"/>
                  <a:pt x="113201" y="102106"/>
                  <a:pt x="95213" y="108750"/>
                </a:cubicBezTo>
                <a:cubicBezTo>
                  <a:pt x="86990" y="111788"/>
                  <a:pt x="77568" y="113654"/>
                  <a:pt x="67852" y="114293"/>
                </a:cubicBezTo>
                <a:close/>
              </a:path>
            </a:pathLst>
          </a:custGeom>
          <a:solidFill>
            <a:schemeClr val="accent3">
              <a:lumMod val="75000"/>
            </a:schemeClr>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dk1"/>
              </a:solidFill>
              <a:latin typeface="Arial"/>
              <a:ea typeface="Arial"/>
              <a:cs typeface="Arial"/>
              <a:sym typeface="Arial"/>
            </a:endParaRPr>
          </a:p>
        </p:txBody>
      </p:sp>
      <p:sp>
        <p:nvSpPr>
          <p:cNvPr id="27" name="Shape 450"/>
          <p:cNvSpPr/>
          <p:nvPr/>
        </p:nvSpPr>
        <p:spPr>
          <a:xfrm>
            <a:off x="8841213" y="3657600"/>
            <a:ext cx="590697" cy="565118"/>
          </a:xfrm>
          <a:custGeom>
            <a:avLst/>
            <a:gdLst/>
            <a:ahLst/>
            <a:cxnLst/>
            <a:rect l="0" t="0" r="0" b="0"/>
            <a:pathLst>
              <a:path w="120000" h="120000" extrusionOk="0">
                <a:moveTo>
                  <a:pt x="65274" y="39473"/>
                </a:moveTo>
                <a:cubicBezTo>
                  <a:pt x="53599" y="36371"/>
                  <a:pt x="41599" y="43242"/>
                  <a:pt x="38470" y="54820"/>
                </a:cubicBezTo>
                <a:cubicBezTo>
                  <a:pt x="35342" y="66398"/>
                  <a:pt x="42270" y="78299"/>
                  <a:pt x="53945" y="81402"/>
                </a:cubicBezTo>
                <a:cubicBezTo>
                  <a:pt x="65620" y="84504"/>
                  <a:pt x="77621" y="77633"/>
                  <a:pt x="80749" y="66055"/>
                </a:cubicBezTo>
                <a:cubicBezTo>
                  <a:pt x="83877" y="54477"/>
                  <a:pt x="76949" y="42576"/>
                  <a:pt x="65274" y="39473"/>
                </a:cubicBezTo>
                <a:close/>
                <a:moveTo>
                  <a:pt x="69168" y="25060"/>
                </a:moveTo>
                <a:cubicBezTo>
                  <a:pt x="88870" y="30296"/>
                  <a:pt x="100561" y="50379"/>
                  <a:pt x="95282" y="69917"/>
                </a:cubicBezTo>
                <a:cubicBezTo>
                  <a:pt x="90003" y="89455"/>
                  <a:pt x="69753" y="101050"/>
                  <a:pt x="50051" y="95815"/>
                </a:cubicBezTo>
                <a:cubicBezTo>
                  <a:pt x="30350" y="90579"/>
                  <a:pt x="18658" y="70496"/>
                  <a:pt x="23937" y="50958"/>
                </a:cubicBezTo>
                <a:cubicBezTo>
                  <a:pt x="29216" y="31420"/>
                  <a:pt x="49467" y="19825"/>
                  <a:pt x="69168" y="25060"/>
                </a:cubicBezTo>
                <a:close/>
                <a:moveTo>
                  <a:pt x="70584" y="19819"/>
                </a:moveTo>
                <a:cubicBezTo>
                  <a:pt x="47964" y="13808"/>
                  <a:pt x="24713" y="27121"/>
                  <a:pt x="18652" y="49554"/>
                </a:cubicBezTo>
                <a:cubicBezTo>
                  <a:pt x="12591" y="71987"/>
                  <a:pt x="26015" y="95045"/>
                  <a:pt x="48635" y="101056"/>
                </a:cubicBezTo>
                <a:cubicBezTo>
                  <a:pt x="71255" y="107067"/>
                  <a:pt x="94506" y="93754"/>
                  <a:pt x="100567" y="71321"/>
                </a:cubicBezTo>
                <a:cubicBezTo>
                  <a:pt x="106628" y="48888"/>
                  <a:pt x="93204" y="25830"/>
                  <a:pt x="70584" y="19819"/>
                </a:cubicBezTo>
                <a:close/>
                <a:moveTo>
                  <a:pt x="120000" y="28418"/>
                </a:moveTo>
                <a:lnTo>
                  <a:pt x="119819" y="29085"/>
                </a:lnTo>
                <a:lnTo>
                  <a:pt x="119636" y="28804"/>
                </a:lnTo>
                <a:close/>
                <a:moveTo>
                  <a:pt x="84120" y="4683"/>
                </a:moveTo>
                <a:lnTo>
                  <a:pt x="83867" y="19572"/>
                </a:lnTo>
                <a:lnTo>
                  <a:pt x="83406" y="19449"/>
                </a:lnTo>
                <a:cubicBezTo>
                  <a:pt x="87163" y="21546"/>
                  <a:pt x="90559" y="24117"/>
                  <a:pt x="93431" y="27166"/>
                </a:cubicBezTo>
                <a:lnTo>
                  <a:pt x="106796" y="23870"/>
                </a:lnTo>
                <a:lnTo>
                  <a:pt x="115363" y="39849"/>
                </a:lnTo>
                <a:lnTo>
                  <a:pt x="105840" y="48364"/>
                </a:lnTo>
                <a:cubicBezTo>
                  <a:pt x="107034" y="52676"/>
                  <a:pt x="107596" y="57191"/>
                  <a:pt x="107394" y="61781"/>
                </a:cubicBezTo>
                <a:lnTo>
                  <a:pt x="119289" y="68330"/>
                </a:lnTo>
                <a:lnTo>
                  <a:pt x="114566" y="85810"/>
                </a:lnTo>
                <a:lnTo>
                  <a:pt x="100132" y="85570"/>
                </a:lnTo>
                <a:cubicBezTo>
                  <a:pt x="98307" y="88594"/>
                  <a:pt x="96096" y="91321"/>
                  <a:pt x="93619" y="93756"/>
                </a:cubicBezTo>
                <a:lnTo>
                  <a:pt x="98359" y="106025"/>
                </a:lnTo>
                <a:lnTo>
                  <a:pt x="83411" y="116405"/>
                </a:lnTo>
                <a:lnTo>
                  <a:pt x="72073" y="106643"/>
                </a:lnTo>
                <a:lnTo>
                  <a:pt x="73453" y="105685"/>
                </a:lnTo>
                <a:cubicBezTo>
                  <a:pt x="69110" y="107079"/>
                  <a:pt x="64517" y="107749"/>
                  <a:pt x="59835" y="107723"/>
                </a:cubicBezTo>
                <a:lnTo>
                  <a:pt x="52963" y="119999"/>
                </a:lnTo>
                <a:lnTo>
                  <a:pt x="35336" y="115316"/>
                </a:lnTo>
                <a:lnTo>
                  <a:pt x="35574" y="101277"/>
                </a:lnTo>
                <a:cubicBezTo>
                  <a:pt x="31839" y="99165"/>
                  <a:pt x="28466" y="96583"/>
                  <a:pt x="25614" y="93529"/>
                </a:cubicBezTo>
                <a:lnTo>
                  <a:pt x="25843" y="94015"/>
                </a:lnTo>
                <a:lnTo>
                  <a:pt x="11102" y="96847"/>
                </a:lnTo>
                <a:lnTo>
                  <a:pt x="3390" y="80445"/>
                </a:lnTo>
                <a:lnTo>
                  <a:pt x="13359" y="72429"/>
                </a:lnTo>
                <a:cubicBezTo>
                  <a:pt x="12295" y="68561"/>
                  <a:pt x="11739" y="64530"/>
                  <a:pt x="11738" y="60428"/>
                </a:cubicBezTo>
                <a:lnTo>
                  <a:pt x="0" y="53965"/>
                </a:lnTo>
                <a:lnTo>
                  <a:pt x="4723" y="36484"/>
                </a:lnTo>
                <a:lnTo>
                  <a:pt x="18174" y="36709"/>
                </a:lnTo>
                <a:cubicBezTo>
                  <a:pt x="19999" y="33515"/>
                  <a:pt x="22203" y="30603"/>
                  <a:pt x="24696" y="27997"/>
                </a:cubicBezTo>
                <a:lnTo>
                  <a:pt x="20190" y="14215"/>
                </a:lnTo>
                <a:lnTo>
                  <a:pt x="35666" y="4625"/>
                </a:lnTo>
                <a:lnTo>
                  <a:pt x="46473" y="14962"/>
                </a:lnTo>
                <a:lnTo>
                  <a:pt x="46365" y="15030"/>
                </a:lnTo>
                <a:cubicBezTo>
                  <a:pt x="50613" y="13704"/>
                  <a:pt x="55098" y="13091"/>
                  <a:pt x="59667" y="13141"/>
                </a:cubicBezTo>
                <a:lnTo>
                  <a:pt x="59206" y="13018"/>
                </a:lnTo>
                <a:lnTo>
                  <a:pt x="66493" y="0"/>
                </a:lnTo>
                <a:close/>
              </a:path>
            </a:pathLst>
          </a:custGeom>
          <a:solidFill>
            <a:srgbClr val="E62949"/>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33" name="Shape 718"/>
          <p:cNvSpPr txBox="1"/>
          <p:nvPr/>
        </p:nvSpPr>
        <p:spPr>
          <a:xfrm>
            <a:off x="8560868" y="2683691"/>
            <a:ext cx="3705744" cy="615393"/>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a:solidFill>
                  <a:srgbClr val="595959"/>
                </a:solidFill>
                <a:latin typeface="Times New Roman" panose="02020603050405020304" pitchFamily="18" charset="0"/>
                <a:ea typeface="Arial"/>
                <a:cs typeface="Times New Roman" panose="02020603050405020304" pitchFamily="18" charset="0"/>
              </a:rPr>
              <a:t>120 months after sale services</a:t>
            </a:r>
          </a:p>
          <a:p>
            <a:pPr marL="285750" indent="-285750" defTabSz="1218895">
              <a:buFont typeface="Arial" panose="020B0604020202020204" pitchFamily="34" charset="0"/>
              <a:buChar char="•"/>
            </a:pPr>
            <a:r>
              <a:rPr lang="en-US" sz="1600" kern="0" dirty="0" smtClean="0">
                <a:solidFill>
                  <a:srgbClr val="595959"/>
                </a:solidFill>
                <a:latin typeface="Times New Roman" panose="02020603050405020304" pitchFamily="18" charset="0"/>
                <a:ea typeface="Arial"/>
                <a:cs typeface="Times New Roman" panose="02020603050405020304" pitchFamily="18" charset="0"/>
              </a:rPr>
              <a:t>36 months </a:t>
            </a:r>
            <a:r>
              <a:rPr lang="en-US" sz="1600" kern="0" dirty="0">
                <a:solidFill>
                  <a:srgbClr val="595959"/>
                </a:solidFill>
                <a:latin typeface="Times New Roman" panose="02020603050405020304" pitchFamily="18" charset="0"/>
                <a:ea typeface="Arial"/>
                <a:cs typeface="Times New Roman" panose="02020603050405020304" pitchFamily="18" charset="0"/>
              </a:rPr>
              <a:t>Guarantee</a:t>
            </a:r>
            <a:endParaRPr lang="en"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4988" y="304800"/>
            <a:ext cx="4495800" cy="1886671"/>
          </a:xfrm>
          <a:prstGeom prst="rect">
            <a:avLst/>
          </a:prstGeom>
        </p:spPr>
      </p:pic>
      <p:pic>
        <p:nvPicPr>
          <p:cNvPr id="4" name="Picture 3"/>
          <p:cNvPicPr>
            <a:picLocks noChangeAspect="1"/>
          </p:cNvPicPr>
          <p:nvPr/>
        </p:nvPicPr>
        <p:blipFill rotWithShape="1">
          <a:blip r:embed="rId4" cstate="print">
            <a:extLst>
              <a:ext uri="{28A0092B-C50C-407E-A947-70E740481C1C}">
                <a14:useLocalDpi xmlns:a14="http://schemas.microsoft.com/office/drawing/2010/main" val="0"/>
              </a:ext>
            </a:extLst>
          </a:blip>
          <a:srcRect l="15007" r="13102"/>
          <a:stretch/>
        </p:blipFill>
        <p:spPr>
          <a:xfrm>
            <a:off x="4469672" y="1882516"/>
            <a:ext cx="3862595" cy="3801223"/>
          </a:xfrm>
          <a:prstGeom prst="rect">
            <a:avLst/>
          </a:prstGeom>
        </p:spPr>
      </p:pic>
      <p:sp>
        <p:nvSpPr>
          <p:cNvPr id="26" name="Shape 707"/>
          <p:cNvSpPr txBox="1"/>
          <p:nvPr/>
        </p:nvSpPr>
        <p:spPr>
          <a:xfrm>
            <a:off x="455612" y="3429000"/>
            <a:ext cx="3810000" cy="3076964"/>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Animal (</a:t>
            </a:r>
            <a:r>
              <a:rPr lang="en-US" sz="1600" kern="0" dirty="0" err="1">
                <a:solidFill>
                  <a:srgbClr val="3F3F3F"/>
                </a:solidFill>
                <a:latin typeface="Times New Roman" panose="02020603050405020304" pitchFamily="18" charset="0"/>
                <a:ea typeface="Arial"/>
                <a:cs typeface="Times New Roman" panose="02020603050405020304" pitchFamily="18" charset="0"/>
                <a:sym typeface="Arial"/>
              </a:rPr>
              <a:t>Hydrolysed</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 fresh whole blood) &amp; plant extract  based natural fertilizer</a:t>
            </a:r>
          </a:p>
          <a:p>
            <a:pPr marL="285750" indent="-285750" defTabSz="1218895">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Liquid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Natural </a:t>
            </a: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Fertilizer</a:t>
            </a:r>
            <a:endParaRPr lang="en-US" sz="1600" kern="0" dirty="0">
              <a:solidFill>
                <a:srgbClr val="3F3F3F"/>
              </a:solidFill>
              <a:latin typeface="Times New Roman" panose="02020603050405020304" pitchFamily="18" charset="0"/>
              <a:ea typeface="Arial"/>
              <a:cs typeface="Times New Roman" panose="02020603050405020304" pitchFamily="18" charset="0"/>
              <a:sym typeface="Arial"/>
            </a:endParaRPr>
          </a:p>
          <a:p>
            <a:pPr marL="285750" indent="-285750" defTabSz="1218895">
              <a:buFont typeface="Arial" panose="020B0604020202020204" pitchFamily="34" charset="0"/>
              <a:buChar char="•"/>
            </a:pP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Dark </a:t>
            </a:r>
            <a:r>
              <a:rPr lang="en-US" sz="1600" kern="0" dirty="0" err="1">
                <a:solidFill>
                  <a:srgbClr val="3F3F3F"/>
                </a:solidFill>
                <a:latin typeface="Times New Roman" panose="02020603050405020304" pitchFamily="18" charset="0"/>
                <a:ea typeface="Arial"/>
                <a:cs typeface="Times New Roman" panose="02020603050405020304" pitchFamily="18" charset="0"/>
                <a:sym typeface="Arial"/>
              </a:rPr>
              <a:t>brwon</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 color with sweet odor </a:t>
            </a:r>
          </a:p>
        </p:txBody>
      </p:sp>
      <p:sp>
        <p:nvSpPr>
          <p:cNvPr id="28" name="Shape 708"/>
          <p:cNvSpPr txBox="1"/>
          <p:nvPr/>
        </p:nvSpPr>
        <p:spPr>
          <a:xfrm>
            <a:off x="531812" y="2667059"/>
            <a:ext cx="4267200" cy="533341"/>
          </a:xfrm>
          <a:prstGeom prst="rect">
            <a:avLst/>
          </a:prstGeom>
          <a:noFill/>
          <a:ln>
            <a:noFill/>
          </a:ln>
        </p:spPr>
        <p:txBody>
          <a:bodyPr wrap="square" lIns="121868" tIns="60917" rIns="121868" bIns="60917" anchor="t" anchorCtr="0">
            <a:noAutofit/>
          </a:bodyPr>
          <a:lstStyle/>
          <a:p>
            <a:pPr defTabSz="1218895"/>
            <a:r>
              <a:rPr lang="en-US" sz="2400" b="1" kern="0" dirty="0">
                <a:solidFill>
                  <a:srgbClr val="3F3F3F"/>
                </a:solidFill>
                <a:ea typeface="Arial"/>
                <a:cs typeface="Arial"/>
              </a:rPr>
              <a:t>Viva Q10</a:t>
            </a:r>
            <a:r>
              <a:rPr lang="en-US" sz="2800" b="1" kern="0" baseline="30000" dirty="0" smtClean="0">
                <a:solidFill>
                  <a:srgbClr val="3F3F3F"/>
                </a:solidFill>
                <a:ea typeface="Arial"/>
                <a:cs typeface="Arial"/>
              </a:rPr>
              <a:t>®</a:t>
            </a:r>
            <a:endParaRPr lang="en" sz="2400" b="1" kern="0" baseline="30000" dirty="0">
              <a:solidFill>
                <a:srgbClr val="3F3F3F"/>
              </a:solidFill>
              <a:ea typeface="Arial"/>
              <a:cs typeface="Arial"/>
              <a:sym typeface="Arial"/>
            </a:endParaRPr>
          </a:p>
        </p:txBody>
      </p:sp>
      <p:grpSp>
        <p:nvGrpSpPr>
          <p:cNvPr id="29" name="Shape 711"/>
          <p:cNvGrpSpPr/>
          <p:nvPr/>
        </p:nvGrpSpPr>
        <p:grpSpPr>
          <a:xfrm>
            <a:off x="8560868" y="832749"/>
            <a:ext cx="3400944" cy="897785"/>
            <a:chOff x="2113657" y="4283314"/>
            <a:chExt cx="3647460" cy="673514"/>
          </a:xfrm>
        </p:grpSpPr>
        <p:sp>
          <p:nvSpPr>
            <p:cNvPr id="31" name="Shape 712"/>
            <p:cNvSpPr txBox="1"/>
            <p:nvPr/>
          </p:nvSpPr>
          <p:spPr>
            <a:xfrm>
              <a:off x="2113657" y="4495163"/>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2</a:t>
              </a:r>
              <a:r>
                <a:rPr lang="fa-IR" sz="1600" kern="0" dirty="0" smtClean="0">
                  <a:solidFill>
                    <a:srgbClr val="595959"/>
                  </a:solidFill>
                  <a:latin typeface="Times New Roman" panose="02020603050405020304" pitchFamily="18" charset="0"/>
                  <a:ea typeface="Arial"/>
                  <a:cs typeface="Times New Roman" panose="02020603050405020304" pitchFamily="18" charset="0"/>
                  <a:sym typeface="Arial"/>
                </a:rPr>
                <a:t>5</a:t>
              </a: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0000 Liter (</a:t>
              </a: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Per </a:t>
              </a: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Year)</a:t>
              </a:r>
              <a:endParaRPr lang="en-US"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32" name="Shape 713"/>
            <p:cNvSpPr txBox="1"/>
            <p:nvPr/>
          </p:nvSpPr>
          <p:spPr>
            <a:xfrm>
              <a:off x="2113658" y="4283314"/>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rPr>
                <a:t>Production capacity</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grpSp>
        <p:nvGrpSpPr>
          <p:cNvPr id="23" name="Shape 720"/>
          <p:cNvGrpSpPr/>
          <p:nvPr/>
        </p:nvGrpSpPr>
        <p:grpSpPr>
          <a:xfrm>
            <a:off x="8560867" y="4261751"/>
            <a:ext cx="3627958" cy="897784"/>
            <a:chOff x="2113657" y="4283314"/>
            <a:chExt cx="3647460" cy="673513"/>
          </a:xfrm>
        </p:grpSpPr>
        <p:sp>
          <p:nvSpPr>
            <p:cNvPr id="25" name="Shape 721"/>
            <p:cNvSpPr txBox="1"/>
            <p:nvPr/>
          </p:nvSpPr>
          <p:spPr>
            <a:xfrm>
              <a:off x="2113657" y="4495162"/>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pt-BR" sz="1600" kern="0" dirty="0" smtClean="0">
                  <a:solidFill>
                    <a:srgbClr val="595959"/>
                  </a:solidFill>
                  <a:latin typeface="Times New Roman" panose="02020603050405020304" pitchFamily="18" charset="0"/>
                  <a:ea typeface="Arial"/>
                  <a:cs typeface="Times New Roman" panose="02020603050405020304" pitchFamily="18" charset="0"/>
                  <a:sym typeface="Arial"/>
                </a:rPr>
                <a:t>Local (Iran) Certificates </a:t>
              </a:r>
              <a:endParaRPr lang="pt-BR"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34" name="Shape 722"/>
            <p:cNvSpPr txBox="1"/>
            <p:nvPr/>
          </p:nvSpPr>
          <p:spPr>
            <a:xfrm>
              <a:off x="2113658" y="4283314"/>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sym typeface="Arial"/>
                </a:rPr>
                <a:t>Standards and legally certificates:</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Tree>
    <p:extLst>
      <p:ext uri="{BB962C8B-B14F-4D97-AF65-F5344CB8AC3E}">
        <p14:creationId xmlns:p14="http://schemas.microsoft.com/office/powerpoint/2010/main" val="3663662862"/>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704"/>
        <p:cNvGrpSpPr/>
        <p:nvPr/>
      </p:nvGrpSpPr>
      <p:grpSpPr>
        <a:xfrm>
          <a:off x="0" y="0"/>
          <a:ext cx="0" cy="0"/>
          <a:chOff x="0" y="0"/>
          <a:chExt cx="0" cy="0"/>
        </a:xfrm>
      </p:grpSpPr>
      <p:sp>
        <p:nvSpPr>
          <p:cNvPr id="707" name="Shape 707"/>
          <p:cNvSpPr txBox="1"/>
          <p:nvPr/>
        </p:nvSpPr>
        <p:spPr>
          <a:xfrm>
            <a:off x="455612" y="3429000"/>
            <a:ext cx="3810000" cy="3076964"/>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Plant (</a:t>
            </a:r>
            <a:r>
              <a:rPr lang="en-US" sz="1600" kern="0" dirty="0" err="1">
                <a:solidFill>
                  <a:srgbClr val="3F3F3F"/>
                </a:solidFill>
                <a:latin typeface="Times New Roman" panose="02020603050405020304" pitchFamily="18" charset="0"/>
                <a:ea typeface="Arial"/>
                <a:cs typeface="Times New Roman" panose="02020603050405020304" pitchFamily="18" charset="0"/>
                <a:sym typeface="Arial"/>
              </a:rPr>
              <a:t>Hydrolysed</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 Corn protein based natural </a:t>
            </a: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fertilizer</a:t>
            </a:r>
            <a:endParaRPr lang="en-US" sz="1600" kern="0" dirty="0">
              <a:solidFill>
                <a:srgbClr val="3F3F3F"/>
              </a:solidFill>
              <a:latin typeface="Times New Roman" panose="02020603050405020304" pitchFamily="18" charset="0"/>
              <a:ea typeface="Arial"/>
              <a:cs typeface="Times New Roman" panose="02020603050405020304" pitchFamily="18" charset="0"/>
              <a:sym typeface="Arial"/>
            </a:endParaRPr>
          </a:p>
          <a:p>
            <a:pPr marL="285750" indent="-285750" defTabSz="1218895">
              <a:buFont typeface="Arial" panose="020B0604020202020204" pitchFamily="34" charset="0"/>
              <a:buChar char="•"/>
            </a:pP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Liquid Natural </a:t>
            </a: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Fertilizer</a:t>
            </a:r>
            <a:endParaRPr lang="en-US" sz="1600" kern="0" dirty="0">
              <a:solidFill>
                <a:srgbClr val="3F3F3F"/>
              </a:solidFill>
              <a:latin typeface="Times New Roman" panose="02020603050405020304" pitchFamily="18" charset="0"/>
              <a:ea typeface="Arial"/>
              <a:cs typeface="Times New Roman" panose="02020603050405020304" pitchFamily="18" charset="0"/>
              <a:sym typeface="Arial"/>
            </a:endParaRPr>
          </a:p>
          <a:p>
            <a:pPr marL="285750" indent="-285750" defTabSz="1218895">
              <a:buFont typeface="Arial" panose="020B0604020202020204" pitchFamily="34" charset="0"/>
              <a:buChar char="•"/>
            </a:pP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Light </a:t>
            </a:r>
            <a:r>
              <a:rPr lang="en-US" sz="1600" kern="0" dirty="0" err="1">
                <a:solidFill>
                  <a:srgbClr val="3F3F3F"/>
                </a:solidFill>
                <a:latin typeface="Times New Roman" panose="02020603050405020304" pitchFamily="18" charset="0"/>
                <a:ea typeface="Arial"/>
                <a:cs typeface="Times New Roman" panose="02020603050405020304" pitchFamily="18" charset="0"/>
                <a:sym typeface="Arial"/>
              </a:rPr>
              <a:t>brwon</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 color with sweet odor </a:t>
            </a:r>
          </a:p>
        </p:txBody>
      </p:sp>
      <p:sp>
        <p:nvSpPr>
          <p:cNvPr id="708" name="Shape 708"/>
          <p:cNvSpPr txBox="1"/>
          <p:nvPr/>
        </p:nvSpPr>
        <p:spPr>
          <a:xfrm>
            <a:off x="531812" y="2667059"/>
            <a:ext cx="4267200" cy="533341"/>
          </a:xfrm>
          <a:prstGeom prst="rect">
            <a:avLst/>
          </a:prstGeom>
          <a:noFill/>
          <a:ln>
            <a:noFill/>
          </a:ln>
        </p:spPr>
        <p:txBody>
          <a:bodyPr wrap="square" lIns="121868" tIns="60917" rIns="121868" bIns="60917" anchor="t" anchorCtr="0">
            <a:noAutofit/>
          </a:bodyPr>
          <a:lstStyle/>
          <a:p>
            <a:pPr defTabSz="1218895"/>
            <a:r>
              <a:rPr lang="en-US" sz="2400" b="1" kern="0" dirty="0">
                <a:solidFill>
                  <a:srgbClr val="3F3F3F"/>
                </a:solidFill>
                <a:ea typeface="Arial"/>
                <a:cs typeface="Arial"/>
              </a:rPr>
              <a:t>Viva Q10</a:t>
            </a:r>
            <a:r>
              <a:rPr lang="en-US" sz="2800" b="1" kern="0" baseline="30000" dirty="0" smtClean="0">
                <a:solidFill>
                  <a:srgbClr val="3F3F3F"/>
                </a:solidFill>
                <a:ea typeface="Arial"/>
                <a:cs typeface="Arial"/>
              </a:rPr>
              <a:t>®</a:t>
            </a:r>
            <a:endParaRPr lang="en" sz="2400" b="1" kern="0" baseline="30000" dirty="0">
              <a:solidFill>
                <a:srgbClr val="3F3F3F"/>
              </a:solidFill>
              <a:ea typeface="Arial"/>
              <a:cs typeface="Arial"/>
              <a:sym typeface="Arial"/>
            </a:endParaRPr>
          </a:p>
        </p:txBody>
      </p:sp>
      <p:grpSp>
        <p:nvGrpSpPr>
          <p:cNvPr id="711" name="Shape 711"/>
          <p:cNvGrpSpPr/>
          <p:nvPr/>
        </p:nvGrpSpPr>
        <p:grpSpPr>
          <a:xfrm>
            <a:off x="8560868" y="832749"/>
            <a:ext cx="3400944" cy="897785"/>
            <a:chOff x="2113657" y="4283314"/>
            <a:chExt cx="3647460" cy="673514"/>
          </a:xfrm>
        </p:grpSpPr>
        <p:sp>
          <p:nvSpPr>
            <p:cNvPr id="712" name="Shape 712"/>
            <p:cNvSpPr txBox="1"/>
            <p:nvPr/>
          </p:nvSpPr>
          <p:spPr>
            <a:xfrm>
              <a:off x="2113657" y="4495163"/>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200000 </a:t>
              </a: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Liter (</a:t>
              </a: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Per </a:t>
              </a: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Year)</a:t>
              </a:r>
              <a:endParaRPr lang="en-US"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713" name="Shape 713"/>
            <p:cNvSpPr txBox="1"/>
            <p:nvPr/>
          </p:nvSpPr>
          <p:spPr>
            <a:xfrm>
              <a:off x="2113658" y="4283314"/>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rPr>
                <a:t>Production capacity</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715" name="Shape 715"/>
          <p:cNvSpPr/>
          <p:nvPr/>
        </p:nvSpPr>
        <p:spPr>
          <a:xfrm>
            <a:off x="8913812" y="1882516"/>
            <a:ext cx="445583" cy="444279"/>
          </a:xfrm>
          <a:custGeom>
            <a:avLst/>
            <a:gdLst/>
            <a:ahLst/>
            <a:cxnLst/>
            <a:rect l="0" t="0" r="0" b="0"/>
            <a:pathLst>
              <a:path w="120000" h="120000" extrusionOk="0">
                <a:moveTo>
                  <a:pt x="26666" y="100217"/>
                </a:moveTo>
                <a:cubicBezTo>
                  <a:pt x="25193" y="100217"/>
                  <a:pt x="24000" y="101415"/>
                  <a:pt x="24000" y="102892"/>
                </a:cubicBezTo>
                <a:cubicBezTo>
                  <a:pt x="24000" y="104369"/>
                  <a:pt x="25193" y="105566"/>
                  <a:pt x="26666" y="105566"/>
                </a:cubicBezTo>
                <a:lnTo>
                  <a:pt x="93333" y="105566"/>
                </a:lnTo>
                <a:cubicBezTo>
                  <a:pt x="94806" y="105566"/>
                  <a:pt x="96000" y="104369"/>
                  <a:pt x="96000" y="102892"/>
                </a:cubicBezTo>
                <a:cubicBezTo>
                  <a:pt x="96000" y="101415"/>
                  <a:pt x="94806" y="100217"/>
                  <a:pt x="93333" y="100217"/>
                </a:cubicBezTo>
                <a:close/>
                <a:moveTo>
                  <a:pt x="26666" y="87913"/>
                </a:moveTo>
                <a:cubicBezTo>
                  <a:pt x="25193" y="87913"/>
                  <a:pt x="24000" y="89111"/>
                  <a:pt x="24000" y="90588"/>
                </a:cubicBezTo>
                <a:cubicBezTo>
                  <a:pt x="24000" y="92065"/>
                  <a:pt x="25193" y="93262"/>
                  <a:pt x="26666" y="93262"/>
                </a:cubicBezTo>
                <a:lnTo>
                  <a:pt x="93333" y="93262"/>
                </a:lnTo>
                <a:cubicBezTo>
                  <a:pt x="94806" y="93262"/>
                  <a:pt x="96000" y="92065"/>
                  <a:pt x="96000" y="90588"/>
                </a:cubicBezTo>
                <a:cubicBezTo>
                  <a:pt x="96000" y="89111"/>
                  <a:pt x="94806" y="87913"/>
                  <a:pt x="93333" y="87913"/>
                </a:cubicBezTo>
                <a:close/>
                <a:moveTo>
                  <a:pt x="26666" y="75609"/>
                </a:moveTo>
                <a:cubicBezTo>
                  <a:pt x="25193" y="75609"/>
                  <a:pt x="24000" y="76806"/>
                  <a:pt x="24000" y="78284"/>
                </a:cubicBezTo>
                <a:cubicBezTo>
                  <a:pt x="24000" y="79761"/>
                  <a:pt x="25193" y="80958"/>
                  <a:pt x="26666" y="80958"/>
                </a:cubicBezTo>
                <a:lnTo>
                  <a:pt x="93333" y="80958"/>
                </a:lnTo>
                <a:cubicBezTo>
                  <a:pt x="94806" y="80958"/>
                  <a:pt x="96000" y="79761"/>
                  <a:pt x="96000" y="78284"/>
                </a:cubicBezTo>
                <a:cubicBezTo>
                  <a:pt x="96000" y="76806"/>
                  <a:pt x="94806" y="75609"/>
                  <a:pt x="93333" y="75609"/>
                </a:cubicBezTo>
                <a:close/>
                <a:moveTo>
                  <a:pt x="26666" y="63305"/>
                </a:moveTo>
                <a:cubicBezTo>
                  <a:pt x="25193" y="63305"/>
                  <a:pt x="24000" y="64502"/>
                  <a:pt x="24000" y="65979"/>
                </a:cubicBezTo>
                <a:cubicBezTo>
                  <a:pt x="24000" y="67457"/>
                  <a:pt x="25193" y="68654"/>
                  <a:pt x="26666" y="68654"/>
                </a:cubicBezTo>
                <a:lnTo>
                  <a:pt x="93333" y="68654"/>
                </a:lnTo>
                <a:cubicBezTo>
                  <a:pt x="94806" y="68654"/>
                  <a:pt x="96000" y="67457"/>
                  <a:pt x="96000" y="65979"/>
                </a:cubicBezTo>
                <a:cubicBezTo>
                  <a:pt x="96000" y="64502"/>
                  <a:pt x="94806" y="63305"/>
                  <a:pt x="93333" y="63305"/>
                </a:cubicBezTo>
                <a:close/>
                <a:moveTo>
                  <a:pt x="26666" y="51001"/>
                </a:moveTo>
                <a:cubicBezTo>
                  <a:pt x="25193" y="51001"/>
                  <a:pt x="24000" y="52198"/>
                  <a:pt x="24000" y="53675"/>
                </a:cubicBezTo>
                <a:cubicBezTo>
                  <a:pt x="24000" y="55152"/>
                  <a:pt x="25193" y="56350"/>
                  <a:pt x="26666" y="56350"/>
                </a:cubicBezTo>
                <a:lnTo>
                  <a:pt x="93333" y="56350"/>
                </a:lnTo>
                <a:cubicBezTo>
                  <a:pt x="94806" y="56350"/>
                  <a:pt x="96000" y="55152"/>
                  <a:pt x="96000" y="53675"/>
                </a:cubicBezTo>
                <a:cubicBezTo>
                  <a:pt x="96000" y="52198"/>
                  <a:pt x="94806" y="51001"/>
                  <a:pt x="93333" y="51001"/>
                </a:cubicBezTo>
                <a:close/>
                <a:moveTo>
                  <a:pt x="26666" y="38697"/>
                </a:moveTo>
                <a:cubicBezTo>
                  <a:pt x="25193" y="38697"/>
                  <a:pt x="24000" y="39894"/>
                  <a:pt x="24000" y="41371"/>
                </a:cubicBezTo>
                <a:cubicBezTo>
                  <a:pt x="24000" y="42848"/>
                  <a:pt x="25193" y="44046"/>
                  <a:pt x="26666" y="44046"/>
                </a:cubicBezTo>
                <a:lnTo>
                  <a:pt x="93333" y="44046"/>
                </a:lnTo>
                <a:cubicBezTo>
                  <a:pt x="94806" y="44046"/>
                  <a:pt x="96000" y="42848"/>
                  <a:pt x="96000" y="41371"/>
                </a:cubicBezTo>
                <a:cubicBezTo>
                  <a:pt x="96000" y="39894"/>
                  <a:pt x="94806" y="38697"/>
                  <a:pt x="93333" y="38697"/>
                </a:cubicBezTo>
                <a:close/>
                <a:moveTo>
                  <a:pt x="0" y="11366"/>
                </a:moveTo>
                <a:lnTo>
                  <a:pt x="6739" y="11366"/>
                </a:lnTo>
                <a:lnTo>
                  <a:pt x="6739" y="17459"/>
                </a:lnTo>
                <a:cubicBezTo>
                  <a:pt x="6739" y="22260"/>
                  <a:pt x="10619" y="26151"/>
                  <a:pt x="15405" y="26151"/>
                </a:cubicBezTo>
                <a:cubicBezTo>
                  <a:pt x="20192" y="26151"/>
                  <a:pt x="24072" y="22260"/>
                  <a:pt x="24072" y="17459"/>
                </a:cubicBezTo>
                <a:lnTo>
                  <a:pt x="24072" y="11366"/>
                </a:lnTo>
                <a:lnTo>
                  <a:pt x="29716" y="11366"/>
                </a:lnTo>
                <a:lnTo>
                  <a:pt x="29716" y="17459"/>
                </a:lnTo>
                <a:cubicBezTo>
                  <a:pt x="29716" y="22260"/>
                  <a:pt x="33597" y="26151"/>
                  <a:pt x="38383" y="26151"/>
                </a:cubicBezTo>
                <a:cubicBezTo>
                  <a:pt x="43170" y="26151"/>
                  <a:pt x="47050" y="22260"/>
                  <a:pt x="47050" y="17459"/>
                </a:cubicBezTo>
                <a:lnTo>
                  <a:pt x="47050" y="11366"/>
                </a:lnTo>
                <a:lnTo>
                  <a:pt x="52694" y="11366"/>
                </a:lnTo>
                <a:lnTo>
                  <a:pt x="52694" y="17459"/>
                </a:lnTo>
                <a:cubicBezTo>
                  <a:pt x="52694" y="22260"/>
                  <a:pt x="56574" y="26151"/>
                  <a:pt x="61361" y="26151"/>
                </a:cubicBezTo>
                <a:cubicBezTo>
                  <a:pt x="66147" y="26151"/>
                  <a:pt x="70028" y="22260"/>
                  <a:pt x="70028" y="17459"/>
                </a:cubicBezTo>
                <a:lnTo>
                  <a:pt x="70028" y="11366"/>
                </a:lnTo>
                <a:lnTo>
                  <a:pt x="75672" y="11366"/>
                </a:lnTo>
                <a:lnTo>
                  <a:pt x="75672" y="17459"/>
                </a:lnTo>
                <a:cubicBezTo>
                  <a:pt x="75672" y="22260"/>
                  <a:pt x="79552" y="26151"/>
                  <a:pt x="84339" y="26151"/>
                </a:cubicBezTo>
                <a:cubicBezTo>
                  <a:pt x="89125" y="26151"/>
                  <a:pt x="93005" y="22260"/>
                  <a:pt x="93005" y="17459"/>
                </a:cubicBezTo>
                <a:lnTo>
                  <a:pt x="93005" y="11366"/>
                </a:lnTo>
                <a:lnTo>
                  <a:pt x="98650" y="11366"/>
                </a:lnTo>
                <a:lnTo>
                  <a:pt x="98650" y="17459"/>
                </a:lnTo>
                <a:cubicBezTo>
                  <a:pt x="98650" y="22259"/>
                  <a:pt x="102530" y="26151"/>
                  <a:pt x="107316" y="26151"/>
                </a:cubicBezTo>
                <a:cubicBezTo>
                  <a:pt x="112103" y="26151"/>
                  <a:pt x="115983" y="22259"/>
                  <a:pt x="115983" y="17459"/>
                </a:cubicBezTo>
                <a:lnTo>
                  <a:pt x="115983" y="11366"/>
                </a:lnTo>
                <a:lnTo>
                  <a:pt x="120000" y="11366"/>
                </a:lnTo>
                <a:lnTo>
                  <a:pt x="120000" y="120000"/>
                </a:lnTo>
                <a:lnTo>
                  <a:pt x="0" y="120000"/>
                </a:lnTo>
                <a:close/>
                <a:moveTo>
                  <a:pt x="15405" y="0"/>
                </a:moveTo>
                <a:cubicBezTo>
                  <a:pt x="17983" y="0"/>
                  <a:pt x="20072" y="2095"/>
                  <a:pt x="20072" y="4680"/>
                </a:cubicBezTo>
                <a:lnTo>
                  <a:pt x="20072" y="18051"/>
                </a:lnTo>
                <a:cubicBezTo>
                  <a:pt x="20072" y="20636"/>
                  <a:pt x="17983" y="22732"/>
                  <a:pt x="15405" y="22732"/>
                </a:cubicBezTo>
                <a:cubicBezTo>
                  <a:pt x="12828" y="22732"/>
                  <a:pt x="10739" y="20636"/>
                  <a:pt x="10739" y="18051"/>
                </a:cubicBezTo>
                <a:lnTo>
                  <a:pt x="10739" y="4680"/>
                </a:lnTo>
                <a:cubicBezTo>
                  <a:pt x="10739" y="2095"/>
                  <a:pt x="12828" y="0"/>
                  <a:pt x="15405" y="0"/>
                </a:cubicBezTo>
                <a:close/>
                <a:moveTo>
                  <a:pt x="38383" y="0"/>
                </a:moveTo>
                <a:cubicBezTo>
                  <a:pt x="40960" y="0"/>
                  <a:pt x="43050" y="2095"/>
                  <a:pt x="43050" y="4680"/>
                </a:cubicBezTo>
                <a:lnTo>
                  <a:pt x="43050" y="18051"/>
                </a:lnTo>
                <a:cubicBezTo>
                  <a:pt x="43050" y="20636"/>
                  <a:pt x="40960" y="22732"/>
                  <a:pt x="38383" y="22732"/>
                </a:cubicBezTo>
                <a:cubicBezTo>
                  <a:pt x="35806" y="22732"/>
                  <a:pt x="33716" y="20636"/>
                  <a:pt x="33716" y="18051"/>
                </a:cubicBezTo>
                <a:lnTo>
                  <a:pt x="33716" y="4680"/>
                </a:lnTo>
                <a:cubicBezTo>
                  <a:pt x="33716" y="2095"/>
                  <a:pt x="35806" y="0"/>
                  <a:pt x="38383" y="0"/>
                </a:cubicBezTo>
                <a:close/>
                <a:moveTo>
                  <a:pt x="61361" y="0"/>
                </a:moveTo>
                <a:cubicBezTo>
                  <a:pt x="63938" y="0"/>
                  <a:pt x="66028" y="2095"/>
                  <a:pt x="66028" y="4680"/>
                </a:cubicBezTo>
                <a:lnTo>
                  <a:pt x="66028" y="18051"/>
                </a:lnTo>
                <a:cubicBezTo>
                  <a:pt x="66028" y="20636"/>
                  <a:pt x="63938" y="22731"/>
                  <a:pt x="61361" y="22731"/>
                </a:cubicBezTo>
                <a:cubicBezTo>
                  <a:pt x="58784" y="22731"/>
                  <a:pt x="56694" y="20636"/>
                  <a:pt x="56694" y="18051"/>
                </a:cubicBezTo>
                <a:lnTo>
                  <a:pt x="56694" y="4680"/>
                </a:lnTo>
                <a:cubicBezTo>
                  <a:pt x="56694" y="2095"/>
                  <a:pt x="58784" y="0"/>
                  <a:pt x="61361" y="0"/>
                </a:cubicBezTo>
                <a:close/>
                <a:moveTo>
                  <a:pt x="84339" y="0"/>
                </a:moveTo>
                <a:cubicBezTo>
                  <a:pt x="86916" y="0"/>
                  <a:pt x="89005" y="2095"/>
                  <a:pt x="89005" y="4680"/>
                </a:cubicBezTo>
                <a:lnTo>
                  <a:pt x="89005" y="18051"/>
                </a:lnTo>
                <a:cubicBezTo>
                  <a:pt x="89005" y="20636"/>
                  <a:pt x="86916" y="22731"/>
                  <a:pt x="84339" y="22731"/>
                </a:cubicBezTo>
                <a:cubicBezTo>
                  <a:pt x="81761" y="22731"/>
                  <a:pt x="79672" y="20636"/>
                  <a:pt x="79672" y="18051"/>
                </a:cubicBezTo>
                <a:lnTo>
                  <a:pt x="79672" y="4680"/>
                </a:lnTo>
                <a:cubicBezTo>
                  <a:pt x="79672" y="2095"/>
                  <a:pt x="81761" y="0"/>
                  <a:pt x="84339" y="0"/>
                </a:cubicBezTo>
                <a:close/>
                <a:moveTo>
                  <a:pt x="107316" y="0"/>
                </a:moveTo>
                <a:cubicBezTo>
                  <a:pt x="109894" y="0"/>
                  <a:pt x="111983" y="2095"/>
                  <a:pt x="111983" y="4680"/>
                </a:cubicBezTo>
                <a:lnTo>
                  <a:pt x="111983" y="18051"/>
                </a:lnTo>
                <a:cubicBezTo>
                  <a:pt x="111983" y="20636"/>
                  <a:pt x="109894" y="22731"/>
                  <a:pt x="107316" y="22731"/>
                </a:cubicBezTo>
                <a:cubicBezTo>
                  <a:pt x="104739" y="22731"/>
                  <a:pt x="102650" y="20636"/>
                  <a:pt x="102650" y="18051"/>
                </a:cubicBezTo>
                <a:lnTo>
                  <a:pt x="102650" y="4680"/>
                </a:lnTo>
                <a:cubicBezTo>
                  <a:pt x="102650" y="2095"/>
                  <a:pt x="104739" y="0"/>
                  <a:pt x="107316" y="0"/>
                </a:cubicBezTo>
                <a:close/>
              </a:path>
            </a:pathLst>
          </a:custGeom>
          <a:solidFill>
            <a:srgbClr val="1ED4DE"/>
          </a:solidFill>
          <a:ln>
            <a:noFill/>
          </a:ln>
        </p:spPr>
        <p:txBody>
          <a:bodyPr wrap="square" lIns="121868" tIns="60917" rIns="121868" bIns="60917" anchor="ctr" anchorCtr="0">
            <a:noAutofit/>
          </a:bodyPr>
          <a:lstStyle/>
          <a:p>
            <a:pPr algn="ctr" defTabSz="1218895"/>
            <a:endParaRPr sz="2399" kern="0">
              <a:solidFill>
                <a:srgbClr val="FFFFFF"/>
              </a:solidFill>
              <a:latin typeface="Arial"/>
              <a:ea typeface="Arial"/>
              <a:cs typeface="Arial"/>
              <a:sym typeface="Arial"/>
            </a:endParaRPr>
          </a:p>
        </p:txBody>
      </p:sp>
      <p:sp>
        <p:nvSpPr>
          <p:cNvPr id="719" name="Shape 719"/>
          <p:cNvSpPr txBox="1"/>
          <p:nvPr/>
        </p:nvSpPr>
        <p:spPr>
          <a:xfrm>
            <a:off x="8560869" y="2378815"/>
            <a:ext cx="3477143" cy="369236"/>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sym typeface="Arial"/>
              </a:rPr>
              <a:t>After sale services/ Guarantee</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30" name="Shape 451"/>
          <p:cNvSpPr/>
          <p:nvPr/>
        </p:nvSpPr>
        <p:spPr>
          <a:xfrm rot="1795255">
            <a:off x="8958484" y="273676"/>
            <a:ext cx="356158" cy="656509"/>
          </a:xfrm>
          <a:custGeom>
            <a:avLst/>
            <a:gdLst/>
            <a:ahLst/>
            <a:cxnLst/>
            <a:rect l="0" t="0" r="0" b="0"/>
            <a:pathLst>
              <a:path w="120000" h="120000" extrusionOk="0">
                <a:moveTo>
                  <a:pt x="60041" y="0"/>
                </a:moveTo>
                <a:cubicBezTo>
                  <a:pt x="68312" y="142"/>
                  <a:pt x="77049" y="3617"/>
                  <a:pt x="77802" y="9249"/>
                </a:cubicBezTo>
                <a:cubicBezTo>
                  <a:pt x="79731" y="16341"/>
                  <a:pt x="68983" y="18083"/>
                  <a:pt x="72034" y="26607"/>
                </a:cubicBezTo>
                <a:lnTo>
                  <a:pt x="120000" y="26607"/>
                </a:lnTo>
                <a:lnTo>
                  <a:pt x="120000" y="53320"/>
                </a:lnTo>
                <a:cubicBezTo>
                  <a:pt x="105180" y="54850"/>
                  <a:pt x="101982" y="49006"/>
                  <a:pt x="89415" y="50069"/>
                </a:cubicBezTo>
                <a:cubicBezTo>
                  <a:pt x="79319" y="50489"/>
                  <a:pt x="73089" y="55363"/>
                  <a:pt x="72833" y="59977"/>
                </a:cubicBezTo>
                <a:cubicBezTo>
                  <a:pt x="73004" y="64029"/>
                  <a:pt x="79442" y="70012"/>
                  <a:pt x="91464" y="70060"/>
                </a:cubicBezTo>
                <a:cubicBezTo>
                  <a:pt x="106013" y="69226"/>
                  <a:pt x="103877" y="65247"/>
                  <a:pt x="120000" y="65606"/>
                </a:cubicBezTo>
                <a:lnTo>
                  <a:pt x="120000" y="93541"/>
                </a:lnTo>
                <a:lnTo>
                  <a:pt x="70059" y="93541"/>
                </a:lnTo>
                <a:cubicBezTo>
                  <a:pt x="69329" y="102697"/>
                  <a:pt x="76533" y="101447"/>
                  <a:pt x="78036" y="109608"/>
                </a:cubicBezTo>
                <a:cubicBezTo>
                  <a:pt x="77950" y="116314"/>
                  <a:pt x="67224" y="119904"/>
                  <a:pt x="59959" y="120000"/>
                </a:cubicBezTo>
                <a:cubicBezTo>
                  <a:pt x="51687" y="119857"/>
                  <a:pt x="42950" y="116382"/>
                  <a:pt x="42197" y="110750"/>
                </a:cubicBezTo>
                <a:cubicBezTo>
                  <a:pt x="40279" y="103699"/>
                  <a:pt x="50892" y="101936"/>
                  <a:pt x="47995" y="93541"/>
                </a:cubicBezTo>
                <a:lnTo>
                  <a:pt x="0" y="93541"/>
                </a:lnTo>
                <a:lnTo>
                  <a:pt x="0" y="66075"/>
                </a:lnTo>
                <a:cubicBezTo>
                  <a:pt x="15368" y="64341"/>
                  <a:pt x="18478" y="70364"/>
                  <a:pt x="31219" y="69286"/>
                </a:cubicBezTo>
                <a:cubicBezTo>
                  <a:pt x="41315" y="68866"/>
                  <a:pt x="47545" y="63992"/>
                  <a:pt x="47801" y="59379"/>
                </a:cubicBezTo>
                <a:cubicBezTo>
                  <a:pt x="47631" y="55326"/>
                  <a:pt x="41193" y="49343"/>
                  <a:pt x="29171" y="49296"/>
                </a:cubicBezTo>
                <a:cubicBezTo>
                  <a:pt x="14433" y="50140"/>
                  <a:pt x="16816" y="54212"/>
                  <a:pt x="0" y="53739"/>
                </a:cubicBezTo>
                <a:lnTo>
                  <a:pt x="0" y="26607"/>
                </a:lnTo>
                <a:lnTo>
                  <a:pt x="49932" y="26607"/>
                </a:lnTo>
                <a:cubicBezTo>
                  <a:pt x="50748" y="17288"/>
                  <a:pt x="43474" y="18596"/>
                  <a:pt x="41963" y="10391"/>
                </a:cubicBezTo>
                <a:cubicBezTo>
                  <a:pt x="42049" y="3685"/>
                  <a:pt x="52775" y="95"/>
                  <a:pt x="60041" y="0"/>
                </a:cubicBezTo>
                <a:close/>
              </a:path>
            </a:pathLst>
          </a:custGeom>
          <a:solidFill>
            <a:srgbClr val="F4BD2D"/>
          </a:solidFill>
          <a:ln>
            <a:noFill/>
          </a:ln>
          <a:scene3d>
            <a:camera prst="orthographicFront">
              <a:rot lat="0" lon="0" rev="7200000"/>
            </a:camera>
            <a:lightRig rig="threePt" dir="t"/>
          </a:scene3d>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27" name="Shape 450"/>
          <p:cNvSpPr/>
          <p:nvPr/>
        </p:nvSpPr>
        <p:spPr>
          <a:xfrm>
            <a:off x="8841213" y="3657600"/>
            <a:ext cx="590697" cy="565118"/>
          </a:xfrm>
          <a:custGeom>
            <a:avLst/>
            <a:gdLst/>
            <a:ahLst/>
            <a:cxnLst/>
            <a:rect l="0" t="0" r="0" b="0"/>
            <a:pathLst>
              <a:path w="120000" h="120000" extrusionOk="0">
                <a:moveTo>
                  <a:pt x="65274" y="39473"/>
                </a:moveTo>
                <a:cubicBezTo>
                  <a:pt x="53599" y="36371"/>
                  <a:pt x="41599" y="43242"/>
                  <a:pt x="38470" y="54820"/>
                </a:cubicBezTo>
                <a:cubicBezTo>
                  <a:pt x="35342" y="66398"/>
                  <a:pt x="42270" y="78299"/>
                  <a:pt x="53945" y="81402"/>
                </a:cubicBezTo>
                <a:cubicBezTo>
                  <a:pt x="65620" y="84504"/>
                  <a:pt x="77621" y="77633"/>
                  <a:pt x="80749" y="66055"/>
                </a:cubicBezTo>
                <a:cubicBezTo>
                  <a:pt x="83877" y="54477"/>
                  <a:pt x="76949" y="42576"/>
                  <a:pt x="65274" y="39473"/>
                </a:cubicBezTo>
                <a:close/>
                <a:moveTo>
                  <a:pt x="69168" y="25060"/>
                </a:moveTo>
                <a:cubicBezTo>
                  <a:pt x="88870" y="30296"/>
                  <a:pt x="100561" y="50379"/>
                  <a:pt x="95282" y="69917"/>
                </a:cubicBezTo>
                <a:cubicBezTo>
                  <a:pt x="90003" y="89455"/>
                  <a:pt x="69753" y="101050"/>
                  <a:pt x="50051" y="95815"/>
                </a:cubicBezTo>
                <a:cubicBezTo>
                  <a:pt x="30350" y="90579"/>
                  <a:pt x="18658" y="70496"/>
                  <a:pt x="23937" y="50958"/>
                </a:cubicBezTo>
                <a:cubicBezTo>
                  <a:pt x="29216" y="31420"/>
                  <a:pt x="49467" y="19825"/>
                  <a:pt x="69168" y="25060"/>
                </a:cubicBezTo>
                <a:close/>
                <a:moveTo>
                  <a:pt x="70584" y="19819"/>
                </a:moveTo>
                <a:cubicBezTo>
                  <a:pt x="47964" y="13808"/>
                  <a:pt x="24713" y="27121"/>
                  <a:pt x="18652" y="49554"/>
                </a:cubicBezTo>
                <a:cubicBezTo>
                  <a:pt x="12591" y="71987"/>
                  <a:pt x="26015" y="95045"/>
                  <a:pt x="48635" y="101056"/>
                </a:cubicBezTo>
                <a:cubicBezTo>
                  <a:pt x="71255" y="107067"/>
                  <a:pt x="94506" y="93754"/>
                  <a:pt x="100567" y="71321"/>
                </a:cubicBezTo>
                <a:cubicBezTo>
                  <a:pt x="106628" y="48888"/>
                  <a:pt x="93204" y="25830"/>
                  <a:pt x="70584" y="19819"/>
                </a:cubicBezTo>
                <a:close/>
                <a:moveTo>
                  <a:pt x="120000" y="28418"/>
                </a:moveTo>
                <a:lnTo>
                  <a:pt x="119819" y="29085"/>
                </a:lnTo>
                <a:lnTo>
                  <a:pt x="119636" y="28804"/>
                </a:lnTo>
                <a:close/>
                <a:moveTo>
                  <a:pt x="84120" y="4683"/>
                </a:moveTo>
                <a:lnTo>
                  <a:pt x="83867" y="19572"/>
                </a:lnTo>
                <a:lnTo>
                  <a:pt x="83406" y="19449"/>
                </a:lnTo>
                <a:cubicBezTo>
                  <a:pt x="87163" y="21546"/>
                  <a:pt x="90559" y="24117"/>
                  <a:pt x="93431" y="27166"/>
                </a:cubicBezTo>
                <a:lnTo>
                  <a:pt x="106796" y="23870"/>
                </a:lnTo>
                <a:lnTo>
                  <a:pt x="115363" y="39849"/>
                </a:lnTo>
                <a:lnTo>
                  <a:pt x="105840" y="48364"/>
                </a:lnTo>
                <a:cubicBezTo>
                  <a:pt x="107034" y="52676"/>
                  <a:pt x="107596" y="57191"/>
                  <a:pt x="107394" y="61781"/>
                </a:cubicBezTo>
                <a:lnTo>
                  <a:pt x="119289" y="68330"/>
                </a:lnTo>
                <a:lnTo>
                  <a:pt x="114566" y="85810"/>
                </a:lnTo>
                <a:lnTo>
                  <a:pt x="100132" y="85570"/>
                </a:lnTo>
                <a:cubicBezTo>
                  <a:pt x="98307" y="88594"/>
                  <a:pt x="96096" y="91321"/>
                  <a:pt x="93619" y="93756"/>
                </a:cubicBezTo>
                <a:lnTo>
                  <a:pt x="98359" y="106025"/>
                </a:lnTo>
                <a:lnTo>
                  <a:pt x="83411" y="116405"/>
                </a:lnTo>
                <a:lnTo>
                  <a:pt x="72073" y="106643"/>
                </a:lnTo>
                <a:lnTo>
                  <a:pt x="73453" y="105685"/>
                </a:lnTo>
                <a:cubicBezTo>
                  <a:pt x="69110" y="107079"/>
                  <a:pt x="64517" y="107749"/>
                  <a:pt x="59835" y="107723"/>
                </a:cubicBezTo>
                <a:lnTo>
                  <a:pt x="52963" y="119999"/>
                </a:lnTo>
                <a:lnTo>
                  <a:pt x="35336" y="115316"/>
                </a:lnTo>
                <a:lnTo>
                  <a:pt x="35574" y="101277"/>
                </a:lnTo>
                <a:cubicBezTo>
                  <a:pt x="31839" y="99165"/>
                  <a:pt x="28466" y="96583"/>
                  <a:pt x="25614" y="93529"/>
                </a:cubicBezTo>
                <a:lnTo>
                  <a:pt x="25843" y="94015"/>
                </a:lnTo>
                <a:lnTo>
                  <a:pt x="11102" y="96847"/>
                </a:lnTo>
                <a:lnTo>
                  <a:pt x="3390" y="80445"/>
                </a:lnTo>
                <a:lnTo>
                  <a:pt x="13359" y="72429"/>
                </a:lnTo>
                <a:cubicBezTo>
                  <a:pt x="12295" y="68561"/>
                  <a:pt x="11739" y="64530"/>
                  <a:pt x="11738" y="60428"/>
                </a:cubicBezTo>
                <a:lnTo>
                  <a:pt x="0" y="53965"/>
                </a:lnTo>
                <a:lnTo>
                  <a:pt x="4723" y="36484"/>
                </a:lnTo>
                <a:lnTo>
                  <a:pt x="18174" y="36709"/>
                </a:lnTo>
                <a:cubicBezTo>
                  <a:pt x="19999" y="33515"/>
                  <a:pt x="22203" y="30603"/>
                  <a:pt x="24696" y="27997"/>
                </a:cubicBezTo>
                <a:lnTo>
                  <a:pt x="20190" y="14215"/>
                </a:lnTo>
                <a:lnTo>
                  <a:pt x="35666" y="4625"/>
                </a:lnTo>
                <a:lnTo>
                  <a:pt x="46473" y="14962"/>
                </a:lnTo>
                <a:lnTo>
                  <a:pt x="46365" y="15030"/>
                </a:lnTo>
                <a:cubicBezTo>
                  <a:pt x="50613" y="13704"/>
                  <a:pt x="55098" y="13091"/>
                  <a:pt x="59667" y="13141"/>
                </a:cubicBezTo>
                <a:lnTo>
                  <a:pt x="59206" y="13018"/>
                </a:lnTo>
                <a:lnTo>
                  <a:pt x="66493" y="0"/>
                </a:lnTo>
                <a:close/>
              </a:path>
            </a:pathLst>
          </a:custGeom>
          <a:solidFill>
            <a:srgbClr val="E62949"/>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33" name="Shape 718"/>
          <p:cNvSpPr txBox="1"/>
          <p:nvPr/>
        </p:nvSpPr>
        <p:spPr>
          <a:xfrm>
            <a:off x="8560868" y="2683691"/>
            <a:ext cx="3705744" cy="615393"/>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a:solidFill>
                  <a:srgbClr val="595959"/>
                </a:solidFill>
                <a:latin typeface="Times New Roman" panose="02020603050405020304" pitchFamily="18" charset="0"/>
                <a:ea typeface="Arial"/>
                <a:cs typeface="Times New Roman" panose="02020603050405020304" pitchFamily="18" charset="0"/>
              </a:rPr>
              <a:t>120 months after sale services</a:t>
            </a:r>
          </a:p>
          <a:p>
            <a:pPr marL="285750" indent="-285750" defTabSz="1218895">
              <a:buFont typeface="Arial" panose="020B0604020202020204" pitchFamily="34" charset="0"/>
              <a:buChar char="•"/>
            </a:pPr>
            <a:r>
              <a:rPr lang="en-US" sz="1600" kern="0" dirty="0" smtClean="0">
                <a:solidFill>
                  <a:srgbClr val="595959"/>
                </a:solidFill>
                <a:latin typeface="Times New Roman" panose="02020603050405020304" pitchFamily="18" charset="0"/>
                <a:ea typeface="Arial"/>
                <a:cs typeface="Times New Roman" panose="02020603050405020304" pitchFamily="18" charset="0"/>
              </a:rPr>
              <a:t>36 months </a:t>
            </a:r>
            <a:r>
              <a:rPr lang="en-US" sz="1600" kern="0" dirty="0">
                <a:solidFill>
                  <a:srgbClr val="595959"/>
                </a:solidFill>
                <a:latin typeface="Times New Roman" panose="02020603050405020304" pitchFamily="18" charset="0"/>
                <a:ea typeface="Arial"/>
                <a:cs typeface="Times New Roman" panose="02020603050405020304" pitchFamily="18" charset="0"/>
              </a:rPr>
              <a:t>Guarantee</a:t>
            </a:r>
            <a:endParaRPr lang="en"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4988" y="304800"/>
            <a:ext cx="4495800" cy="1886671"/>
          </a:xfrm>
          <a:prstGeom prst="rect">
            <a:avLst/>
          </a:prstGeom>
        </p:spPr>
      </p:pic>
      <p:pic>
        <p:nvPicPr>
          <p:cNvPr id="4" name="Picture 3"/>
          <p:cNvPicPr>
            <a:picLocks noChangeAspect="1"/>
          </p:cNvPicPr>
          <p:nvPr/>
        </p:nvPicPr>
        <p:blipFill rotWithShape="1">
          <a:blip r:embed="rId4" cstate="print">
            <a:extLst>
              <a:ext uri="{28A0092B-C50C-407E-A947-70E740481C1C}">
                <a14:useLocalDpi xmlns:a14="http://schemas.microsoft.com/office/drawing/2010/main" val="0"/>
              </a:ext>
            </a:extLst>
          </a:blip>
          <a:srcRect l="17584" r="13717"/>
          <a:stretch/>
        </p:blipFill>
        <p:spPr>
          <a:xfrm>
            <a:off x="4565456" y="1754635"/>
            <a:ext cx="3695567" cy="3805929"/>
          </a:xfrm>
          <a:prstGeom prst="rect">
            <a:avLst/>
          </a:prstGeom>
        </p:spPr>
      </p:pic>
      <p:grpSp>
        <p:nvGrpSpPr>
          <p:cNvPr id="26" name="Shape 717"/>
          <p:cNvGrpSpPr/>
          <p:nvPr/>
        </p:nvGrpSpPr>
        <p:grpSpPr>
          <a:xfrm>
            <a:off x="8560868" y="5779664"/>
            <a:ext cx="3253608" cy="897784"/>
            <a:chOff x="2113657" y="4283315"/>
            <a:chExt cx="3647460" cy="673513"/>
          </a:xfrm>
        </p:grpSpPr>
        <p:sp>
          <p:nvSpPr>
            <p:cNvPr id="28" name="Shape 718"/>
            <p:cNvSpPr txBox="1"/>
            <p:nvPr/>
          </p:nvSpPr>
          <p:spPr>
            <a:xfrm>
              <a:off x="2113657" y="4495163"/>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Bottle </a:t>
              </a: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1 Liter:  3 </a:t>
              </a: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a:t>
              </a:r>
            </a:p>
            <a:p>
              <a:pPr marL="285750" indent="-285750" defTabSz="1218895">
                <a:buFont typeface="Arial" panose="020B0604020202020204" pitchFamily="34" charset="0"/>
                <a:buChar char="•"/>
              </a:pP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Bottle </a:t>
              </a: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5 Liter:  14 $</a:t>
              </a:r>
              <a:endParaRPr lang="en-US"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29" name="Shape 719"/>
            <p:cNvSpPr txBox="1"/>
            <p:nvPr/>
          </p:nvSpPr>
          <p:spPr>
            <a:xfrm>
              <a:off x="2113658" y="4283315"/>
              <a:ext cx="3647459" cy="276999"/>
            </a:xfrm>
            <a:prstGeom prst="rect">
              <a:avLst/>
            </a:prstGeom>
            <a:noFill/>
            <a:ln>
              <a:noFill/>
            </a:ln>
          </p:spPr>
          <p:txBody>
            <a:bodyPr wrap="square" lIns="121868" tIns="60917" rIns="121868" bIns="60917" anchor="t" anchorCtr="0">
              <a:noAutofit/>
            </a:bodyPr>
            <a:lstStyle/>
            <a:p>
              <a:pPr defTabSz="1218895"/>
              <a:r>
                <a:rPr lang="en-US" b="1" kern="0" dirty="0" smtClean="0">
                  <a:solidFill>
                    <a:srgbClr val="595959"/>
                  </a:solidFill>
                  <a:latin typeface="Times New Roman" panose="02020603050405020304" pitchFamily="18" charset="0"/>
                  <a:ea typeface="Arial"/>
                  <a:cs typeface="Times New Roman" panose="02020603050405020304" pitchFamily="18" charset="0"/>
                  <a:sym typeface="Arial"/>
                </a:rPr>
                <a:t>Sales’ Price</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31" name="Shape 974"/>
          <p:cNvSpPr/>
          <p:nvPr/>
        </p:nvSpPr>
        <p:spPr>
          <a:xfrm rot="10800000">
            <a:off x="8959685" y="5257800"/>
            <a:ext cx="353751" cy="528546"/>
          </a:xfrm>
          <a:custGeom>
            <a:avLst/>
            <a:gdLst/>
            <a:ahLst/>
            <a:cxnLst/>
            <a:rect l="0" t="0" r="0" b="0"/>
            <a:pathLst>
              <a:path w="120000" h="120000" extrusionOk="0">
                <a:moveTo>
                  <a:pt x="51597" y="50921"/>
                </a:moveTo>
                <a:lnTo>
                  <a:pt x="51597" y="19698"/>
                </a:lnTo>
                <a:cubicBezTo>
                  <a:pt x="47669" y="20191"/>
                  <a:pt x="43916" y="21082"/>
                  <a:pt x="40531" y="22332"/>
                </a:cubicBezTo>
                <a:cubicBezTo>
                  <a:pt x="30598" y="26001"/>
                  <a:pt x="25457" y="32166"/>
                  <a:pt x="27169" y="38355"/>
                </a:cubicBezTo>
                <a:cubicBezTo>
                  <a:pt x="29239" y="46431"/>
                  <a:pt x="39005" y="49155"/>
                  <a:pt x="51597" y="50921"/>
                </a:cubicBezTo>
                <a:close/>
                <a:moveTo>
                  <a:pt x="67852" y="100379"/>
                </a:moveTo>
                <a:cubicBezTo>
                  <a:pt x="71963" y="99887"/>
                  <a:pt x="75901" y="98973"/>
                  <a:pt x="79437" y="97667"/>
                </a:cubicBezTo>
                <a:cubicBezTo>
                  <a:pt x="89370" y="93998"/>
                  <a:pt x="94511" y="87833"/>
                  <a:pt x="92799" y="81644"/>
                </a:cubicBezTo>
                <a:cubicBezTo>
                  <a:pt x="89506" y="73388"/>
                  <a:pt x="79840" y="69732"/>
                  <a:pt x="67852" y="67361"/>
                </a:cubicBezTo>
                <a:close/>
                <a:moveTo>
                  <a:pt x="67852" y="120000"/>
                </a:moveTo>
                <a:lnTo>
                  <a:pt x="51597" y="120000"/>
                </a:lnTo>
                <a:lnTo>
                  <a:pt x="51597" y="114256"/>
                </a:lnTo>
                <a:cubicBezTo>
                  <a:pt x="45417" y="113829"/>
                  <a:pt x="39328" y="112890"/>
                  <a:pt x="33554" y="111448"/>
                </a:cubicBezTo>
                <a:cubicBezTo>
                  <a:pt x="13606" y="106463"/>
                  <a:pt x="696" y="96271"/>
                  <a:pt x="0" y="84958"/>
                </a:cubicBezTo>
                <a:lnTo>
                  <a:pt x="26861" y="84529"/>
                </a:lnTo>
                <a:cubicBezTo>
                  <a:pt x="27245" y="90776"/>
                  <a:pt x="34374" y="96404"/>
                  <a:pt x="45389" y="99156"/>
                </a:cubicBezTo>
                <a:cubicBezTo>
                  <a:pt x="47394" y="99657"/>
                  <a:pt x="49467" y="100048"/>
                  <a:pt x="51597" y="100293"/>
                </a:cubicBezTo>
                <a:lnTo>
                  <a:pt x="51597" y="64682"/>
                </a:lnTo>
                <a:cubicBezTo>
                  <a:pt x="30368" y="61567"/>
                  <a:pt x="7690" y="58004"/>
                  <a:pt x="556" y="40045"/>
                </a:cubicBezTo>
                <a:cubicBezTo>
                  <a:pt x="-2422" y="28913"/>
                  <a:pt x="6883" y="17850"/>
                  <a:pt x="24755" y="11249"/>
                </a:cubicBezTo>
                <a:cubicBezTo>
                  <a:pt x="32832" y="8265"/>
                  <a:pt x="42066" y="6412"/>
                  <a:pt x="51597" y="5737"/>
                </a:cubicBezTo>
                <a:lnTo>
                  <a:pt x="51597" y="0"/>
                </a:lnTo>
                <a:lnTo>
                  <a:pt x="67852" y="0"/>
                </a:lnTo>
                <a:lnTo>
                  <a:pt x="67852" y="5703"/>
                </a:lnTo>
                <a:cubicBezTo>
                  <a:pt x="74209" y="6118"/>
                  <a:pt x="80479" y="7068"/>
                  <a:pt x="86414" y="8551"/>
                </a:cubicBezTo>
                <a:cubicBezTo>
                  <a:pt x="106363" y="13536"/>
                  <a:pt x="119273" y="23728"/>
                  <a:pt x="119969" y="35041"/>
                </a:cubicBezTo>
                <a:lnTo>
                  <a:pt x="93108" y="35470"/>
                </a:lnTo>
                <a:cubicBezTo>
                  <a:pt x="92723" y="29223"/>
                  <a:pt x="85594" y="23595"/>
                  <a:pt x="74579" y="20843"/>
                </a:cubicBezTo>
                <a:cubicBezTo>
                  <a:pt x="72410" y="20301"/>
                  <a:pt x="70160" y="19888"/>
                  <a:pt x="67852" y="19639"/>
                </a:cubicBezTo>
                <a:lnTo>
                  <a:pt x="67852" y="52969"/>
                </a:lnTo>
                <a:cubicBezTo>
                  <a:pt x="88284" y="55535"/>
                  <a:pt x="110482" y="59921"/>
                  <a:pt x="119411" y="79734"/>
                </a:cubicBezTo>
                <a:cubicBezTo>
                  <a:pt x="122511" y="90942"/>
                  <a:pt x="113201" y="102106"/>
                  <a:pt x="95213" y="108750"/>
                </a:cubicBezTo>
                <a:cubicBezTo>
                  <a:pt x="86990" y="111788"/>
                  <a:pt x="77568" y="113654"/>
                  <a:pt x="67852" y="114293"/>
                </a:cubicBezTo>
                <a:close/>
              </a:path>
            </a:pathLst>
          </a:custGeom>
          <a:solidFill>
            <a:schemeClr val="accent3">
              <a:lumMod val="75000"/>
            </a:schemeClr>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dk1"/>
              </a:solidFill>
              <a:latin typeface="Arial"/>
              <a:ea typeface="Arial"/>
              <a:cs typeface="Arial"/>
              <a:sym typeface="Arial"/>
            </a:endParaRPr>
          </a:p>
        </p:txBody>
      </p:sp>
      <p:grpSp>
        <p:nvGrpSpPr>
          <p:cNvPr id="21" name="Shape 720"/>
          <p:cNvGrpSpPr/>
          <p:nvPr/>
        </p:nvGrpSpPr>
        <p:grpSpPr>
          <a:xfrm>
            <a:off x="8560867" y="4261751"/>
            <a:ext cx="3627958" cy="897784"/>
            <a:chOff x="2113657" y="4283314"/>
            <a:chExt cx="3647460" cy="673513"/>
          </a:xfrm>
        </p:grpSpPr>
        <p:sp>
          <p:nvSpPr>
            <p:cNvPr id="22" name="Shape 721"/>
            <p:cNvSpPr txBox="1"/>
            <p:nvPr/>
          </p:nvSpPr>
          <p:spPr>
            <a:xfrm>
              <a:off x="2113657" y="4495162"/>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pt-BR" sz="1600" kern="0" dirty="0" smtClean="0">
                  <a:solidFill>
                    <a:srgbClr val="595959"/>
                  </a:solidFill>
                  <a:latin typeface="Times New Roman" panose="02020603050405020304" pitchFamily="18" charset="0"/>
                  <a:ea typeface="Arial"/>
                  <a:cs typeface="Times New Roman" panose="02020603050405020304" pitchFamily="18" charset="0"/>
                  <a:sym typeface="Arial"/>
                </a:rPr>
                <a:t>Local (Iran) Certificates </a:t>
              </a:r>
              <a:endParaRPr lang="pt-BR"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23" name="Shape 722"/>
            <p:cNvSpPr txBox="1"/>
            <p:nvPr/>
          </p:nvSpPr>
          <p:spPr>
            <a:xfrm>
              <a:off x="2113658" y="4283314"/>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sym typeface="Arial"/>
                </a:rPr>
                <a:t>Standards and legally certificates:</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Tree>
    <p:extLst>
      <p:ext uri="{BB962C8B-B14F-4D97-AF65-F5344CB8AC3E}">
        <p14:creationId xmlns:p14="http://schemas.microsoft.com/office/powerpoint/2010/main" val="2834840115"/>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704"/>
        <p:cNvGrpSpPr/>
        <p:nvPr/>
      </p:nvGrpSpPr>
      <p:grpSpPr>
        <a:xfrm>
          <a:off x="0" y="0"/>
          <a:ext cx="0" cy="0"/>
          <a:chOff x="0" y="0"/>
          <a:chExt cx="0" cy="0"/>
        </a:xfrm>
      </p:grpSpPr>
      <p:pic>
        <p:nvPicPr>
          <p:cNvPr id="25" name="Picture 2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08412" y="1828800"/>
            <a:ext cx="4868650" cy="3760720"/>
          </a:xfrm>
          <a:prstGeom prst="rect">
            <a:avLst/>
          </a:prstGeom>
        </p:spPr>
      </p:pic>
      <p:sp>
        <p:nvSpPr>
          <p:cNvPr id="707" name="Shape 707"/>
          <p:cNvSpPr txBox="1"/>
          <p:nvPr/>
        </p:nvSpPr>
        <p:spPr>
          <a:xfrm>
            <a:off x="455612" y="3323836"/>
            <a:ext cx="3810000" cy="3076964"/>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Animal (dried fresh whole blood) &amp; mineral based natural fertilizer</a:t>
            </a:r>
          </a:p>
          <a:p>
            <a:pPr marL="285750" indent="-285750" defTabSz="1218895">
              <a:buFont typeface="Arial" panose="020B0604020202020204" pitchFamily="34" charset="0"/>
              <a:buChar char="•"/>
            </a:pP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Solid Natural Fertilizer,</a:t>
            </a:r>
          </a:p>
          <a:p>
            <a:pPr marL="285750" indent="-285750" defTabSz="1218895">
              <a:buFont typeface="Arial" panose="020B0604020202020204" pitchFamily="34" charset="0"/>
              <a:buChar char="•"/>
            </a:pP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Granular form, granule size is 2-4 mm (80 %)</a:t>
            </a:r>
          </a:p>
          <a:p>
            <a:pPr marL="285750" indent="-285750" defTabSz="1218895">
              <a:buFont typeface="Arial" panose="020B0604020202020204" pitchFamily="34" charset="0"/>
              <a:buChar char="•"/>
            </a:pP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 Light blue color </a:t>
            </a:r>
          </a:p>
        </p:txBody>
      </p:sp>
      <p:sp>
        <p:nvSpPr>
          <p:cNvPr id="708" name="Shape 708"/>
          <p:cNvSpPr txBox="1"/>
          <p:nvPr/>
        </p:nvSpPr>
        <p:spPr>
          <a:xfrm>
            <a:off x="531812" y="2590859"/>
            <a:ext cx="4267200" cy="533341"/>
          </a:xfrm>
          <a:prstGeom prst="rect">
            <a:avLst/>
          </a:prstGeom>
          <a:noFill/>
          <a:ln>
            <a:noFill/>
          </a:ln>
        </p:spPr>
        <p:txBody>
          <a:bodyPr wrap="square" lIns="121868" tIns="60917" rIns="121868" bIns="60917" anchor="t" anchorCtr="0">
            <a:noAutofit/>
          </a:bodyPr>
          <a:lstStyle/>
          <a:p>
            <a:pPr defTabSz="1218895"/>
            <a:r>
              <a:rPr lang="en-US" sz="2400" b="1" kern="0" dirty="0">
                <a:solidFill>
                  <a:srgbClr val="3F3F3F"/>
                </a:solidFill>
                <a:ea typeface="Arial"/>
                <a:cs typeface="Arial"/>
              </a:rPr>
              <a:t>Yield Booster</a:t>
            </a:r>
            <a:r>
              <a:rPr lang="en-US" sz="2800" b="1" kern="0" baseline="30000" dirty="0">
                <a:solidFill>
                  <a:srgbClr val="3F3F3F"/>
                </a:solidFill>
                <a:ea typeface="Arial"/>
                <a:cs typeface="Arial"/>
              </a:rPr>
              <a:t>®</a:t>
            </a:r>
            <a:endParaRPr lang="en" sz="2400" b="1" kern="0" baseline="30000" dirty="0">
              <a:solidFill>
                <a:srgbClr val="3F3F3F"/>
              </a:solidFill>
              <a:ea typeface="Arial"/>
              <a:cs typeface="Arial"/>
              <a:sym typeface="Arial"/>
            </a:endParaRPr>
          </a:p>
        </p:txBody>
      </p:sp>
      <p:grpSp>
        <p:nvGrpSpPr>
          <p:cNvPr id="711" name="Shape 711"/>
          <p:cNvGrpSpPr/>
          <p:nvPr/>
        </p:nvGrpSpPr>
        <p:grpSpPr>
          <a:xfrm>
            <a:off x="8560868" y="832749"/>
            <a:ext cx="3400944" cy="897785"/>
            <a:chOff x="2113657" y="4283314"/>
            <a:chExt cx="3647460" cy="673514"/>
          </a:xfrm>
        </p:grpSpPr>
        <p:sp>
          <p:nvSpPr>
            <p:cNvPr id="712" name="Shape 712"/>
            <p:cNvSpPr txBox="1"/>
            <p:nvPr/>
          </p:nvSpPr>
          <p:spPr>
            <a:xfrm>
              <a:off x="2113657" y="4495163"/>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400 </a:t>
              </a: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Ton (</a:t>
              </a: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Per </a:t>
              </a: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Year)</a:t>
              </a:r>
              <a:endParaRPr lang="en-US"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713" name="Shape 713"/>
            <p:cNvSpPr txBox="1"/>
            <p:nvPr/>
          </p:nvSpPr>
          <p:spPr>
            <a:xfrm>
              <a:off x="2113658" y="4283314"/>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rPr>
                <a:t>Production capacity</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715" name="Shape 715"/>
          <p:cNvSpPr/>
          <p:nvPr/>
        </p:nvSpPr>
        <p:spPr>
          <a:xfrm>
            <a:off x="8913812" y="1882516"/>
            <a:ext cx="445583" cy="444279"/>
          </a:xfrm>
          <a:custGeom>
            <a:avLst/>
            <a:gdLst/>
            <a:ahLst/>
            <a:cxnLst/>
            <a:rect l="0" t="0" r="0" b="0"/>
            <a:pathLst>
              <a:path w="120000" h="120000" extrusionOk="0">
                <a:moveTo>
                  <a:pt x="26666" y="100217"/>
                </a:moveTo>
                <a:cubicBezTo>
                  <a:pt x="25193" y="100217"/>
                  <a:pt x="24000" y="101415"/>
                  <a:pt x="24000" y="102892"/>
                </a:cubicBezTo>
                <a:cubicBezTo>
                  <a:pt x="24000" y="104369"/>
                  <a:pt x="25193" y="105566"/>
                  <a:pt x="26666" y="105566"/>
                </a:cubicBezTo>
                <a:lnTo>
                  <a:pt x="93333" y="105566"/>
                </a:lnTo>
                <a:cubicBezTo>
                  <a:pt x="94806" y="105566"/>
                  <a:pt x="96000" y="104369"/>
                  <a:pt x="96000" y="102892"/>
                </a:cubicBezTo>
                <a:cubicBezTo>
                  <a:pt x="96000" y="101415"/>
                  <a:pt x="94806" y="100217"/>
                  <a:pt x="93333" y="100217"/>
                </a:cubicBezTo>
                <a:close/>
                <a:moveTo>
                  <a:pt x="26666" y="87913"/>
                </a:moveTo>
                <a:cubicBezTo>
                  <a:pt x="25193" y="87913"/>
                  <a:pt x="24000" y="89111"/>
                  <a:pt x="24000" y="90588"/>
                </a:cubicBezTo>
                <a:cubicBezTo>
                  <a:pt x="24000" y="92065"/>
                  <a:pt x="25193" y="93262"/>
                  <a:pt x="26666" y="93262"/>
                </a:cubicBezTo>
                <a:lnTo>
                  <a:pt x="93333" y="93262"/>
                </a:lnTo>
                <a:cubicBezTo>
                  <a:pt x="94806" y="93262"/>
                  <a:pt x="96000" y="92065"/>
                  <a:pt x="96000" y="90588"/>
                </a:cubicBezTo>
                <a:cubicBezTo>
                  <a:pt x="96000" y="89111"/>
                  <a:pt x="94806" y="87913"/>
                  <a:pt x="93333" y="87913"/>
                </a:cubicBezTo>
                <a:close/>
                <a:moveTo>
                  <a:pt x="26666" y="75609"/>
                </a:moveTo>
                <a:cubicBezTo>
                  <a:pt x="25193" y="75609"/>
                  <a:pt x="24000" y="76806"/>
                  <a:pt x="24000" y="78284"/>
                </a:cubicBezTo>
                <a:cubicBezTo>
                  <a:pt x="24000" y="79761"/>
                  <a:pt x="25193" y="80958"/>
                  <a:pt x="26666" y="80958"/>
                </a:cubicBezTo>
                <a:lnTo>
                  <a:pt x="93333" y="80958"/>
                </a:lnTo>
                <a:cubicBezTo>
                  <a:pt x="94806" y="80958"/>
                  <a:pt x="96000" y="79761"/>
                  <a:pt x="96000" y="78284"/>
                </a:cubicBezTo>
                <a:cubicBezTo>
                  <a:pt x="96000" y="76806"/>
                  <a:pt x="94806" y="75609"/>
                  <a:pt x="93333" y="75609"/>
                </a:cubicBezTo>
                <a:close/>
                <a:moveTo>
                  <a:pt x="26666" y="63305"/>
                </a:moveTo>
                <a:cubicBezTo>
                  <a:pt x="25193" y="63305"/>
                  <a:pt x="24000" y="64502"/>
                  <a:pt x="24000" y="65979"/>
                </a:cubicBezTo>
                <a:cubicBezTo>
                  <a:pt x="24000" y="67457"/>
                  <a:pt x="25193" y="68654"/>
                  <a:pt x="26666" y="68654"/>
                </a:cubicBezTo>
                <a:lnTo>
                  <a:pt x="93333" y="68654"/>
                </a:lnTo>
                <a:cubicBezTo>
                  <a:pt x="94806" y="68654"/>
                  <a:pt x="96000" y="67457"/>
                  <a:pt x="96000" y="65979"/>
                </a:cubicBezTo>
                <a:cubicBezTo>
                  <a:pt x="96000" y="64502"/>
                  <a:pt x="94806" y="63305"/>
                  <a:pt x="93333" y="63305"/>
                </a:cubicBezTo>
                <a:close/>
                <a:moveTo>
                  <a:pt x="26666" y="51001"/>
                </a:moveTo>
                <a:cubicBezTo>
                  <a:pt x="25193" y="51001"/>
                  <a:pt x="24000" y="52198"/>
                  <a:pt x="24000" y="53675"/>
                </a:cubicBezTo>
                <a:cubicBezTo>
                  <a:pt x="24000" y="55152"/>
                  <a:pt x="25193" y="56350"/>
                  <a:pt x="26666" y="56350"/>
                </a:cubicBezTo>
                <a:lnTo>
                  <a:pt x="93333" y="56350"/>
                </a:lnTo>
                <a:cubicBezTo>
                  <a:pt x="94806" y="56350"/>
                  <a:pt x="96000" y="55152"/>
                  <a:pt x="96000" y="53675"/>
                </a:cubicBezTo>
                <a:cubicBezTo>
                  <a:pt x="96000" y="52198"/>
                  <a:pt x="94806" y="51001"/>
                  <a:pt x="93333" y="51001"/>
                </a:cubicBezTo>
                <a:close/>
                <a:moveTo>
                  <a:pt x="26666" y="38697"/>
                </a:moveTo>
                <a:cubicBezTo>
                  <a:pt x="25193" y="38697"/>
                  <a:pt x="24000" y="39894"/>
                  <a:pt x="24000" y="41371"/>
                </a:cubicBezTo>
                <a:cubicBezTo>
                  <a:pt x="24000" y="42848"/>
                  <a:pt x="25193" y="44046"/>
                  <a:pt x="26666" y="44046"/>
                </a:cubicBezTo>
                <a:lnTo>
                  <a:pt x="93333" y="44046"/>
                </a:lnTo>
                <a:cubicBezTo>
                  <a:pt x="94806" y="44046"/>
                  <a:pt x="96000" y="42848"/>
                  <a:pt x="96000" y="41371"/>
                </a:cubicBezTo>
                <a:cubicBezTo>
                  <a:pt x="96000" y="39894"/>
                  <a:pt x="94806" y="38697"/>
                  <a:pt x="93333" y="38697"/>
                </a:cubicBezTo>
                <a:close/>
                <a:moveTo>
                  <a:pt x="0" y="11366"/>
                </a:moveTo>
                <a:lnTo>
                  <a:pt x="6739" y="11366"/>
                </a:lnTo>
                <a:lnTo>
                  <a:pt x="6739" y="17459"/>
                </a:lnTo>
                <a:cubicBezTo>
                  <a:pt x="6739" y="22260"/>
                  <a:pt x="10619" y="26151"/>
                  <a:pt x="15405" y="26151"/>
                </a:cubicBezTo>
                <a:cubicBezTo>
                  <a:pt x="20192" y="26151"/>
                  <a:pt x="24072" y="22260"/>
                  <a:pt x="24072" y="17459"/>
                </a:cubicBezTo>
                <a:lnTo>
                  <a:pt x="24072" y="11366"/>
                </a:lnTo>
                <a:lnTo>
                  <a:pt x="29716" y="11366"/>
                </a:lnTo>
                <a:lnTo>
                  <a:pt x="29716" y="17459"/>
                </a:lnTo>
                <a:cubicBezTo>
                  <a:pt x="29716" y="22260"/>
                  <a:pt x="33597" y="26151"/>
                  <a:pt x="38383" y="26151"/>
                </a:cubicBezTo>
                <a:cubicBezTo>
                  <a:pt x="43170" y="26151"/>
                  <a:pt x="47050" y="22260"/>
                  <a:pt x="47050" y="17459"/>
                </a:cubicBezTo>
                <a:lnTo>
                  <a:pt x="47050" y="11366"/>
                </a:lnTo>
                <a:lnTo>
                  <a:pt x="52694" y="11366"/>
                </a:lnTo>
                <a:lnTo>
                  <a:pt x="52694" y="17459"/>
                </a:lnTo>
                <a:cubicBezTo>
                  <a:pt x="52694" y="22260"/>
                  <a:pt x="56574" y="26151"/>
                  <a:pt x="61361" y="26151"/>
                </a:cubicBezTo>
                <a:cubicBezTo>
                  <a:pt x="66147" y="26151"/>
                  <a:pt x="70028" y="22260"/>
                  <a:pt x="70028" y="17459"/>
                </a:cubicBezTo>
                <a:lnTo>
                  <a:pt x="70028" y="11366"/>
                </a:lnTo>
                <a:lnTo>
                  <a:pt x="75672" y="11366"/>
                </a:lnTo>
                <a:lnTo>
                  <a:pt x="75672" y="17459"/>
                </a:lnTo>
                <a:cubicBezTo>
                  <a:pt x="75672" y="22260"/>
                  <a:pt x="79552" y="26151"/>
                  <a:pt x="84339" y="26151"/>
                </a:cubicBezTo>
                <a:cubicBezTo>
                  <a:pt x="89125" y="26151"/>
                  <a:pt x="93005" y="22260"/>
                  <a:pt x="93005" y="17459"/>
                </a:cubicBezTo>
                <a:lnTo>
                  <a:pt x="93005" y="11366"/>
                </a:lnTo>
                <a:lnTo>
                  <a:pt x="98650" y="11366"/>
                </a:lnTo>
                <a:lnTo>
                  <a:pt x="98650" y="17459"/>
                </a:lnTo>
                <a:cubicBezTo>
                  <a:pt x="98650" y="22259"/>
                  <a:pt x="102530" y="26151"/>
                  <a:pt x="107316" y="26151"/>
                </a:cubicBezTo>
                <a:cubicBezTo>
                  <a:pt x="112103" y="26151"/>
                  <a:pt x="115983" y="22259"/>
                  <a:pt x="115983" y="17459"/>
                </a:cubicBezTo>
                <a:lnTo>
                  <a:pt x="115983" y="11366"/>
                </a:lnTo>
                <a:lnTo>
                  <a:pt x="120000" y="11366"/>
                </a:lnTo>
                <a:lnTo>
                  <a:pt x="120000" y="120000"/>
                </a:lnTo>
                <a:lnTo>
                  <a:pt x="0" y="120000"/>
                </a:lnTo>
                <a:close/>
                <a:moveTo>
                  <a:pt x="15405" y="0"/>
                </a:moveTo>
                <a:cubicBezTo>
                  <a:pt x="17983" y="0"/>
                  <a:pt x="20072" y="2095"/>
                  <a:pt x="20072" y="4680"/>
                </a:cubicBezTo>
                <a:lnTo>
                  <a:pt x="20072" y="18051"/>
                </a:lnTo>
                <a:cubicBezTo>
                  <a:pt x="20072" y="20636"/>
                  <a:pt x="17983" y="22732"/>
                  <a:pt x="15405" y="22732"/>
                </a:cubicBezTo>
                <a:cubicBezTo>
                  <a:pt x="12828" y="22732"/>
                  <a:pt x="10739" y="20636"/>
                  <a:pt x="10739" y="18051"/>
                </a:cubicBezTo>
                <a:lnTo>
                  <a:pt x="10739" y="4680"/>
                </a:lnTo>
                <a:cubicBezTo>
                  <a:pt x="10739" y="2095"/>
                  <a:pt x="12828" y="0"/>
                  <a:pt x="15405" y="0"/>
                </a:cubicBezTo>
                <a:close/>
                <a:moveTo>
                  <a:pt x="38383" y="0"/>
                </a:moveTo>
                <a:cubicBezTo>
                  <a:pt x="40960" y="0"/>
                  <a:pt x="43050" y="2095"/>
                  <a:pt x="43050" y="4680"/>
                </a:cubicBezTo>
                <a:lnTo>
                  <a:pt x="43050" y="18051"/>
                </a:lnTo>
                <a:cubicBezTo>
                  <a:pt x="43050" y="20636"/>
                  <a:pt x="40960" y="22732"/>
                  <a:pt x="38383" y="22732"/>
                </a:cubicBezTo>
                <a:cubicBezTo>
                  <a:pt x="35806" y="22732"/>
                  <a:pt x="33716" y="20636"/>
                  <a:pt x="33716" y="18051"/>
                </a:cubicBezTo>
                <a:lnTo>
                  <a:pt x="33716" y="4680"/>
                </a:lnTo>
                <a:cubicBezTo>
                  <a:pt x="33716" y="2095"/>
                  <a:pt x="35806" y="0"/>
                  <a:pt x="38383" y="0"/>
                </a:cubicBezTo>
                <a:close/>
                <a:moveTo>
                  <a:pt x="61361" y="0"/>
                </a:moveTo>
                <a:cubicBezTo>
                  <a:pt x="63938" y="0"/>
                  <a:pt x="66028" y="2095"/>
                  <a:pt x="66028" y="4680"/>
                </a:cubicBezTo>
                <a:lnTo>
                  <a:pt x="66028" y="18051"/>
                </a:lnTo>
                <a:cubicBezTo>
                  <a:pt x="66028" y="20636"/>
                  <a:pt x="63938" y="22731"/>
                  <a:pt x="61361" y="22731"/>
                </a:cubicBezTo>
                <a:cubicBezTo>
                  <a:pt x="58784" y="22731"/>
                  <a:pt x="56694" y="20636"/>
                  <a:pt x="56694" y="18051"/>
                </a:cubicBezTo>
                <a:lnTo>
                  <a:pt x="56694" y="4680"/>
                </a:lnTo>
                <a:cubicBezTo>
                  <a:pt x="56694" y="2095"/>
                  <a:pt x="58784" y="0"/>
                  <a:pt x="61361" y="0"/>
                </a:cubicBezTo>
                <a:close/>
                <a:moveTo>
                  <a:pt x="84339" y="0"/>
                </a:moveTo>
                <a:cubicBezTo>
                  <a:pt x="86916" y="0"/>
                  <a:pt x="89005" y="2095"/>
                  <a:pt x="89005" y="4680"/>
                </a:cubicBezTo>
                <a:lnTo>
                  <a:pt x="89005" y="18051"/>
                </a:lnTo>
                <a:cubicBezTo>
                  <a:pt x="89005" y="20636"/>
                  <a:pt x="86916" y="22731"/>
                  <a:pt x="84339" y="22731"/>
                </a:cubicBezTo>
                <a:cubicBezTo>
                  <a:pt x="81761" y="22731"/>
                  <a:pt x="79672" y="20636"/>
                  <a:pt x="79672" y="18051"/>
                </a:cubicBezTo>
                <a:lnTo>
                  <a:pt x="79672" y="4680"/>
                </a:lnTo>
                <a:cubicBezTo>
                  <a:pt x="79672" y="2095"/>
                  <a:pt x="81761" y="0"/>
                  <a:pt x="84339" y="0"/>
                </a:cubicBezTo>
                <a:close/>
                <a:moveTo>
                  <a:pt x="107316" y="0"/>
                </a:moveTo>
                <a:cubicBezTo>
                  <a:pt x="109894" y="0"/>
                  <a:pt x="111983" y="2095"/>
                  <a:pt x="111983" y="4680"/>
                </a:cubicBezTo>
                <a:lnTo>
                  <a:pt x="111983" y="18051"/>
                </a:lnTo>
                <a:cubicBezTo>
                  <a:pt x="111983" y="20636"/>
                  <a:pt x="109894" y="22731"/>
                  <a:pt x="107316" y="22731"/>
                </a:cubicBezTo>
                <a:cubicBezTo>
                  <a:pt x="104739" y="22731"/>
                  <a:pt x="102650" y="20636"/>
                  <a:pt x="102650" y="18051"/>
                </a:cubicBezTo>
                <a:lnTo>
                  <a:pt x="102650" y="4680"/>
                </a:lnTo>
                <a:cubicBezTo>
                  <a:pt x="102650" y="2095"/>
                  <a:pt x="104739" y="0"/>
                  <a:pt x="107316" y="0"/>
                </a:cubicBezTo>
                <a:close/>
              </a:path>
            </a:pathLst>
          </a:custGeom>
          <a:solidFill>
            <a:srgbClr val="1ED4DE"/>
          </a:solidFill>
          <a:ln>
            <a:noFill/>
          </a:ln>
        </p:spPr>
        <p:txBody>
          <a:bodyPr wrap="square" lIns="121868" tIns="60917" rIns="121868" bIns="60917" anchor="ctr" anchorCtr="0">
            <a:noAutofit/>
          </a:bodyPr>
          <a:lstStyle/>
          <a:p>
            <a:pPr algn="ctr" defTabSz="1218895"/>
            <a:endParaRPr sz="2399" kern="0">
              <a:solidFill>
                <a:srgbClr val="FFFFFF"/>
              </a:solidFill>
              <a:latin typeface="Arial"/>
              <a:ea typeface="Arial"/>
              <a:cs typeface="Arial"/>
              <a:sym typeface="Arial"/>
            </a:endParaRPr>
          </a:p>
        </p:txBody>
      </p:sp>
      <p:sp>
        <p:nvSpPr>
          <p:cNvPr id="719" name="Shape 719"/>
          <p:cNvSpPr txBox="1"/>
          <p:nvPr/>
        </p:nvSpPr>
        <p:spPr>
          <a:xfrm>
            <a:off x="8560869" y="2378815"/>
            <a:ext cx="3477143" cy="369236"/>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sym typeface="Arial"/>
              </a:rPr>
              <a:t>After sale services/ Guarantee</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30" name="Shape 451"/>
          <p:cNvSpPr/>
          <p:nvPr/>
        </p:nvSpPr>
        <p:spPr>
          <a:xfrm rot="1795255">
            <a:off x="8958484" y="273676"/>
            <a:ext cx="356158" cy="656509"/>
          </a:xfrm>
          <a:custGeom>
            <a:avLst/>
            <a:gdLst/>
            <a:ahLst/>
            <a:cxnLst/>
            <a:rect l="0" t="0" r="0" b="0"/>
            <a:pathLst>
              <a:path w="120000" h="120000" extrusionOk="0">
                <a:moveTo>
                  <a:pt x="60041" y="0"/>
                </a:moveTo>
                <a:cubicBezTo>
                  <a:pt x="68312" y="142"/>
                  <a:pt x="77049" y="3617"/>
                  <a:pt x="77802" y="9249"/>
                </a:cubicBezTo>
                <a:cubicBezTo>
                  <a:pt x="79731" y="16341"/>
                  <a:pt x="68983" y="18083"/>
                  <a:pt x="72034" y="26607"/>
                </a:cubicBezTo>
                <a:lnTo>
                  <a:pt x="120000" y="26607"/>
                </a:lnTo>
                <a:lnTo>
                  <a:pt x="120000" y="53320"/>
                </a:lnTo>
                <a:cubicBezTo>
                  <a:pt x="105180" y="54850"/>
                  <a:pt x="101982" y="49006"/>
                  <a:pt x="89415" y="50069"/>
                </a:cubicBezTo>
                <a:cubicBezTo>
                  <a:pt x="79319" y="50489"/>
                  <a:pt x="73089" y="55363"/>
                  <a:pt x="72833" y="59977"/>
                </a:cubicBezTo>
                <a:cubicBezTo>
                  <a:pt x="73004" y="64029"/>
                  <a:pt x="79442" y="70012"/>
                  <a:pt x="91464" y="70060"/>
                </a:cubicBezTo>
                <a:cubicBezTo>
                  <a:pt x="106013" y="69226"/>
                  <a:pt x="103877" y="65247"/>
                  <a:pt x="120000" y="65606"/>
                </a:cubicBezTo>
                <a:lnTo>
                  <a:pt x="120000" y="93541"/>
                </a:lnTo>
                <a:lnTo>
                  <a:pt x="70059" y="93541"/>
                </a:lnTo>
                <a:cubicBezTo>
                  <a:pt x="69329" y="102697"/>
                  <a:pt x="76533" y="101447"/>
                  <a:pt x="78036" y="109608"/>
                </a:cubicBezTo>
                <a:cubicBezTo>
                  <a:pt x="77950" y="116314"/>
                  <a:pt x="67224" y="119904"/>
                  <a:pt x="59959" y="120000"/>
                </a:cubicBezTo>
                <a:cubicBezTo>
                  <a:pt x="51687" y="119857"/>
                  <a:pt x="42950" y="116382"/>
                  <a:pt x="42197" y="110750"/>
                </a:cubicBezTo>
                <a:cubicBezTo>
                  <a:pt x="40279" y="103699"/>
                  <a:pt x="50892" y="101936"/>
                  <a:pt x="47995" y="93541"/>
                </a:cubicBezTo>
                <a:lnTo>
                  <a:pt x="0" y="93541"/>
                </a:lnTo>
                <a:lnTo>
                  <a:pt x="0" y="66075"/>
                </a:lnTo>
                <a:cubicBezTo>
                  <a:pt x="15368" y="64341"/>
                  <a:pt x="18478" y="70364"/>
                  <a:pt x="31219" y="69286"/>
                </a:cubicBezTo>
                <a:cubicBezTo>
                  <a:pt x="41315" y="68866"/>
                  <a:pt x="47545" y="63992"/>
                  <a:pt x="47801" y="59379"/>
                </a:cubicBezTo>
                <a:cubicBezTo>
                  <a:pt x="47631" y="55326"/>
                  <a:pt x="41193" y="49343"/>
                  <a:pt x="29171" y="49296"/>
                </a:cubicBezTo>
                <a:cubicBezTo>
                  <a:pt x="14433" y="50140"/>
                  <a:pt x="16816" y="54212"/>
                  <a:pt x="0" y="53739"/>
                </a:cubicBezTo>
                <a:lnTo>
                  <a:pt x="0" y="26607"/>
                </a:lnTo>
                <a:lnTo>
                  <a:pt x="49932" y="26607"/>
                </a:lnTo>
                <a:cubicBezTo>
                  <a:pt x="50748" y="17288"/>
                  <a:pt x="43474" y="18596"/>
                  <a:pt x="41963" y="10391"/>
                </a:cubicBezTo>
                <a:cubicBezTo>
                  <a:pt x="42049" y="3685"/>
                  <a:pt x="52775" y="95"/>
                  <a:pt x="60041" y="0"/>
                </a:cubicBezTo>
                <a:close/>
              </a:path>
            </a:pathLst>
          </a:custGeom>
          <a:solidFill>
            <a:srgbClr val="F4BD2D"/>
          </a:solidFill>
          <a:ln>
            <a:noFill/>
          </a:ln>
          <a:scene3d>
            <a:camera prst="orthographicFront">
              <a:rot lat="0" lon="0" rev="7200000"/>
            </a:camera>
            <a:lightRig rig="threePt" dir="t"/>
          </a:scene3d>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27" name="Shape 450"/>
          <p:cNvSpPr/>
          <p:nvPr/>
        </p:nvSpPr>
        <p:spPr>
          <a:xfrm>
            <a:off x="8841213" y="3657600"/>
            <a:ext cx="590697" cy="565118"/>
          </a:xfrm>
          <a:custGeom>
            <a:avLst/>
            <a:gdLst/>
            <a:ahLst/>
            <a:cxnLst/>
            <a:rect l="0" t="0" r="0" b="0"/>
            <a:pathLst>
              <a:path w="120000" h="120000" extrusionOk="0">
                <a:moveTo>
                  <a:pt x="65274" y="39473"/>
                </a:moveTo>
                <a:cubicBezTo>
                  <a:pt x="53599" y="36371"/>
                  <a:pt x="41599" y="43242"/>
                  <a:pt x="38470" y="54820"/>
                </a:cubicBezTo>
                <a:cubicBezTo>
                  <a:pt x="35342" y="66398"/>
                  <a:pt x="42270" y="78299"/>
                  <a:pt x="53945" y="81402"/>
                </a:cubicBezTo>
                <a:cubicBezTo>
                  <a:pt x="65620" y="84504"/>
                  <a:pt x="77621" y="77633"/>
                  <a:pt x="80749" y="66055"/>
                </a:cubicBezTo>
                <a:cubicBezTo>
                  <a:pt x="83877" y="54477"/>
                  <a:pt x="76949" y="42576"/>
                  <a:pt x="65274" y="39473"/>
                </a:cubicBezTo>
                <a:close/>
                <a:moveTo>
                  <a:pt x="69168" y="25060"/>
                </a:moveTo>
                <a:cubicBezTo>
                  <a:pt x="88870" y="30296"/>
                  <a:pt x="100561" y="50379"/>
                  <a:pt x="95282" y="69917"/>
                </a:cubicBezTo>
                <a:cubicBezTo>
                  <a:pt x="90003" y="89455"/>
                  <a:pt x="69753" y="101050"/>
                  <a:pt x="50051" y="95815"/>
                </a:cubicBezTo>
                <a:cubicBezTo>
                  <a:pt x="30350" y="90579"/>
                  <a:pt x="18658" y="70496"/>
                  <a:pt x="23937" y="50958"/>
                </a:cubicBezTo>
                <a:cubicBezTo>
                  <a:pt x="29216" y="31420"/>
                  <a:pt x="49467" y="19825"/>
                  <a:pt x="69168" y="25060"/>
                </a:cubicBezTo>
                <a:close/>
                <a:moveTo>
                  <a:pt x="70584" y="19819"/>
                </a:moveTo>
                <a:cubicBezTo>
                  <a:pt x="47964" y="13808"/>
                  <a:pt x="24713" y="27121"/>
                  <a:pt x="18652" y="49554"/>
                </a:cubicBezTo>
                <a:cubicBezTo>
                  <a:pt x="12591" y="71987"/>
                  <a:pt x="26015" y="95045"/>
                  <a:pt x="48635" y="101056"/>
                </a:cubicBezTo>
                <a:cubicBezTo>
                  <a:pt x="71255" y="107067"/>
                  <a:pt x="94506" y="93754"/>
                  <a:pt x="100567" y="71321"/>
                </a:cubicBezTo>
                <a:cubicBezTo>
                  <a:pt x="106628" y="48888"/>
                  <a:pt x="93204" y="25830"/>
                  <a:pt x="70584" y="19819"/>
                </a:cubicBezTo>
                <a:close/>
                <a:moveTo>
                  <a:pt x="120000" y="28418"/>
                </a:moveTo>
                <a:lnTo>
                  <a:pt x="119819" y="29085"/>
                </a:lnTo>
                <a:lnTo>
                  <a:pt x="119636" y="28804"/>
                </a:lnTo>
                <a:close/>
                <a:moveTo>
                  <a:pt x="84120" y="4683"/>
                </a:moveTo>
                <a:lnTo>
                  <a:pt x="83867" y="19572"/>
                </a:lnTo>
                <a:lnTo>
                  <a:pt x="83406" y="19449"/>
                </a:lnTo>
                <a:cubicBezTo>
                  <a:pt x="87163" y="21546"/>
                  <a:pt x="90559" y="24117"/>
                  <a:pt x="93431" y="27166"/>
                </a:cubicBezTo>
                <a:lnTo>
                  <a:pt x="106796" y="23870"/>
                </a:lnTo>
                <a:lnTo>
                  <a:pt x="115363" y="39849"/>
                </a:lnTo>
                <a:lnTo>
                  <a:pt x="105840" y="48364"/>
                </a:lnTo>
                <a:cubicBezTo>
                  <a:pt x="107034" y="52676"/>
                  <a:pt x="107596" y="57191"/>
                  <a:pt x="107394" y="61781"/>
                </a:cubicBezTo>
                <a:lnTo>
                  <a:pt x="119289" y="68330"/>
                </a:lnTo>
                <a:lnTo>
                  <a:pt x="114566" y="85810"/>
                </a:lnTo>
                <a:lnTo>
                  <a:pt x="100132" y="85570"/>
                </a:lnTo>
                <a:cubicBezTo>
                  <a:pt x="98307" y="88594"/>
                  <a:pt x="96096" y="91321"/>
                  <a:pt x="93619" y="93756"/>
                </a:cubicBezTo>
                <a:lnTo>
                  <a:pt x="98359" y="106025"/>
                </a:lnTo>
                <a:lnTo>
                  <a:pt x="83411" y="116405"/>
                </a:lnTo>
                <a:lnTo>
                  <a:pt x="72073" y="106643"/>
                </a:lnTo>
                <a:lnTo>
                  <a:pt x="73453" y="105685"/>
                </a:lnTo>
                <a:cubicBezTo>
                  <a:pt x="69110" y="107079"/>
                  <a:pt x="64517" y="107749"/>
                  <a:pt x="59835" y="107723"/>
                </a:cubicBezTo>
                <a:lnTo>
                  <a:pt x="52963" y="119999"/>
                </a:lnTo>
                <a:lnTo>
                  <a:pt x="35336" y="115316"/>
                </a:lnTo>
                <a:lnTo>
                  <a:pt x="35574" y="101277"/>
                </a:lnTo>
                <a:cubicBezTo>
                  <a:pt x="31839" y="99165"/>
                  <a:pt x="28466" y="96583"/>
                  <a:pt x="25614" y="93529"/>
                </a:cubicBezTo>
                <a:lnTo>
                  <a:pt x="25843" y="94015"/>
                </a:lnTo>
                <a:lnTo>
                  <a:pt x="11102" y="96847"/>
                </a:lnTo>
                <a:lnTo>
                  <a:pt x="3390" y="80445"/>
                </a:lnTo>
                <a:lnTo>
                  <a:pt x="13359" y="72429"/>
                </a:lnTo>
                <a:cubicBezTo>
                  <a:pt x="12295" y="68561"/>
                  <a:pt x="11739" y="64530"/>
                  <a:pt x="11738" y="60428"/>
                </a:cubicBezTo>
                <a:lnTo>
                  <a:pt x="0" y="53965"/>
                </a:lnTo>
                <a:lnTo>
                  <a:pt x="4723" y="36484"/>
                </a:lnTo>
                <a:lnTo>
                  <a:pt x="18174" y="36709"/>
                </a:lnTo>
                <a:cubicBezTo>
                  <a:pt x="19999" y="33515"/>
                  <a:pt x="22203" y="30603"/>
                  <a:pt x="24696" y="27997"/>
                </a:cubicBezTo>
                <a:lnTo>
                  <a:pt x="20190" y="14215"/>
                </a:lnTo>
                <a:lnTo>
                  <a:pt x="35666" y="4625"/>
                </a:lnTo>
                <a:lnTo>
                  <a:pt x="46473" y="14962"/>
                </a:lnTo>
                <a:lnTo>
                  <a:pt x="46365" y="15030"/>
                </a:lnTo>
                <a:cubicBezTo>
                  <a:pt x="50613" y="13704"/>
                  <a:pt x="55098" y="13091"/>
                  <a:pt x="59667" y="13141"/>
                </a:cubicBezTo>
                <a:lnTo>
                  <a:pt x="59206" y="13018"/>
                </a:lnTo>
                <a:lnTo>
                  <a:pt x="66493" y="0"/>
                </a:lnTo>
                <a:close/>
              </a:path>
            </a:pathLst>
          </a:custGeom>
          <a:solidFill>
            <a:srgbClr val="E62949"/>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33" name="Shape 718"/>
          <p:cNvSpPr txBox="1"/>
          <p:nvPr/>
        </p:nvSpPr>
        <p:spPr>
          <a:xfrm>
            <a:off x="8560868" y="2683691"/>
            <a:ext cx="3705744" cy="615393"/>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a:solidFill>
                  <a:srgbClr val="595959"/>
                </a:solidFill>
                <a:latin typeface="Times New Roman" panose="02020603050405020304" pitchFamily="18" charset="0"/>
                <a:ea typeface="Arial"/>
                <a:cs typeface="Times New Roman" panose="02020603050405020304" pitchFamily="18" charset="0"/>
              </a:rPr>
              <a:t>120 months after sale services</a:t>
            </a:r>
          </a:p>
          <a:p>
            <a:pPr marL="285750" indent="-285750" defTabSz="1218895">
              <a:buFont typeface="Arial" panose="020B0604020202020204" pitchFamily="34" charset="0"/>
              <a:buChar char="•"/>
            </a:pPr>
            <a:r>
              <a:rPr lang="en-US" sz="1600" kern="0" dirty="0" smtClean="0">
                <a:solidFill>
                  <a:srgbClr val="595959"/>
                </a:solidFill>
                <a:latin typeface="Times New Roman" panose="02020603050405020304" pitchFamily="18" charset="0"/>
                <a:ea typeface="Arial"/>
                <a:cs typeface="Times New Roman" panose="02020603050405020304" pitchFamily="18" charset="0"/>
              </a:rPr>
              <a:t>36 months </a:t>
            </a:r>
            <a:r>
              <a:rPr lang="en-US" sz="1600" kern="0" dirty="0">
                <a:solidFill>
                  <a:srgbClr val="595959"/>
                </a:solidFill>
                <a:latin typeface="Times New Roman" panose="02020603050405020304" pitchFamily="18" charset="0"/>
                <a:ea typeface="Arial"/>
                <a:cs typeface="Times New Roman" panose="02020603050405020304" pitchFamily="18" charset="0"/>
              </a:rPr>
              <a:t>Guarantee</a:t>
            </a:r>
            <a:endParaRPr lang="en"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4988" y="304800"/>
            <a:ext cx="4495800" cy="1886671"/>
          </a:xfrm>
          <a:prstGeom prst="rect">
            <a:avLst/>
          </a:prstGeom>
        </p:spPr>
      </p:pic>
      <p:grpSp>
        <p:nvGrpSpPr>
          <p:cNvPr id="26" name="Shape 717"/>
          <p:cNvGrpSpPr/>
          <p:nvPr/>
        </p:nvGrpSpPr>
        <p:grpSpPr>
          <a:xfrm>
            <a:off x="8560868" y="6013117"/>
            <a:ext cx="3253608" cy="897784"/>
            <a:chOff x="2113657" y="4283315"/>
            <a:chExt cx="3647460" cy="673513"/>
          </a:xfrm>
        </p:grpSpPr>
        <p:sp>
          <p:nvSpPr>
            <p:cNvPr id="28" name="Shape 718"/>
            <p:cNvSpPr txBox="1"/>
            <p:nvPr/>
          </p:nvSpPr>
          <p:spPr>
            <a:xfrm>
              <a:off x="2113657" y="4495163"/>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1.1 </a:t>
              </a: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 (Per Kg)</a:t>
              </a:r>
            </a:p>
          </p:txBody>
        </p:sp>
        <p:sp>
          <p:nvSpPr>
            <p:cNvPr id="29" name="Shape 719"/>
            <p:cNvSpPr txBox="1"/>
            <p:nvPr/>
          </p:nvSpPr>
          <p:spPr>
            <a:xfrm>
              <a:off x="2113658" y="4283315"/>
              <a:ext cx="3647459" cy="276999"/>
            </a:xfrm>
            <a:prstGeom prst="rect">
              <a:avLst/>
            </a:prstGeom>
            <a:noFill/>
            <a:ln>
              <a:noFill/>
            </a:ln>
          </p:spPr>
          <p:txBody>
            <a:bodyPr wrap="square" lIns="121868" tIns="60917" rIns="121868" bIns="60917" anchor="t" anchorCtr="0">
              <a:noAutofit/>
            </a:bodyPr>
            <a:lstStyle/>
            <a:p>
              <a:pPr defTabSz="1218895"/>
              <a:r>
                <a:rPr lang="en-US" b="1" kern="0" dirty="0" smtClean="0">
                  <a:solidFill>
                    <a:srgbClr val="595959"/>
                  </a:solidFill>
                  <a:latin typeface="Times New Roman" panose="02020603050405020304" pitchFamily="18" charset="0"/>
                  <a:ea typeface="Arial"/>
                  <a:cs typeface="Times New Roman" panose="02020603050405020304" pitchFamily="18" charset="0"/>
                  <a:sym typeface="Arial"/>
                </a:rPr>
                <a:t>Sales’ Price</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32" name="Shape 974"/>
          <p:cNvSpPr/>
          <p:nvPr/>
        </p:nvSpPr>
        <p:spPr>
          <a:xfrm rot="10800000">
            <a:off x="8959685" y="5491253"/>
            <a:ext cx="353751" cy="528546"/>
          </a:xfrm>
          <a:custGeom>
            <a:avLst/>
            <a:gdLst/>
            <a:ahLst/>
            <a:cxnLst/>
            <a:rect l="0" t="0" r="0" b="0"/>
            <a:pathLst>
              <a:path w="120000" h="120000" extrusionOk="0">
                <a:moveTo>
                  <a:pt x="51597" y="50921"/>
                </a:moveTo>
                <a:lnTo>
                  <a:pt x="51597" y="19698"/>
                </a:lnTo>
                <a:cubicBezTo>
                  <a:pt x="47669" y="20191"/>
                  <a:pt x="43916" y="21082"/>
                  <a:pt x="40531" y="22332"/>
                </a:cubicBezTo>
                <a:cubicBezTo>
                  <a:pt x="30598" y="26001"/>
                  <a:pt x="25457" y="32166"/>
                  <a:pt x="27169" y="38355"/>
                </a:cubicBezTo>
                <a:cubicBezTo>
                  <a:pt x="29239" y="46431"/>
                  <a:pt x="39005" y="49155"/>
                  <a:pt x="51597" y="50921"/>
                </a:cubicBezTo>
                <a:close/>
                <a:moveTo>
                  <a:pt x="67852" y="100379"/>
                </a:moveTo>
                <a:cubicBezTo>
                  <a:pt x="71963" y="99887"/>
                  <a:pt x="75901" y="98973"/>
                  <a:pt x="79437" y="97667"/>
                </a:cubicBezTo>
                <a:cubicBezTo>
                  <a:pt x="89370" y="93998"/>
                  <a:pt x="94511" y="87833"/>
                  <a:pt x="92799" y="81644"/>
                </a:cubicBezTo>
                <a:cubicBezTo>
                  <a:pt x="89506" y="73388"/>
                  <a:pt x="79840" y="69732"/>
                  <a:pt x="67852" y="67361"/>
                </a:cubicBezTo>
                <a:close/>
                <a:moveTo>
                  <a:pt x="67852" y="120000"/>
                </a:moveTo>
                <a:lnTo>
                  <a:pt x="51597" y="120000"/>
                </a:lnTo>
                <a:lnTo>
                  <a:pt x="51597" y="114256"/>
                </a:lnTo>
                <a:cubicBezTo>
                  <a:pt x="45417" y="113829"/>
                  <a:pt x="39328" y="112890"/>
                  <a:pt x="33554" y="111448"/>
                </a:cubicBezTo>
                <a:cubicBezTo>
                  <a:pt x="13606" y="106463"/>
                  <a:pt x="696" y="96271"/>
                  <a:pt x="0" y="84958"/>
                </a:cubicBezTo>
                <a:lnTo>
                  <a:pt x="26861" y="84529"/>
                </a:lnTo>
                <a:cubicBezTo>
                  <a:pt x="27245" y="90776"/>
                  <a:pt x="34374" y="96404"/>
                  <a:pt x="45389" y="99156"/>
                </a:cubicBezTo>
                <a:cubicBezTo>
                  <a:pt x="47394" y="99657"/>
                  <a:pt x="49467" y="100048"/>
                  <a:pt x="51597" y="100293"/>
                </a:cubicBezTo>
                <a:lnTo>
                  <a:pt x="51597" y="64682"/>
                </a:lnTo>
                <a:cubicBezTo>
                  <a:pt x="30368" y="61567"/>
                  <a:pt x="7690" y="58004"/>
                  <a:pt x="556" y="40045"/>
                </a:cubicBezTo>
                <a:cubicBezTo>
                  <a:pt x="-2422" y="28913"/>
                  <a:pt x="6883" y="17850"/>
                  <a:pt x="24755" y="11249"/>
                </a:cubicBezTo>
                <a:cubicBezTo>
                  <a:pt x="32832" y="8265"/>
                  <a:pt x="42066" y="6412"/>
                  <a:pt x="51597" y="5737"/>
                </a:cubicBezTo>
                <a:lnTo>
                  <a:pt x="51597" y="0"/>
                </a:lnTo>
                <a:lnTo>
                  <a:pt x="67852" y="0"/>
                </a:lnTo>
                <a:lnTo>
                  <a:pt x="67852" y="5703"/>
                </a:lnTo>
                <a:cubicBezTo>
                  <a:pt x="74209" y="6118"/>
                  <a:pt x="80479" y="7068"/>
                  <a:pt x="86414" y="8551"/>
                </a:cubicBezTo>
                <a:cubicBezTo>
                  <a:pt x="106363" y="13536"/>
                  <a:pt x="119273" y="23728"/>
                  <a:pt x="119969" y="35041"/>
                </a:cubicBezTo>
                <a:lnTo>
                  <a:pt x="93108" y="35470"/>
                </a:lnTo>
                <a:cubicBezTo>
                  <a:pt x="92723" y="29223"/>
                  <a:pt x="85594" y="23595"/>
                  <a:pt x="74579" y="20843"/>
                </a:cubicBezTo>
                <a:cubicBezTo>
                  <a:pt x="72410" y="20301"/>
                  <a:pt x="70160" y="19888"/>
                  <a:pt x="67852" y="19639"/>
                </a:cubicBezTo>
                <a:lnTo>
                  <a:pt x="67852" y="52969"/>
                </a:lnTo>
                <a:cubicBezTo>
                  <a:pt x="88284" y="55535"/>
                  <a:pt x="110482" y="59921"/>
                  <a:pt x="119411" y="79734"/>
                </a:cubicBezTo>
                <a:cubicBezTo>
                  <a:pt x="122511" y="90942"/>
                  <a:pt x="113201" y="102106"/>
                  <a:pt x="95213" y="108750"/>
                </a:cubicBezTo>
                <a:cubicBezTo>
                  <a:pt x="86990" y="111788"/>
                  <a:pt x="77568" y="113654"/>
                  <a:pt x="67852" y="114293"/>
                </a:cubicBezTo>
                <a:close/>
              </a:path>
            </a:pathLst>
          </a:custGeom>
          <a:solidFill>
            <a:schemeClr val="accent3">
              <a:lumMod val="75000"/>
            </a:schemeClr>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dk1"/>
              </a:solidFill>
              <a:latin typeface="Arial"/>
              <a:ea typeface="Arial"/>
              <a:cs typeface="Arial"/>
              <a:sym typeface="Arial"/>
            </a:endParaRPr>
          </a:p>
        </p:txBody>
      </p:sp>
      <p:grpSp>
        <p:nvGrpSpPr>
          <p:cNvPr id="21" name="Shape 720"/>
          <p:cNvGrpSpPr/>
          <p:nvPr/>
        </p:nvGrpSpPr>
        <p:grpSpPr>
          <a:xfrm>
            <a:off x="8560867" y="4261751"/>
            <a:ext cx="3627958" cy="897784"/>
            <a:chOff x="2113657" y="4283314"/>
            <a:chExt cx="3647460" cy="673513"/>
          </a:xfrm>
        </p:grpSpPr>
        <p:sp>
          <p:nvSpPr>
            <p:cNvPr id="22" name="Shape 721"/>
            <p:cNvSpPr txBox="1"/>
            <p:nvPr/>
          </p:nvSpPr>
          <p:spPr>
            <a:xfrm>
              <a:off x="2113657" y="4495162"/>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pt-BR" sz="1600" kern="0" dirty="0" smtClean="0">
                  <a:solidFill>
                    <a:srgbClr val="595959"/>
                  </a:solidFill>
                  <a:latin typeface="Times New Roman" panose="02020603050405020304" pitchFamily="18" charset="0"/>
                  <a:ea typeface="Arial"/>
                  <a:cs typeface="Times New Roman" panose="02020603050405020304" pitchFamily="18" charset="0"/>
                  <a:sym typeface="Arial"/>
                </a:rPr>
                <a:t>Local (Iran) Certificates </a:t>
              </a:r>
              <a:endParaRPr lang="pt-BR"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23" name="Shape 722"/>
            <p:cNvSpPr txBox="1"/>
            <p:nvPr/>
          </p:nvSpPr>
          <p:spPr>
            <a:xfrm>
              <a:off x="2113658" y="4283314"/>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sym typeface="Arial"/>
                </a:rPr>
                <a:t>Standards and legally certificates:</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Tree>
    <p:extLst>
      <p:ext uri="{BB962C8B-B14F-4D97-AF65-F5344CB8AC3E}">
        <p14:creationId xmlns:p14="http://schemas.microsoft.com/office/powerpoint/2010/main" val="2678205414"/>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704"/>
        <p:cNvGrpSpPr/>
        <p:nvPr/>
      </p:nvGrpSpPr>
      <p:grpSpPr>
        <a:xfrm>
          <a:off x="0" y="0"/>
          <a:ext cx="0" cy="0"/>
          <a:chOff x="0" y="0"/>
          <a:chExt cx="0" cy="0"/>
        </a:xfrm>
      </p:grpSpPr>
      <p:sp>
        <p:nvSpPr>
          <p:cNvPr id="707" name="Shape 707"/>
          <p:cNvSpPr txBox="1"/>
          <p:nvPr/>
        </p:nvSpPr>
        <p:spPr>
          <a:xfrm>
            <a:off x="455613" y="2743200"/>
            <a:ext cx="4010541" cy="3076964"/>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It covers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all the features of a common AAA System along with customization capability we provide for our customers</a:t>
            </a: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a:t>
            </a:r>
          </a:p>
          <a:p>
            <a:pPr marL="285750" indent="-285750" defTabSz="1218895">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GNAS is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compatible to the most known Remote Access Servers (RAS</a:t>
            </a: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a:t>
            </a:r>
          </a:p>
          <a:p>
            <a:pPr marL="285750" indent="-285750" defTabSz="1218895">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This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system fulfills all technical requirements and controls service establishment in access layer</a:t>
            </a: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a:t>
            </a:r>
          </a:p>
          <a:p>
            <a:pPr marL="285750" indent="-285750" defTabSz="1218895">
              <a:buFont typeface="Arial" panose="020B0604020202020204" pitchFamily="34" charset="0"/>
              <a:buChar char="•"/>
            </a:pPr>
            <a:r>
              <a:rPr lang="en-US" sz="1600" kern="0" dirty="0" err="1" smtClean="0">
                <a:solidFill>
                  <a:srgbClr val="3F3F3F"/>
                </a:solidFill>
                <a:latin typeface="Times New Roman" panose="02020603050405020304" pitchFamily="18" charset="0"/>
                <a:ea typeface="Arial"/>
                <a:cs typeface="Times New Roman" panose="02020603050405020304" pitchFamily="18" charset="0"/>
                <a:sym typeface="Arial"/>
              </a:rPr>
              <a:t>GoldNet</a:t>
            </a: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AAA system supports 500,000 concurrent online users which is deployed for major Middle East telecom companies and passed the relevant performance tests successfully</a:t>
            </a: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a:t>
            </a:r>
          </a:p>
          <a:p>
            <a:pPr marL="285750" indent="-285750" defTabSz="1218895">
              <a:buFont typeface="Arial" panose="020B0604020202020204" pitchFamily="34" charset="0"/>
              <a:buChar char="•"/>
            </a:pPr>
            <a:r>
              <a:rPr lang="en-US" sz="1600" kern="0" dirty="0" err="1" smtClean="0">
                <a:solidFill>
                  <a:srgbClr val="3F3F3F"/>
                </a:solidFill>
                <a:latin typeface="Times New Roman" panose="02020603050405020304" pitchFamily="18" charset="0"/>
                <a:ea typeface="Arial"/>
                <a:cs typeface="Times New Roman" panose="02020603050405020304" pitchFamily="18" charset="0"/>
                <a:sym typeface="Arial"/>
              </a:rPr>
              <a:t>GoldNet</a:t>
            </a: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AAA solution has been integrated with Huawei, Cisco, </a:t>
            </a:r>
            <a:r>
              <a:rPr lang="en-US" sz="1600" kern="0" dirty="0" err="1">
                <a:solidFill>
                  <a:srgbClr val="3F3F3F"/>
                </a:solidFill>
                <a:latin typeface="Times New Roman" panose="02020603050405020304" pitchFamily="18" charset="0"/>
                <a:ea typeface="Arial"/>
                <a:cs typeface="Times New Roman" panose="02020603050405020304" pitchFamily="18" charset="0"/>
                <a:sym typeface="Arial"/>
              </a:rPr>
              <a:t>MikroTik</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 and ZTE </a:t>
            </a: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RAS's.</a:t>
            </a:r>
            <a:endParaRPr lang="en-US" sz="1600" kern="0" dirty="0">
              <a:solidFill>
                <a:srgbClr val="3F3F3F"/>
              </a:solidFill>
              <a:latin typeface="Times New Roman" panose="02020603050405020304" pitchFamily="18" charset="0"/>
              <a:ea typeface="Arial"/>
              <a:cs typeface="Times New Roman" panose="02020603050405020304" pitchFamily="18" charset="0"/>
              <a:sym typeface="Arial"/>
            </a:endParaRPr>
          </a:p>
          <a:p>
            <a:pPr defTabSz="1218895"/>
            <a:endParaRPr lang="en-US" sz="1600" kern="0" dirty="0">
              <a:solidFill>
                <a:srgbClr val="3F3F3F"/>
              </a:solidFill>
              <a:ea typeface="Arial"/>
              <a:cs typeface="Arial"/>
              <a:sym typeface="Arial"/>
            </a:endParaRPr>
          </a:p>
        </p:txBody>
      </p:sp>
      <p:sp>
        <p:nvSpPr>
          <p:cNvPr id="708" name="Shape 708"/>
          <p:cNvSpPr txBox="1"/>
          <p:nvPr/>
        </p:nvSpPr>
        <p:spPr>
          <a:xfrm>
            <a:off x="455611" y="1828800"/>
            <a:ext cx="4114801" cy="533341"/>
          </a:xfrm>
          <a:prstGeom prst="rect">
            <a:avLst/>
          </a:prstGeom>
          <a:noFill/>
          <a:ln>
            <a:noFill/>
          </a:ln>
        </p:spPr>
        <p:txBody>
          <a:bodyPr wrap="square" lIns="121868" tIns="60917" rIns="121868" bIns="60917" anchor="t" anchorCtr="0">
            <a:noAutofit/>
          </a:bodyPr>
          <a:lstStyle/>
          <a:p>
            <a:pPr defTabSz="1218895"/>
            <a:r>
              <a:rPr lang="en-US" sz="2400" b="1" kern="0" dirty="0" err="1">
                <a:solidFill>
                  <a:srgbClr val="3F3F3F"/>
                </a:solidFill>
                <a:ea typeface="Arial"/>
                <a:cs typeface="Arial"/>
                <a:sym typeface="Arial"/>
              </a:rPr>
              <a:t>GoldNet</a:t>
            </a:r>
            <a:r>
              <a:rPr lang="en-US" sz="2400" b="1" kern="0" dirty="0">
                <a:solidFill>
                  <a:srgbClr val="3F3F3F"/>
                </a:solidFill>
                <a:ea typeface="Arial"/>
                <a:cs typeface="Arial"/>
                <a:sym typeface="Arial"/>
              </a:rPr>
              <a:t> AAA </a:t>
            </a:r>
            <a:r>
              <a:rPr lang="en-US" sz="2400" b="1" kern="0" dirty="0" smtClean="0">
                <a:solidFill>
                  <a:srgbClr val="3F3F3F"/>
                </a:solidFill>
                <a:ea typeface="Arial"/>
                <a:cs typeface="Arial"/>
                <a:sym typeface="Arial"/>
              </a:rPr>
              <a:t>Software (GNAS)</a:t>
            </a:r>
            <a:endParaRPr lang="en" sz="1333" kern="0" dirty="0">
              <a:solidFill>
                <a:srgbClr val="3F3F3F"/>
              </a:solidFill>
              <a:latin typeface="Arial"/>
              <a:ea typeface="Arial"/>
              <a:cs typeface="Arial"/>
              <a:sym typeface="Arial"/>
            </a:endParaRPr>
          </a:p>
        </p:txBody>
      </p:sp>
      <p:grpSp>
        <p:nvGrpSpPr>
          <p:cNvPr id="23" name="Shape 711"/>
          <p:cNvGrpSpPr/>
          <p:nvPr/>
        </p:nvGrpSpPr>
        <p:grpSpPr>
          <a:xfrm>
            <a:off x="8560868" y="756549"/>
            <a:ext cx="3400944" cy="897785"/>
            <a:chOff x="2113657" y="4283314"/>
            <a:chExt cx="3647460" cy="673514"/>
          </a:xfrm>
        </p:grpSpPr>
        <p:sp>
          <p:nvSpPr>
            <p:cNvPr id="25" name="Shape 712"/>
            <p:cNvSpPr txBox="1"/>
            <p:nvPr/>
          </p:nvSpPr>
          <p:spPr>
            <a:xfrm>
              <a:off x="2113657" y="4495163"/>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Unlimited</a:t>
              </a:r>
              <a:endParaRPr lang="en"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26" name="Shape 713"/>
            <p:cNvSpPr txBox="1"/>
            <p:nvPr/>
          </p:nvSpPr>
          <p:spPr>
            <a:xfrm>
              <a:off x="2113658" y="4283314"/>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rPr>
                <a:t>Production capacity</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27" name="Shape 715"/>
          <p:cNvSpPr/>
          <p:nvPr/>
        </p:nvSpPr>
        <p:spPr>
          <a:xfrm>
            <a:off x="8913812" y="1621845"/>
            <a:ext cx="445583" cy="444279"/>
          </a:xfrm>
          <a:custGeom>
            <a:avLst/>
            <a:gdLst/>
            <a:ahLst/>
            <a:cxnLst/>
            <a:rect l="0" t="0" r="0" b="0"/>
            <a:pathLst>
              <a:path w="120000" h="120000" extrusionOk="0">
                <a:moveTo>
                  <a:pt x="26666" y="100217"/>
                </a:moveTo>
                <a:cubicBezTo>
                  <a:pt x="25193" y="100217"/>
                  <a:pt x="24000" y="101415"/>
                  <a:pt x="24000" y="102892"/>
                </a:cubicBezTo>
                <a:cubicBezTo>
                  <a:pt x="24000" y="104369"/>
                  <a:pt x="25193" y="105566"/>
                  <a:pt x="26666" y="105566"/>
                </a:cubicBezTo>
                <a:lnTo>
                  <a:pt x="93333" y="105566"/>
                </a:lnTo>
                <a:cubicBezTo>
                  <a:pt x="94806" y="105566"/>
                  <a:pt x="96000" y="104369"/>
                  <a:pt x="96000" y="102892"/>
                </a:cubicBezTo>
                <a:cubicBezTo>
                  <a:pt x="96000" y="101415"/>
                  <a:pt x="94806" y="100217"/>
                  <a:pt x="93333" y="100217"/>
                </a:cubicBezTo>
                <a:close/>
                <a:moveTo>
                  <a:pt x="26666" y="87913"/>
                </a:moveTo>
                <a:cubicBezTo>
                  <a:pt x="25193" y="87913"/>
                  <a:pt x="24000" y="89111"/>
                  <a:pt x="24000" y="90588"/>
                </a:cubicBezTo>
                <a:cubicBezTo>
                  <a:pt x="24000" y="92065"/>
                  <a:pt x="25193" y="93262"/>
                  <a:pt x="26666" y="93262"/>
                </a:cubicBezTo>
                <a:lnTo>
                  <a:pt x="93333" y="93262"/>
                </a:lnTo>
                <a:cubicBezTo>
                  <a:pt x="94806" y="93262"/>
                  <a:pt x="96000" y="92065"/>
                  <a:pt x="96000" y="90588"/>
                </a:cubicBezTo>
                <a:cubicBezTo>
                  <a:pt x="96000" y="89111"/>
                  <a:pt x="94806" y="87913"/>
                  <a:pt x="93333" y="87913"/>
                </a:cubicBezTo>
                <a:close/>
                <a:moveTo>
                  <a:pt x="26666" y="75609"/>
                </a:moveTo>
                <a:cubicBezTo>
                  <a:pt x="25193" y="75609"/>
                  <a:pt x="24000" y="76806"/>
                  <a:pt x="24000" y="78284"/>
                </a:cubicBezTo>
                <a:cubicBezTo>
                  <a:pt x="24000" y="79761"/>
                  <a:pt x="25193" y="80958"/>
                  <a:pt x="26666" y="80958"/>
                </a:cubicBezTo>
                <a:lnTo>
                  <a:pt x="93333" y="80958"/>
                </a:lnTo>
                <a:cubicBezTo>
                  <a:pt x="94806" y="80958"/>
                  <a:pt x="96000" y="79761"/>
                  <a:pt x="96000" y="78284"/>
                </a:cubicBezTo>
                <a:cubicBezTo>
                  <a:pt x="96000" y="76806"/>
                  <a:pt x="94806" y="75609"/>
                  <a:pt x="93333" y="75609"/>
                </a:cubicBezTo>
                <a:close/>
                <a:moveTo>
                  <a:pt x="26666" y="63305"/>
                </a:moveTo>
                <a:cubicBezTo>
                  <a:pt x="25193" y="63305"/>
                  <a:pt x="24000" y="64502"/>
                  <a:pt x="24000" y="65979"/>
                </a:cubicBezTo>
                <a:cubicBezTo>
                  <a:pt x="24000" y="67457"/>
                  <a:pt x="25193" y="68654"/>
                  <a:pt x="26666" y="68654"/>
                </a:cubicBezTo>
                <a:lnTo>
                  <a:pt x="93333" y="68654"/>
                </a:lnTo>
                <a:cubicBezTo>
                  <a:pt x="94806" y="68654"/>
                  <a:pt x="96000" y="67457"/>
                  <a:pt x="96000" y="65979"/>
                </a:cubicBezTo>
                <a:cubicBezTo>
                  <a:pt x="96000" y="64502"/>
                  <a:pt x="94806" y="63305"/>
                  <a:pt x="93333" y="63305"/>
                </a:cubicBezTo>
                <a:close/>
                <a:moveTo>
                  <a:pt x="26666" y="51001"/>
                </a:moveTo>
                <a:cubicBezTo>
                  <a:pt x="25193" y="51001"/>
                  <a:pt x="24000" y="52198"/>
                  <a:pt x="24000" y="53675"/>
                </a:cubicBezTo>
                <a:cubicBezTo>
                  <a:pt x="24000" y="55152"/>
                  <a:pt x="25193" y="56350"/>
                  <a:pt x="26666" y="56350"/>
                </a:cubicBezTo>
                <a:lnTo>
                  <a:pt x="93333" y="56350"/>
                </a:lnTo>
                <a:cubicBezTo>
                  <a:pt x="94806" y="56350"/>
                  <a:pt x="96000" y="55152"/>
                  <a:pt x="96000" y="53675"/>
                </a:cubicBezTo>
                <a:cubicBezTo>
                  <a:pt x="96000" y="52198"/>
                  <a:pt x="94806" y="51001"/>
                  <a:pt x="93333" y="51001"/>
                </a:cubicBezTo>
                <a:close/>
                <a:moveTo>
                  <a:pt x="26666" y="38697"/>
                </a:moveTo>
                <a:cubicBezTo>
                  <a:pt x="25193" y="38697"/>
                  <a:pt x="24000" y="39894"/>
                  <a:pt x="24000" y="41371"/>
                </a:cubicBezTo>
                <a:cubicBezTo>
                  <a:pt x="24000" y="42848"/>
                  <a:pt x="25193" y="44046"/>
                  <a:pt x="26666" y="44046"/>
                </a:cubicBezTo>
                <a:lnTo>
                  <a:pt x="93333" y="44046"/>
                </a:lnTo>
                <a:cubicBezTo>
                  <a:pt x="94806" y="44046"/>
                  <a:pt x="96000" y="42848"/>
                  <a:pt x="96000" y="41371"/>
                </a:cubicBezTo>
                <a:cubicBezTo>
                  <a:pt x="96000" y="39894"/>
                  <a:pt x="94806" y="38697"/>
                  <a:pt x="93333" y="38697"/>
                </a:cubicBezTo>
                <a:close/>
                <a:moveTo>
                  <a:pt x="0" y="11366"/>
                </a:moveTo>
                <a:lnTo>
                  <a:pt x="6739" y="11366"/>
                </a:lnTo>
                <a:lnTo>
                  <a:pt x="6739" y="17459"/>
                </a:lnTo>
                <a:cubicBezTo>
                  <a:pt x="6739" y="22260"/>
                  <a:pt x="10619" y="26151"/>
                  <a:pt x="15405" y="26151"/>
                </a:cubicBezTo>
                <a:cubicBezTo>
                  <a:pt x="20192" y="26151"/>
                  <a:pt x="24072" y="22260"/>
                  <a:pt x="24072" y="17459"/>
                </a:cubicBezTo>
                <a:lnTo>
                  <a:pt x="24072" y="11366"/>
                </a:lnTo>
                <a:lnTo>
                  <a:pt x="29716" y="11366"/>
                </a:lnTo>
                <a:lnTo>
                  <a:pt x="29716" y="17459"/>
                </a:lnTo>
                <a:cubicBezTo>
                  <a:pt x="29716" y="22260"/>
                  <a:pt x="33597" y="26151"/>
                  <a:pt x="38383" y="26151"/>
                </a:cubicBezTo>
                <a:cubicBezTo>
                  <a:pt x="43170" y="26151"/>
                  <a:pt x="47050" y="22260"/>
                  <a:pt x="47050" y="17459"/>
                </a:cubicBezTo>
                <a:lnTo>
                  <a:pt x="47050" y="11366"/>
                </a:lnTo>
                <a:lnTo>
                  <a:pt x="52694" y="11366"/>
                </a:lnTo>
                <a:lnTo>
                  <a:pt x="52694" y="17459"/>
                </a:lnTo>
                <a:cubicBezTo>
                  <a:pt x="52694" y="22260"/>
                  <a:pt x="56574" y="26151"/>
                  <a:pt x="61361" y="26151"/>
                </a:cubicBezTo>
                <a:cubicBezTo>
                  <a:pt x="66147" y="26151"/>
                  <a:pt x="70028" y="22260"/>
                  <a:pt x="70028" y="17459"/>
                </a:cubicBezTo>
                <a:lnTo>
                  <a:pt x="70028" y="11366"/>
                </a:lnTo>
                <a:lnTo>
                  <a:pt x="75672" y="11366"/>
                </a:lnTo>
                <a:lnTo>
                  <a:pt x="75672" y="17459"/>
                </a:lnTo>
                <a:cubicBezTo>
                  <a:pt x="75672" y="22260"/>
                  <a:pt x="79552" y="26151"/>
                  <a:pt x="84339" y="26151"/>
                </a:cubicBezTo>
                <a:cubicBezTo>
                  <a:pt x="89125" y="26151"/>
                  <a:pt x="93005" y="22260"/>
                  <a:pt x="93005" y="17459"/>
                </a:cubicBezTo>
                <a:lnTo>
                  <a:pt x="93005" y="11366"/>
                </a:lnTo>
                <a:lnTo>
                  <a:pt x="98650" y="11366"/>
                </a:lnTo>
                <a:lnTo>
                  <a:pt x="98650" y="17459"/>
                </a:lnTo>
                <a:cubicBezTo>
                  <a:pt x="98650" y="22259"/>
                  <a:pt x="102530" y="26151"/>
                  <a:pt x="107316" y="26151"/>
                </a:cubicBezTo>
                <a:cubicBezTo>
                  <a:pt x="112103" y="26151"/>
                  <a:pt x="115983" y="22259"/>
                  <a:pt x="115983" y="17459"/>
                </a:cubicBezTo>
                <a:lnTo>
                  <a:pt x="115983" y="11366"/>
                </a:lnTo>
                <a:lnTo>
                  <a:pt x="120000" y="11366"/>
                </a:lnTo>
                <a:lnTo>
                  <a:pt x="120000" y="120000"/>
                </a:lnTo>
                <a:lnTo>
                  <a:pt x="0" y="120000"/>
                </a:lnTo>
                <a:close/>
                <a:moveTo>
                  <a:pt x="15405" y="0"/>
                </a:moveTo>
                <a:cubicBezTo>
                  <a:pt x="17983" y="0"/>
                  <a:pt x="20072" y="2095"/>
                  <a:pt x="20072" y="4680"/>
                </a:cubicBezTo>
                <a:lnTo>
                  <a:pt x="20072" y="18051"/>
                </a:lnTo>
                <a:cubicBezTo>
                  <a:pt x="20072" y="20636"/>
                  <a:pt x="17983" y="22732"/>
                  <a:pt x="15405" y="22732"/>
                </a:cubicBezTo>
                <a:cubicBezTo>
                  <a:pt x="12828" y="22732"/>
                  <a:pt x="10739" y="20636"/>
                  <a:pt x="10739" y="18051"/>
                </a:cubicBezTo>
                <a:lnTo>
                  <a:pt x="10739" y="4680"/>
                </a:lnTo>
                <a:cubicBezTo>
                  <a:pt x="10739" y="2095"/>
                  <a:pt x="12828" y="0"/>
                  <a:pt x="15405" y="0"/>
                </a:cubicBezTo>
                <a:close/>
                <a:moveTo>
                  <a:pt x="38383" y="0"/>
                </a:moveTo>
                <a:cubicBezTo>
                  <a:pt x="40960" y="0"/>
                  <a:pt x="43050" y="2095"/>
                  <a:pt x="43050" y="4680"/>
                </a:cubicBezTo>
                <a:lnTo>
                  <a:pt x="43050" y="18051"/>
                </a:lnTo>
                <a:cubicBezTo>
                  <a:pt x="43050" y="20636"/>
                  <a:pt x="40960" y="22732"/>
                  <a:pt x="38383" y="22732"/>
                </a:cubicBezTo>
                <a:cubicBezTo>
                  <a:pt x="35806" y="22732"/>
                  <a:pt x="33716" y="20636"/>
                  <a:pt x="33716" y="18051"/>
                </a:cubicBezTo>
                <a:lnTo>
                  <a:pt x="33716" y="4680"/>
                </a:lnTo>
                <a:cubicBezTo>
                  <a:pt x="33716" y="2095"/>
                  <a:pt x="35806" y="0"/>
                  <a:pt x="38383" y="0"/>
                </a:cubicBezTo>
                <a:close/>
                <a:moveTo>
                  <a:pt x="61361" y="0"/>
                </a:moveTo>
                <a:cubicBezTo>
                  <a:pt x="63938" y="0"/>
                  <a:pt x="66028" y="2095"/>
                  <a:pt x="66028" y="4680"/>
                </a:cubicBezTo>
                <a:lnTo>
                  <a:pt x="66028" y="18051"/>
                </a:lnTo>
                <a:cubicBezTo>
                  <a:pt x="66028" y="20636"/>
                  <a:pt x="63938" y="22731"/>
                  <a:pt x="61361" y="22731"/>
                </a:cubicBezTo>
                <a:cubicBezTo>
                  <a:pt x="58784" y="22731"/>
                  <a:pt x="56694" y="20636"/>
                  <a:pt x="56694" y="18051"/>
                </a:cubicBezTo>
                <a:lnTo>
                  <a:pt x="56694" y="4680"/>
                </a:lnTo>
                <a:cubicBezTo>
                  <a:pt x="56694" y="2095"/>
                  <a:pt x="58784" y="0"/>
                  <a:pt x="61361" y="0"/>
                </a:cubicBezTo>
                <a:close/>
                <a:moveTo>
                  <a:pt x="84339" y="0"/>
                </a:moveTo>
                <a:cubicBezTo>
                  <a:pt x="86916" y="0"/>
                  <a:pt x="89005" y="2095"/>
                  <a:pt x="89005" y="4680"/>
                </a:cubicBezTo>
                <a:lnTo>
                  <a:pt x="89005" y="18051"/>
                </a:lnTo>
                <a:cubicBezTo>
                  <a:pt x="89005" y="20636"/>
                  <a:pt x="86916" y="22731"/>
                  <a:pt x="84339" y="22731"/>
                </a:cubicBezTo>
                <a:cubicBezTo>
                  <a:pt x="81761" y="22731"/>
                  <a:pt x="79672" y="20636"/>
                  <a:pt x="79672" y="18051"/>
                </a:cubicBezTo>
                <a:lnTo>
                  <a:pt x="79672" y="4680"/>
                </a:lnTo>
                <a:cubicBezTo>
                  <a:pt x="79672" y="2095"/>
                  <a:pt x="81761" y="0"/>
                  <a:pt x="84339" y="0"/>
                </a:cubicBezTo>
                <a:close/>
                <a:moveTo>
                  <a:pt x="107316" y="0"/>
                </a:moveTo>
                <a:cubicBezTo>
                  <a:pt x="109894" y="0"/>
                  <a:pt x="111983" y="2095"/>
                  <a:pt x="111983" y="4680"/>
                </a:cubicBezTo>
                <a:lnTo>
                  <a:pt x="111983" y="18051"/>
                </a:lnTo>
                <a:cubicBezTo>
                  <a:pt x="111983" y="20636"/>
                  <a:pt x="109894" y="22731"/>
                  <a:pt x="107316" y="22731"/>
                </a:cubicBezTo>
                <a:cubicBezTo>
                  <a:pt x="104739" y="22731"/>
                  <a:pt x="102650" y="20636"/>
                  <a:pt x="102650" y="18051"/>
                </a:cubicBezTo>
                <a:lnTo>
                  <a:pt x="102650" y="4680"/>
                </a:lnTo>
                <a:cubicBezTo>
                  <a:pt x="102650" y="2095"/>
                  <a:pt x="104739" y="0"/>
                  <a:pt x="107316" y="0"/>
                </a:cubicBezTo>
                <a:close/>
              </a:path>
            </a:pathLst>
          </a:custGeom>
          <a:solidFill>
            <a:srgbClr val="1ED4DE"/>
          </a:solidFill>
          <a:ln>
            <a:noFill/>
          </a:ln>
        </p:spPr>
        <p:txBody>
          <a:bodyPr wrap="square" lIns="121868" tIns="60917" rIns="121868" bIns="60917" anchor="ctr" anchorCtr="0">
            <a:noAutofit/>
          </a:bodyPr>
          <a:lstStyle/>
          <a:p>
            <a:pPr algn="ctr" defTabSz="1218895"/>
            <a:endParaRPr sz="2399" kern="0">
              <a:solidFill>
                <a:srgbClr val="FFFFFF"/>
              </a:solidFill>
              <a:latin typeface="Arial"/>
              <a:ea typeface="Arial"/>
              <a:cs typeface="Arial"/>
              <a:sym typeface="Arial"/>
            </a:endParaRPr>
          </a:p>
        </p:txBody>
      </p:sp>
      <p:sp>
        <p:nvSpPr>
          <p:cNvPr id="28" name="Shape 719"/>
          <p:cNvSpPr txBox="1"/>
          <p:nvPr/>
        </p:nvSpPr>
        <p:spPr>
          <a:xfrm>
            <a:off x="8560869" y="2128613"/>
            <a:ext cx="3253607" cy="369236"/>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sym typeface="Arial"/>
              </a:rPr>
              <a:t>After sale services/ Guarantee</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nvGrpSpPr>
          <p:cNvPr id="31" name="Shape 720"/>
          <p:cNvGrpSpPr/>
          <p:nvPr/>
        </p:nvGrpSpPr>
        <p:grpSpPr>
          <a:xfrm>
            <a:off x="8560867" y="3908314"/>
            <a:ext cx="3627958" cy="892286"/>
            <a:chOff x="2113657" y="4283314"/>
            <a:chExt cx="3647460" cy="669389"/>
          </a:xfrm>
        </p:grpSpPr>
        <p:sp>
          <p:nvSpPr>
            <p:cNvPr id="32" name="Shape 721"/>
            <p:cNvSpPr txBox="1"/>
            <p:nvPr/>
          </p:nvSpPr>
          <p:spPr>
            <a:xfrm>
              <a:off x="2113657" y="4491038"/>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GNAS Technical Approval from High Council of Informatics</a:t>
              </a:r>
              <a:endParaRPr lang="pt-BR"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33" name="Shape 722"/>
            <p:cNvSpPr txBox="1"/>
            <p:nvPr/>
          </p:nvSpPr>
          <p:spPr>
            <a:xfrm>
              <a:off x="2113658" y="4283314"/>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sym typeface="Arial"/>
                </a:rPr>
                <a:t>Standards and legally certificates:</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35" name="Shape 451"/>
          <p:cNvSpPr/>
          <p:nvPr/>
        </p:nvSpPr>
        <p:spPr>
          <a:xfrm rot="1795255">
            <a:off x="8958484" y="197476"/>
            <a:ext cx="356158" cy="656509"/>
          </a:xfrm>
          <a:custGeom>
            <a:avLst/>
            <a:gdLst/>
            <a:ahLst/>
            <a:cxnLst/>
            <a:rect l="0" t="0" r="0" b="0"/>
            <a:pathLst>
              <a:path w="120000" h="120000" extrusionOk="0">
                <a:moveTo>
                  <a:pt x="60041" y="0"/>
                </a:moveTo>
                <a:cubicBezTo>
                  <a:pt x="68312" y="142"/>
                  <a:pt x="77049" y="3617"/>
                  <a:pt x="77802" y="9249"/>
                </a:cubicBezTo>
                <a:cubicBezTo>
                  <a:pt x="79731" y="16341"/>
                  <a:pt x="68983" y="18083"/>
                  <a:pt x="72034" y="26607"/>
                </a:cubicBezTo>
                <a:lnTo>
                  <a:pt x="120000" y="26607"/>
                </a:lnTo>
                <a:lnTo>
                  <a:pt x="120000" y="53320"/>
                </a:lnTo>
                <a:cubicBezTo>
                  <a:pt x="105180" y="54850"/>
                  <a:pt x="101982" y="49006"/>
                  <a:pt x="89415" y="50069"/>
                </a:cubicBezTo>
                <a:cubicBezTo>
                  <a:pt x="79319" y="50489"/>
                  <a:pt x="73089" y="55363"/>
                  <a:pt x="72833" y="59977"/>
                </a:cubicBezTo>
                <a:cubicBezTo>
                  <a:pt x="73004" y="64029"/>
                  <a:pt x="79442" y="70012"/>
                  <a:pt x="91464" y="70060"/>
                </a:cubicBezTo>
                <a:cubicBezTo>
                  <a:pt x="106013" y="69226"/>
                  <a:pt x="103877" y="65247"/>
                  <a:pt x="120000" y="65606"/>
                </a:cubicBezTo>
                <a:lnTo>
                  <a:pt x="120000" y="93541"/>
                </a:lnTo>
                <a:lnTo>
                  <a:pt x="70059" y="93541"/>
                </a:lnTo>
                <a:cubicBezTo>
                  <a:pt x="69329" y="102697"/>
                  <a:pt x="76533" y="101447"/>
                  <a:pt x="78036" y="109608"/>
                </a:cubicBezTo>
                <a:cubicBezTo>
                  <a:pt x="77950" y="116314"/>
                  <a:pt x="67224" y="119904"/>
                  <a:pt x="59959" y="120000"/>
                </a:cubicBezTo>
                <a:cubicBezTo>
                  <a:pt x="51687" y="119857"/>
                  <a:pt x="42950" y="116382"/>
                  <a:pt x="42197" y="110750"/>
                </a:cubicBezTo>
                <a:cubicBezTo>
                  <a:pt x="40279" y="103699"/>
                  <a:pt x="50892" y="101936"/>
                  <a:pt x="47995" y="93541"/>
                </a:cubicBezTo>
                <a:lnTo>
                  <a:pt x="0" y="93541"/>
                </a:lnTo>
                <a:lnTo>
                  <a:pt x="0" y="66075"/>
                </a:lnTo>
                <a:cubicBezTo>
                  <a:pt x="15368" y="64341"/>
                  <a:pt x="18478" y="70364"/>
                  <a:pt x="31219" y="69286"/>
                </a:cubicBezTo>
                <a:cubicBezTo>
                  <a:pt x="41315" y="68866"/>
                  <a:pt x="47545" y="63992"/>
                  <a:pt x="47801" y="59379"/>
                </a:cubicBezTo>
                <a:cubicBezTo>
                  <a:pt x="47631" y="55326"/>
                  <a:pt x="41193" y="49343"/>
                  <a:pt x="29171" y="49296"/>
                </a:cubicBezTo>
                <a:cubicBezTo>
                  <a:pt x="14433" y="50140"/>
                  <a:pt x="16816" y="54212"/>
                  <a:pt x="0" y="53739"/>
                </a:cubicBezTo>
                <a:lnTo>
                  <a:pt x="0" y="26607"/>
                </a:lnTo>
                <a:lnTo>
                  <a:pt x="49932" y="26607"/>
                </a:lnTo>
                <a:cubicBezTo>
                  <a:pt x="50748" y="17288"/>
                  <a:pt x="43474" y="18596"/>
                  <a:pt x="41963" y="10391"/>
                </a:cubicBezTo>
                <a:cubicBezTo>
                  <a:pt x="42049" y="3685"/>
                  <a:pt x="52775" y="95"/>
                  <a:pt x="60041" y="0"/>
                </a:cubicBezTo>
                <a:close/>
              </a:path>
            </a:pathLst>
          </a:custGeom>
          <a:solidFill>
            <a:srgbClr val="F4BD2D"/>
          </a:solidFill>
          <a:ln>
            <a:noFill/>
          </a:ln>
          <a:scene3d>
            <a:camera prst="orthographicFront">
              <a:rot lat="0" lon="0" rev="7200000"/>
            </a:camera>
            <a:lightRig rig="threePt" dir="t"/>
          </a:scene3d>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grpSp>
        <p:nvGrpSpPr>
          <p:cNvPr id="37" name="Shape 717"/>
          <p:cNvGrpSpPr/>
          <p:nvPr/>
        </p:nvGrpSpPr>
        <p:grpSpPr>
          <a:xfrm>
            <a:off x="8560868" y="5638805"/>
            <a:ext cx="3253608" cy="920191"/>
            <a:chOff x="2113657" y="4247414"/>
            <a:chExt cx="3647460" cy="690322"/>
          </a:xfrm>
        </p:grpSpPr>
        <p:sp>
          <p:nvSpPr>
            <p:cNvPr id="38" name="Shape 718"/>
            <p:cNvSpPr txBox="1"/>
            <p:nvPr/>
          </p:nvSpPr>
          <p:spPr>
            <a:xfrm>
              <a:off x="2113657" y="4476071"/>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Depending on the customer's request, the price will be different.</a:t>
              </a:r>
              <a:endPar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39" name="Shape 719"/>
            <p:cNvSpPr txBox="1"/>
            <p:nvPr/>
          </p:nvSpPr>
          <p:spPr>
            <a:xfrm>
              <a:off x="2113658" y="4247414"/>
              <a:ext cx="3647459" cy="276999"/>
            </a:xfrm>
            <a:prstGeom prst="rect">
              <a:avLst/>
            </a:prstGeom>
            <a:noFill/>
            <a:ln>
              <a:noFill/>
            </a:ln>
          </p:spPr>
          <p:txBody>
            <a:bodyPr wrap="square" lIns="121868" tIns="60917" rIns="121868" bIns="60917" anchor="t" anchorCtr="0">
              <a:noAutofit/>
            </a:bodyPr>
            <a:lstStyle/>
            <a:p>
              <a:pPr defTabSz="1218895"/>
              <a:r>
                <a:rPr lang="en-US" b="1" kern="0" dirty="0" smtClean="0">
                  <a:solidFill>
                    <a:srgbClr val="595959"/>
                  </a:solidFill>
                  <a:latin typeface="Times New Roman" panose="02020603050405020304" pitchFamily="18" charset="0"/>
                  <a:ea typeface="Arial"/>
                  <a:cs typeface="Times New Roman" panose="02020603050405020304" pitchFamily="18" charset="0"/>
                  <a:sym typeface="Arial"/>
                </a:rPr>
                <a:t>Sales’ Price</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40" name="Shape 718"/>
          <p:cNvSpPr txBox="1"/>
          <p:nvPr/>
        </p:nvSpPr>
        <p:spPr>
          <a:xfrm>
            <a:off x="8560868" y="2428038"/>
            <a:ext cx="3477143" cy="615393"/>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a:solidFill>
                  <a:srgbClr val="595959"/>
                </a:solidFill>
                <a:latin typeface="Times New Roman" panose="02020603050405020304" pitchFamily="18" charset="0"/>
                <a:ea typeface="Arial"/>
                <a:cs typeface="Times New Roman" panose="02020603050405020304" pitchFamily="18" charset="0"/>
              </a:rPr>
              <a:t>120 months after sale services</a:t>
            </a:r>
          </a:p>
          <a:p>
            <a:pPr marL="285750" indent="-285750" defTabSz="1218895">
              <a:buFont typeface="Arial" panose="020B0604020202020204" pitchFamily="34" charset="0"/>
              <a:buChar char="•"/>
            </a:pPr>
            <a:r>
              <a:rPr lang="en-US" sz="1600" kern="0" dirty="0">
                <a:solidFill>
                  <a:srgbClr val="595959"/>
                </a:solidFill>
                <a:latin typeface="Times New Roman" panose="02020603050405020304" pitchFamily="18" charset="0"/>
                <a:ea typeface="Arial"/>
                <a:cs typeface="Times New Roman" panose="02020603050405020304" pitchFamily="18" charset="0"/>
              </a:rPr>
              <a:t>12 months Guarantee</a:t>
            </a:r>
            <a:endParaRPr lang="en"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22" name="Shape 974"/>
          <p:cNvSpPr/>
          <p:nvPr/>
        </p:nvSpPr>
        <p:spPr>
          <a:xfrm rot="10800000">
            <a:off x="8959687" y="5110253"/>
            <a:ext cx="353751" cy="528546"/>
          </a:xfrm>
          <a:custGeom>
            <a:avLst/>
            <a:gdLst/>
            <a:ahLst/>
            <a:cxnLst/>
            <a:rect l="0" t="0" r="0" b="0"/>
            <a:pathLst>
              <a:path w="120000" h="120000" extrusionOk="0">
                <a:moveTo>
                  <a:pt x="51597" y="50921"/>
                </a:moveTo>
                <a:lnTo>
                  <a:pt x="51597" y="19698"/>
                </a:lnTo>
                <a:cubicBezTo>
                  <a:pt x="47669" y="20191"/>
                  <a:pt x="43916" y="21082"/>
                  <a:pt x="40531" y="22332"/>
                </a:cubicBezTo>
                <a:cubicBezTo>
                  <a:pt x="30598" y="26001"/>
                  <a:pt x="25457" y="32166"/>
                  <a:pt x="27169" y="38355"/>
                </a:cubicBezTo>
                <a:cubicBezTo>
                  <a:pt x="29239" y="46431"/>
                  <a:pt x="39005" y="49155"/>
                  <a:pt x="51597" y="50921"/>
                </a:cubicBezTo>
                <a:close/>
                <a:moveTo>
                  <a:pt x="67852" y="100379"/>
                </a:moveTo>
                <a:cubicBezTo>
                  <a:pt x="71963" y="99887"/>
                  <a:pt x="75901" y="98973"/>
                  <a:pt x="79437" y="97667"/>
                </a:cubicBezTo>
                <a:cubicBezTo>
                  <a:pt x="89370" y="93998"/>
                  <a:pt x="94511" y="87833"/>
                  <a:pt x="92799" y="81644"/>
                </a:cubicBezTo>
                <a:cubicBezTo>
                  <a:pt x="89506" y="73388"/>
                  <a:pt x="79840" y="69732"/>
                  <a:pt x="67852" y="67361"/>
                </a:cubicBezTo>
                <a:close/>
                <a:moveTo>
                  <a:pt x="67852" y="120000"/>
                </a:moveTo>
                <a:lnTo>
                  <a:pt x="51597" y="120000"/>
                </a:lnTo>
                <a:lnTo>
                  <a:pt x="51597" y="114256"/>
                </a:lnTo>
                <a:cubicBezTo>
                  <a:pt x="45417" y="113829"/>
                  <a:pt x="39328" y="112890"/>
                  <a:pt x="33554" y="111448"/>
                </a:cubicBezTo>
                <a:cubicBezTo>
                  <a:pt x="13606" y="106463"/>
                  <a:pt x="696" y="96271"/>
                  <a:pt x="0" y="84958"/>
                </a:cubicBezTo>
                <a:lnTo>
                  <a:pt x="26861" y="84529"/>
                </a:lnTo>
                <a:cubicBezTo>
                  <a:pt x="27245" y="90776"/>
                  <a:pt x="34374" y="96404"/>
                  <a:pt x="45389" y="99156"/>
                </a:cubicBezTo>
                <a:cubicBezTo>
                  <a:pt x="47394" y="99657"/>
                  <a:pt x="49467" y="100048"/>
                  <a:pt x="51597" y="100293"/>
                </a:cubicBezTo>
                <a:lnTo>
                  <a:pt x="51597" y="64682"/>
                </a:lnTo>
                <a:cubicBezTo>
                  <a:pt x="30368" y="61567"/>
                  <a:pt x="7690" y="58004"/>
                  <a:pt x="556" y="40045"/>
                </a:cubicBezTo>
                <a:cubicBezTo>
                  <a:pt x="-2422" y="28913"/>
                  <a:pt x="6883" y="17850"/>
                  <a:pt x="24755" y="11249"/>
                </a:cubicBezTo>
                <a:cubicBezTo>
                  <a:pt x="32832" y="8265"/>
                  <a:pt x="42066" y="6412"/>
                  <a:pt x="51597" y="5737"/>
                </a:cubicBezTo>
                <a:lnTo>
                  <a:pt x="51597" y="0"/>
                </a:lnTo>
                <a:lnTo>
                  <a:pt x="67852" y="0"/>
                </a:lnTo>
                <a:lnTo>
                  <a:pt x="67852" y="5703"/>
                </a:lnTo>
                <a:cubicBezTo>
                  <a:pt x="74209" y="6118"/>
                  <a:pt x="80479" y="7068"/>
                  <a:pt x="86414" y="8551"/>
                </a:cubicBezTo>
                <a:cubicBezTo>
                  <a:pt x="106363" y="13536"/>
                  <a:pt x="119273" y="23728"/>
                  <a:pt x="119969" y="35041"/>
                </a:cubicBezTo>
                <a:lnTo>
                  <a:pt x="93108" y="35470"/>
                </a:lnTo>
                <a:cubicBezTo>
                  <a:pt x="92723" y="29223"/>
                  <a:pt x="85594" y="23595"/>
                  <a:pt x="74579" y="20843"/>
                </a:cubicBezTo>
                <a:cubicBezTo>
                  <a:pt x="72410" y="20301"/>
                  <a:pt x="70160" y="19888"/>
                  <a:pt x="67852" y="19639"/>
                </a:cubicBezTo>
                <a:lnTo>
                  <a:pt x="67852" y="52969"/>
                </a:lnTo>
                <a:cubicBezTo>
                  <a:pt x="88284" y="55535"/>
                  <a:pt x="110482" y="59921"/>
                  <a:pt x="119411" y="79734"/>
                </a:cubicBezTo>
                <a:cubicBezTo>
                  <a:pt x="122511" y="90942"/>
                  <a:pt x="113201" y="102106"/>
                  <a:pt x="95213" y="108750"/>
                </a:cubicBezTo>
                <a:cubicBezTo>
                  <a:pt x="86990" y="111788"/>
                  <a:pt x="77568" y="113654"/>
                  <a:pt x="67852" y="114293"/>
                </a:cubicBezTo>
                <a:close/>
              </a:path>
            </a:pathLst>
          </a:custGeom>
          <a:solidFill>
            <a:schemeClr val="accent3">
              <a:lumMod val="75000"/>
            </a:schemeClr>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dk1"/>
              </a:solidFill>
              <a:latin typeface="Arial"/>
              <a:ea typeface="Arial"/>
              <a:cs typeface="Arial"/>
              <a:sym typeface="Arial"/>
            </a:endParaRPr>
          </a:p>
        </p:txBody>
      </p:sp>
      <p:sp>
        <p:nvSpPr>
          <p:cNvPr id="24" name="Shape 450"/>
          <p:cNvSpPr/>
          <p:nvPr/>
        </p:nvSpPr>
        <p:spPr>
          <a:xfrm>
            <a:off x="8841213" y="3298245"/>
            <a:ext cx="590697" cy="565118"/>
          </a:xfrm>
          <a:custGeom>
            <a:avLst/>
            <a:gdLst/>
            <a:ahLst/>
            <a:cxnLst/>
            <a:rect l="0" t="0" r="0" b="0"/>
            <a:pathLst>
              <a:path w="120000" h="120000" extrusionOk="0">
                <a:moveTo>
                  <a:pt x="65274" y="39473"/>
                </a:moveTo>
                <a:cubicBezTo>
                  <a:pt x="53599" y="36371"/>
                  <a:pt x="41599" y="43242"/>
                  <a:pt x="38470" y="54820"/>
                </a:cubicBezTo>
                <a:cubicBezTo>
                  <a:pt x="35342" y="66398"/>
                  <a:pt x="42270" y="78299"/>
                  <a:pt x="53945" y="81402"/>
                </a:cubicBezTo>
                <a:cubicBezTo>
                  <a:pt x="65620" y="84504"/>
                  <a:pt x="77621" y="77633"/>
                  <a:pt x="80749" y="66055"/>
                </a:cubicBezTo>
                <a:cubicBezTo>
                  <a:pt x="83877" y="54477"/>
                  <a:pt x="76949" y="42576"/>
                  <a:pt x="65274" y="39473"/>
                </a:cubicBezTo>
                <a:close/>
                <a:moveTo>
                  <a:pt x="69168" y="25060"/>
                </a:moveTo>
                <a:cubicBezTo>
                  <a:pt x="88870" y="30296"/>
                  <a:pt x="100561" y="50379"/>
                  <a:pt x="95282" y="69917"/>
                </a:cubicBezTo>
                <a:cubicBezTo>
                  <a:pt x="90003" y="89455"/>
                  <a:pt x="69753" y="101050"/>
                  <a:pt x="50051" y="95815"/>
                </a:cubicBezTo>
                <a:cubicBezTo>
                  <a:pt x="30350" y="90579"/>
                  <a:pt x="18658" y="70496"/>
                  <a:pt x="23937" y="50958"/>
                </a:cubicBezTo>
                <a:cubicBezTo>
                  <a:pt x="29216" y="31420"/>
                  <a:pt x="49467" y="19825"/>
                  <a:pt x="69168" y="25060"/>
                </a:cubicBezTo>
                <a:close/>
                <a:moveTo>
                  <a:pt x="70584" y="19819"/>
                </a:moveTo>
                <a:cubicBezTo>
                  <a:pt x="47964" y="13808"/>
                  <a:pt x="24713" y="27121"/>
                  <a:pt x="18652" y="49554"/>
                </a:cubicBezTo>
                <a:cubicBezTo>
                  <a:pt x="12591" y="71987"/>
                  <a:pt x="26015" y="95045"/>
                  <a:pt x="48635" y="101056"/>
                </a:cubicBezTo>
                <a:cubicBezTo>
                  <a:pt x="71255" y="107067"/>
                  <a:pt x="94506" y="93754"/>
                  <a:pt x="100567" y="71321"/>
                </a:cubicBezTo>
                <a:cubicBezTo>
                  <a:pt x="106628" y="48888"/>
                  <a:pt x="93204" y="25830"/>
                  <a:pt x="70584" y="19819"/>
                </a:cubicBezTo>
                <a:close/>
                <a:moveTo>
                  <a:pt x="120000" y="28418"/>
                </a:moveTo>
                <a:lnTo>
                  <a:pt x="119819" y="29085"/>
                </a:lnTo>
                <a:lnTo>
                  <a:pt x="119636" y="28804"/>
                </a:lnTo>
                <a:close/>
                <a:moveTo>
                  <a:pt x="84120" y="4683"/>
                </a:moveTo>
                <a:lnTo>
                  <a:pt x="83867" y="19572"/>
                </a:lnTo>
                <a:lnTo>
                  <a:pt x="83406" y="19449"/>
                </a:lnTo>
                <a:cubicBezTo>
                  <a:pt x="87163" y="21546"/>
                  <a:pt x="90559" y="24117"/>
                  <a:pt x="93431" y="27166"/>
                </a:cubicBezTo>
                <a:lnTo>
                  <a:pt x="106796" y="23870"/>
                </a:lnTo>
                <a:lnTo>
                  <a:pt x="115363" y="39849"/>
                </a:lnTo>
                <a:lnTo>
                  <a:pt x="105840" y="48364"/>
                </a:lnTo>
                <a:cubicBezTo>
                  <a:pt x="107034" y="52676"/>
                  <a:pt x="107596" y="57191"/>
                  <a:pt x="107394" y="61781"/>
                </a:cubicBezTo>
                <a:lnTo>
                  <a:pt x="119289" y="68330"/>
                </a:lnTo>
                <a:lnTo>
                  <a:pt x="114566" y="85810"/>
                </a:lnTo>
                <a:lnTo>
                  <a:pt x="100132" y="85570"/>
                </a:lnTo>
                <a:cubicBezTo>
                  <a:pt x="98307" y="88594"/>
                  <a:pt x="96096" y="91321"/>
                  <a:pt x="93619" y="93756"/>
                </a:cubicBezTo>
                <a:lnTo>
                  <a:pt x="98359" y="106025"/>
                </a:lnTo>
                <a:lnTo>
                  <a:pt x="83411" y="116405"/>
                </a:lnTo>
                <a:lnTo>
                  <a:pt x="72073" y="106643"/>
                </a:lnTo>
                <a:lnTo>
                  <a:pt x="73453" y="105685"/>
                </a:lnTo>
                <a:cubicBezTo>
                  <a:pt x="69110" y="107079"/>
                  <a:pt x="64517" y="107749"/>
                  <a:pt x="59835" y="107723"/>
                </a:cubicBezTo>
                <a:lnTo>
                  <a:pt x="52963" y="119999"/>
                </a:lnTo>
                <a:lnTo>
                  <a:pt x="35336" y="115316"/>
                </a:lnTo>
                <a:lnTo>
                  <a:pt x="35574" y="101277"/>
                </a:lnTo>
                <a:cubicBezTo>
                  <a:pt x="31839" y="99165"/>
                  <a:pt x="28466" y="96583"/>
                  <a:pt x="25614" y="93529"/>
                </a:cubicBezTo>
                <a:lnTo>
                  <a:pt x="25843" y="94015"/>
                </a:lnTo>
                <a:lnTo>
                  <a:pt x="11102" y="96847"/>
                </a:lnTo>
                <a:lnTo>
                  <a:pt x="3390" y="80445"/>
                </a:lnTo>
                <a:lnTo>
                  <a:pt x="13359" y="72429"/>
                </a:lnTo>
                <a:cubicBezTo>
                  <a:pt x="12295" y="68561"/>
                  <a:pt x="11739" y="64530"/>
                  <a:pt x="11738" y="60428"/>
                </a:cubicBezTo>
                <a:lnTo>
                  <a:pt x="0" y="53965"/>
                </a:lnTo>
                <a:lnTo>
                  <a:pt x="4723" y="36484"/>
                </a:lnTo>
                <a:lnTo>
                  <a:pt x="18174" y="36709"/>
                </a:lnTo>
                <a:cubicBezTo>
                  <a:pt x="19999" y="33515"/>
                  <a:pt x="22203" y="30603"/>
                  <a:pt x="24696" y="27997"/>
                </a:cubicBezTo>
                <a:lnTo>
                  <a:pt x="20190" y="14215"/>
                </a:lnTo>
                <a:lnTo>
                  <a:pt x="35666" y="4625"/>
                </a:lnTo>
                <a:lnTo>
                  <a:pt x="46473" y="14962"/>
                </a:lnTo>
                <a:lnTo>
                  <a:pt x="46365" y="15030"/>
                </a:lnTo>
                <a:cubicBezTo>
                  <a:pt x="50613" y="13704"/>
                  <a:pt x="55098" y="13091"/>
                  <a:pt x="59667" y="13141"/>
                </a:cubicBezTo>
                <a:lnTo>
                  <a:pt x="59206" y="13018"/>
                </a:lnTo>
                <a:lnTo>
                  <a:pt x="66493" y="0"/>
                </a:lnTo>
                <a:close/>
              </a:path>
            </a:pathLst>
          </a:custGeom>
          <a:solidFill>
            <a:srgbClr val="E62949"/>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7338" y="371298"/>
            <a:ext cx="5162550" cy="1533702"/>
          </a:xfrm>
          <a:prstGeom prst="rect">
            <a:avLst/>
          </a:prstGeom>
        </p:spPr>
      </p:pic>
      <p:pic>
        <p:nvPicPr>
          <p:cNvPr id="34" name="Picture 33" descr="C:\Users\hasanzade\Desktop\Product Images\GNAS-2.png"/>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458401" y="1732162"/>
            <a:ext cx="3866833" cy="289560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460080082"/>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704"/>
        <p:cNvGrpSpPr/>
        <p:nvPr/>
      </p:nvGrpSpPr>
      <p:grpSpPr>
        <a:xfrm>
          <a:off x="0" y="0"/>
          <a:ext cx="0" cy="0"/>
          <a:chOff x="0" y="0"/>
          <a:chExt cx="0" cy="0"/>
        </a:xfrm>
      </p:grpSpPr>
      <p:pic>
        <p:nvPicPr>
          <p:cNvPr id="21" name="Picture 20"/>
          <p:cNvPicPr/>
          <p:nvPr/>
        </p:nvPicPr>
        <p:blipFill>
          <a:blip r:embed="rId3" cstate="print">
            <a:extLst>
              <a:ext uri="{28A0092B-C50C-407E-A947-70E740481C1C}">
                <a14:useLocalDpi xmlns:a14="http://schemas.microsoft.com/office/drawing/2010/main" val="0"/>
              </a:ext>
            </a:extLst>
          </a:blip>
          <a:stretch>
            <a:fillRect/>
          </a:stretch>
        </p:blipFill>
        <p:spPr>
          <a:xfrm>
            <a:off x="3046412" y="1051461"/>
            <a:ext cx="6705600" cy="4332835"/>
          </a:xfrm>
          <a:prstGeom prst="rect">
            <a:avLst/>
          </a:prstGeom>
        </p:spPr>
      </p:pic>
      <p:sp>
        <p:nvSpPr>
          <p:cNvPr id="707" name="Shape 707"/>
          <p:cNvSpPr txBox="1"/>
          <p:nvPr/>
        </p:nvSpPr>
        <p:spPr>
          <a:xfrm>
            <a:off x="455613" y="2590800"/>
            <a:ext cx="4190999" cy="3076964"/>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Useful for:</a:t>
            </a:r>
          </a:p>
          <a:p>
            <a:pPr marL="742950" lvl="1" indent="-285750" defTabSz="1218895">
              <a:buFont typeface="Arial" panose="020B0604020202020204" pitchFamily="34" charset="0"/>
              <a:buChar char="•"/>
            </a:pPr>
            <a:r>
              <a:rPr lang="en-US" sz="1400" kern="0" dirty="0" smtClean="0">
                <a:solidFill>
                  <a:srgbClr val="3F3F3F"/>
                </a:solidFill>
                <a:latin typeface="Times New Roman" panose="02020603050405020304" pitchFamily="18" charset="0"/>
                <a:ea typeface="Arial"/>
                <a:cs typeface="Times New Roman" panose="02020603050405020304" pitchFamily="18" charset="0"/>
                <a:sym typeface="Arial"/>
              </a:rPr>
              <a:t>fleet </a:t>
            </a:r>
            <a:r>
              <a:rPr lang="en-US" sz="1400" kern="0" dirty="0">
                <a:solidFill>
                  <a:srgbClr val="3F3F3F"/>
                </a:solidFill>
                <a:latin typeface="Times New Roman" panose="02020603050405020304" pitchFamily="18" charset="0"/>
                <a:ea typeface="Arial"/>
                <a:cs typeface="Times New Roman" panose="02020603050405020304" pitchFamily="18" charset="0"/>
                <a:sym typeface="Arial"/>
              </a:rPr>
              <a:t>management, transportation </a:t>
            </a:r>
            <a:r>
              <a:rPr lang="en-US" sz="1400" kern="0" dirty="0" smtClean="0">
                <a:solidFill>
                  <a:srgbClr val="3F3F3F"/>
                </a:solidFill>
                <a:latin typeface="Times New Roman" panose="02020603050405020304" pitchFamily="18" charset="0"/>
                <a:ea typeface="Arial"/>
                <a:cs typeface="Times New Roman" panose="02020603050405020304" pitchFamily="18" charset="0"/>
                <a:sym typeface="Arial"/>
              </a:rPr>
              <a:t>system</a:t>
            </a:r>
            <a:endParaRPr lang="en-US" sz="1400" kern="0" dirty="0">
              <a:solidFill>
                <a:srgbClr val="3F3F3F"/>
              </a:solidFill>
              <a:latin typeface="Times New Roman" panose="02020603050405020304" pitchFamily="18" charset="0"/>
              <a:ea typeface="Arial"/>
              <a:cs typeface="Times New Roman" panose="02020603050405020304" pitchFamily="18" charset="0"/>
              <a:sym typeface="Arial"/>
            </a:endParaRPr>
          </a:p>
          <a:p>
            <a:pPr marL="742950" lvl="1" indent="-285750" defTabSz="1218895">
              <a:buFont typeface="Arial" panose="020B0604020202020204" pitchFamily="34" charset="0"/>
              <a:buChar char="•"/>
            </a:pPr>
            <a:r>
              <a:rPr lang="en-US" sz="1400" kern="0" dirty="0" smtClean="0">
                <a:solidFill>
                  <a:srgbClr val="3F3F3F"/>
                </a:solidFill>
                <a:latin typeface="Times New Roman" panose="02020603050405020304" pitchFamily="18" charset="0"/>
                <a:ea typeface="Arial"/>
                <a:cs typeface="Times New Roman" panose="02020603050405020304" pitchFamily="18" charset="0"/>
                <a:sym typeface="Arial"/>
              </a:rPr>
              <a:t>Railway </a:t>
            </a:r>
            <a:r>
              <a:rPr lang="en-US" sz="1400" kern="0" dirty="0">
                <a:solidFill>
                  <a:srgbClr val="3F3F3F"/>
                </a:solidFill>
                <a:latin typeface="Times New Roman" panose="02020603050405020304" pitchFamily="18" charset="0"/>
                <a:ea typeface="Arial"/>
                <a:cs typeface="Times New Roman" panose="02020603050405020304" pitchFamily="18" charset="0"/>
                <a:sym typeface="Arial"/>
              </a:rPr>
              <a:t>and Building Industry</a:t>
            </a:r>
          </a:p>
          <a:p>
            <a:pPr marL="742950" lvl="1" indent="-285750" defTabSz="1218895">
              <a:buFont typeface="Arial" panose="020B0604020202020204" pitchFamily="34" charset="0"/>
              <a:buChar char="•"/>
            </a:pPr>
            <a:r>
              <a:rPr lang="en-US" sz="1400" kern="0" dirty="0" smtClean="0">
                <a:solidFill>
                  <a:srgbClr val="3F3F3F"/>
                </a:solidFill>
                <a:latin typeface="Times New Roman" panose="02020603050405020304" pitchFamily="18" charset="0"/>
                <a:ea typeface="Arial"/>
                <a:cs typeface="Times New Roman" panose="02020603050405020304" pitchFamily="18" charset="0"/>
                <a:sym typeface="Arial"/>
              </a:rPr>
              <a:t>Organizational </a:t>
            </a:r>
            <a:r>
              <a:rPr lang="en-US" sz="1400" kern="0" dirty="0">
                <a:solidFill>
                  <a:srgbClr val="3F3F3F"/>
                </a:solidFill>
                <a:latin typeface="Times New Roman" panose="02020603050405020304" pitchFamily="18" charset="0"/>
                <a:ea typeface="Arial"/>
                <a:cs typeface="Times New Roman" panose="02020603050405020304" pitchFamily="18" charset="0"/>
                <a:sym typeface="Arial"/>
              </a:rPr>
              <a:t>Fleet management</a:t>
            </a:r>
          </a:p>
          <a:p>
            <a:pPr marL="742950" lvl="1" indent="-285750" defTabSz="1218895">
              <a:buFont typeface="Arial" panose="020B0604020202020204" pitchFamily="34" charset="0"/>
              <a:buChar char="•"/>
            </a:pPr>
            <a:r>
              <a:rPr lang="en-US" sz="1400" kern="0" dirty="0" smtClean="0">
                <a:solidFill>
                  <a:srgbClr val="3F3F3F"/>
                </a:solidFill>
                <a:latin typeface="Times New Roman" panose="02020603050405020304" pitchFamily="18" charset="0"/>
                <a:ea typeface="Arial"/>
                <a:cs typeface="Times New Roman" panose="02020603050405020304" pitchFamily="18" charset="0"/>
                <a:sym typeface="Arial"/>
              </a:rPr>
              <a:t>Mine </a:t>
            </a:r>
            <a:r>
              <a:rPr lang="en-US" sz="1400" kern="0" dirty="0">
                <a:solidFill>
                  <a:srgbClr val="3F3F3F"/>
                </a:solidFill>
                <a:latin typeface="Times New Roman" panose="02020603050405020304" pitchFamily="18" charset="0"/>
                <a:ea typeface="Arial"/>
                <a:cs typeface="Times New Roman" panose="02020603050405020304" pitchFamily="18" charset="0"/>
                <a:sym typeface="Arial"/>
              </a:rPr>
              <a:t>Industry</a:t>
            </a:r>
          </a:p>
          <a:p>
            <a:pPr marL="742950" lvl="1" indent="-285750" defTabSz="1218895">
              <a:buFont typeface="Arial" panose="020B0604020202020204" pitchFamily="34" charset="0"/>
              <a:buChar char="•"/>
            </a:pPr>
            <a:r>
              <a:rPr lang="en-US" sz="1400" kern="0" dirty="0" smtClean="0">
                <a:solidFill>
                  <a:srgbClr val="3F3F3F"/>
                </a:solidFill>
                <a:latin typeface="Times New Roman" panose="02020603050405020304" pitchFamily="18" charset="0"/>
                <a:ea typeface="Arial"/>
                <a:cs typeface="Times New Roman" panose="02020603050405020304" pitchFamily="18" charset="0"/>
                <a:sym typeface="Arial"/>
              </a:rPr>
              <a:t>Security </a:t>
            </a:r>
            <a:r>
              <a:rPr lang="en-US" sz="1400" kern="0" dirty="0">
                <a:solidFill>
                  <a:srgbClr val="3F3F3F"/>
                </a:solidFill>
                <a:latin typeface="Times New Roman" panose="02020603050405020304" pitchFamily="18" charset="0"/>
                <a:ea typeface="Arial"/>
                <a:cs typeface="Times New Roman" panose="02020603050405020304" pitchFamily="18" charset="0"/>
                <a:sym typeface="Arial"/>
              </a:rPr>
              <a:t>and </a:t>
            </a:r>
            <a:r>
              <a:rPr lang="en-US" sz="1400" kern="0" dirty="0" smtClean="0">
                <a:solidFill>
                  <a:srgbClr val="3F3F3F"/>
                </a:solidFill>
                <a:latin typeface="Times New Roman" panose="02020603050405020304" pitchFamily="18" charset="0"/>
                <a:ea typeface="Arial"/>
                <a:cs typeface="Times New Roman" panose="02020603050405020304" pitchFamily="18" charset="0"/>
                <a:sym typeface="Arial"/>
              </a:rPr>
              <a:t>Peace </a:t>
            </a:r>
            <a:r>
              <a:rPr lang="en-US" sz="1400" kern="0" dirty="0">
                <a:solidFill>
                  <a:srgbClr val="3F3F3F"/>
                </a:solidFill>
                <a:latin typeface="Times New Roman" panose="02020603050405020304" pitchFamily="18" charset="0"/>
                <a:ea typeface="Arial"/>
                <a:cs typeface="Times New Roman" panose="02020603050405020304" pitchFamily="18" charset="0"/>
                <a:sym typeface="Arial"/>
              </a:rPr>
              <a:t>by Tracking School Bus</a:t>
            </a:r>
          </a:p>
          <a:p>
            <a:pPr marL="742950" lvl="1" indent="-285750" defTabSz="1218895">
              <a:buFont typeface="Arial" panose="020B0604020202020204" pitchFamily="34" charset="0"/>
              <a:buChar char="•"/>
            </a:pPr>
            <a:r>
              <a:rPr lang="en-US" sz="1400" kern="0" dirty="0" smtClean="0">
                <a:solidFill>
                  <a:srgbClr val="3F3F3F"/>
                </a:solidFill>
                <a:latin typeface="Times New Roman" panose="02020603050405020304" pitchFamily="18" charset="0"/>
                <a:ea typeface="Arial"/>
                <a:cs typeface="Times New Roman" panose="02020603050405020304" pitchFamily="18" charset="0"/>
                <a:sym typeface="Arial"/>
              </a:rPr>
              <a:t>Special </a:t>
            </a:r>
            <a:r>
              <a:rPr lang="en-US" sz="1400" kern="0" dirty="0">
                <a:solidFill>
                  <a:srgbClr val="3F3F3F"/>
                </a:solidFill>
                <a:latin typeface="Times New Roman" panose="02020603050405020304" pitchFamily="18" charset="0"/>
                <a:ea typeface="Arial"/>
                <a:cs typeface="Times New Roman" panose="02020603050405020304" pitchFamily="18" charset="0"/>
                <a:sym typeface="Arial"/>
              </a:rPr>
              <a:t>solutions for refrigerated </a:t>
            </a:r>
            <a:r>
              <a:rPr lang="en-US" sz="1400" kern="0" dirty="0" smtClean="0">
                <a:solidFill>
                  <a:srgbClr val="3F3F3F"/>
                </a:solidFill>
                <a:latin typeface="Times New Roman" panose="02020603050405020304" pitchFamily="18" charset="0"/>
                <a:ea typeface="Arial"/>
                <a:cs typeface="Times New Roman" panose="02020603050405020304" pitchFamily="18" charset="0"/>
                <a:sym typeface="Arial"/>
              </a:rPr>
              <a:t>trucks - Tracking </a:t>
            </a:r>
            <a:r>
              <a:rPr lang="en-US" sz="1400" kern="0" dirty="0">
                <a:solidFill>
                  <a:srgbClr val="3F3F3F"/>
                </a:solidFill>
                <a:latin typeface="Times New Roman" panose="02020603050405020304" pitchFamily="18" charset="0"/>
                <a:ea typeface="Arial"/>
                <a:cs typeface="Times New Roman" panose="02020603050405020304" pitchFamily="18" charset="0"/>
                <a:sym typeface="Arial"/>
              </a:rPr>
              <a:t>Heavy Weight Trucks </a:t>
            </a:r>
          </a:p>
          <a:p>
            <a:pPr marL="285750" indent="-285750" defTabSz="1218895">
              <a:buFont typeface="Arial" panose="020B0604020202020204" pitchFamily="34" charset="0"/>
              <a:buChar char="•"/>
            </a:pPr>
            <a:r>
              <a:rPr lang="en-US" sz="1600" kern="0" dirty="0" err="1" smtClean="0">
                <a:solidFill>
                  <a:srgbClr val="3F3F3F"/>
                </a:solidFill>
                <a:latin typeface="Times New Roman" panose="02020603050405020304" pitchFamily="18" charset="0"/>
                <a:ea typeface="Arial"/>
                <a:cs typeface="Times New Roman" panose="02020603050405020304" pitchFamily="18" charset="0"/>
                <a:sym typeface="Arial"/>
              </a:rPr>
              <a:t>GoldNet</a:t>
            </a: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 tracker device is locally designed in Research and Development department of </a:t>
            </a:r>
            <a:r>
              <a:rPr lang="en-US" sz="1600" kern="0" dirty="0" err="1" smtClean="0">
                <a:solidFill>
                  <a:srgbClr val="3F3F3F"/>
                </a:solidFill>
                <a:latin typeface="Times New Roman" panose="02020603050405020304" pitchFamily="18" charset="0"/>
                <a:ea typeface="Arial"/>
                <a:cs typeface="Times New Roman" panose="02020603050405020304" pitchFamily="18" charset="0"/>
                <a:sym typeface="Arial"/>
              </a:rPr>
              <a:t>GoldNet</a:t>
            </a: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 with Patent license .</a:t>
            </a:r>
          </a:p>
          <a:p>
            <a:pPr marL="285750" indent="-285750" defTabSz="1218895">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Software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access and management is Web-based and the device local design and implementation provide its hardware and software customization and personalization with the lowest service charge</a:t>
            </a:r>
          </a:p>
          <a:p>
            <a:pPr defTabSz="1218895"/>
            <a:endParaRPr lang="en-US" sz="1600" kern="0" dirty="0">
              <a:solidFill>
                <a:srgbClr val="3F3F3F"/>
              </a:solidFill>
              <a:ea typeface="Arial"/>
              <a:cs typeface="Arial"/>
              <a:sym typeface="Arial"/>
            </a:endParaRPr>
          </a:p>
        </p:txBody>
      </p:sp>
      <p:sp>
        <p:nvSpPr>
          <p:cNvPr id="708" name="Shape 708"/>
          <p:cNvSpPr txBox="1"/>
          <p:nvPr/>
        </p:nvSpPr>
        <p:spPr>
          <a:xfrm>
            <a:off x="455611" y="1981259"/>
            <a:ext cx="4114801" cy="533341"/>
          </a:xfrm>
          <a:prstGeom prst="rect">
            <a:avLst/>
          </a:prstGeom>
          <a:noFill/>
          <a:ln>
            <a:noFill/>
          </a:ln>
        </p:spPr>
        <p:txBody>
          <a:bodyPr wrap="square" lIns="121868" tIns="60917" rIns="121868" bIns="60917" anchor="t" anchorCtr="0">
            <a:noAutofit/>
          </a:bodyPr>
          <a:lstStyle/>
          <a:p>
            <a:pPr defTabSz="1218895"/>
            <a:r>
              <a:rPr lang="en-US" sz="2400" b="1" kern="0" dirty="0">
                <a:solidFill>
                  <a:srgbClr val="3F3F3F"/>
                </a:solidFill>
                <a:ea typeface="Arial"/>
                <a:cs typeface="Arial"/>
                <a:sym typeface="Arial"/>
              </a:rPr>
              <a:t> </a:t>
            </a:r>
            <a:r>
              <a:rPr lang="en-US" sz="2400" b="1" kern="0" dirty="0" smtClean="0">
                <a:solidFill>
                  <a:srgbClr val="3F3F3F"/>
                </a:solidFill>
                <a:ea typeface="Arial"/>
                <a:cs typeface="Arial"/>
                <a:sym typeface="Arial"/>
              </a:rPr>
              <a:t>Tracker Device</a:t>
            </a:r>
            <a:endParaRPr lang="en" sz="1333" kern="0" dirty="0">
              <a:solidFill>
                <a:srgbClr val="3F3F3F"/>
              </a:solidFill>
              <a:latin typeface="Arial"/>
              <a:ea typeface="Arial"/>
              <a:cs typeface="Arial"/>
              <a:sym typeface="Arial"/>
            </a:endParaRPr>
          </a:p>
        </p:txBody>
      </p:sp>
      <p:grpSp>
        <p:nvGrpSpPr>
          <p:cNvPr id="23" name="Shape 711"/>
          <p:cNvGrpSpPr/>
          <p:nvPr/>
        </p:nvGrpSpPr>
        <p:grpSpPr>
          <a:xfrm>
            <a:off x="8560868" y="756549"/>
            <a:ext cx="3400944" cy="897785"/>
            <a:chOff x="2113657" y="4283314"/>
            <a:chExt cx="3647460" cy="673514"/>
          </a:xfrm>
        </p:grpSpPr>
        <p:sp>
          <p:nvSpPr>
            <p:cNvPr id="25" name="Shape 712"/>
            <p:cNvSpPr txBox="1"/>
            <p:nvPr/>
          </p:nvSpPr>
          <p:spPr>
            <a:xfrm>
              <a:off x="2113657" y="4495163"/>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1000 Devices (Per Month)</a:t>
              </a:r>
              <a:endParaRPr lang="en"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26" name="Shape 713"/>
            <p:cNvSpPr txBox="1"/>
            <p:nvPr/>
          </p:nvSpPr>
          <p:spPr>
            <a:xfrm>
              <a:off x="2113658" y="4283314"/>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rPr>
                <a:t>Production capacity</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27" name="Shape 715"/>
          <p:cNvSpPr/>
          <p:nvPr/>
        </p:nvSpPr>
        <p:spPr>
          <a:xfrm>
            <a:off x="8913812" y="1621845"/>
            <a:ext cx="445583" cy="444279"/>
          </a:xfrm>
          <a:custGeom>
            <a:avLst/>
            <a:gdLst/>
            <a:ahLst/>
            <a:cxnLst/>
            <a:rect l="0" t="0" r="0" b="0"/>
            <a:pathLst>
              <a:path w="120000" h="120000" extrusionOk="0">
                <a:moveTo>
                  <a:pt x="26666" y="100217"/>
                </a:moveTo>
                <a:cubicBezTo>
                  <a:pt x="25193" y="100217"/>
                  <a:pt x="24000" y="101415"/>
                  <a:pt x="24000" y="102892"/>
                </a:cubicBezTo>
                <a:cubicBezTo>
                  <a:pt x="24000" y="104369"/>
                  <a:pt x="25193" y="105566"/>
                  <a:pt x="26666" y="105566"/>
                </a:cubicBezTo>
                <a:lnTo>
                  <a:pt x="93333" y="105566"/>
                </a:lnTo>
                <a:cubicBezTo>
                  <a:pt x="94806" y="105566"/>
                  <a:pt x="96000" y="104369"/>
                  <a:pt x="96000" y="102892"/>
                </a:cubicBezTo>
                <a:cubicBezTo>
                  <a:pt x="96000" y="101415"/>
                  <a:pt x="94806" y="100217"/>
                  <a:pt x="93333" y="100217"/>
                </a:cubicBezTo>
                <a:close/>
                <a:moveTo>
                  <a:pt x="26666" y="87913"/>
                </a:moveTo>
                <a:cubicBezTo>
                  <a:pt x="25193" y="87913"/>
                  <a:pt x="24000" y="89111"/>
                  <a:pt x="24000" y="90588"/>
                </a:cubicBezTo>
                <a:cubicBezTo>
                  <a:pt x="24000" y="92065"/>
                  <a:pt x="25193" y="93262"/>
                  <a:pt x="26666" y="93262"/>
                </a:cubicBezTo>
                <a:lnTo>
                  <a:pt x="93333" y="93262"/>
                </a:lnTo>
                <a:cubicBezTo>
                  <a:pt x="94806" y="93262"/>
                  <a:pt x="96000" y="92065"/>
                  <a:pt x="96000" y="90588"/>
                </a:cubicBezTo>
                <a:cubicBezTo>
                  <a:pt x="96000" y="89111"/>
                  <a:pt x="94806" y="87913"/>
                  <a:pt x="93333" y="87913"/>
                </a:cubicBezTo>
                <a:close/>
                <a:moveTo>
                  <a:pt x="26666" y="75609"/>
                </a:moveTo>
                <a:cubicBezTo>
                  <a:pt x="25193" y="75609"/>
                  <a:pt x="24000" y="76806"/>
                  <a:pt x="24000" y="78284"/>
                </a:cubicBezTo>
                <a:cubicBezTo>
                  <a:pt x="24000" y="79761"/>
                  <a:pt x="25193" y="80958"/>
                  <a:pt x="26666" y="80958"/>
                </a:cubicBezTo>
                <a:lnTo>
                  <a:pt x="93333" y="80958"/>
                </a:lnTo>
                <a:cubicBezTo>
                  <a:pt x="94806" y="80958"/>
                  <a:pt x="96000" y="79761"/>
                  <a:pt x="96000" y="78284"/>
                </a:cubicBezTo>
                <a:cubicBezTo>
                  <a:pt x="96000" y="76806"/>
                  <a:pt x="94806" y="75609"/>
                  <a:pt x="93333" y="75609"/>
                </a:cubicBezTo>
                <a:close/>
                <a:moveTo>
                  <a:pt x="26666" y="63305"/>
                </a:moveTo>
                <a:cubicBezTo>
                  <a:pt x="25193" y="63305"/>
                  <a:pt x="24000" y="64502"/>
                  <a:pt x="24000" y="65979"/>
                </a:cubicBezTo>
                <a:cubicBezTo>
                  <a:pt x="24000" y="67457"/>
                  <a:pt x="25193" y="68654"/>
                  <a:pt x="26666" y="68654"/>
                </a:cubicBezTo>
                <a:lnTo>
                  <a:pt x="93333" y="68654"/>
                </a:lnTo>
                <a:cubicBezTo>
                  <a:pt x="94806" y="68654"/>
                  <a:pt x="96000" y="67457"/>
                  <a:pt x="96000" y="65979"/>
                </a:cubicBezTo>
                <a:cubicBezTo>
                  <a:pt x="96000" y="64502"/>
                  <a:pt x="94806" y="63305"/>
                  <a:pt x="93333" y="63305"/>
                </a:cubicBezTo>
                <a:close/>
                <a:moveTo>
                  <a:pt x="26666" y="51001"/>
                </a:moveTo>
                <a:cubicBezTo>
                  <a:pt x="25193" y="51001"/>
                  <a:pt x="24000" y="52198"/>
                  <a:pt x="24000" y="53675"/>
                </a:cubicBezTo>
                <a:cubicBezTo>
                  <a:pt x="24000" y="55152"/>
                  <a:pt x="25193" y="56350"/>
                  <a:pt x="26666" y="56350"/>
                </a:cubicBezTo>
                <a:lnTo>
                  <a:pt x="93333" y="56350"/>
                </a:lnTo>
                <a:cubicBezTo>
                  <a:pt x="94806" y="56350"/>
                  <a:pt x="96000" y="55152"/>
                  <a:pt x="96000" y="53675"/>
                </a:cubicBezTo>
                <a:cubicBezTo>
                  <a:pt x="96000" y="52198"/>
                  <a:pt x="94806" y="51001"/>
                  <a:pt x="93333" y="51001"/>
                </a:cubicBezTo>
                <a:close/>
                <a:moveTo>
                  <a:pt x="26666" y="38697"/>
                </a:moveTo>
                <a:cubicBezTo>
                  <a:pt x="25193" y="38697"/>
                  <a:pt x="24000" y="39894"/>
                  <a:pt x="24000" y="41371"/>
                </a:cubicBezTo>
                <a:cubicBezTo>
                  <a:pt x="24000" y="42848"/>
                  <a:pt x="25193" y="44046"/>
                  <a:pt x="26666" y="44046"/>
                </a:cubicBezTo>
                <a:lnTo>
                  <a:pt x="93333" y="44046"/>
                </a:lnTo>
                <a:cubicBezTo>
                  <a:pt x="94806" y="44046"/>
                  <a:pt x="96000" y="42848"/>
                  <a:pt x="96000" y="41371"/>
                </a:cubicBezTo>
                <a:cubicBezTo>
                  <a:pt x="96000" y="39894"/>
                  <a:pt x="94806" y="38697"/>
                  <a:pt x="93333" y="38697"/>
                </a:cubicBezTo>
                <a:close/>
                <a:moveTo>
                  <a:pt x="0" y="11366"/>
                </a:moveTo>
                <a:lnTo>
                  <a:pt x="6739" y="11366"/>
                </a:lnTo>
                <a:lnTo>
                  <a:pt x="6739" y="17459"/>
                </a:lnTo>
                <a:cubicBezTo>
                  <a:pt x="6739" y="22260"/>
                  <a:pt x="10619" y="26151"/>
                  <a:pt x="15405" y="26151"/>
                </a:cubicBezTo>
                <a:cubicBezTo>
                  <a:pt x="20192" y="26151"/>
                  <a:pt x="24072" y="22260"/>
                  <a:pt x="24072" y="17459"/>
                </a:cubicBezTo>
                <a:lnTo>
                  <a:pt x="24072" y="11366"/>
                </a:lnTo>
                <a:lnTo>
                  <a:pt x="29716" y="11366"/>
                </a:lnTo>
                <a:lnTo>
                  <a:pt x="29716" y="17459"/>
                </a:lnTo>
                <a:cubicBezTo>
                  <a:pt x="29716" y="22260"/>
                  <a:pt x="33597" y="26151"/>
                  <a:pt x="38383" y="26151"/>
                </a:cubicBezTo>
                <a:cubicBezTo>
                  <a:pt x="43170" y="26151"/>
                  <a:pt x="47050" y="22260"/>
                  <a:pt x="47050" y="17459"/>
                </a:cubicBezTo>
                <a:lnTo>
                  <a:pt x="47050" y="11366"/>
                </a:lnTo>
                <a:lnTo>
                  <a:pt x="52694" y="11366"/>
                </a:lnTo>
                <a:lnTo>
                  <a:pt x="52694" y="17459"/>
                </a:lnTo>
                <a:cubicBezTo>
                  <a:pt x="52694" y="22260"/>
                  <a:pt x="56574" y="26151"/>
                  <a:pt x="61361" y="26151"/>
                </a:cubicBezTo>
                <a:cubicBezTo>
                  <a:pt x="66147" y="26151"/>
                  <a:pt x="70028" y="22260"/>
                  <a:pt x="70028" y="17459"/>
                </a:cubicBezTo>
                <a:lnTo>
                  <a:pt x="70028" y="11366"/>
                </a:lnTo>
                <a:lnTo>
                  <a:pt x="75672" y="11366"/>
                </a:lnTo>
                <a:lnTo>
                  <a:pt x="75672" y="17459"/>
                </a:lnTo>
                <a:cubicBezTo>
                  <a:pt x="75672" y="22260"/>
                  <a:pt x="79552" y="26151"/>
                  <a:pt x="84339" y="26151"/>
                </a:cubicBezTo>
                <a:cubicBezTo>
                  <a:pt x="89125" y="26151"/>
                  <a:pt x="93005" y="22260"/>
                  <a:pt x="93005" y="17459"/>
                </a:cubicBezTo>
                <a:lnTo>
                  <a:pt x="93005" y="11366"/>
                </a:lnTo>
                <a:lnTo>
                  <a:pt x="98650" y="11366"/>
                </a:lnTo>
                <a:lnTo>
                  <a:pt x="98650" y="17459"/>
                </a:lnTo>
                <a:cubicBezTo>
                  <a:pt x="98650" y="22259"/>
                  <a:pt x="102530" y="26151"/>
                  <a:pt x="107316" y="26151"/>
                </a:cubicBezTo>
                <a:cubicBezTo>
                  <a:pt x="112103" y="26151"/>
                  <a:pt x="115983" y="22259"/>
                  <a:pt x="115983" y="17459"/>
                </a:cubicBezTo>
                <a:lnTo>
                  <a:pt x="115983" y="11366"/>
                </a:lnTo>
                <a:lnTo>
                  <a:pt x="120000" y="11366"/>
                </a:lnTo>
                <a:lnTo>
                  <a:pt x="120000" y="120000"/>
                </a:lnTo>
                <a:lnTo>
                  <a:pt x="0" y="120000"/>
                </a:lnTo>
                <a:close/>
                <a:moveTo>
                  <a:pt x="15405" y="0"/>
                </a:moveTo>
                <a:cubicBezTo>
                  <a:pt x="17983" y="0"/>
                  <a:pt x="20072" y="2095"/>
                  <a:pt x="20072" y="4680"/>
                </a:cubicBezTo>
                <a:lnTo>
                  <a:pt x="20072" y="18051"/>
                </a:lnTo>
                <a:cubicBezTo>
                  <a:pt x="20072" y="20636"/>
                  <a:pt x="17983" y="22732"/>
                  <a:pt x="15405" y="22732"/>
                </a:cubicBezTo>
                <a:cubicBezTo>
                  <a:pt x="12828" y="22732"/>
                  <a:pt x="10739" y="20636"/>
                  <a:pt x="10739" y="18051"/>
                </a:cubicBezTo>
                <a:lnTo>
                  <a:pt x="10739" y="4680"/>
                </a:lnTo>
                <a:cubicBezTo>
                  <a:pt x="10739" y="2095"/>
                  <a:pt x="12828" y="0"/>
                  <a:pt x="15405" y="0"/>
                </a:cubicBezTo>
                <a:close/>
                <a:moveTo>
                  <a:pt x="38383" y="0"/>
                </a:moveTo>
                <a:cubicBezTo>
                  <a:pt x="40960" y="0"/>
                  <a:pt x="43050" y="2095"/>
                  <a:pt x="43050" y="4680"/>
                </a:cubicBezTo>
                <a:lnTo>
                  <a:pt x="43050" y="18051"/>
                </a:lnTo>
                <a:cubicBezTo>
                  <a:pt x="43050" y="20636"/>
                  <a:pt x="40960" y="22732"/>
                  <a:pt x="38383" y="22732"/>
                </a:cubicBezTo>
                <a:cubicBezTo>
                  <a:pt x="35806" y="22732"/>
                  <a:pt x="33716" y="20636"/>
                  <a:pt x="33716" y="18051"/>
                </a:cubicBezTo>
                <a:lnTo>
                  <a:pt x="33716" y="4680"/>
                </a:lnTo>
                <a:cubicBezTo>
                  <a:pt x="33716" y="2095"/>
                  <a:pt x="35806" y="0"/>
                  <a:pt x="38383" y="0"/>
                </a:cubicBezTo>
                <a:close/>
                <a:moveTo>
                  <a:pt x="61361" y="0"/>
                </a:moveTo>
                <a:cubicBezTo>
                  <a:pt x="63938" y="0"/>
                  <a:pt x="66028" y="2095"/>
                  <a:pt x="66028" y="4680"/>
                </a:cubicBezTo>
                <a:lnTo>
                  <a:pt x="66028" y="18051"/>
                </a:lnTo>
                <a:cubicBezTo>
                  <a:pt x="66028" y="20636"/>
                  <a:pt x="63938" y="22731"/>
                  <a:pt x="61361" y="22731"/>
                </a:cubicBezTo>
                <a:cubicBezTo>
                  <a:pt x="58784" y="22731"/>
                  <a:pt x="56694" y="20636"/>
                  <a:pt x="56694" y="18051"/>
                </a:cubicBezTo>
                <a:lnTo>
                  <a:pt x="56694" y="4680"/>
                </a:lnTo>
                <a:cubicBezTo>
                  <a:pt x="56694" y="2095"/>
                  <a:pt x="58784" y="0"/>
                  <a:pt x="61361" y="0"/>
                </a:cubicBezTo>
                <a:close/>
                <a:moveTo>
                  <a:pt x="84339" y="0"/>
                </a:moveTo>
                <a:cubicBezTo>
                  <a:pt x="86916" y="0"/>
                  <a:pt x="89005" y="2095"/>
                  <a:pt x="89005" y="4680"/>
                </a:cubicBezTo>
                <a:lnTo>
                  <a:pt x="89005" y="18051"/>
                </a:lnTo>
                <a:cubicBezTo>
                  <a:pt x="89005" y="20636"/>
                  <a:pt x="86916" y="22731"/>
                  <a:pt x="84339" y="22731"/>
                </a:cubicBezTo>
                <a:cubicBezTo>
                  <a:pt x="81761" y="22731"/>
                  <a:pt x="79672" y="20636"/>
                  <a:pt x="79672" y="18051"/>
                </a:cubicBezTo>
                <a:lnTo>
                  <a:pt x="79672" y="4680"/>
                </a:lnTo>
                <a:cubicBezTo>
                  <a:pt x="79672" y="2095"/>
                  <a:pt x="81761" y="0"/>
                  <a:pt x="84339" y="0"/>
                </a:cubicBezTo>
                <a:close/>
                <a:moveTo>
                  <a:pt x="107316" y="0"/>
                </a:moveTo>
                <a:cubicBezTo>
                  <a:pt x="109894" y="0"/>
                  <a:pt x="111983" y="2095"/>
                  <a:pt x="111983" y="4680"/>
                </a:cubicBezTo>
                <a:lnTo>
                  <a:pt x="111983" y="18051"/>
                </a:lnTo>
                <a:cubicBezTo>
                  <a:pt x="111983" y="20636"/>
                  <a:pt x="109894" y="22731"/>
                  <a:pt x="107316" y="22731"/>
                </a:cubicBezTo>
                <a:cubicBezTo>
                  <a:pt x="104739" y="22731"/>
                  <a:pt x="102650" y="20636"/>
                  <a:pt x="102650" y="18051"/>
                </a:cubicBezTo>
                <a:lnTo>
                  <a:pt x="102650" y="4680"/>
                </a:lnTo>
                <a:cubicBezTo>
                  <a:pt x="102650" y="2095"/>
                  <a:pt x="104739" y="0"/>
                  <a:pt x="107316" y="0"/>
                </a:cubicBezTo>
                <a:close/>
              </a:path>
            </a:pathLst>
          </a:custGeom>
          <a:solidFill>
            <a:srgbClr val="1ED4DE"/>
          </a:solidFill>
          <a:ln>
            <a:noFill/>
          </a:ln>
        </p:spPr>
        <p:txBody>
          <a:bodyPr wrap="square" lIns="121868" tIns="60917" rIns="121868" bIns="60917" anchor="ctr" anchorCtr="0">
            <a:noAutofit/>
          </a:bodyPr>
          <a:lstStyle/>
          <a:p>
            <a:pPr algn="ctr" defTabSz="1218895"/>
            <a:endParaRPr sz="2399" kern="0">
              <a:solidFill>
                <a:srgbClr val="FFFFFF"/>
              </a:solidFill>
              <a:latin typeface="Arial"/>
              <a:ea typeface="Arial"/>
              <a:cs typeface="Arial"/>
              <a:sym typeface="Arial"/>
            </a:endParaRPr>
          </a:p>
        </p:txBody>
      </p:sp>
      <p:sp>
        <p:nvSpPr>
          <p:cNvPr id="28" name="Shape 719"/>
          <p:cNvSpPr txBox="1"/>
          <p:nvPr/>
        </p:nvSpPr>
        <p:spPr>
          <a:xfrm>
            <a:off x="8560869" y="2128613"/>
            <a:ext cx="3253607" cy="369236"/>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sym typeface="Arial"/>
              </a:rPr>
              <a:t>After sale services/ Guarantee</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nvGrpSpPr>
          <p:cNvPr id="31" name="Shape 720"/>
          <p:cNvGrpSpPr/>
          <p:nvPr/>
        </p:nvGrpSpPr>
        <p:grpSpPr>
          <a:xfrm>
            <a:off x="8560867" y="3832114"/>
            <a:ext cx="3705745" cy="892286"/>
            <a:chOff x="2113657" y="4283314"/>
            <a:chExt cx="3725665" cy="669389"/>
          </a:xfrm>
        </p:grpSpPr>
        <p:sp>
          <p:nvSpPr>
            <p:cNvPr id="32" name="Shape 721"/>
            <p:cNvSpPr txBox="1"/>
            <p:nvPr/>
          </p:nvSpPr>
          <p:spPr>
            <a:xfrm>
              <a:off x="2113657" y="4491038"/>
              <a:ext cx="3725665"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400" kern="0" dirty="0">
                  <a:solidFill>
                    <a:srgbClr val="595959"/>
                  </a:solidFill>
                  <a:latin typeface="Times New Roman" panose="02020603050405020304" pitchFamily="18" charset="0"/>
                  <a:ea typeface="Arial"/>
                  <a:cs typeface="Times New Roman" panose="02020603050405020304" pitchFamily="18" charset="0"/>
                  <a:sym typeface="Arial"/>
                </a:rPr>
                <a:t>Approval from High Council of Informatics</a:t>
              </a:r>
            </a:p>
            <a:p>
              <a:pPr marL="285750" indent="-285750" defTabSz="1218895">
                <a:buFont typeface="Arial" panose="020B0604020202020204" pitchFamily="34" charset="0"/>
                <a:buChar char="•"/>
              </a:pPr>
              <a:r>
                <a:rPr lang="en-US" sz="1400" kern="0" dirty="0" smtClean="0">
                  <a:solidFill>
                    <a:srgbClr val="595959"/>
                  </a:solidFill>
                  <a:latin typeface="Times New Roman" panose="02020603050405020304" pitchFamily="18" charset="0"/>
                  <a:ea typeface="Arial"/>
                  <a:cs typeface="Times New Roman" panose="02020603050405020304" pitchFamily="18" charset="0"/>
                  <a:sym typeface="Arial"/>
                </a:rPr>
                <a:t>Technical </a:t>
              </a:r>
              <a:r>
                <a:rPr lang="en-US" sz="1400" kern="0" dirty="0">
                  <a:solidFill>
                    <a:srgbClr val="595959"/>
                  </a:solidFill>
                  <a:latin typeface="Times New Roman" panose="02020603050405020304" pitchFamily="18" charset="0"/>
                  <a:ea typeface="Arial"/>
                  <a:cs typeface="Times New Roman" panose="02020603050405020304" pitchFamily="18" charset="0"/>
                  <a:sym typeface="Arial"/>
                </a:rPr>
                <a:t>Approval from Communications Regulatory Authority </a:t>
              </a:r>
              <a:r>
                <a:rPr lang="en-US" sz="1400" kern="0" dirty="0" smtClean="0">
                  <a:solidFill>
                    <a:srgbClr val="595959"/>
                  </a:solidFill>
                  <a:latin typeface="Times New Roman" panose="02020603050405020304" pitchFamily="18" charset="0"/>
                  <a:ea typeface="Arial"/>
                  <a:cs typeface="Times New Roman" panose="02020603050405020304" pitchFamily="18" charset="0"/>
                  <a:sym typeface="Arial"/>
                </a:rPr>
                <a:t>of </a:t>
              </a:r>
              <a:r>
                <a:rPr lang="en-US" sz="1400" kern="0" dirty="0">
                  <a:solidFill>
                    <a:srgbClr val="595959"/>
                  </a:solidFill>
                  <a:latin typeface="Times New Roman" panose="02020603050405020304" pitchFamily="18" charset="0"/>
                  <a:ea typeface="Arial"/>
                  <a:cs typeface="Times New Roman" panose="02020603050405020304" pitchFamily="18" charset="0"/>
                  <a:sym typeface="Arial"/>
                </a:rPr>
                <a:t>The I.R. of </a:t>
              </a:r>
              <a:r>
                <a:rPr lang="en-US" sz="1400" kern="0" dirty="0" smtClean="0">
                  <a:solidFill>
                    <a:srgbClr val="595959"/>
                  </a:solidFill>
                  <a:latin typeface="Times New Roman" panose="02020603050405020304" pitchFamily="18" charset="0"/>
                  <a:ea typeface="Arial"/>
                  <a:cs typeface="Times New Roman" panose="02020603050405020304" pitchFamily="18" charset="0"/>
                  <a:sym typeface="Arial"/>
                </a:rPr>
                <a:t>Iran</a:t>
              </a:r>
            </a:p>
            <a:p>
              <a:pPr marL="285750" indent="-285750" defTabSz="1218895">
                <a:buFont typeface="Arial" panose="020B0604020202020204" pitchFamily="34" charset="0"/>
                <a:buChar char="•"/>
              </a:pPr>
              <a:r>
                <a:rPr lang="en-US" sz="1400" kern="0" dirty="0">
                  <a:solidFill>
                    <a:srgbClr val="595959"/>
                  </a:solidFill>
                  <a:latin typeface="Times New Roman" panose="02020603050405020304" pitchFamily="18" charset="0"/>
                  <a:ea typeface="Arial"/>
                  <a:cs typeface="Times New Roman" panose="02020603050405020304" pitchFamily="18" charset="0"/>
                  <a:sym typeface="Arial"/>
                </a:rPr>
                <a:t>Software Operation license from Ministry of Industry, Mine and Trade</a:t>
              </a:r>
            </a:p>
          </p:txBody>
        </p:sp>
        <p:sp>
          <p:nvSpPr>
            <p:cNvPr id="33" name="Shape 722"/>
            <p:cNvSpPr txBox="1"/>
            <p:nvPr/>
          </p:nvSpPr>
          <p:spPr>
            <a:xfrm>
              <a:off x="2113658" y="4283314"/>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sym typeface="Arial"/>
                </a:rPr>
                <a:t>Standards and legally certificates:</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35" name="Shape 451"/>
          <p:cNvSpPr/>
          <p:nvPr/>
        </p:nvSpPr>
        <p:spPr>
          <a:xfrm rot="1795255">
            <a:off x="8958484" y="197476"/>
            <a:ext cx="356158" cy="656509"/>
          </a:xfrm>
          <a:custGeom>
            <a:avLst/>
            <a:gdLst/>
            <a:ahLst/>
            <a:cxnLst/>
            <a:rect l="0" t="0" r="0" b="0"/>
            <a:pathLst>
              <a:path w="120000" h="120000" extrusionOk="0">
                <a:moveTo>
                  <a:pt x="60041" y="0"/>
                </a:moveTo>
                <a:cubicBezTo>
                  <a:pt x="68312" y="142"/>
                  <a:pt x="77049" y="3617"/>
                  <a:pt x="77802" y="9249"/>
                </a:cubicBezTo>
                <a:cubicBezTo>
                  <a:pt x="79731" y="16341"/>
                  <a:pt x="68983" y="18083"/>
                  <a:pt x="72034" y="26607"/>
                </a:cubicBezTo>
                <a:lnTo>
                  <a:pt x="120000" y="26607"/>
                </a:lnTo>
                <a:lnTo>
                  <a:pt x="120000" y="53320"/>
                </a:lnTo>
                <a:cubicBezTo>
                  <a:pt x="105180" y="54850"/>
                  <a:pt x="101982" y="49006"/>
                  <a:pt x="89415" y="50069"/>
                </a:cubicBezTo>
                <a:cubicBezTo>
                  <a:pt x="79319" y="50489"/>
                  <a:pt x="73089" y="55363"/>
                  <a:pt x="72833" y="59977"/>
                </a:cubicBezTo>
                <a:cubicBezTo>
                  <a:pt x="73004" y="64029"/>
                  <a:pt x="79442" y="70012"/>
                  <a:pt x="91464" y="70060"/>
                </a:cubicBezTo>
                <a:cubicBezTo>
                  <a:pt x="106013" y="69226"/>
                  <a:pt x="103877" y="65247"/>
                  <a:pt x="120000" y="65606"/>
                </a:cubicBezTo>
                <a:lnTo>
                  <a:pt x="120000" y="93541"/>
                </a:lnTo>
                <a:lnTo>
                  <a:pt x="70059" y="93541"/>
                </a:lnTo>
                <a:cubicBezTo>
                  <a:pt x="69329" y="102697"/>
                  <a:pt x="76533" y="101447"/>
                  <a:pt x="78036" y="109608"/>
                </a:cubicBezTo>
                <a:cubicBezTo>
                  <a:pt x="77950" y="116314"/>
                  <a:pt x="67224" y="119904"/>
                  <a:pt x="59959" y="120000"/>
                </a:cubicBezTo>
                <a:cubicBezTo>
                  <a:pt x="51687" y="119857"/>
                  <a:pt x="42950" y="116382"/>
                  <a:pt x="42197" y="110750"/>
                </a:cubicBezTo>
                <a:cubicBezTo>
                  <a:pt x="40279" y="103699"/>
                  <a:pt x="50892" y="101936"/>
                  <a:pt x="47995" y="93541"/>
                </a:cubicBezTo>
                <a:lnTo>
                  <a:pt x="0" y="93541"/>
                </a:lnTo>
                <a:lnTo>
                  <a:pt x="0" y="66075"/>
                </a:lnTo>
                <a:cubicBezTo>
                  <a:pt x="15368" y="64341"/>
                  <a:pt x="18478" y="70364"/>
                  <a:pt x="31219" y="69286"/>
                </a:cubicBezTo>
                <a:cubicBezTo>
                  <a:pt x="41315" y="68866"/>
                  <a:pt x="47545" y="63992"/>
                  <a:pt x="47801" y="59379"/>
                </a:cubicBezTo>
                <a:cubicBezTo>
                  <a:pt x="47631" y="55326"/>
                  <a:pt x="41193" y="49343"/>
                  <a:pt x="29171" y="49296"/>
                </a:cubicBezTo>
                <a:cubicBezTo>
                  <a:pt x="14433" y="50140"/>
                  <a:pt x="16816" y="54212"/>
                  <a:pt x="0" y="53739"/>
                </a:cubicBezTo>
                <a:lnTo>
                  <a:pt x="0" y="26607"/>
                </a:lnTo>
                <a:lnTo>
                  <a:pt x="49932" y="26607"/>
                </a:lnTo>
                <a:cubicBezTo>
                  <a:pt x="50748" y="17288"/>
                  <a:pt x="43474" y="18596"/>
                  <a:pt x="41963" y="10391"/>
                </a:cubicBezTo>
                <a:cubicBezTo>
                  <a:pt x="42049" y="3685"/>
                  <a:pt x="52775" y="95"/>
                  <a:pt x="60041" y="0"/>
                </a:cubicBezTo>
                <a:close/>
              </a:path>
            </a:pathLst>
          </a:custGeom>
          <a:solidFill>
            <a:srgbClr val="F4BD2D"/>
          </a:solidFill>
          <a:ln>
            <a:noFill/>
          </a:ln>
          <a:scene3d>
            <a:camera prst="orthographicFront">
              <a:rot lat="0" lon="0" rev="7200000"/>
            </a:camera>
            <a:lightRig rig="threePt" dir="t"/>
          </a:scene3d>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grpSp>
        <p:nvGrpSpPr>
          <p:cNvPr id="37" name="Shape 717"/>
          <p:cNvGrpSpPr/>
          <p:nvPr/>
        </p:nvGrpSpPr>
        <p:grpSpPr>
          <a:xfrm>
            <a:off x="8560868" y="6014947"/>
            <a:ext cx="3253608" cy="920191"/>
            <a:chOff x="2113657" y="4247414"/>
            <a:chExt cx="3647460" cy="690322"/>
          </a:xfrm>
        </p:grpSpPr>
        <p:sp>
          <p:nvSpPr>
            <p:cNvPr id="38" name="Shape 718"/>
            <p:cNvSpPr txBox="1"/>
            <p:nvPr/>
          </p:nvSpPr>
          <p:spPr>
            <a:xfrm>
              <a:off x="2113657" y="4476071"/>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40 $</a:t>
              </a:r>
            </a:p>
          </p:txBody>
        </p:sp>
        <p:sp>
          <p:nvSpPr>
            <p:cNvPr id="39" name="Shape 719"/>
            <p:cNvSpPr txBox="1"/>
            <p:nvPr/>
          </p:nvSpPr>
          <p:spPr>
            <a:xfrm>
              <a:off x="2113658" y="4247414"/>
              <a:ext cx="3647459" cy="276999"/>
            </a:xfrm>
            <a:prstGeom prst="rect">
              <a:avLst/>
            </a:prstGeom>
            <a:noFill/>
            <a:ln>
              <a:noFill/>
            </a:ln>
          </p:spPr>
          <p:txBody>
            <a:bodyPr wrap="square" lIns="121868" tIns="60917" rIns="121868" bIns="60917" anchor="t" anchorCtr="0">
              <a:noAutofit/>
            </a:bodyPr>
            <a:lstStyle/>
            <a:p>
              <a:pPr defTabSz="1218895"/>
              <a:r>
                <a:rPr lang="en-US" b="1" kern="0" dirty="0" smtClean="0">
                  <a:solidFill>
                    <a:srgbClr val="595959"/>
                  </a:solidFill>
                  <a:latin typeface="Times New Roman" panose="02020603050405020304" pitchFamily="18" charset="0"/>
                  <a:ea typeface="Arial"/>
                  <a:cs typeface="Times New Roman" panose="02020603050405020304" pitchFamily="18" charset="0"/>
                  <a:sym typeface="Arial"/>
                </a:rPr>
                <a:t>Sales’ Price</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40" name="Shape 718"/>
          <p:cNvSpPr txBox="1"/>
          <p:nvPr/>
        </p:nvSpPr>
        <p:spPr>
          <a:xfrm>
            <a:off x="8560868" y="2428038"/>
            <a:ext cx="3477143" cy="615393"/>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a:solidFill>
                  <a:srgbClr val="595959"/>
                </a:solidFill>
                <a:latin typeface="Times New Roman" panose="02020603050405020304" pitchFamily="18" charset="0"/>
                <a:ea typeface="Arial"/>
                <a:cs typeface="Times New Roman" panose="02020603050405020304" pitchFamily="18" charset="0"/>
              </a:rPr>
              <a:t>120 months after sale services</a:t>
            </a:r>
          </a:p>
          <a:p>
            <a:pPr marL="285750" indent="-285750" defTabSz="1218895">
              <a:buFont typeface="Arial" panose="020B0604020202020204" pitchFamily="34" charset="0"/>
              <a:buChar char="•"/>
            </a:pPr>
            <a:r>
              <a:rPr lang="en-US" sz="1600" kern="0" dirty="0">
                <a:solidFill>
                  <a:srgbClr val="595959"/>
                </a:solidFill>
                <a:latin typeface="Times New Roman" panose="02020603050405020304" pitchFamily="18" charset="0"/>
                <a:ea typeface="Arial"/>
                <a:cs typeface="Times New Roman" panose="02020603050405020304" pitchFamily="18" charset="0"/>
              </a:rPr>
              <a:t>12 months Guarantee</a:t>
            </a:r>
            <a:endParaRPr lang="en"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22" name="Shape 974"/>
          <p:cNvSpPr/>
          <p:nvPr/>
        </p:nvSpPr>
        <p:spPr>
          <a:xfrm rot="10800000">
            <a:off x="8959687" y="5486400"/>
            <a:ext cx="353751" cy="528546"/>
          </a:xfrm>
          <a:custGeom>
            <a:avLst/>
            <a:gdLst/>
            <a:ahLst/>
            <a:cxnLst/>
            <a:rect l="0" t="0" r="0" b="0"/>
            <a:pathLst>
              <a:path w="120000" h="120000" extrusionOk="0">
                <a:moveTo>
                  <a:pt x="51597" y="50921"/>
                </a:moveTo>
                <a:lnTo>
                  <a:pt x="51597" y="19698"/>
                </a:lnTo>
                <a:cubicBezTo>
                  <a:pt x="47669" y="20191"/>
                  <a:pt x="43916" y="21082"/>
                  <a:pt x="40531" y="22332"/>
                </a:cubicBezTo>
                <a:cubicBezTo>
                  <a:pt x="30598" y="26001"/>
                  <a:pt x="25457" y="32166"/>
                  <a:pt x="27169" y="38355"/>
                </a:cubicBezTo>
                <a:cubicBezTo>
                  <a:pt x="29239" y="46431"/>
                  <a:pt x="39005" y="49155"/>
                  <a:pt x="51597" y="50921"/>
                </a:cubicBezTo>
                <a:close/>
                <a:moveTo>
                  <a:pt x="67852" y="100379"/>
                </a:moveTo>
                <a:cubicBezTo>
                  <a:pt x="71963" y="99887"/>
                  <a:pt x="75901" y="98973"/>
                  <a:pt x="79437" y="97667"/>
                </a:cubicBezTo>
                <a:cubicBezTo>
                  <a:pt x="89370" y="93998"/>
                  <a:pt x="94511" y="87833"/>
                  <a:pt x="92799" y="81644"/>
                </a:cubicBezTo>
                <a:cubicBezTo>
                  <a:pt x="89506" y="73388"/>
                  <a:pt x="79840" y="69732"/>
                  <a:pt x="67852" y="67361"/>
                </a:cubicBezTo>
                <a:close/>
                <a:moveTo>
                  <a:pt x="67852" y="120000"/>
                </a:moveTo>
                <a:lnTo>
                  <a:pt x="51597" y="120000"/>
                </a:lnTo>
                <a:lnTo>
                  <a:pt x="51597" y="114256"/>
                </a:lnTo>
                <a:cubicBezTo>
                  <a:pt x="45417" y="113829"/>
                  <a:pt x="39328" y="112890"/>
                  <a:pt x="33554" y="111448"/>
                </a:cubicBezTo>
                <a:cubicBezTo>
                  <a:pt x="13606" y="106463"/>
                  <a:pt x="696" y="96271"/>
                  <a:pt x="0" y="84958"/>
                </a:cubicBezTo>
                <a:lnTo>
                  <a:pt x="26861" y="84529"/>
                </a:lnTo>
                <a:cubicBezTo>
                  <a:pt x="27245" y="90776"/>
                  <a:pt x="34374" y="96404"/>
                  <a:pt x="45389" y="99156"/>
                </a:cubicBezTo>
                <a:cubicBezTo>
                  <a:pt x="47394" y="99657"/>
                  <a:pt x="49467" y="100048"/>
                  <a:pt x="51597" y="100293"/>
                </a:cubicBezTo>
                <a:lnTo>
                  <a:pt x="51597" y="64682"/>
                </a:lnTo>
                <a:cubicBezTo>
                  <a:pt x="30368" y="61567"/>
                  <a:pt x="7690" y="58004"/>
                  <a:pt x="556" y="40045"/>
                </a:cubicBezTo>
                <a:cubicBezTo>
                  <a:pt x="-2422" y="28913"/>
                  <a:pt x="6883" y="17850"/>
                  <a:pt x="24755" y="11249"/>
                </a:cubicBezTo>
                <a:cubicBezTo>
                  <a:pt x="32832" y="8265"/>
                  <a:pt x="42066" y="6412"/>
                  <a:pt x="51597" y="5737"/>
                </a:cubicBezTo>
                <a:lnTo>
                  <a:pt x="51597" y="0"/>
                </a:lnTo>
                <a:lnTo>
                  <a:pt x="67852" y="0"/>
                </a:lnTo>
                <a:lnTo>
                  <a:pt x="67852" y="5703"/>
                </a:lnTo>
                <a:cubicBezTo>
                  <a:pt x="74209" y="6118"/>
                  <a:pt x="80479" y="7068"/>
                  <a:pt x="86414" y="8551"/>
                </a:cubicBezTo>
                <a:cubicBezTo>
                  <a:pt x="106363" y="13536"/>
                  <a:pt x="119273" y="23728"/>
                  <a:pt x="119969" y="35041"/>
                </a:cubicBezTo>
                <a:lnTo>
                  <a:pt x="93108" y="35470"/>
                </a:lnTo>
                <a:cubicBezTo>
                  <a:pt x="92723" y="29223"/>
                  <a:pt x="85594" y="23595"/>
                  <a:pt x="74579" y="20843"/>
                </a:cubicBezTo>
                <a:cubicBezTo>
                  <a:pt x="72410" y="20301"/>
                  <a:pt x="70160" y="19888"/>
                  <a:pt x="67852" y="19639"/>
                </a:cubicBezTo>
                <a:lnTo>
                  <a:pt x="67852" y="52969"/>
                </a:lnTo>
                <a:cubicBezTo>
                  <a:pt x="88284" y="55535"/>
                  <a:pt x="110482" y="59921"/>
                  <a:pt x="119411" y="79734"/>
                </a:cubicBezTo>
                <a:cubicBezTo>
                  <a:pt x="122511" y="90942"/>
                  <a:pt x="113201" y="102106"/>
                  <a:pt x="95213" y="108750"/>
                </a:cubicBezTo>
                <a:cubicBezTo>
                  <a:pt x="86990" y="111788"/>
                  <a:pt x="77568" y="113654"/>
                  <a:pt x="67852" y="114293"/>
                </a:cubicBezTo>
                <a:close/>
              </a:path>
            </a:pathLst>
          </a:custGeom>
          <a:solidFill>
            <a:schemeClr val="accent3">
              <a:lumMod val="75000"/>
            </a:schemeClr>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dk1"/>
              </a:solidFill>
              <a:latin typeface="Arial"/>
              <a:ea typeface="Arial"/>
              <a:cs typeface="Arial"/>
              <a:sym typeface="Arial"/>
            </a:endParaRPr>
          </a:p>
        </p:txBody>
      </p:sp>
      <p:sp>
        <p:nvSpPr>
          <p:cNvPr id="24" name="Shape 450"/>
          <p:cNvSpPr/>
          <p:nvPr/>
        </p:nvSpPr>
        <p:spPr>
          <a:xfrm>
            <a:off x="8841213" y="3222045"/>
            <a:ext cx="590697" cy="565118"/>
          </a:xfrm>
          <a:custGeom>
            <a:avLst/>
            <a:gdLst/>
            <a:ahLst/>
            <a:cxnLst/>
            <a:rect l="0" t="0" r="0" b="0"/>
            <a:pathLst>
              <a:path w="120000" h="120000" extrusionOk="0">
                <a:moveTo>
                  <a:pt x="65274" y="39473"/>
                </a:moveTo>
                <a:cubicBezTo>
                  <a:pt x="53599" y="36371"/>
                  <a:pt x="41599" y="43242"/>
                  <a:pt x="38470" y="54820"/>
                </a:cubicBezTo>
                <a:cubicBezTo>
                  <a:pt x="35342" y="66398"/>
                  <a:pt x="42270" y="78299"/>
                  <a:pt x="53945" y="81402"/>
                </a:cubicBezTo>
                <a:cubicBezTo>
                  <a:pt x="65620" y="84504"/>
                  <a:pt x="77621" y="77633"/>
                  <a:pt x="80749" y="66055"/>
                </a:cubicBezTo>
                <a:cubicBezTo>
                  <a:pt x="83877" y="54477"/>
                  <a:pt x="76949" y="42576"/>
                  <a:pt x="65274" y="39473"/>
                </a:cubicBezTo>
                <a:close/>
                <a:moveTo>
                  <a:pt x="69168" y="25060"/>
                </a:moveTo>
                <a:cubicBezTo>
                  <a:pt x="88870" y="30296"/>
                  <a:pt x="100561" y="50379"/>
                  <a:pt x="95282" y="69917"/>
                </a:cubicBezTo>
                <a:cubicBezTo>
                  <a:pt x="90003" y="89455"/>
                  <a:pt x="69753" y="101050"/>
                  <a:pt x="50051" y="95815"/>
                </a:cubicBezTo>
                <a:cubicBezTo>
                  <a:pt x="30350" y="90579"/>
                  <a:pt x="18658" y="70496"/>
                  <a:pt x="23937" y="50958"/>
                </a:cubicBezTo>
                <a:cubicBezTo>
                  <a:pt x="29216" y="31420"/>
                  <a:pt x="49467" y="19825"/>
                  <a:pt x="69168" y="25060"/>
                </a:cubicBezTo>
                <a:close/>
                <a:moveTo>
                  <a:pt x="70584" y="19819"/>
                </a:moveTo>
                <a:cubicBezTo>
                  <a:pt x="47964" y="13808"/>
                  <a:pt x="24713" y="27121"/>
                  <a:pt x="18652" y="49554"/>
                </a:cubicBezTo>
                <a:cubicBezTo>
                  <a:pt x="12591" y="71987"/>
                  <a:pt x="26015" y="95045"/>
                  <a:pt x="48635" y="101056"/>
                </a:cubicBezTo>
                <a:cubicBezTo>
                  <a:pt x="71255" y="107067"/>
                  <a:pt x="94506" y="93754"/>
                  <a:pt x="100567" y="71321"/>
                </a:cubicBezTo>
                <a:cubicBezTo>
                  <a:pt x="106628" y="48888"/>
                  <a:pt x="93204" y="25830"/>
                  <a:pt x="70584" y="19819"/>
                </a:cubicBezTo>
                <a:close/>
                <a:moveTo>
                  <a:pt x="120000" y="28418"/>
                </a:moveTo>
                <a:lnTo>
                  <a:pt x="119819" y="29085"/>
                </a:lnTo>
                <a:lnTo>
                  <a:pt x="119636" y="28804"/>
                </a:lnTo>
                <a:close/>
                <a:moveTo>
                  <a:pt x="84120" y="4683"/>
                </a:moveTo>
                <a:lnTo>
                  <a:pt x="83867" y="19572"/>
                </a:lnTo>
                <a:lnTo>
                  <a:pt x="83406" y="19449"/>
                </a:lnTo>
                <a:cubicBezTo>
                  <a:pt x="87163" y="21546"/>
                  <a:pt x="90559" y="24117"/>
                  <a:pt x="93431" y="27166"/>
                </a:cubicBezTo>
                <a:lnTo>
                  <a:pt x="106796" y="23870"/>
                </a:lnTo>
                <a:lnTo>
                  <a:pt x="115363" y="39849"/>
                </a:lnTo>
                <a:lnTo>
                  <a:pt x="105840" y="48364"/>
                </a:lnTo>
                <a:cubicBezTo>
                  <a:pt x="107034" y="52676"/>
                  <a:pt x="107596" y="57191"/>
                  <a:pt x="107394" y="61781"/>
                </a:cubicBezTo>
                <a:lnTo>
                  <a:pt x="119289" y="68330"/>
                </a:lnTo>
                <a:lnTo>
                  <a:pt x="114566" y="85810"/>
                </a:lnTo>
                <a:lnTo>
                  <a:pt x="100132" y="85570"/>
                </a:lnTo>
                <a:cubicBezTo>
                  <a:pt x="98307" y="88594"/>
                  <a:pt x="96096" y="91321"/>
                  <a:pt x="93619" y="93756"/>
                </a:cubicBezTo>
                <a:lnTo>
                  <a:pt x="98359" y="106025"/>
                </a:lnTo>
                <a:lnTo>
                  <a:pt x="83411" y="116405"/>
                </a:lnTo>
                <a:lnTo>
                  <a:pt x="72073" y="106643"/>
                </a:lnTo>
                <a:lnTo>
                  <a:pt x="73453" y="105685"/>
                </a:lnTo>
                <a:cubicBezTo>
                  <a:pt x="69110" y="107079"/>
                  <a:pt x="64517" y="107749"/>
                  <a:pt x="59835" y="107723"/>
                </a:cubicBezTo>
                <a:lnTo>
                  <a:pt x="52963" y="119999"/>
                </a:lnTo>
                <a:lnTo>
                  <a:pt x="35336" y="115316"/>
                </a:lnTo>
                <a:lnTo>
                  <a:pt x="35574" y="101277"/>
                </a:lnTo>
                <a:cubicBezTo>
                  <a:pt x="31839" y="99165"/>
                  <a:pt x="28466" y="96583"/>
                  <a:pt x="25614" y="93529"/>
                </a:cubicBezTo>
                <a:lnTo>
                  <a:pt x="25843" y="94015"/>
                </a:lnTo>
                <a:lnTo>
                  <a:pt x="11102" y="96847"/>
                </a:lnTo>
                <a:lnTo>
                  <a:pt x="3390" y="80445"/>
                </a:lnTo>
                <a:lnTo>
                  <a:pt x="13359" y="72429"/>
                </a:lnTo>
                <a:cubicBezTo>
                  <a:pt x="12295" y="68561"/>
                  <a:pt x="11739" y="64530"/>
                  <a:pt x="11738" y="60428"/>
                </a:cubicBezTo>
                <a:lnTo>
                  <a:pt x="0" y="53965"/>
                </a:lnTo>
                <a:lnTo>
                  <a:pt x="4723" y="36484"/>
                </a:lnTo>
                <a:lnTo>
                  <a:pt x="18174" y="36709"/>
                </a:lnTo>
                <a:cubicBezTo>
                  <a:pt x="19999" y="33515"/>
                  <a:pt x="22203" y="30603"/>
                  <a:pt x="24696" y="27997"/>
                </a:cubicBezTo>
                <a:lnTo>
                  <a:pt x="20190" y="14215"/>
                </a:lnTo>
                <a:lnTo>
                  <a:pt x="35666" y="4625"/>
                </a:lnTo>
                <a:lnTo>
                  <a:pt x="46473" y="14962"/>
                </a:lnTo>
                <a:lnTo>
                  <a:pt x="46365" y="15030"/>
                </a:lnTo>
                <a:cubicBezTo>
                  <a:pt x="50613" y="13704"/>
                  <a:pt x="55098" y="13091"/>
                  <a:pt x="59667" y="13141"/>
                </a:cubicBezTo>
                <a:lnTo>
                  <a:pt x="59206" y="13018"/>
                </a:lnTo>
                <a:lnTo>
                  <a:pt x="66493" y="0"/>
                </a:lnTo>
                <a:close/>
              </a:path>
            </a:pathLst>
          </a:custGeom>
          <a:solidFill>
            <a:srgbClr val="E62949"/>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7338" y="371298"/>
            <a:ext cx="5162550" cy="1533702"/>
          </a:xfrm>
          <a:prstGeom prst="rect">
            <a:avLst/>
          </a:prstGeom>
        </p:spPr>
      </p:pic>
    </p:spTree>
    <p:extLst>
      <p:ext uri="{BB962C8B-B14F-4D97-AF65-F5344CB8AC3E}">
        <p14:creationId xmlns:p14="http://schemas.microsoft.com/office/powerpoint/2010/main" val="2351070593"/>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4722814" y="914400"/>
            <a:ext cx="2971798" cy="2895600"/>
          </a:xfrm>
        </p:spPr>
        <p:txBody>
          <a:bodyPr/>
          <a:lstStyle/>
          <a:p>
            <a:r>
              <a:rPr lang="en-US" dirty="0" smtClean="0"/>
              <a:t>Thanks</a:t>
            </a:r>
            <a:endParaRPr lang="en-US" dirty="0"/>
          </a:p>
        </p:txBody>
      </p:sp>
    </p:spTree>
    <p:extLst>
      <p:ext uri="{BB962C8B-B14F-4D97-AF65-F5344CB8AC3E}">
        <p14:creationId xmlns:p14="http://schemas.microsoft.com/office/powerpoint/2010/main" val="1637910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04"/>
        <p:cNvGrpSpPr/>
        <p:nvPr/>
      </p:nvGrpSpPr>
      <p:grpSpPr>
        <a:xfrm>
          <a:off x="0" y="0"/>
          <a:ext cx="0" cy="0"/>
          <a:chOff x="0" y="0"/>
          <a:chExt cx="0" cy="0"/>
        </a:xfrm>
      </p:grpSpPr>
      <p:grpSp>
        <p:nvGrpSpPr>
          <p:cNvPr id="711" name="Shape 711"/>
          <p:cNvGrpSpPr/>
          <p:nvPr/>
        </p:nvGrpSpPr>
        <p:grpSpPr>
          <a:xfrm>
            <a:off x="8560868" y="680349"/>
            <a:ext cx="3400944" cy="897785"/>
            <a:chOff x="2113657" y="4283314"/>
            <a:chExt cx="3647460" cy="673514"/>
          </a:xfrm>
        </p:grpSpPr>
        <p:sp>
          <p:nvSpPr>
            <p:cNvPr id="712" name="Shape 712"/>
            <p:cNvSpPr txBox="1"/>
            <p:nvPr/>
          </p:nvSpPr>
          <p:spPr>
            <a:xfrm>
              <a:off x="2113657" y="4495163"/>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10 U</a:t>
              </a: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nits (Per month)</a:t>
              </a:r>
              <a:endParaRPr lang="en"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713" name="Shape 713"/>
            <p:cNvSpPr txBox="1"/>
            <p:nvPr/>
          </p:nvSpPr>
          <p:spPr>
            <a:xfrm>
              <a:off x="2113658" y="4283314"/>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rPr>
                <a:t>Production capacity</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715" name="Shape 715"/>
          <p:cNvSpPr/>
          <p:nvPr/>
        </p:nvSpPr>
        <p:spPr>
          <a:xfrm>
            <a:off x="8913812" y="1661061"/>
            <a:ext cx="445583" cy="444279"/>
          </a:xfrm>
          <a:custGeom>
            <a:avLst/>
            <a:gdLst/>
            <a:ahLst/>
            <a:cxnLst/>
            <a:rect l="0" t="0" r="0" b="0"/>
            <a:pathLst>
              <a:path w="120000" h="120000" extrusionOk="0">
                <a:moveTo>
                  <a:pt x="26666" y="100217"/>
                </a:moveTo>
                <a:cubicBezTo>
                  <a:pt x="25193" y="100217"/>
                  <a:pt x="24000" y="101415"/>
                  <a:pt x="24000" y="102892"/>
                </a:cubicBezTo>
                <a:cubicBezTo>
                  <a:pt x="24000" y="104369"/>
                  <a:pt x="25193" y="105566"/>
                  <a:pt x="26666" y="105566"/>
                </a:cubicBezTo>
                <a:lnTo>
                  <a:pt x="93333" y="105566"/>
                </a:lnTo>
                <a:cubicBezTo>
                  <a:pt x="94806" y="105566"/>
                  <a:pt x="96000" y="104369"/>
                  <a:pt x="96000" y="102892"/>
                </a:cubicBezTo>
                <a:cubicBezTo>
                  <a:pt x="96000" y="101415"/>
                  <a:pt x="94806" y="100217"/>
                  <a:pt x="93333" y="100217"/>
                </a:cubicBezTo>
                <a:close/>
                <a:moveTo>
                  <a:pt x="26666" y="87913"/>
                </a:moveTo>
                <a:cubicBezTo>
                  <a:pt x="25193" y="87913"/>
                  <a:pt x="24000" y="89111"/>
                  <a:pt x="24000" y="90588"/>
                </a:cubicBezTo>
                <a:cubicBezTo>
                  <a:pt x="24000" y="92065"/>
                  <a:pt x="25193" y="93262"/>
                  <a:pt x="26666" y="93262"/>
                </a:cubicBezTo>
                <a:lnTo>
                  <a:pt x="93333" y="93262"/>
                </a:lnTo>
                <a:cubicBezTo>
                  <a:pt x="94806" y="93262"/>
                  <a:pt x="96000" y="92065"/>
                  <a:pt x="96000" y="90588"/>
                </a:cubicBezTo>
                <a:cubicBezTo>
                  <a:pt x="96000" y="89111"/>
                  <a:pt x="94806" y="87913"/>
                  <a:pt x="93333" y="87913"/>
                </a:cubicBezTo>
                <a:close/>
                <a:moveTo>
                  <a:pt x="26666" y="75609"/>
                </a:moveTo>
                <a:cubicBezTo>
                  <a:pt x="25193" y="75609"/>
                  <a:pt x="24000" y="76806"/>
                  <a:pt x="24000" y="78284"/>
                </a:cubicBezTo>
                <a:cubicBezTo>
                  <a:pt x="24000" y="79761"/>
                  <a:pt x="25193" y="80958"/>
                  <a:pt x="26666" y="80958"/>
                </a:cubicBezTo>
                <a:lnTo>
                  <a:pt x="93333" y="80958"/>
                </a:lnTo>
                <a:cubicBezTo>
                  <a:pt x="94806" y="80958"/>
                  <a:pt x="96000" y="79761"/>
                  <a:pt x="96000" y="78284"/>
                </a:cubicBezTo>
                <a:cubicBezTo>
                  <a:pt x="96000" y="76806"/>
                  <a:pt x="94806" y="75609"/>
                  <a:pt x="93333" y="75609"/>
                </a:cubicBezTo>
                <a:close/>
                <a:moveTo>
                  <a:pt x="26666" y="63305"/>
                </a:moveTo>
                <a:cubicBezTo>
                  <a:pt x="25193" y="63305"/>
                  <a:pt x="24000" y="64502"/>
                  <a:pt x="24000" y="65979"/>
                </a:cubicBezTo>
                <a:cubicBezTo>
                  <a:pt x="24000" y="67457"/>
                  <a:pt x="25193" y="68654"/>
                  <a:pt x="26666" y="68654"/>
                </a:cubicBezTo>
                <a:lnTo>
                  <a:pt x="93333" y="68654"/>
                </a:lnTo>
                <a:cubicBezTo>
                  <a:pt x="94806" y="68654"/>
                  <a:pt x="96000" y="67457"/>
                  <a:pt x="96000" y="65979"/>
                </a:cubicBezTo>
                <a:cubicBezTo>
                  <a:pt x="96000" y="64502"/>
                  <a:pt x="94806" y="63305"/>
                  <a:pt x="93333" y="63305"/>
                </a:cubicBezTo>
                <a:close/>
                <a:moveTo>
                  <a:pt x="26666" y="51001"/>
                </a:moveTo>
                <a:cubicBezTo>
                  <a:pt x="25193" y="51001"/>
                  <a:pt x="24000" y="52198"/>
                  <a:pt x="24000" y="53675"/>
                </a:cubicBezTo>
                <a:cubicBezTo>
                  <a:pt x="24000" y="55152"/>
                  <a:pt x="25193" y="56350"/>
                  <a:pt x="26666" y="56350"/>
                </a:cubicBezTo>
                <a:lnTo>
                  <a:pt x="93333" y="56350"/>
                </a:lnTo>
                <a:cubicBezTo>
                  <a:pt x="94806" y="56350"/>
                  <a:pt x="96000" y="55152"/>
                  <a:pt x="96000" y="53675"/>
                </a:cubicBezTo>
                <a:cubicBezTo>
                  <a:pt x="96000" y="52198"/>
                  <a:pt x="94806" y="51001"/>
                  <a:pt x="93333" y="51001"/>
                </a:cubicBezTo>
                <a:close/>
                <a:moveTo>
                  <a:pt x="26666" y="38697"/>
                </a:moveTo>
                <a:cubicBezTo>
                  <a:pt x="25193" y="38697"/>
                  <a:pt x="24000" y="39894"/>
                  <a:pt x="24000" y="41371"/>
                </a:cubicBezTo>
                <a:cubicBezTo>
                  <a:pt x="24000" y="42848"/>
                  <a:pt x="25193" y="44046"/>
                  <a:pt x="26666" y="44046"/>
                </a:cubicBezTo>
                <a:lnTo>
                  <a:pt x="93333" y="44046"/>
                </a:lnTo>
                <a:cubicBezTo>
                  <a:pt x="94806" y="44046"/>
                  <a:pt x="96000" y="42848"/>
                  <a:pt x="96000" y="41371"/>
                </a:cubicBezTo>
                <a:cubicBezTo>
                  <a:pt x="96000" y="39894"/>
                  <a:pt x="94806" y="38697"/>
                  <a:pt x="93333" y="38697"/>
                </a:cubicBezTo>
                <a:close/>
                <a:moveTo>
                  <a:pt x="0" y="11366"/>
                </a:moveTo>
                <a:lnTo>
                  <a:pt x="6739" y="11366"/>
                </a:lnTo>
                <a:lnTo>
                  <a:pt x="6739" y="17459"/>
                </a:lnTo>
                <a:cubicBezTo>
                  <a:pt x="6739" y="22260"/>
                  <a:pt x="10619" y="26151"/>
                  <a:pt x="15405" y="26151"/>
                </a:cubicBezTo>
                <a:cubicBezTo>
                  <a:pt x="20192" y="26151"/>
                  <a:pt x="24072" y="22260"/>
                  <a:pt x="24072" y="17459"/>
                </a:cubicBezTo>
                <a:lnTo>
                  <a:pt x="24072" y="11366"/>
                </a:lnTo>
                <a:lnTo>
                  <a:pt x="29716" y="11366"/>
                </a:lnTo>
                <a:lnTo>
                  <a:pt x="29716" y="17459"/>
                </a:lnTo>
                <a:cubicBezTo>
                  <a:pt x="29716" y="22260"/>
                  <a:pt x="33597" y="26151"/>
                  <a:pt x="38383" y="26151"/>
                </a:cubicBezTo>
                <a:cubicBezTo>
                  <a:pt x="43170" y="26151"/>
                  <a:pt x="47050" y="22260"/>
                  <a:pt x="47050" y="17459"/>
                </a:cubicBezTo>
                <a:lnTo>
                  <a:pt x="47050" y="11366"/>
                </a:lnTo>
                <a:lnTo>
                  <a:pt x="52694" y="11366"/>
                </a:lnTo>
                <a:lnTo>
                  <a:pt x="52694" y="17459"/>
                </a:lnTo>
                <a:cubicBezTo>
                  <a:pt x="52694" y="22260"/>
                  <a:pt x="56574" y="26151"/>
                  <a:pt x="61361" y="26151"/>
                </a:cubicBezTo>
                <a:cubicBezTo>
                  <a:pt x="66147" y="26151"/>
                  <a:pt x="70028" y="22260"/>
                  <a:pt x="70028" y="17459"/>
                </a:cubicBezTo>
                <a:lnTo>
                  <a:pt x="70028" y="11366"/>
                </a:lnTo>
                <a:lnTo>
                  <a:pt x="75672" y="11366"/>
                </a:lnTo>
                <a:lnTo>
                  <a:pt x="75672" y="17459"/>
                </a:lnTo>
                <a:cubicBezTo>
                  <a:pt x="75672" y="22260"/>
                  <a:pt x="79552" y="26151"/>
                  <a:pt x="84339" y="26151"/>
                </a:cubicBezTo>
                <a:cubicBezTo>
                  <a:pt x="89125" y="26151"/>
                  <a:pt x="93005" y="22260"/>
                  <a:pt x="93005" y="17459"/>
                </a:cubicBezTo>
                <a:lnTo>
                  <a:pt x="93005" y="11366"/>
                </a:lnTo>
                <a:lnTo>
                  <a:pt x="98650" y="11366"/>
                </a:lnTo>
                <a:lnTo>
                  <a:pt x="98650" y="17459"/>
                </a:lnTo>
                <a:cubicBezTo>
                  <a:pt x="98650" y="22259"/>
                  <a:pt x="102530" y="26151"/>
                  <a:pt x="107316" y="26151"/>
                </a:cubicBezTo>
                <a:cubicBezTo>
                  <a:pt x="112103" y="26151"/>
                  <a:pt x="115983" y="22259"/>
                  <a:pt x="115983" y="17459"/>
                </a:cubicBezTo>
                <a:lnTo>
                  <a:pt x="115983" y="11366"/>
                </a:lnTo>
                <a:lnTo>
                  <a:pt x="120000" y="11366"/>
                </a:lnTo>
                <a:lnTo>
                  <a:pt x="120000" y="120000"/>
                </a:lnTo>
                <a:lnTo>
                  <a:pt x="0" y="120000"/>
                </a:lnTo>
                <a:close/>
                <a:moveTo>
                  <a:pt x="15405" y="0"/>
                </a:moveTo>
                <a:cubicBezTo>
                  <a:pt x="17983" y="0"/>
                  <a:pt x="20072" y="2095"/>
                  <a:pt x="20072" y="4680"/>
                </a:cubicBezTo>
                <a:lnTo>
                  <a:pt x="20072" y="18051"/>
                </a:lnTo>
                <a:cubicBezTo>
                  <a:pt x="20072" y="20636"/>
                  <a:pt x="17983" y="22732"/>
                  <a:pt x="15405" y="22732"/>
                </a:cubicBezTo>
                <a:cubicBezTo>
                  <a:pt x="12828" y="22732"/>
                  <a:pt x="10739" y="20636"/>
                  <a:pt x="10739" y="18051"/>
                </a:cubicBezTo>
                <a:lnTo>
                  <a:pt x="10739" y="4680"/>
                </a:lnTo>
                <a:cubicBezTo>
                  <a:pt x="10739" y="2095"/>
                  <a:pt x="12828" y="0"/>
                  <a:pt x="15405" y="0"/>
                </a:cubicBezTo>
                <a:close/>
                <a:moveTo>
                  <a:pt x="38383" y="0"/>
                </a:moveTo>
                <a:cubicBezTo>
                  <a:pt x="40960" y="0"/>
                  <a:pt x="43050" y="2095"/>
                  <a:pt x="43050" y="4680"/>
                </a:cubicBezTo>
                <a:lnTo>
                  <a:pt x="43050" y="18051"/>
                </a:lnTo>
                <a:cubicBezTo>
                  <a:pt x="43050" y="20636"/>
                  <a:pt x="40960" y="22732"/>
                  <a:pt x="38383" y="22732"/>
                </a:cubicBezTo>
                <a:cubicBezTo>
                  <a:pt x="35806" y="22732"/>
                  <a:pt x="33716" y="20636"/>
                  <a:pt x="33716" y="18051"/>
                </a:cubicBezTo>
                <a:lnTo>
                  <a:pt x="33716" y="4680"/>
                </a:lnTo>
                <a:cubicBezTo>
                  <a:pt x="33716" y="2095"/>
                  <a:pt x="35806" y="0"/>
                  <a:pt x="38383" y="0"/>
                </a:cubicBezTo>
                <a:close/>
                <a:moveTo>
                  <a:pt x="61361" y="0"/>
                </a:moveTo>
                <a:cubicBezTo>
                  <a:pt x="63938" y="0"/>
                  <a:pt x="66028" y="2095"/>
                  <a:pt x="66028" y="4680"/>
                </a:cubicBezTo>
                <a:lnTo>
                  <a:pt x="66028" y="18051"/>
                </a:lnTo>
                <a:cubicBezTo>
                  <a:pt x="66028" y="20636"/>
                  <a:pt x="63938" y="22731"/>
                  <a:pt x="61361" y="22731"/>
                </a:cubicBezTo>
                <a:cubicBezTo>
                  <a:pt x="58784" y="22731"/>
                  <a:pt x="56694" y="20636"/>
                  <a:pt x="56694" y="18051"/>
                </a:cubicBezTo>
                <a:lnTo>
                  <a:pt x="56694" y="4680"/>
                </a:lnTo>
                <a:cubicBezTo>
                  <a:pt x="56694" y="2095"/>
                  <a:pt x="58784" y="0"/>
                  <a:pt x="61361" y="0"/>
                </a:cubicBezTo>
                <a:close/>
                <a:moveTo>
                  <a:pt x="84339" y="0"/>
                </a:moveTo>
                <a:cubicBezTo>
                  <a:pt x="86916" y="0"/>
                  <a:pt x="89005" y="2095"/>
                  <a:pt x="89005" y="4680"/>
                </a:cubicBezTo>
                <a:lnTo>
                  <a:pt x="89005" y="18051"/>
                </a:lnTo>
                <a:cubicBezTo>
                  <a:pt x="89005" y="20636"/>
                  <a:pt x="86916" y="22731"/>
                  <a:pt x="84339" y="22731"/>
                </a:cubicBezTo>
                <a:cubicBezTo>
                  <a:pt x="81761" y="22731"/>
                  <a:pt x="79672" y="20636"/>
                  <a:pt x="79672" y="18051"/>
                </a:cubicBezTo>
                <a:lnTo>
                  <a:pt x="79672" y="4680"/>
                </a:lnTo>
                <a:cubicBezTo>
                  <a:pt x="79672" y="2095"/>
                  <a:pt x="81761" y="0"/>
                  <a:pt x="84339" y="0"/>
                </a:cubicBezTo>
                <a:close/>
                <a:moveTo>
                  <a:pt x="107316" y="0"/>
                </a:moveTo>
                <a:cubicBezTo>
                  <a:pt x="109894" y="0"/>
                  <a:pt x="111983" y="2095"/>
                  <a:pt x="111983" y="4680"/>
                </a:cubicBezTo>
                <a:lnTo>
                  <a:pt x="111983" y="18051"/>
                </a:lnTo>
                <a:cubicBezTo>
                  <a:pt x="111983" y="20636"/>
                  <a:pt x="109894" y="22731"/>
                  <a:pt x="107316" y="22731"/>
                </a:cubicBezTo>
                <a:cubicBezTo>
                  <a:pt x="104739" y="22731"/>
                  <a:pt x="102650" y="20636"/>
                  <a:pt x="102650" y="18051"/>
                </a:cubicBezTo>
                <a:lnTo>
                  <a:pt x="102650" y="4680"/>
                </a:lnTo>
                <a:cubicBezTo>
                  <a:pt x="102650" y="2095"/>
                  <a:pt x="104739" y="0"/>
                  <a:pt x="107316" y="0"/>
                </a:cubicBezTo>
                <a:close/>
              </a:path>
            </a:pathLst>
          </a:custGeom>
          <a:solidFill>
            <a:srgbClr val="1ED4DE"/>
          </a:solidFill>
          <a:ln>
            <a:noFill/>
          </a:ln>
        </p:spPr>
        <p:txBody>
          <a:bodyPr wrap="square" lIns="121868" tIns="60917" rIns="121868" bIns="60917" anchor="ctr" anchorCtr="0">
            <a:noAutofit/>
          </a:bodyPr>
          <a:lstStyle/>
          <a:p>
            <a:pPr algn="ctr" defTabSz="1218895"/>
            <a:endParaRPr sz="2399" kern="0">
              <a:solidFill>
                <a:srgbClr val="FFFFFF"/>
              </a:solidFill>
              <a:latin typeface="Arial"/>
              <a:ea typeface="Arial"/>
              <a:cs typeface="Arial"/>
              <a:sym typeface="Arial"/>
            </a:endParaRPr>
          </a:p>
        </p:txBody>
      </p:sp>
      <p:sp>
        <p:nvSpPr>
          <p:cNvPr id="719" name="Shape 719"/>
          <p:cNvSpPr txBox="1"/>
          <p:nvPr/>
        </p:nvSpPr>
        <p:spPr>
          <a:xfrm>
            <a:off x="8560869" y="2194461"/>
            <a:ext cx="3253607" cy="369236"/>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sym typeface="Arial"/>
              </a:rPr>
              <a:t>After sale services/ Guarantee</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29" name="Shape 450"/>
          <p:cNvSpPr/>
          <p:nvPr/>
        </p:nvSpPr>
        <p:spPr>
          <a:xfrm>
            <a:off x="8863945" y="3413661"/>
            <a:ext cx="545316" cy="588847"/>
          </a:xfrm>
          <a:custGeom>
            <a:avLst/>
            <a:gdLst/>
            <a:ahLst/>
            <a:cxnLst/>
            <a:rect l="0" t="0" r="0" b="0"/>
            <a:pathLst>
              <a:path w="120000" h="120000" extrusionOk="0">
                <a:moveTo>
                  <a:pt x="65274" y="39473"/>
                </a:moveTo>
                <a:cubicBezTo>
                  <a:pt x="53599" y="36371"/>
                  <a:pt x="41599" y="43242"/>
                  <a:pt x="38470" y="54820"/>
                </a:cubicBezTo>
                <a:cubicBezTo>
                  <a:pt x="35342" y="66398"/>
                  <a:pt x="42270" y="78299"/>
                  <a:pt x="53945" y="81402"/>
                </a:cubicBezTo>
                <a:cubicBezTo>
                  <a:pt x="65620" y="84504"/>
                  <a:pt x="77621" y="77633"/>
                  <a:pt x="80749" y="66055"/>
                </a:cubicBezTo>
                <a:cubicBezTo>
                  <a:pt x="83877" y="54477"/>
                  <a:pt x="76949" y="42576"/>
                  <a:pt x="65274" y="39473"/>
                </a:cubicBezTo>
                <a:close/>
                <a:moveTo>
                  <a:pt x="69168" y="25060"/>
                </a:moveTo>
                <a:cubicBezTo>
                  <a:pt x="88870" y="30296"/>
                  <a:pt x="100561" y="50379"/>
                  <a:pt x="95282" y="69917"/>
                </a:cubicBezTo>
                <a:cubicBezTo>
                  <a:pt x="90003" y="89455"/>
                  <a:pt x="69753" y="101050"/>
                  <a:pt x="50051" y="95815"/>
                </a:cubicBezTo>
                <a:cubicBezTo>
                  <a:pt x="30350" y="90579"/>
                  <a:pt x="18658" y="70496"/>
                  <a:pt x="23937" y="50958"/>
                </a:cubicBezTo>
                <a:cubicBezTo>
                  <a:pt x="29216" y="31420"/>
                  <a:pt x="49467" y="19825"/>
                  <a:pt x="69168" y="25060"/>
                </a:cubicBezTo>
                <a:close/>
                <a:moveTo>
                  <a:pt x="70584" y="19819"/>
                </a:moveTo>
                <a:cubicBezTo>
                  <a:pt x="47964" y="13808"/>
                  <a:pt x="24713" y="27121"/>
                  <a:pt x="18652" y="49554"/>
                </a:cubicBezTo>
                <a:cubicBezTo>
                  <a:pt x="12591" y="71987"/>
                  <a:pt x="26015" y="95045"/>
                  <a:pt x="48635" y="101056"/>
                </a:cubicBezTo>
                <a:cubicBezTo>
                  <a:pt x="71255" y="107067"/>
                  <a:pt x="94506" y="93754"/>
                  <a:pt x="100567" y="71321"/>
                </a:cubicBezTo>
                <a:cubicBezTo>
                  <a:pt x="106628" y="48888"/>
                  <a:pt x="93204" y="25830"/>
                  <a:pt x="70584" y="19819"/>
                </a:cubicBezTo>
                <a:close/>
                <a:moveTo>
                  <a:pt x="120000" y="28418"/>
                </a:moveTo>
                <a:lnTo>
                  <a:pt x="119819" y="29085"/>
                </a:lnTo>
                <a:lnTo>
                  <a:pt x="119636" y="28804"/>
                </a:lnTo>
                <a:close/>
                <a:moveTo>
                  <a:pt x="84120" y="4683"/>
                </a:moveTo>
                <a:lnTo>
                  <a:pt x="83867" y="19572"/>
                </a:lnTo>
                <a:lnTo>
                  <a:pt x="83406" y="19449"/>
                </a:lnTo>
                <a:cubicBezTo>
                  <a:pt x="87163" y="21546"/>
                  <a:pt x="90559" y="24117"/>
                  <a:pt x="93431" y="27166"/>
                </a:cubicBezTo>
                <a:lnTo>
                  <a:pt x="106796" y="23870"/>
                </a:lnTo>
                <a:lnTo>
                  <a:pt x="115363" y="39849"/>
                </a:lnTo>
                <a:lnTo>
                  <a:pt x="105840" y="48364"/>
                </a:lnTo>
                <a:cubicBezTo>
                  <a:pt x="107034" y="52676"/>
                  <a:pt x="107596" y="57191"/>
                  <a:pt x="107394" y="61781"/>
                </a:cubicBezTo>
                <a:lnTo>
                  <a:pt x="119289" y="68330"/>
                </a:lnTo>
                <a:lnTo>
                  <a:pt x="114566" y="85810"/>
                </a:lnTo>
                <a:lnTo>
                  <a:pt x="100132" y="85570"/>
                </a:lnTo>
                <a:cubicBezTo>
                  <a:pt x="98307" y="88594"/>
                  <a:pt x="96096" y="91321"/>
                  <a:pt x="93619" y="93756"/>
                </a:cubicBezTo>
                <a:lnTo>
                  <a:pt x="98359" y="106025"/>
                </a:lnTo>
                <a:lnTo>
                  <a:pt x="83411" y="116405"/>
                </a:lnTo>
                <a:lnTo>
                  <a:pt x="72073" y="106643"/>
                </a:lnTo>
                <a:lnTo>
                  <a:pt x="73453" y="105685"/>
                </a:lnTo>
                <a:cubicBezTo>
                  <a:pt x="69110" y="107079"/>
                  <a:pt x="64517" y="107749"/>
                  <a:pt x="59835" y="107723"/>
                </a:cubicBezTo>
                <a:lnTo>
                  <a:pt x="52963" y="119999"/>
                </a:lnTo>
                <a:lnTo>
                  <a:pt x="35336" y="115316"/>
                </a:lnTo>
                <a:lnTo>
                  <a:pt x="35574" y="101277"/>
                </a:lnTo>
                <a:cubicBezTo>
                  <a:pt x="31839" y="99165"/>
                  <a:pt x="28466" y="96583"/>
                  <a:pt x="25614" y="93529"/>
                </a:cubicBezTo>
                <a:lnTo>
                  <a:pt x="25843" y="94015"/>
                </a:lnTo>
                <a:lnTo>
                  <a:pt x="11102" y="96847"/>
                </a:lnTo>
                <a:lnTo>
                  <a:pt x="3390" y="80445"/>
                </a:lnTo>
                <a:lnTo>
                  <a:pt x="13359" y="72429"/>
                </a:lnTo>
                <a:cubicBezTo>
                  <a:pt x="12295" y="68561"/>
                  <a:pt x="11739" y="64530"/>
                  <a:pt x="11738" y="60428"/>
                </a:cubicBezTo>
                <a:lnTo>
                  <a:pt x="0" y="53965"/>
                </a:lnTo>
                <a:lnTo>
                  <a:pt x="4723" y="36484"/>
                </a:lnTo>
                <a:lnTo>
                  <a:pt x="18174" y="36709"/>
                </a:lnTo>
                <a:cubicBezTo>
                  <a:pt x="19999" y="33515"/>
                  <a:pt x="22203" y="30603"/>
                  <a:pt x="24696" y="27997"/>
                </a:cubicBezTo>
                <a:lnTo>
                  <a:pt x="20190" y="14215"/>
                </a:lnTo>
                <a:lnTo>
                  <a:pt x="35666" y="4625"/>
                </a:lnTo>
                <a:lnTo>
                  <a:pt x="46473" y="14962"/>
                </a:lnTo>
                <a:lnTo>
                  <a:pt x="46365" y="15030"/>
                </a:lnTo>
                <a:cubicBezTo>
                  <a:pt x="50613" y="13704"/>
                  <a:pt x="55098" y="13091"/>
                  <a:pt x="59667" y="13141"/>
                </a:cubicBezTo>
                <a:lnTo>
                  <a:pt x="59206" y="13018"/>
                </a:lnTo>
                <a:lnTo>
                  <a:pt x="66493" y="0"/>
                </a:lnTo>
                <a:close/>
              </a:path>
            </a:pathLst>
          </a:custGeom>
          <a:solidFill>
            <a:srgbClr val="E62949"/>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30" name="Shape 451"/>
          <p:cNvSpPr/>
          <p:nvPr/>
        </p:nvSpPr>
        <p:spPr>
          <a:xfrm rot="1795255">
            <a:off x="8958484" y="121276"/>
            <a:ext cx="356158" cy="656509"/>
          </a:xfrm>
          <a:custGeom>
            <a:avLst/>
            <a:gdLst/>
            <a:ahLst/>
            <a:cxnLst/>
            <a:rect l="0" t="0" r="0" b="0"/>
            <a:pathLst>
              <a:path w="120000" h="120000" extrusionOk="0">
                <a:moveTo>
                  <a:pt x="60041" y="0"/>
                </a:moveTo>
                <a:cubicBezTo>
                  <a:pt x="68312" y="142"/>
                  <a:pt x="77049" y="3617"/>
                  <a:pt x="77802" y="9249"/>
                </a:cubicBezTo>
                <a:cubicBezTo>
                  <a:pt x="79731" y="16341"/>
                  <a:pt x="68983" y="18083"/>
                  <a:pt x="72034" y="26607"/>
                </a:cubicBezTo>
                <a:lnTo>
                  <a:pt x="120000" y="26607"/>
                </a:lnTo>
                <a:lnTo>
                  <a:pt x="120000" y="53320"/>
                </a:lnTo>
                <a:cubicBezTo>
                  <a:pt x="105180" y="54850"/>
                  <a:pt x="101982" y="49006"/>
                  <a:pt x="89415" y="50069"/>
                </a:cubicBezTo>
                <a:cubicBezTo>
                  <a:pt x="79319" y="50489"/>
                  <a:pt x="73089" y="55363"/>
                  <a:pt x="72833" y="59977"/>
                </a:cubicBezTo>
                <a:cubicBezTo>
                  <a:pt x="73004" y="64029"/>
                  <a:pt x="79442" y="70012"/>
                  <a:pt x="91464" y="70060"/>
                </a:cubicBezTo>
                <a:cubicBezTo>
                  <a:pt x="106013" y="69226"/>
                  <a:pt x="103877" y="65247"/>
                  <a:pt x="120000" y="65606"/>
                </a:cubicBezTo>
                <a:lnTo>
                  <a:pt x="120000" y="93541"/>
                </a:lnTo>
                <a:lnTo>
                  <a:pt x="70059" y="93541"/>
                </a:lnTo>
                <a:cubicBezTo>
                  <a:pt x="69329" y="102697"/>
                  <a:pt x="76533" y="101447"/>
                  <a:pt x="78036" y="109608"/>
                </a:cubicBezTo>
                <a:cubicBezTo>
                  <a:pt x="77950" y="116314"/>
                  <a:pt x="67224" y="119904"/>
                  <a:pt x="59959" y="120000"/>
                </a:cubicBezTo>
                <a:cubicBezTo>
                  <a:pt x="51687" y="119857"/>
                  <a:pt x="42950" y="116382"/>
                  <a:pt x="42197" y="110750"/>
                </a:cubicBezTo>
                <a:cubicBezTo>
                  <a:pt x="40279" y="103699"/>
                  <a:pt x="50892" y="101936"/>
                  <a:pt x="47995" y="93541"/>
                </a:cubicBezTo>
                <a:lnTo>
                  <a:pt x="0" y="93541"/>
                </a:lnTo>
                <a:lnTo>
                  <a:pt x="0" y="66075"/>
                </a:lnTo>
                <a:cubicBezTo>
                  <a:pt x="15368" y="64341"/>
                  <a:pt x="18478" y="70364"/>
                  <a:pt x="31219" y="69286"/>
                </a:cubicBezTo>
                <a:cubicBezTo>
                  <a:pt x="41315" y="68866"/>
                  <a:pt x="47545" y="63992"/>
                  <a:pt x="47801" y="59379"/>
                </a:cubicBezTo>
                <a:cubicBezTo>
                  <a:pt x="47631" y="55326"/>
                  <a:pt x="41193" y="49343"/>
                  <a:pt x="29171" y="49296"/>
                </a:cubicBezTo>
                <a:cubicBezTo>
                  <a:pt x="14433" y="50140"/>
                  <a:pt x="16816" y="54212"/>
                  <a:pt x="0" y="53739"/>
                </a:cubicBezTo>
                <a:lnTo>
                  <a:pt x="0" y="26607"/>
                </a:lnTo>
                <a:lnTo>
                  <a:pt x="49932" y="26607"/>
                </a:lnTo>
                <a:cubicBezTo>
                  <a:pt x="50748" y="17288"/>
                  <a:pt x="43474" y="18596"/>
                  <a:pt x="41963" y="10391"/>
                </a:cubicBezTo>
                <a:cubicBezTo>
                  <a:pt x="42049" y="3685"/>
                  <a:pt x="52775" y="95"/>
                  <a:pt x="60041" y="0"/>
                </a:cubicBezTo>
                <a:close/>
              </a:path>
            </a:pathLst>
          </a:custGeom>
          <a:solidFill>
            <a:srgbClr val="F4BD2D"/>
          </a:solidFill>
          <a:ln>
            <a:noFill/>
          </a:ln>
          <a:scene3d>
            <a:camera prst="orthographicFront">
              <a:rot lat="0" lon="0" rev="7200000"/>
            </a:camera>
            <a:lightRig rig="threePt" dir="t"/>
          </a:scene3d>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grpSp>
        <p:nvGrpSpPr>
          <p:cNvPr id="19" name="Shape 717"/>
          <p:cNvGrpSpPr/>
          <p:nvPr/>
        </p:nvGrpSpPr>
        <p:grpSpPr>
          <a:xfrm>
            <a:off x="8560868" y="5882388"/>
            <a:ext cx="3253608" cy="897784"/>
            <a:chOff x="2113657" y="4283315"/>
            <a:chExt cx="3647460" cy="673513"/>
          </a:xfrm>
        </p:grpSpPr>
        <p:sp>
          <p:nvSpPr>
            <p:cNvPr id="21" name="Shape 718"/>
            <p:cNvSpPr txBox="1"/>
            <p:nvPr/>
          </p:nvSpPr>
          <p:spPr>
            <a:xfrm>
              <a:off x="2113657" y="4495163"/>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20000 </a:t>
              </a: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 </a:t>
              </a: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(for distributers)</a:t>
              </a:r>
            </a:p>
          </p:txBody>
        </p:sp>
        <p:sp>
          <p:nvSpPr>
            <p:cNvPr id="22" name="Shape 719"/>
            <p:cNvSpPr txBox="1"/>
            <p:nvPr/>
          </p:nvSpPr>
          <p:spPr>
            <a:xfrm>
              <a:off x="2113658" y="4283315"/>
              <a:ext cx="3647459" cy="276999"/>
            </a:xfrm>
            <a:prstGeom prst="rect">
              <a:avLst/>
            </a:prstGeom>
            <a:noFill/>
            <a:ln>
              <a:noFill/>
            </a:ln>
          </p:spPr>
          <p:txBody>
            <a:bodyPr wrap="square" lIns="121868" tIns="60917" rIns="121868" bIns="60917" anchor="t" anchorCtr="0">
              <a:noAutofit/>
            </a:bodyPr>
            <a:lstStyle/>
            <a:p>
              <a:pPr defTabSz="1218895"/>
              <a:r>
                <a:rPr lang="en-US" b="1" kern="0" dirty="0" smtClean="0">
                  <a:solidFill>
                    <a:srgbClr val="595959"/>
                  </a:solidFill>
                  <a:latin typeface="Times New Roman" panose="02020603050405020304" pitchFamily="18" charset="0"/>
                  <a:ea typeface="Arial"/>
                  <a:cs typeface="Times New Roman" panose="02020603050405020304" pitchFamily="18" charset="0"/>
                  <a:sym typeface="Arial"/>
                </a:rPr>
                <a:t>Sales’ Price</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28" name="Shape 718"/>
          <p:cNvSpPr txBox="1"/>
          <p:nvPr/>
        </p:nvSpPr>
        <p:spPr>
          <a:xfrm>
            <a:off x="8560868" y="2493886"/>
            <a:ext cx="3477143" cy="615393"/>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a:solidFill>
                  <a:srgbClr val="595959"/>
                </a:solidFill>
                <a:latin typeface="Times New Roman" panose="02020603050405020304" pitchFamily="18" charset="0"/>
                <a:ea typeface="Arial"/>
                <a:cs typeface="Times New Roman" panose="02020603050405020304" pitchFamily="18" charset="0"/>
              </a:rPr>
              <a:t>120 months after sale services</a:t>
            </a:r>
          </a:p>
          <a:p>
            <a:pPr marL="285750" indent="-285750" defTabSz="1218895">
              <a:buFont typeface="Arial" panose="020B0604020202020204" pitchFamily="34" charset="0"/>
              <a:buChar char="•"/>
            </a:pPr>
            <a:r>
              <a:rPr lang="en-US" sz="1600" kern="0" dirty="0">
                <a:solidFill>
                  <a:srgbClr val="595959"/>
                </a:solidFill>
                <a:latin typeface="Times New Roman" panose="02020603050405020304" pitchFamily="18" charset="0"/>
                <a:ea typeface="Arial"/>
                <a:cs typeface="Times New Roman" panose="02020603050405020304" pitchFamily="18" charset="0"/>
              </a:rPr>
              <a:t>12 months Guarantee</a:t>
            </a:r>
            <a:endParaRPr lang="en"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pic>
        <p:nvPicPr>
          <p:cNvPr id="5" name="Picture 4"/>
          <p:cNvPicPr>
            <a:picLocks noChangeAspect="1"/>
          </p:cNvPicPr>
          <p:nvPr/>
        </p:nvPicPr>
        <p:blipFill rotWithShape="1">
          <a:blip r:embed="rId3" cstate="print">
            <a:duotone>
              <a:schemeClr val="accent3">
                <a:shade val="45000"/>
                <a:satMod val="135000"/>
              </a:schemeClr>
              <a:prstClr val="white"/>
            </a:duotone>
            <a:extLst>
              <a:ext uri="{28A0092B-C50C-407E-A947-70E740481C1C}">
                <a14:useLocalDpi xmlns:a14="http://schemas.microsoft.com/office/drawing/2010/main" val="0"/>
              </a:ext>
            </a:extLst>
          </a:blip>
          <a:srcRect t="17778" b="17778"/>
          <a:stretch/>
        </p:blipFill>
        <p:spPr>
          <a:xfrm>
            <a:off x="836612" y="377613"/>
            <a:ext cx="2133600" cy="1374987"/>
          </a:xfrm>
          <a:prstGeom prst="rect">
            <a:avLst/>
          </a:prstGeom>
        </p:spPr>
      </p:pic>
      <p:pic>
        <p:nvPicPr>
          <p:cNvPr id="2" name="Picture 1"/>
          <p:cNvPicPr>
            <a:picLocks noChangeAspect="1"/>
          </p:cNvPicPr>
          <p:nvPr/>
        </p:nvPicPr>
        <p:blipFill rotWithShape="1">
          <a:blip r:embed="rId4">
            <a:extLst>
              <a:ext uri="{28A0092B-C50C-407E-A947-70E740481C1C}">
                <a14:useLocalDpi xmlns:a14="http://schemas.microsoft.com/office/drawing/2010/main" val="0"/>
              </a:ext>
            </a:extLst>
          </a:blip>
          <a:srcRect l="3984" t="4662" r="15076" b="-217"/>
          <a:stretch/>
        </p:blipFill>
        <p:spPr>
          <a:xfrm>
            <a:off x="4037012" y="304070"/>
            <a:ext cx="4296508" cy="6249130"/>
          </a:xfrm>
          <a:prstGeom prst="rect">
            <a:avLst/>
          </a:prstGeom>
        </p:spPr>
      </p:pic>
      <p:sp>
        <p:nvSpPr>
          <p:cNvPr id="707" name="Shape 707"/>
          <p:cNvSpPr txBox="1"/>
          <p:nvPr/>
        </p:nvSpPr>
        <p:spPr>
          <a:xfrm>
            <a:off x="455612" y="2895600"/>
            <a:ext cx="4092238" cy="3076964"/>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A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Virtual-Reality-Based </a:t>
            </a: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system</a:t>
            </a:r>
          </a:p>
          <a:p>
            <a:pPr marL="285750" indent="-285750" defTabSz="1218895">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Combination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of computer hardware and software modules which recreate the procedures and environment of abdominal keyhole </a:t>
            </a: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surgery</a:t>
            </a:r>
          </a:p>
          <a:p>
            <a:pPr marL="285750" indent="-285750" defTabSz="1218895">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Safe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and effective learning </a:t>
            </a: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experience</a:t>
            </a:r>
          </a:p>
          <a:p>
            <a:pPr marL="285750" indent="-285750" defTabSz="1218895">
              <a:buFont typeface="Arial" panose="020B0604020202020204" pitchFamily="34" charset="0"/>
              <a:buChar char="•"/>
            </a:pPr>
            <a:endPar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endParaRPr>
          </a:p>
          <a:p>
            <a:pPr marL="285750" indent="-285750" defTabSz="1218895">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Advantages:</a:t>
            </a:r>
          </a:p>
          <a:p>
            <a:pPr marL="742950" lvl="1" indent="-285750" defTabSz="1218895">
              <a:buFont typeface="Arial" panose="020B0604020202020204" pitchFamily="34" charset="0"/>
              <a:buChar char="•"/>
            </a:pP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 Essential Training </a:t>
            </a: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Tasks</a:t>
            </a:r>
          </a:p>
          <a:p>
            <a:pPr marL="742950" lvl="1" indent="-285750" defTabSz="1218895">
              <a:buFont typeface="Arial" panose="020B0604020202020204" pitchFamily="34" charset="0"/>
              <a:buChar char="•"/>
            </a:pP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 Advance Surgery Simulation </a:t>
            </a:r>
            <a:endPar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endParaRPr>
          </a:p>
          <a:p>
            <a:pPr marL="742950" lvl="1" indent="-285750" defTabSz="1218895">
              <a:buFont typeface="Arial" panose="020B0604020202020204" pitchFamily="34" charset="0"/>
              <a:buChar char="•"/>
            </a:pP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 Realistic Graphics/Real-time </a:t>
            </a: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Physics</a:t>
            </a:r>
          </a:p>
          <a:p>
            <a:pPr marL="742950" lvl="1" indent="-285750" defTabSz="1218895">
              <a:buFont typeface="Arial" panose="020B0604020202020204" pitchFamily="34" charset="0"/>
              <a:buChar char="•"/>
            </a:pP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 Performance Tracking </a:t>
            </a:r>
          </a:p>
        </p:txBody>
      </p:sp>
      <p:sp>
        <p:nvSpPr>
          <p:cNvPr id="708" name="Shape 708"/>
          <p:cNvSpPr txBox="1"/>
          <p:nvPr/>
        </p:nvSpPr>
        <p:spPr>
          <a:xfrm>
            <a:off x="531811" y="2057459"/>
            <a:ext cx="4016037" cy="533341"/>
          </a:xfrm>
          <a:prstGeom prst="rect">
            <a:avLst/>
          </a:prstGeom>
          <a:noFill/>
          <a:ln>
            <a:noFill/>
          </a:ln>
        </p:spPr>
        <p:txBody>
          <a:bodyPr wrap="square" lIns="121868" tIns="60917" rIns="121868" bIns="60917" anchor="t" anchorCtr="0">
            <a:noAutofit/>
          </a:bodyPr>
          <a:lstStyle/>
          <a:p>
            <a:pPr defTabSz="1218895"/>
            <a:r>
              <a:rPr lang="en-US" sz="2400" b="1" dirty="0" err="1" smtClean="0"/>
              <a:t>SinaSim</a:t>
            </a:r>
            <a:r>
              <a:rPr lang="en-US" sz="2400" b="1" baseline="30000" dirty="0"/>
              <a:t> </a:t>
            </a:r>
            <a:endParaRPr lang="en" sz="1333" b="1" kern="0" dirty="0">
              <a:solidFill>
                <a:srgbClr val="3F3F3F"/>
              </a:solidFill>
              <a:latin typeface="Arial"/>
              <a:ea typeface="Arial"/>
              <a:cs typeface="Arial"/>
              <a:sym typeface="Arial"/>
            </a:endParaRPr>
          </a:p>
        </p:txBody>
      </p:sp>
      <p:sp>
        <p:nvSpPr>
          <p:cNvPr id="23" name="Shape 974"/>
          <p:cNvSpPr/>
          <p:nvPr/>
        </p:nvSpPr>
        <p:spPr>
          <a:xfrm rot="10800000">
            <a:off x="8959687" y="5338853"/>
            <a:ext cx="353751" cy="528546"/>
          </a:xfrm>
          <a:custGeom>
            <a:avLst/>
            <a:gdLst/>
            <a:ahLst/>
            <a:cxnLst/>
            <a:rect l="0" t="0" r="0" b="0"/>
            <a:pathLst>
              <a:path w="120000" h="120000" extrusionOk="0">
                <a:moveTo>
                  <a:pt x="51597" y="50921"/>
                </a:moveTo>
                <a:lnTo>
                  <a:pt x="51597" y="19698"/>
                </a:lnTo>
                <a:cubicBezTo>
                  <a:pt x="47669" y="20191"/>
                  <a:pt x="43916" y="21082"/>
                  <a:pt x="40531" y="22332"/>
                </a:cubicBezTo>
                <a:cubicBezTo>
                  <a:pt x="30598" y="26001"/>
                  <a:pt x="25457" y="32166"/>
                  <a:pt x="27169" y="38355"/>
                </a:cubicBezTo>
                <a:cubicBezTo>
                  <a:pt x="29239" y="46431"/>
                  <a:pt x="39005" y="49155"/>
                  <a:pt x="51597" y="50921"/>
                </a:cubicBezTo>
                <a:close/>
                <a:moveTo>
                  <a:pt x="67852" y="100379"/>
                </a:moveTo>
                <a:cubicBezTo>
                  <a:pt x="71963" y="99887"/>
                  <a:pt x="75901" y="98973"/>
                  <a:pt x="79437" y="97667"/>
                </a:cubicBezTo>
                <a:cubicBezTo>
                  <a:pt x="89370" y="93998"/>
                  <a:pt x="94511" y="87833"/>
                  <a:pt x="92799" y="81644"/>
                </a:cubicBezTo>
                <a:cubicBezTo>
                  <a:pt x="89506" y="73388"/>
                  <a:pt x="79840" y="69732"/>
                  <a:pt x="67852" y="67361"/>
                </a:cubicBezTo>
                <a:close/>
                <a:moveTo>
                  <a:pt x="67852" y="120000"/>
                </a:moveTo>
                <a:lnTo>
                  <a:pt x="51597" y="120000"/>
                </a:lnTo>
                <a:lnTo>
                  <a:pt x="51597" y="114256"/>
                </a:lnTo>
                <a:cubicBezTo>
                  <a:pt x="45417" y="113829"/>
                  <a:pt x="39328" y="112890"/>
                  <a:pt x="33554" y="111448"/>
                </a:cubicBezTo>
                <a:cubicBezTo>
                  <a:pt x="13606" y="106463"/>
                  <a:pt x="696" y="96271"/>
                  <a:pt x="0" y="84958"/>
                </a:cubicBezTo>
                <a:lnTo>
                  <a:pt x="26861" y="84529"/>
                </a:lnTo>
                <a:cubicBezTo>
                  <a:pt x="27245" y="90776"/>
                  <a:pt x="34374" y="96404"/>
                  <a:pt x="45389" y="99156"/>
                </a:cubicBezTo>
                <a:cubicBezTo>
                  <a:pt x="47394" y="99657"/>
                  <a:pt x="49467" y="100048"/>
                  <a:pt x="51597" y="100293"/>
                </a:cubicBezTo>
                <a:lnTo>
                  <a:pt x="51597" y="64682"/>
                </a:lnTo>
                <a:cubicBezTo>
                  <a:pt x="30368" y="61567"/>
                  <a:pt x="7690" y="58004"/>
                  <a:pt x="556" y="40045"/>
                </a:cubicBezTo>
                <a:cubicBezTo>
                  <a:pt x="-2422" y="28913"/>
                  <a:pt x="6883" y="17850"/>
                  <a:pt x="24755" y="11249"/>
                </a:cubicBezTo>
                <a:cubicBezTo>
                  <a:pt x="32832" y="8265"/>
                  <a:pt x="42066" y="6412"/>
                  <a:pt x="51597" y="5737"/>
                </a:cubicBezTo>
                <a:lnTo>
                  <a:pt x="51597" y="0"/>
                </a:lnTo>
                <a:lnTo>
                  <a:pt x="67852" y="0"/>
                </a:lnTo>
                <a:lnTo>
                  <a:pt x="67852" y="5703"/>
                </a:lnTo>
                <a:cubicBezTo>
                  <a:pt x="74209" y="6118"/>
                  <a:pt x="80479" y="7068"/>
                  <a:pt x="86414" y="8551"/>
                </a:cubicBezTo>
                <a:cubicBezTo>
                  <a:pt x="106363" y="13536"/>
                  <a:pt x="119273" y="23728"/>
                  <a:pt x="119969" y="35041"/>
                </a:cubicBezTo>
                <a:lnTo>
                  <a:pt x="93108" y="35470"/>
                </a:lnTo>
                <a:cubicBezTo>
                  <a:pt x="92723" y="29223"/>
                  <a:pt x="85594" y="23595"/>
                  <a:pt x="74579" y="20843"/>
                </a:cubicBezTo>
                <a:cubicBezTo>
                  <a:pt x="72410" y="20301"/>
                  <a:pt x="70160" y="19888"/>
                  <a:pt x="67852" y="19639"/>
                </a:cubicBezTo>
                <a:lnTo>
                  <a:pt x="67852" y="52969"/>
                </a:lnTo>
                <a:cubicBezTo>
                  <a:pt x="88284" y="55535"/>
                  <a:pt x="110482" y="59921"/>
                  <a:pt x="119411" y="79734"/>
                </a:cubicBezTo>
                <a:cubicBezTo>
                  <a:pt x="122511" y="90942"/>
                  <a:pt x="113201" y="102106"/>
                  <a:pt x="95213" y="108750"/>
                </a:cubicBezTo>
                <a:cubicBezTo>
                  <a:pt x="86990" y="111788"/>
                  <a:pt x="77568" y="113654"/>
                  <a:pt x="67852" y="114293"/>
                </a:cubicBezTo>
                <a:close/>
              </a:path>
            </a:pathLst>
          </a:custGeom>
          <a:solidFill>
            <a:schemeClr val="accent3">
              <a:lumMod val="75000"/>
            </a:schemeClr>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dk1"/>
              </a:solidFill>
              <a:latin typeface="Arial"/>
              <a:ea typeface="Arial"/>
              <a:cs typeface="Arial"/>
              <a:sym typeface="Arial"/>
            </a:endParaRPr>
          </a:p>
        </p:txBody>
      </p:sp>
      <p:grpSp>
        <p:nvGrpSpPr>
          <p:cNvPr id="24" name="Shape 720"/>
          <p:cNvGrpSpPr/>
          <p:nvPr/>
        </p:nvGrpSpPr>
        <p:grpSpPr>
          <a:xfrm>
            <a:off x="8560867" y="4261751"/>
            <a:ext cx="3627958" cy="897784"/>
            <a:chOff x="2113657" y="4283314"/>
            <a:chExt cx="3647460" cy="673513"/>
          </a:xfrm>
        </p:grpSpPr>
        <p:sp>
          <p:nvSpPr>
            <p:cNvPr id="25" name="Shape 721"/>
            <p:cNvSpPr txBox="1"/>
            <p:nvPr/>
          </p:nvSpPr>
          <p:spPr>
            <a:xfrm>
              <a:off x="2113657" y="4495162"/>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pt-BR" sz="1600" kern="0" dirty="0" smtClean="0">
                  <a:solidFill>
                    <a:srgbClr val="595959"/>
                  </a:solidFill>
                  <a:latin typeface="Times New Roman" panose="02020603050405020304" pitchFamily="18" charset="0"/>
                  <a:ea typeface="Arial"/>
                  <a:cs typeface="Times New Roman" panose="02020603050405020304" pitchFamily="18" charset="0"/>
                  <a:sym typeface="Arial"/>
                </a:rPr>
                <a:t>Local (Iran) Certificates </a:t>
              </a:r>
              <a:endParaRPr lang="pt-BR"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26" name="Shape 722"/>
            <p:cNvSpPr txBox="1"/>
            <p:nvPr/>
          </p:nvSpPr>
          <p:spPr>
            <a:xfrm>
              <a:off x="2113658" y="4283314"/>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sym typeface="Arial"/>
                </a:rPr>
                <a:t>Standards and legally certificates:</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Tree>
    <p:extLst>
      <p:ext uri="{BB962C8B-B14F-4D97-AF65-F5344CB8AC3E}">
        <p14:creationId xmlns:p14="http://schemas.microsoft.com/office/powerpoint/2010/main" val="186093630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04"/>
        <p:cNvGrpSpPr/>
        <p:nvPr/>
      </p:nvGrpSpPr>
      <p:grpSpPr>
        <a:xfrm>
          <a:off x="0" y="0"/>
          <a:ext cx="0" cy="0"/>
          <a:chOff x="0" y="0"/>
          <a:chExt cx="0" cy="0"/>
        </a:xfrm>
      </p:grpSpPr>
      <p:sp>
        <p:nvSpPr>
          <p:cNvPr id="707" name="Shape 707"/>
          <p:cNvSpPr txBox="1"/>
          <p:nvPr/>
        </p:nvSpPr>
        <p:spPr>
          <a:xfrm>
            <a:off x="455612" y="2286000"/>
            <a:ext cx="3505200" cy="3076964"/>
          </a:xfrm>
          <a:prstGeom prst="rect">
            <a:avLst/>
          </a:prstGeom>
          <a:noFill/>
          <a:ln>
            <a:noFill/>
          </a:ln>
        </p:spPr>
        <p:txBody>
          <a:bodyPr wrap="square" lIns="121868" tIns="60917" rIns="121868" bIns="60917" anchor="t" anchorCtr="0">
            <a:noAutofit/>
          </a:bodyPr>
          <a:lstStyle/>
          <a:p>
            <a:pPr marL="285750" indent="-285750" defTabSz="1218895">
              <a:spcAft>
                <a:spcPts val="800"/>
              </a:spcAft>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Equipped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with direct light and </a:t>
            </a: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also anti-spasm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and </a:t>
            </a: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anti-pain designs. Lack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of any extra additional part which prevents any scratch and damage to vagina </a:t>
            </a: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wall;</a:t>
            </a:r>
            <a:endParaRPr lang="en-US" sz="1600" kern="0" dirty="0">
              <a:solidFill>
                <a:srgbClr val="3F3F3F"/>
              </a:solidFill>
              <a:latin typeface="Times New Roman" panose="02020603050405020304" pitchFamily="18" charset="0"/>
              <a:ea typeface="Arial"/>
              <a:cs typeface="Times New Roman" panose="02020603050405020304" pitchFamily="18" charset="0"/>
              <a:sym typeface="Arial"/>
            </a:endParaRPr>
          </a:p>
          <a:p>
            <a:pPr marL="285750" indent="-285750" defTabSz="1218895">
              <a:spcAft>
                <a:spcPts val="800"/>
              </a:spcAft>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Generate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a highly transparency due to the company’s utilization of first rank and high quality </a:t>
            </a: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materials;</a:t>
            </a:r>
            <a:endParaRPr lang="en-US" sz="1600" kern="0" dirty="0">
              <a:solidFill>
                <a:srgbClr val="3F3F3F"/>
              </a:solidFill>
              <a:latin typeface="Times New Roman" panose="02020603050405020304" pitchFamily="18" charset="0"/>
              <a:ea typeface="Arial"/>
              <a:cs typeface="Times New Roman" panose="02020603050405020304" pitchFamily="18" charset="0"/>
              <a:sym typeface="Arial"/>
            </a:endParaRPr>
          </a:p>
          <a:p>
            <a:pPr marL="285750" indent="-285750" defTabSz="1218895">
              <a:spcAft>
                <a:spcPts val="800"/>
              </a:spcAft>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Reduce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pain due to the balanced gradient of above </a:t>
            </a: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part;</a:t>
            </a:r>
          </a:p>
          <a:p>
            <a:pPr marL="285750" indent="-285750" defTabSz="1218895">
              <a:spcAft>
                <a:spcPts val="800"/>
              </a:spcAft>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Microscopic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from, which </a:t>
            </a: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can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facilitates the detection of cervix diseases and damages for </a:t>
            </a: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physician;</a:t>
            </a:r>
            <a:endParaRPr lang="en-US" sz="1600" kern="0" dirty="0">
              <a:solidFill>
                <a:srgbClr val="3F3F3F"/>
              </a:solidFill>
              <a:latin typeface="Times New Roman" panose="02020603050405020304" pitchFamily="18" charset="0"/>
              <a:ea typeface="Arial"/>
              <a:cs typeface="Times New Roman" panose="02020603050405020304" pitchFamily="18" charset="0"/>
              <a:sym typeface="Arial"/>
            </a:endParaRPr>
          </a:p>
          <a:p>
            <a:pPr marL="285750" indent="-285750" defTabSz="1218895">
              <a:spcAft>
                <a:spcPts val="800"/>
              </a:spcAft>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About 5g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heavier than market similar products in order to strength its body </a:t>
            </a: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structure.</a:t>
            </a:r>
            <a:endParaRPr lang="en-US" sz="1600" kern="0" dirty="0">
              <a:solidFill>
                <a:srgbClr val="3F3F3F"/>
              </a:solidFill>
              <a:latin typeface="Times New Roman" panose="02020603050405020304" pitchFamily="18" charset="0"/>
              <a:ea typeface="Arial"/>
              <a:cs typeface="Times New Roman" panose="02020603050405020304" pitchFamily="18" charset="0"/>
              <a:sym typeface="Arial"/>
            </a:endParaRPr>
          </a:p>
        </p:txBody>
      </p:sp>
      <p:sp>
        <p:nvSpPr>
          <p:cNvPr id="708" name="Shape 708"/>
          <p:cNvSpPr txBox="1"/>
          <p:nvPr/>
        </p:nvSpPr>
        <p:spPr>
          <a:xfrm>
            <a:off x="531811" y="1752600"/>
            <a:ext cx="3515771" cy="533341"/>
          </a:xfrm>
          <a:prstGeom prst="rect">
            <a:avLst/>
          </a:prstGeom>
          <a:noFill/>
          <a:ln>
            <a:noFill/>
          </a:ln>
        </p:spPr>
        <p:txBody>
          <a:bodyPr wrap="square" lIns="121868" tIns="60917" rIns="121868" bIns="60917" anchor="t" anchorCtr="0">
            <a:noAutofit/>
          </a:bodyPr>
          <a:lstStyle/>
          <a:p>
            <a:pPr defTabSz="1218895"/>
            <a:r>
              <a:rPr lang="en-US" sz="2400" b="1" kern="0" dirty="0" smtClean="0">
                <a:solidFill>
                  <a:srgbClr val="3F3F3F"/>
                </a:solidFill>
                <a:ea typeface="Arial"/>
                <a:cs typeface="Arial"/>
                <a:sym typeface="Arial"/>
              </a:rPr>
              <a:t>Disposable Speculum </a:t>
            </a:r>
            <a:endParaRPr lang="en" sz="1333" b="1" kern="0" dirty="0">
              <a:solidFill>
                <a:srgbClr val="3F3F3F"/>
              </a:solidFill>
              <a:latin typeface="Arial"/>
              <a:ea typeface="Arial"/>
              <a:cs typeface="Arial"/>
              <a:sym typeface="Arial"/>
            </a:endParaRPr>
          </a:p>
        </p:txBody>
      </p:sp>
      <p:grpSp>
        <p:nvGrpSpPr>
          <p:cNvPr id="711" name="Shape 711"/>
          <p:cNvGrpSpPr/>
          <p:nvPr/>
        </p:nvGrpSpPr>
        <p:grpSpPr>
          <a:xfrm>
            <a:off x="8560868" y="1007215"/>
            <a:ext cx="3400944" cy="897785"/>
            <a:chOff x="2113657" y="4283314"/>
            <a:chExt cx="3647460" cy="673514"/>
          </a:xfrm>
        </p:grpSpPr>
        <p:sp>
          <p:nvSpPr>
            <p:cNvPr id="712" name="Shape 712"/>
            <p:cNvSpPr txBox="1"/>
            <p:nvPr/>
          </p:nvSpPr>
          <p:spPr>
            <a:xfrm>
              <a:off x="2113657" y="4495163"/>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1000 </a:t>
              </a: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Packages (Per </a:t>
              </a: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Month)</a:t>
              </a:r>
              <a:endParaRPr lang="en"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713" name="Shape 713"/>
            <p:cNvSpPr txBox="1"/>
            <p:nvPr/>
          </p:nvSpPr>
          <p:spPr>
            <a:xfrm>
              <a:off x="2113658" y="4283314"/>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rPr>
                <a:t>Production capacity</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30" name="Shape 451"/>
          <p:cNvSpPr/>
          <p:nvPr/>
        </p:nvSpPr>
        <p:spPr>
          <a:xfrm rot="1795255">
            <a:off x="8958484" y="448142"/>
            <a:ext cx="356158" cy="656509"/>
          </a:xfrm>
          <a:custGeom>
            <a:avLst/>
            <a:gdLst/>
            <a:ahLst/>
            <a:cxnLst/>
            <a:rect l="0" t="0" r="0" b="0"/>
            <a:pathLst>
              <a:path w="120000" h="120000" extrusionOk="0">
                <a:moveTo>
                  <a:pt x="60041" y="0"/>
                </a:moveTo>
                <a:cubicBezTo>
                  <a:pt x="68312" y="142"/>
                  <a:pt x="77049" y="3617"/>
                  <a:pt x="77802" y="9249"/>
                </a:cubicBezTo>
                <a:cubicBezTo>
                  <a:pt x="79731" y="16341"/>
                  <a:pt x="68983" y="18083"/>
                  <a:pt x="72034" y="26607"/>
                </a:cubicBezTo>
                <a:lnTo>
                  <a:pt x="120000" y="26607"/>
                </a:lnTo>
                <a:lnTo>
                  <a:pt x="120000" y="53320"/>
                </a:lnTo>
                <a:cubicBezTo>
                  <a:pt x="105180" y="54850"/>
                  <a:pt x="101982" y="49006"/>
                  <a:pt x="89415" y="50069"/>
                </a:cubicBezTo>
                <a:cubicBezTo>
                  <a:pt x="79319" y="50489"/>
                  <a:pt x="73089" y="55363"/>
                  <a:pt x="72833" y="59977"/>
                </a:cubicBezTo>
                <a:cubicBezTo>
                  <a:pt x="73004" y="64029"/>
                  <a:pt x="79442" y="70012"/>
                  <a:pt x="91464" y="70060"/>
                </a:cubicBezTo>
                <a:cubicBezTo>
                  <a:pt x="106013" y="69226"/>
                  <a:pt x="103877" y="65247"/>
                  <a:pt x="120000" y="65606"/>
                </a:cubicBezTo>
                <a:lnTo>
                  <a:pt x="120000" y="93541"/>
                </a:lnTo>
                <a:lnTo>
                  <a:pt x="70059" y="93541"/>
                </a:lnTo>
                <a:cubicBezTo>
                  <a:pt x="69329" y="102697"/>
                  <a:pt x="76533" y="101447"/>
                  <a:pt x="78036" y="109608"/>
                </a:cubicBezTo>
                <a:cubicBezTo>
                  <a:pt x="77950" y="116314"/>
                  <a:pt x="67224" y="119904"/>
                  <a:pt x="59959" y="120000"/>
                </a:cubicBezTo>
                <a:cubicBezTo>
                  <a:pt x="51687" y="119857"/>
                  <a:pt x="42950" y="116382"/>
                  <a:pt x="42197" y="110750"/>
                </a:cubicBezTo>
                <a:cubicBezTo>
                  <a:pt x="40279" y="103699"/>
                  <a:pt x="50892" y="101936"/>
                  <a:pt x="47995" y="93541"/>
                </a:cubicBezTo>
                <a:lnTo>
                  <a:pt x="0" y="93541"/>
                </a:lnTo>
                <a:lnTo>
                  <a:pt x="0" y="66075"/>
                </a:lnTo>
                <a:cubicBezTo>
                  <a:pt x="15368" y="64341"/>
                  <a:pt x="18478" y="70364"/>
                  <a:pt x="31219" y="69286"/>
                </a:cubicBezTo>
                <a:cubicBezTo>
                  <a:pt x="41315" y="68866"/>
                  <a:pt x="47545" y="63992"/>
                  <a:pt x="47801" y="59379"/>
                </a:cubicBezTo>
                <a:cubicBezTo>
                  <a:pt x="47631" y="55326"/>
                  <a:pt x="41193" y="49343"/>
                  <a:pt x="29171" y="49296"/>
                </a:cubicBezTo>
                <a:cubicBezTo>
                  <a:pt x="14433" y="50140"/>
                  <a:pt x="16816" y="54212"/>
                  <a:pt x="0" y="53739"/>
                </a:cubicBezTo>
                <a:lnTo>
                  <a:pt x="0" y="26607"/>
                </a:lnTo>
                <a:lnTo>
                  <a:pt x="49932" y="26607"/>
                </a:lnTo>
                <a:cubicBezTo>
                  <a:pt x="50748" y="17288"/>
                  <a:pt x="43474" y="18596"/>
                  <a:pt x="41963" y="10391"/>
                </a:cubicBezTo>
                <a:cubicBezTo>
                  <a:pt x="42049" y="3685"/>
                  <a:pt x="52775" y="95"/>
                  <a:pt x="60041" y="0"/>
                </a:cubicBezTo>
                <a:close/>
              </a:path>
            </a:pathLst>
          </a:custGeom>
          <a:solidFill>
            <a:srgbClr val="F4BD2D"/>
          </a:solidFill>
          <a:ln>
            <a:noFill/>
          </a:ln>
          <a:scene3d>
            <a:camera prst="orthographicFront">
              <a:rot lat="0" lon="0" rev="7200000"/>
            </a:camera>
            <a:lightRig rig="threePt" dir="t"/>
          </a:scene3d>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grpSp>
        <p:nvGrpSpPr>
          <p:cNvPr id="19" name="Shape 717"/>
          <p:cNvGrpSpPr/>
          <p:nvPr/>
        </p:nvGrpSpPr>
        <p:grpSpPr>
          <a:xfrm>
            <a:off x="8560868" y="5807816"/>
            <a:ext cx="3253608" cy="897784"/>
            <a:chOff x="2113657" y="4283315"/>
            <a:chExt cx="3647460" cy="673513"/>
          </a:xfrm>
        </p:grpSpPr>
        <p:sp>
          <p:nvSpPr>
            <p:cNvPr id="21" name="Shape 718"/>
            <p:cNvSpPr txBox="1"/>
            <p:nvPr/>
          </p:nvSpPr>
          <p:spPr>
            <a:xfrm>
              <a:off x="2113657" y="4495163"/>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 </a:t>
              </a: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0.28 </a:t>
              </a: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USD</a:t>
              </a:r>
              <a:endPar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22" name="Shape 719"/>
            <p:cNvSpPr txBox="1"/>
            <p:nvPr/>
          </p:nvSpPr>
          <p:spPr>
            <a:xfrm>
              <a:off x="2113658" y="4283315"/>
              <a:ext cx="3647459" cy="276999"/>
            </a:xfrm>
            <a:prstGeom prst="rect">
              <a:avLst/>
            </a:prstGeom>
            <a:noFill/>
            <a:ln>
              <a:noFill/>
            </a:ln>
          </p:spPr>
          <p:txBody>
            <a:bodyPr wrap="square" lIns="121868" tIns="60917" rIns="121868" bIns="60917" anchor="t" anchorCtr="0">
              <a:noAutofit/>
            </a:bodyPr>
            <a:lstStyle/>
            <a:p>
              <a:pPr defTabSz="1218895"/>
              <a:r>
                <a:rPr lang="en-US" b="1" kern="0" dirty="0" smtClean="0">
                  <a:solidFill>
                    <a:srgbClr val="595959"/>
                  </a:solidFill>
                  <a:latin typeface="Times New Roman" panose="02020603050405020304" pitchFamily="18" charset="0"/>
                  <a:ea typeface="Arial"/>
                  <a:cs typeface="Times New Roman" panose="02020603050405020304" pitchFamily="18" charset="0"/>
                  <a:sym typeface="Arial"/>
                </a:rPr>
                <a:t>Sales’ Price</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24" name="Shape 974"/>
          <p:cNvSpPr/>
          <p:nvPr/>
        </p:nvSpPr>
        <p:spPr>
          <a:xfrm rot="10800000">
            <a:off x="8959685" y="5285952"/>
            <a:ext cx="353751" cy="528546"/>
          </a:xfrm>
          <a:custGeom>
            <a:avLst/>
            <a:gdLst/>
            <a:ahLst/>
            <a:cxnLst/>
            <a:rect l="0" t="0" r="0" b="0"/>
            <a:pathLst>
              <a:path w="120000" h="120000" extrusionOk="0">
                <a:moveTo>
                  <a:pt x="51597" y="50921"/>
                </a:moveTo>
                <a:lnTo>
                  <a:pt x="51597" y="19698"/>
                </a:lnTo>
                <a:cubicBezTo>
                  <a:pt x="47669" y="20191"/>
                  <a:pt x="43916" y="21082"/>
                  <a:pt x="40531" y="22332"/>
                </a:cubicBezTo>
                <a:cubicBezTo>
                  <a:pt x="30598" y="26001"/>
                  <a:pt x="25457" y="32166"/>
                  <a:pt x="27169" y="38355"/>
                </a:cubicBezTo>
                <a:cubicBezTo>
                  <a:pt x="29239" y="46431"/>
                  <a:pt x="39005" y="49155"/>
                  <a:pt x="51597" y="50921"/>
                </a:cubicBezTo>
                <a:close/>
                <a:moveTo>
                  <a:pt x="67852" y="100379"/>
                </a:moveTo>
                <a:cubicBezTo>
                  <a:pt x="71963" y="99887"/>
                  <a:pt x="75901" y="98973"/>
                  <a:pt x="79437" y="97667"/>
                </a:cubicBezTo>
                <a:cubicBezTo>
                  <a:pt x="89370" y="93998"/>
                  <a:pt x="94511" y="87833"/>
                  <a:pt x="92799" y="81644"/>
                </a:cubicBezTo>
                <a:cubicBezTo>
                  <a:pt x="89506" y="73388"/>
                  <a:pt x="79840" y="69732"/>
                  <a:pt x="67852" y="67361"/>
                </a:cubicBezTo>
                <a:close/>
                <a:moveTo>
                  <a:pt x="67852" y="120000"/>
                </a:moveTo>
                <a:lnTo>
                  <a:pt x="51597" y="120000"/>
                </a:lnTo>
                <a:lnTo>
                  <a:pt x="51597" y="114256"/>
                </a:lnTo>
                <a:cubicBezTo>
                  <a:pt x="45417" y="113829"/>
                  <a:pt x="39328" y="112890"/>
                  <a:pt x="33554" y="111448"/>
                </a:cubicBezTo>
                <a:cubicBezTo>
                  <a:pt x="13606" y="106463"/>
                  <a:pt x="696" y="96271"/>
                  <a:pt x="0" y="84958"/>
                </a:cubicBezTo>
                <a:lnTo>
                  <a:pt x="26861" y="84529"/>
                </a:lnTo>
                <a:cubicBezTo>
                  <a:pt x="27245" y="90776"/>
                  <a:pt x="34374" y="96404"/>
                  <a:pt x="45389" y="99156"/>
                </a:cubicBezTo>
                <a:cubicBezTo>
                  <a:pt x="47394" y="99657"/>
                  <a:pt x="49467" y="100048"/>
                  <a:pt x="51597" y="100293"/>
                </a:cubicBezTo>
                <a:lnTo>
                  <a:pt x="51597" y="64682"/>
                </a:lnTo>
                <a:cubicBezTo>
                  <a:pt x="30368" y="61567"/>
                  <a:pt x="7690" y="58004"/>
                  <a:pt x="556" y="40045"/>
                </a:cubicBezTo>
                <a:cubicBezTo>
                  <a:pt x="-2422" y="28913"/>
                  <a:pt x="6883" y="17850"/>
                  <a:pt x="24755" y="11249"/>
                </a:cubicBezTo>
                <a:cubicBezTo>
                  <a:pt x="32832" y="8265"/>
                  <a:pt x="42066" y="6412"/>
                  <a:pt x="51597" y="5737"/>
                </a:cubicBezTo>
                <a:lnTo>
                  <a:pt x="51597" y="0"/>
                </a:lnTo>
                <a:lnTo>
                  <a:pt x="67852" y="0"/>
                </a:lnTo>
                <a:lnTo>
                  <a:pt x="67852" y="5703"/>
                </a:lnTo>
                <a:cubicBezTo>
                  <a:pt x="74209" y="6118"/>
                  <a:pt x="80479" y="7068"/>
                  <a:pt x="86414" y="8551"/>
                </a:cubicBezTo>
                <a:cubicBezTo>
                  <a:pt x="106363" y="13536"/>
                  <a:pt x="119273" y="23728"/>
                  <a:pt x="119969" y="35041"/>
                </a:cubicBezTo>
                <a:lnTo>
                  <a:pt x="93108" y="35470"/>
                </a:lnTo>
                <a:cubicBezTo>
                  <a:pt x="92723" y="29223"/>
                  <a:pt x="85594" y="23595"/>
                  <a:pt x="74579" y="20843"/>
                </a:cubicBezTo>
                <a:cubicBezTo>
                  <a:pt x="72410" y="20301"/>
                  <a:pt x="70160" y="19888"/>
                  <a:pt x="67852" y="19639"/>
                </a:cubicBezTo>
                <a:lnTo>
                  <a:pt x="67852" y="52969"/>
                </a:lnTo>
                <a:cubicBezTo>
                  <a:pt x="88284" y="55535"/>
                  <a:pt x="110482" y="59921"/>
                  <a:pt x="119411" y="79734"/>
                </a:cubicBezTo>
                <a:cubicBezTo>
                  <a:pt x="122511" y="90942"/>
                  <a:pt x="113201" y="102106"/>
                  <a:pt x="95213" y="108750"/>
                </a:cubicBezTo>
                <a:cubicBezTo>
                  <a:pt x="86990" y="111788"/>
                  <a:pt x="77568" y="113654"/>
                  <a:pt x="67852" y="114293"/>
                </a:cubicBezTo>
                <a:close/>
              </a:path>
            </a:pathLst>
          </a:custGeom>
          <a:solidFill>
            <a:schemeClr val="accent3">
              <a:lumMod val="75000"/>
            </a:schemeClr>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dk1"/>
              </a:solidFill>
              <a:latin typeface="Arial"/>
              <a:ea typeface="Arial"/>
              <a:cs typeface="Arial"/>
              <a:sym typeface="Arial"/>
            </a:endParaRPr>
          </a:p>
        </p:txBody>
      </p:sp>
      <p:sp>
        <p:nvSpPr>
          <p:cNvPr id="27" name="Shape 450"/>
          <p:cNvSpPr/>
          <p:nvPr/>
        </p:nvSpPr>
        <p:spPr>
          <a:xfrm>
            <a:off x="8841213" y="3733800"/>
            <a:ext cx="590697" cy="565118"/>
          </a:xfrm>
          <a:custGeom>
            <a:avLst/>
            <a:gdLst/>
            <a:ahLst/>
            <a:cxnLst/>
            <a:rect l="0" t="0" r="0" b="0"/>
            <a:pathLst>
              <a:path w="120000" h="120000" extrusionOk="0">
                <a:moveTo>
                  <a:pt x="65274" y="39473"/>
                </a:moveTo>
                <a:cubicBezTo>
                  <a:pt x="53599" y="36371"/>
                  <a:pt x="41599" y="43242"/>
                  <a:pt x="38470" y="54820"/>
                </a:cubicBezTo>
                <a:cubicBezTo>
                  <a:pt x="35342" y="66398"/>
                  <a:pt x="42270" y="78299"/>
                  <a:pt x="53945" y="81402"/>
                </a:cubicBezTo>
                <a:cubicBezTo>
                  <a:pt x="65620" y="84504"/>
                  <a:pt x="77621" y="77633"/>
                  <a:pt x="80749" y="66055"/>
                </a:cubicBezTo>
                <a:cubicBezTo>
                  <a:pt x="83877" y="54477"/>
                  <a:pt x="76949" y="42576"/>
                  <a:pt x="65274" y="39473"/>
                </a:cubicBezTo>
                <a:close/>
                <a:moveTo>
                  <a:pt x="69168" y="25060"/>
                </a:moveTo>
                <a:cubicBezTo>
                  <a:pt x="88870" y="30296"/>
                  <a:pt x="100561" y="50379"/>
                  <a:pt x="95282" y="69917"/>
                </a:cubicBezTo>
                <a:cubicBezTo>
                  <a:pt x="90003" y="89455"/>
                  <a:pt x="69753" y="101050"/>
                  <a:pt x="50051" y="95815"/>
                </a:cubicBezTo>
                <a:cubicBezTo>
                  <a:pt x="30350" y="90579"/>
                  <a:pt x="18658" y="70496"/>
                  <a:pt x="23937" y="50958"/>
                </a:cubicBezTo>
                <a:cubicBezTo>
                  <a:pt x="29216" y="31420"/>
                  <a:pt x="49467" y="19825"/>
                  <a:pt x="69168" y="25060"/>
                </a:cubicBezTo>
                <a:close/>
                <a:moveTo>
                  <a:pt x="70584" y="19819"/>
                </a:moveTo>
                <a:cubicBezTo>
                  <a:pt x="47964" y="13808"/>
                  <a:pt x="24713" y="27121"/>
                  <a:pt x="18652" y="49554"/>
                </a:cubicBezTo>
                <a:cubicBezTo>
                  <a:pt x="12591" y="71987"/>
                  <a:pt x="26015" y="95045"/>
                  <a:pt x="48635" y="101056"/>
                </a:cubicBezTo>
                <a:cubicBezTo>
                  <a:pt x="71255" y="107067"/>
                  <a:pt x="94506" y="93754"/>
                  <a:pt x="100567" y="71321"/>
                </a:cubicBezTo>
                <a:cubicBezTo>
                  <a:pt x="106628" y="48888"/>
                  <a:pt x="93204" y="25830"/>
                  <a:pt x="70584" y="19819"/>
                </a:cubicBezTo>
                <a:close/>
                <a:moveTo>
                  <a:pt x="120000" y="28418"/>
                </a:moveTo>
                <a:lnTo>
                  <a:pt x="119819" y="29085"/>
                </a:lnTo>
                <a:lnTo>
                  <a:pt x="119636" y="28804"/>
                </a:lnTo>
                <a:close/>
                <a:moveTo>
                  <a:pt x="84120" y="4683"/>
                </a:moveTo>
                <a:lnTo>
                  <a:pt x="83867" y="19572"/>
                </a:lnTo>
                <a:lnTo>
                  <a:pt x="83406" y="19449"/>
                </a:lnTo>
                <a:cubicBezTo>
                  <a:pt x="87163" y="21546"/>
                  <a:pt x="90559" y="24117"/>
                  <a:pt x="93431" y="27166"/>
                </a:cubicBezTo>
                <a:lnTo>
                  <a:pt x="106796" y="23870"/>
                </a:lnTo>
                <a:lnTo>
                  <a:pt x="115363" y="39849"/>
                </a:lnTo>
                <a:lnTo>
                  <a:pt x="105840" y="48364"/>
                </a:lnTo>
                <a:cubicBezTo>
                  <a:pt x="107034" y="52676"/>
                  <a:pt x="107596" y="57191"/>
                  <a:pt x="107394" y="61781"/>
                </a:cubicBezTo>
                <a:lnTo>
                  <a:pt x="119289" y="68330"/>
                </a:lnTo>
                <a:lnTo>
                  <a:pt x="114566" y="85810"/>
                </a:lnTo>
                <a:lnTo>
                  <a:pt x="100132" y="85570"/>
                </a:lnTo>
                <a:cubicBezTo>
                  <a:pt x="98307" y="88594"/>
                  <a:pt x="96096" y="91321"/>
                  <a:pt x="93619" y="93756"/>
                </a:cubicBezTo>
                <a:lnTo>
                  <a:pt x="98359" y="106025"/>
                </a:lnTo>
                <a:lnTo>
                  <a:pt x="83411" y="116405"/>
                </a:lnTo>
                <a:lnTo>
                  <a:pt x="72073" y="106643"/>
                </a:lnTo>
                <a:lnTo>
                  <a:pt x="73453" y="105685"/>
                </a:lnTo>
                <a:cubicBezTo>
                  <a:pt x="69110" y="107079"/>
                  <a:pt x="64517" y="107749"/>
                  <a:pt x="59835" y="107723"/>
                </a:cubicBezTo>
                <a:lnTo>
                  <a:pt x="52963" y="119999"/>
                </a:lnTo>
                <a:lnTo>
                  <a:pt x="35336" y="115316"/>
                </a:lnTo>
                <a:lnTo>
                  <a:pt x="35574" y="101277"/>
                </a:lnTo>
                <a:cubicBezTo>
                  <a:pt x="31839" y="99165"/>
                  <a:pt x="28466" y="96583"/>
                  <a:pt x="25614" y="93529"/>
                </a:cubicBezTo>
                <a:lnTo>
                  <a:pt x="25843" y="94015"/>
                </a:lnTo>
                <a:lnTo>
                  <a:pt x="11102" y="96847"/>
                </a:lnTo>
                <a:lnTo>
                  <a:pt x="3390" y="80445"/>
                </a:lnTo>
                <a:lnTo>
                  <a:pt x="13359" y="72429"/>
                </a:lnTo>
                <a:cubicBezTo>
                  <a:pt x="12295" y="68561"/>
                  <a:pt x="11739" y="64530"/>
                  <a:pt x="11738" y="60428"/>
                </a:cubicBezTo>
                <a:lnTo>
                  <a:pt x="0" y="53965"/>
                </a:lnTo>
                <a:lnTo>
                  <a:pt x="4723" y="36484"/>
                </a:lnTo>
                <a:lnTo>
                  <a:pt x="18174" y="36709"/>
                </a:lnTo>
                <a:cubicBezTo>
                  <a:pt x="19999" y="33515"/>
                  <a:pt x="22203" y="30603"/>
                  <a:pt x="24696" y="27997"/>
                </a:cubicBezTo>
                <a:lnTo>
                  <a:pt x="20190" y="14215"/>
                </a:lnTo>
                <a:lnTo>
                  <a:pt x="35666" y="4625"/>
                </a:lnTo>
                <a:lnTo>
                  <a:pt x="46473" y="14962"/>
                </a:lnTo>
                <a:lnTo>
                  <a:pt x="46365" y="15030"/>
                </a:lnTo>
                <a:cubicBezTo>
                  <a:pt x="50613" y="13704"/>
                  <a:pt x="55098" y="13091"/>
                  <a:pt x="59667" y="13141"/>
                </a:cubicBezTo>
                <a:lnTo>
                  <a:pt x="59206" y="13018"/>
                </a:lnTo>
                <a:lnTo>
                  <a:pt x="66493" y="0"/>
                </a:lnTo>
                <a:close/>
              </a:path>
            </a:pathLst>
          </a:custGeom>
          <a:solidFill>
            <a:srgbClr val="E62949"/>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34" name="Shape 715"/>
          <p:cNvSpPr/>
          <p:nvPr/>
        </p:nvSpPr>
        <p:spPr>
          <a:xfrm>
            <a:off x="8913812" y="2034916"/>
            <a:ext cx="445583" cy="444279"/>
          </a:xfrm>
          <a:custGeom>
            <a:avLst/>
            <a:gdLst/>
            <a:ahLst/>
            <a:cxnLst/>
            <a:rect l="0" t="0" r="0" b="0"/>
            <a:pathLst>
              <a:path w="120000" h="120000" extrusionOk="0">
                <a:moveTo>
                  <a:pt x="26666" y="100217"/>
                </a:moveTo>
                <a:cubicBezTo>
                  <a:pt x="25193" y="100217"/>
                  <a:pt x="24000" y="101415"/>
                  <a:pt x="24000" y="102892"/>
                </a:cubicBezTo>
                <a:cubicBezTo>
                  <a:pt x="24000" y="104369"/>
                  <a:pt x="25193" y="105566"/>
                  <a:pt x="26666" y="105566"/>
                </a:cubicBezTo>
                <a:lnTo>
                  <a:pt x="93333" y="105566"/>
                </a:lnTo>
                <a:cubicBezTo>
                  <a:pt x="94806" y="105566"/>
                  <a:pt x="96000" y="104369"/>
                  <a:pt x="96000" y="102892"/>
                </a:cubicBezTo>
                <a:cubicBezTo>
                  <a:pt x="96000" y="101415"/>
                  <a:pt x="94806" y="100217"/>
                  <a:pt x="93333" y="100217"/>
                </a:cubicBezTo>
                <a:close/>
                <a:moveTo>
                  <a:pt x="26666" y="87913"/>
                </a:moveTo>
                <a:cubicBezTo>
                  <a:pt x="25193" y="87913"/>
                  <a:pt x="24000" y="89111"/>
                  <a:pt x="24000" y="90588"/>
                </a:cubicBezTo>
                <a:cubicBezTo>
                  <a:pt x="24000" y="92065"/>
                  <a:pt x="25193" y="93262"/>
                  <a:pt x="26666" y="93262"/>
                </a:cubicBezTo>
                <a:lnTo>
                  <a:pt x="93333" y="93262"/>
                </a:lnTo>
                <a:cubicBezTo>
                  <a:pt x="94806" y="93262"/>
                  <a:pt x="96000" y="92065"/>
                  <a:pt x="96000" y="90588"/>
                </a:cubicBezTo>
                <a:cubicBezTo>
                  <a:pt x="96000" y="89111"/>
                  <a:pt x="94806" y="87913"/>
                  <a:pt x="93333" y="87913"/>
                </a:cubicBezTo>
                <a:close/>
                <a:moveTo>
                  <a:pt x="26666" y="75609"/>
                </a:moveTo>
                <a:cubicBezTo>
                  <a:pt x="25193" y="75609"/>
                  <a:pt x="24000" y="76806"/>
                  <a:pt x="24000" y="78284"/>
                </a:cubicBezTo>
                <a:cubicBezTo>
                  <a:pt x="24000" y="79761"/>
                  <a:pt x="25193" y="80958"/>
                  <a:pt x="26666" y="80958"/>
                </a:cubicBezTo>
                <a:lnTo>
                  <a:pt x="93333" y="80958"/>
                </a:lnTo>
                <a:cubicBezTo>
                  <a:pt x="94806" y="80958"/>
                  <a:pt x="96000" y="79761"/>
                  <a:pt x="96000" y="78284"/>
                </a:cubicBezTo>
                <a:cubicBezTo>
                  <a:pt x="96000" y="76806"/>
                  <a:pt x="94806" y="75609"/>
                  <a:pt x="93333" y="75609"/>
                </a:cubicBezTo>
                <a:close/>
                <a:moveTo>
                  <a:pt x="26666" y="63305"/>
                </a:moveTo>
                <a:cubicBezTo>
                  <a:pt x="25193" y="63305"/>
                  <a:pt x="24000" y="64502"/>
                  <a:pt x="24000" y="65979"/>
                </a:cubicBezTo>
                <a:cubicBezTo>
                  <a:pt x="24000" y="67457"/>
                  <a:pt x="25193" y="68654"/>
                  <a:pt x="26666" y="68654"/>
                </a:cubicBezTo>
                <a:lnTo>
                  <a:pt x="93333" y="68654"/>
                </a:lnTo>
                <a:cubicBezTo>
                  <a:pt x="94806" y="68654"/>
                  <a:pt x="96000" y="67457"/>
                  <a:pt x="96000" y="65979"/>
                </a:cubicBezTo>
                <a:cubicBezTo>
                  <a:pt x="96000" y="64502"/>
                  <a:pt x="94806" y="63305"/>
                  <a:pt x="93333" y="63305"/>
                </a:cubicBezTo>
                <a:close/>
                <a:moveTo>
                  <a:pt x="26666" y="51001"/>
                </a:moveTo>
                <a:cubicBezTo>
                  <a:pt x="25193" y="51001"/>
                  <a:pt x="24000" y="52198"/>
                  <a:pt x="24000" y="53675"/>
                </a:cubicBezTo>
                <a:cubicBezTo>
                  <a:pt x="24000" y="55152"/>
                  <a:pt x="25193" y="56350"/>
                  <a:pt x="26666" y="56350"/>
                </a:cubicBezTo>
                <a:lnTo>
                  <a:pt x="93333" y="56350"/>
                </a:lnTo>
                <a:cubicBezTo>
                  <a:pt x="94806" y="56350"/>
                  <a:pt x="96000" y="55152"/>
                  <a:pt x="96000" y="53675"/>
                </a:cubicBezTo>
                <a:cubicBezTo>
                  <a:pt x="96000" y="52198"/>
                  <a:pt x="94806" y="51001"/>
                  <a:pt x="93333" y="51001"/>
                </a:cubicBezTo>
                <a:close/>
                <a:moveTo>
                  <a:pt x="26666" y="38697"/>
                </a:moveTo>
                <a:cubicBezTo>
                  <a:pt x="25193" y="38697"/>
                  <a:pt x="24000" y="39894"/>
                  <a:pt x="24000" y="41371"/>
                </a:cubicBezTo>
                <a:cubicBezTo>
                  <a:pt x="24000" y="42848"/>
                  <a:pt x="25193" y="44046"/>
                  <a:pt x="26666" y="44046"/>
                </a:cubicBezTo>
                <a:lnTo>
                  <a:pt x="93333" y="44046"/>
                </a:lnTo>
                <a:cubicBezTo>
                  <a:pt x="94806" y="44046"/>
                  <a:pt x="96000" y="42848"/>
                  <a:pt x="96000" y="41371"/>
                </a:cubicBezTo>
                <a:cubicBezTo>
                  <a:pt x="96000" y="39894"/>
                  <a:pt x="94806" y="38697"/>
                  <a:pt x="93333" y="38697"/>
                </a:cubicBezTo>
                <a:close/>
                <a:moveTo>
                  <a:pt x="0" y="11366"/>
                </a:moveTo>
                <a:lnTo>
                  <a:pt x="6739" y="11366"/>
                </a:lnTo>
                <a:lnTo>
                  <a:pt x="6739" y="17459"/>
                </a:lnTo>
                <a:cubicBezTo>
                  <a:pt x="6739" y="22260"/>
                  <a:pt x="10619" y="26151"/>
                  <a:pt x="15405" y="26151"/>
                </a:cubicBezTo>
                <a:cubicBezTo>
                  <a:pt x="20192" y="26151"/>
                  <a:pt x="24072" y="22260"/>
                  <a:pt x="24072" y="17459"/>
                </a:cubicBezTo>
                <a:lnTo>
                  <a:pt x="24072" y="11366"/>
                </a:lnTo>
                <a:lnTo>
                  <a:pt x="29716" y="11366"/>
                </a:lnTo>
                <a:lnTo>
                  <a:pt x="29716" y="17459"/>
                </a:lnTo>
                <a:cubicBezTo>
                  <a:pt x="29716" y="22260"/>
                  <a:pt x="33597" y="26151"/>
                  <a:pt x="38383" y="26151"/>
                </a:cubicBezTo>
                <a:cubicBezTo>
                  <a:pt x="43170" y="26151"/>
                  <a:pt x="47050" y="22260"/>
                  <a:pt x="47050" y="17459"/>
                </a:cubicBezTo>
                <a:lnTo>
                  <a:pt x="47050" y="11366"/>
                </a:lnTo>
                <a:lnTo>
                  <a:pt x="52694" y="11366"/>
                </a:lnTo>
                <a:lnTo>
                  <a:pt x="52694" y="17459"/>
                </a:lnTo>
                <a:cubicBezTo>
                  <a:pt x="52694" y="22260"/>
                  <a:pt x="56574" y="26151"/>
                  <a:pt x="61361" y="26151"/>
                </a:cubicBezTo>
                <a:cubicBezTo>
                  <a:pt x="66147" y="26151"/>
                  <a:pt x="70028" y="22260"/>
                  <a:pt x="70028" y="17459"/>
                </a:cubicBezTo>
                <a:lnTo>
                  <a:pt x="70028" y="11366"/>
                </a:lnTo>
                <a:lnTo>
                  <a:pt x="75672" y="11366"/>
                </a:lnTo>
                <a:lnTo>
                  <a:pt x="75672" y="17459"/>
                </a:lnTo>
                <a:cubicBezTo>
                  <a:pt x="75672" y="22260"/>
                  <a:pt x="79552" y="26151"/>
                  <a:pt x="84339" y="26151"/>
                </a:cubicBezTo>
                <a:cubicBezTo>
                  <a:pt x="89125" y="26151"/>
                  <a:pt x="93005" y="22260"/>
                  <a:pt x="93005" y="17459"/>
                </a:cubicBezTo>
                <a:lnTo>
                  <a:pt x="93005" y="11366"/>
                </a:lnTo>
                <a:lnTo>
                  <a:pt x="98650" y="11366"/>
                </a:lnTo>
                <a:lnTo>
                  <a:pt x="98650" y="17459"/>
                </a:lnTo>
                <a:cubicBezTo>
                  <a:pt x="98650" y="22259"/>
                  <a:pt x="102530" y="26151"/>
                  <a:pt x="107316" y="26151"/>
                </a:cubicBezTo>
                <a:cubicBezTo>
                  <a:pt x="112103" y="26151"/>
                  <a:pt x="115983" y="22259"/>
                  <a:pt x="115983" y="17459"/>
                </a:cubicBezTo>
                <a:lnTo>
                  <a:pt x="115983" y="11366"/>
                </a:lnTo>
                <a:lnTo>
                  <a:pt x="120000" y="11366"/>
                </a:lnTo>
                <a:lnTo>
                  <a:pt x="120000" y="120000"/>
                </a:lnTo>
                <a:lnTo>
                  <a:pt x="0" y="120000"/>
                </a:lnTo>
                <a:close/>
                <a:moveTo>
                  <a:pt x="15405" y="0"/>
                </a:moveTo>
                <a:cubicBezTo>
                  <a:pt x="17983" y="0"/>
                  <a:pt x="20072" y="2095"/>
                  <a:pt x="20072" y="4680"/>
                </a:cubicBezTo>
                <a:lnTo>
                  <a:pt x="20072" y="18051"/>
                </a:lnTo>
                <a:cubicBezTo>
                  <a:pt x="20072" y="20636"/>
                  <a:pt x="17983" y="22732"/>
                  <a:pt x="15405" y="22732"/>
                </a:cubicBezTo>
                <a:cubicBezTo>
                  <a:pt x="12828" y="22732"/>
                  <a:pt x="10739" y="20636"/>
                  <a:pt x="10739" y="18051"/>
                </a:cubicBezTo>
                <a:lnTo>
                  <a:pt x="10739" y="4680"/>
                </a:lnTo>
                <a:cubicBezTo>
                  <a:pt x="10739" y="2095"/>
                  <a:pt x="12828" y="0"/>
                  <a:pt x="15405" y="0"/>
                </a:cubicBezTo>
                <a:close/>
                <a:moveTo>
                  <a:pt x="38383" y="0"/>
                </a:moveTo>
                <a:cubicBezTo>
                  <a:pt x="40960" y="0"/>
                  <a:pt x="43050" y="2095"/>
                  <a:pt x="43050" y="4680"/>
                </a:cubicBezTo>
                <a:lnTo>
                  <a:pt x="43050" y="18051"/>
                </a:lnTo>
                <a:cubicBezTo>
                  <a:pt x="43050" y="20636"/>
                  <a:pt x="40960" y="22732"/>
                  <a:pt x="38383" y="22732"/>
                </a:cubicBezTo>
                <a:cubicBezTo>
                  <a:pt x="35806" y="22732"/>
                  <a:pt x="33716" y="20636"/>
                  <a:pt x="33716" y="18051"/>
                </a:cubicBezTo>
                <a:lnTo>
                  <a:pt x="33716" y="4680"/>
                </a:lnTo>
                <a:cubicBezTo>
                  <a:pt x="33716" y="2095"/>
                  <a:pt x="35806" y="0"/>
                  <a:pt x="38383" y="0"/>
                </a:cubicBezTo>
                <a:close/>
                <a:moveTo>
                  <a:pt x="61361" y="0"/>
                </a:moveTo>
                <a:cubicBezTo>
                  <a:pt x="63938" y="0"/>
                  <a:pt x="66028" y="2095"/>
                  <a:pt x="66028" y="4680"/>
                </a:cubicBezTo>
                <a:lnTo>
                  <a:pt x="66028" y="18051"/>
                </a:lnTo>
                <a:cubicBezTo>
                  <a:pt x="66028" y="20636"/>
                  <a:pt x="63938" y="22731"/>
                  <a:pt x="61361" y="22731"/>
                </a:cubicBezTo>
                <a:cubicBezTo>
                  <a:pt x="58784" y="22731"/>
                  <a:pt x="56694" y="20636"/>
                  <a:pt x="56694" y="18051"/>
                </a:cubicBezTo>
                <a:lnTo>
                  <a:pt x="56694" y="4680"/>
                </a:lnTo>
                <a:cubicBezTo>
                  <a:pt x="56694" y="2095"/>
                  <a:pt x="58784" y="0"/>
                  <a:pt x="61361" y="0"/>
                </a:cubicBezTo>
                <a:close/>
                <a:moveTo>
                  <a:pt x="84339" y="0"/>
                </a:moveTo>
                <a:cubicBezTo>
                  <a:pt x="86916" y="0"/>
                  <a:pt x="89005" y="2095"/>
                  <a:pt x="89005" y="4680"/>
                </a:cubicBezTo>
                <a:lnTo>
                  <a:pt x="89005" y="18051"/>
                </a:lnTo>
                <a:cubicBezTo>
                  <a:pt x="89005" y="20636"/>
                  <a:pt x="86916" y="22731"/>
                  <a:pt x="84339" y="22731"/>
                </a:cubicBezTo>
                <a:cubicBezTo>
                  <a:pt x="81761" y="22731"/>
                  <a:pt x="79672" y="20636"/>
                  <a:pt x="79672" y="18051"/>
                </a:cubicBezTo>
                <a:lnTo>
                  <a:pt x="79672" y="4680"/>
                </a:lnTo>
                <a:cubicBezTo>
                  <a:pt x="79672" y="2095"/>
                  <a:pt x="81761" y="0"/>
                  <a:pt x="84339" y="0"/>
                </a:cubicBezTo>
                <a:close/>
                <a:moveTo>
                  <a:pt x="107316" y="0"/>
                </a:moveTo>
                <a:cubicBezTo>
                  <a:pt x="109894" y="0"/>
                  <a:pt x="111983" y="2095"/>
                  <a:pt x="111983" y="4680"/>
                </a:cubicBezTo>
                <a:lnTo>
                  <a:pt x="111983" y="18051"/>
                </a:lnTo>
                <a:cubicBezTo>
                  <a:pt x="111983" y="20636"/>
                  <a:pt x="109894" y="22731"/>
                  <a:pt x="107316" y="22731"/>
                </a:cubicBezTo>
                <a:cubicBezTo>
                  <a:pt x="104739" y="22731"/>
                  <a:pt x="102650" y="20636"/>
                  <a:pt x="102650" y="18051"/>
                </a:cubicBezTo>
                <a:lnTo>
                  <a:pt x="102650" y="4680"/>
                </a:lnTo>
                <a:cubicBezTo>
                  <a:pt x="102650" y="2095"/>
                  <a:pt x="104739" y="0"/>
                  <a:pt x="107316" y="0"/>
                </a:cubicBezTo>
                <a:close/>
              </a:path>
            </a:pathLst>
          </a:custGeom>
          <a:solidFill>
            <a:srgbClr val="1ED4DE"/>
          </a:solidFill>
          <a:ln>
            <a:noFill/>
          </a:ln>
        </p:spPr>
        <p:txBody>
          <a:bodyPr wrap="square" lIns="121868" tIns="60917" rIns="121868" bIns="60917" anchor="ctr" anchorCtr="0">
            <a:noAutofit/>
          </a:bodyPr>
          <a:lstStyle/>
          <a:p>
            <a:pPr algn="ctr" defTabSz="1218895"/>
            <a:endParaRPr sz="2399" kern="0">
              <a:solidFill>
                <a:srgbClr val="FFFFFF"/>
              </a:solidFill>
              <a:latin typeface="Arial"/>
              <a:ea typeface="Arial"/>
              <a:cs typeface="Arial"/>
              <a:sym typeface="Arial"/>
            </a:endParaRPr>
          </a:p>
        </p:txBody>
      </p:sp>
      <p:grpSp>
        <p:nvGrpSpPr>
          <p:cNvPr id="35" name="Shape 717"/>
          <p:cNvGrpSpPr/>
          <p:nvPr/>
        </p:nvGrpSpPr>
        <p:grpSpPr>
          <a:xfrm>
            <a:off x="8560868" y="2531216"/>
            <a:ext cx="3705744" cy="897784"/>
            <a:chOff x="2113657" y="4283315"/>
            <a:chExt cx="3887257" cy="673513"/>
          </a:xfrm>
        </p:grpSpPr>
        <p:sp>
          <p:nvSpPr>
            <p:cNvPr id="36" name="Shape 718"/>
            <p:cNvSpPr txBox="1"/>
            <p:nvPr/>
          </p:nvSpPr>
          <p:spPr>
            <a:xfrm>
              <a:off x="2113657" y="4495163"/>
              <a:ext cx="3887257"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a:solidFill>
                    <a:srgbClr val="595959"/>
                  </a:solidFill>
                  <a:latin typeface="Times New Roman" panose="02020603050405020304" pitchFamily="18" charset="0"/>
                  <a:ea typeface="Arial"/>
                  <a:cs typeface="Times New Roman" panose="02020603050405020304" pitchFamily="18" charset="0"/>
                </a:rPr>
                <a:t>All components of the </a:t>
              </a:r>
              <a:r>
                <a:rPr lang="en-US" sz="1600" kern="0" dirty="0" smtClean="0">
                  <a:solidFill>
                    <a:srgbClr val="595959"/>
                  </a:solidFill>
                  <a:latin typeface="Times New Roman" panose="02020603050405020304" pitchFamily="18" charset="0"/>
                  <a:ea typeface="Arial"/>
                  <a:cs typeface="Times New Roman" panose="02020603050405020304" pitchFamily="18" charset="0"/>
                </a:rPr>
                <a:t>products </a:t>
              </a:r>
              <a:r>
                <a:rPr lang="en-US" sz="1600" kern="0" dirty="0">
                  <a:solidFill>
                    <a:srgbClr val="595959"/>
                  </a:solidFill>
                  <a:latin typeface="Times New Roman" panose="02020603050405020304" pitchFamily="18" charset="0"/>
                  <a:ea typeface="Arial"/>
                  <a:cs typeface="Times New Roman" panose="02020603050405020304" pitchFamily="18" charset="0"/>
                </a:rPr>
                <a:t>are successfully </a:t>
              </a:r>
              <a:r>
                <a:rPr lang="en-US" sz="1600" kern="0" dirty="0" smtClean="0">
                  <a:solidFill>
                    <a:srgbClr val="595959"/>
                  </a:solidFill>
                  <a:latin typeface="Times New Roman" panose="02020603050405020304" pitchFamily="18" charset="0"/>
                  <a:ea typeface="Arial"/>
                  <a:cs typeface="Times New Roman" panose="02020603050405020304" pitchFamily="18" charset="0"/>
                </a:rPr>
                <a:t>tested</a:t>
              </a:r>
              <a:endParaRPr lang="en"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37" name="Shape 719"/>
            <p:cNvSpPr txBox="1"/>
            <p:nvPr/>
          </p:nvSpPr>
          <p:spPr>
            <a:xfrm>
              <a:off x="2113658" y="4283315"/>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sym typeface="Arial"/>
                </a:rPr>
                <a:t>After sale services/ Guarantee</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pic>
        <p:nvPicPr>
          <p:cNvPr id="28" name="Picture 27" descr="F:\پدیده سما\پدیده\آرم شرکت ابزارسازان درمانگر\minerva.png"/>
          <p:cNvPicPr/>
          <p:nvPr/>
        </p:nvPicPr>
        <p:blipFill>
          <a:blip r:embed="rId3" cstate="print"/>
          <a:srcRect/>
          <a:stretch>
            <a:fillRect/>
          </a:stretch>
        </p:blipFill>
        <p:spPr bwMode="auto">
          <a:xfrm>
            <a:off x="509201" y="37039"/>
            <a:ext cx="2292845" cy="1778668"/>
          </a:xfrm>
          <a:prstGeom prst="rect">
            <a:avLst/>
          </a:prstGeom>
          <a:noFill/>
          <a:ln w="9525">
            <a:noFill/>
            <a:miter lim="800000"/>
            <a:headEnd/>
            <a:tailEnd/>
          </a:ln>
        </p:spPr>
      </p:pic>
      <p:pic>
        <p:nvPicPr>
          <p:cNvPr id="29" name="Picture 28" descr="F:\پدیده سما\photo spe culum final\photo_2017-02-14_13-54-17.jpg"/>
          <p:cNvPicPr/>
          <p:nvPr/>
        </p:nvPicPr>
        <p:blipFill>
          <a:blip r:embed="rId4" cstate="print"/>
          <a:srcRect/>
          <a:stretch>
            <a:fillRect/>
          </a:stretch>
        </p:blipFill>
        <p:spPr bwMode="auto">
          <a:xfrm>
            <a:off x="4189412" y="1143000"/>
            <a:ext cx="4059428" cy="2438400"/>
          </a:xfrm>
          <a:prstGeom prst="rect">
            <a:avLst/>
          </a:prstGeom>
          <a:ln>
            <a:noFill/>
          </a:ln>
          <a:effectLst>
            <a:outerShdw blurRad="190500" algn="tl" rotWithShape="0">
              <a:srgbClr val="000000">
                <a:alpha val="70000"/>
              </a:srgbClr>
            </a:outerShdw>
          </a:effectLst>
        </p:spPr>
      </p:pic>
      <p:pic>
        <p:nvPicPr>
          <p:cNvPr id="33" name="Picture 32" descr="F:\پدیده سما\photo spe culum final\photo_2017-02-14_13-54-31.jpg"/>
          <p:cNvPicPr/>
          <p:nvPr/>
        </p:nvPicPr>
        <p:blipFill>
          <a:blip r:embed="rId5" cstate="print"/>
          <a:srcRect/>
          <a:stretch>
            <a:fillRect/>
          </a:stretch>
        </p:blipFill>
        <p:spPr bwMode="auto">
          <a:xfrm>
            <a:off x="4189412" y="4038600"/>
            <a:ext cx="4059428" cy="2438400"/>
          </a:xfrm>
          <a:prstGeom prst="rect">
            <a:avLst/>
          </a:prstGeom>
          <a:ln>
            <a:noFill/>
          </a:ln>
          <a:effectLst>
            <a:outerShdw blurRad="190500" algn="tl" rotWithShape="0">
              <a:srgbClr val="000000">
                <a:alpha val="70000"/>
              </a:srgbClr>
            </a:outerShdw>
          </a:effectLst>
        </p:spPr>
      </p:pic>
      <p:grpSp>
        <p:nvGrpSpPr>
          <p:cNvPr id="23" name="Shape 720"/>
          <p:cNvGrpSpPr/>
          <p:nvPr/>
        </p:nvGrpSpPr>
        <p:grpSpPr>
          <a:xfrm>
            <a:off x="8560867" y="4261751"/>
            <a:ext cx="3627958" cy="897784"/>
            <a:chOff x="2113657" y="4283314"/>
            <a:chExt cx="3647460" cy="673513"/>
          </a:xfrm>
        </p:grpSpPr>
        <p:sp>
          <p:nvSpPr>
            <p:cNvPr id="25" name="Shape 721"/>
            <p:cNvSpPr txBox="1"/>
            <p:nvPr/>
          </p:nvSpPr>
          <p:spPr>
            <a:xfrm>
              <a:off x="2113657" y="4495162"/>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pt-BR" sz="1600" kern="0" dirty="0" smtClean="0">
                  <a:solidFill>
                    <a:srgbClr val="595959"/>
                  </a:solidFill>
                  <a:latin typeface="Times New Roman" panose="02020603050405020304" pitchFamily="18" charset="0"/>
                  <a:ea typeface="Arial"/>
                  <a:cs typeface="Times New Roman" panose="02020603050405020304" pitchFamily="18" charset="0"/>
                  <a:sym typeface="Arial"/>
                </a:rPr>
                <a:t>Local (Iran) Certificates </a:t>
              </a:r>
              <a:endParaRPr lang="pt-BR"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26" name="Shape 722"/>
            <p:cNvSpPr txBox="1"/>
            <p:nvPr/>
          </p:nvSpPr>
          <p:spPr>
            <a:xfrm>
              <a:off x="2113658" y="4283314"/>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sym typeface="Arial"/>
                </a:rPr>
                <a:t>Standards and legally certificates:</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Tree>
    <p:extLst>
      <p:ext uri="{BB962C8B-B14F-4D97-AF65-F5344CB8AC3E}">
        <p14:creationId xmlns:p14="http://schemas.microsoft.com/office/powerpoint/2010/main" val="370111525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Laboratory Devices</a:t>
            </a:r>
            <a:endParaRPr lang="en-US" dirty="0"/>
          </a:p>
        </p:txBody>
      </p:sp>
    </p:spTree>
    <p:extLst>
      <p:ext uri="{BB962C8B-B14F-4D97-AF65-F5344CB8AC3E}">
        <p14:creationId xmlns:p14="http://schemas.microsoft.com/office/powerpoint/2010/main" val="1829665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04"/>
        <p:cNvGrpSpPr/>
        <p:nvPr/>
      </p:nvGrpSpPr>
      <p:grpSpPr>
        <a:xfrm>
          <a:off x="0" y="0"/>
          <a:ext cx="0" cy="0"/>
          <a:chOff x="0" y="0"/>
          <a:chExt cx="0" cy="0"/>
        </a:xfrm>
      </p:grpSpPr>
      <p:grpSp>
        <p:nvGrpSpPr>
          <p:cNvPr id="711" name="Shape 711"/>
          <p:cNvGrpSpPr/>
          <p:nvPr/>
        </p:nvGrpSpPr>
        <p:grpSpPr>
          <a:xfrm>
            <a:off x="8560868" y="680349"/>
            <a:ext cx="3400944" cy="897785"/>
            <a:chOff x="2113657" y="4283314"/>
            <a:chExt cx="3647460" cy="673514"/>
          </a:xfrm>
        </p:grpSpPr>
        <p:sp>
          <p:nvSpPr>
            <p:cNvPr id="712" name="Shape 712"/>
            <p:cNvSpPr txBox="1"/>
            <p:nvPr/>
          </p:nvSpPr>
          <p:spPr>
            <a:xfrm>
              <a:off x="2113657" y="4495163"/>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20 products (Per month)</a:t>
              </a:r>
              <a:endParaRPr lang="en"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713" name="Shape 713"/>
            <p:cNvSpPr txBox="1"/>
            <p:nvPr/>
          </p:nvSpPr>
          <p:spPr>
            <a:xfrm>
              <a:off x="2113658" y="4283314"/>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rPr>
                <a:t>Production capacity</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715" name="Shape 715"/>
          <p:cNvSpPr/>
          <p:nvPr/>
        </p:nvSpPr>
        <p:spPr>
          <a:xfrm>
            <a:off x="8913812" y="1661061"/>
            <a:ext cx="445583" cy="444279"/>
          </a:xfrm>
          <a:custGeom>
            <a:avLst/>
            <a:gdLst/>
            <a:ahLst/>
            <a:cxnLst/>
            <a:rect l="0" t="0" r="0" b="0"/>
            <a:pathLst>
              <a:path w="120000" h="120000" extrusionOk="0">
                <a:moveTo>
                  <a:pt x="26666" y="100217"/>
                </a:moveTo>
                <a:cubicBezTo>
                  <a:pt x="25193" y="100217"/>
                  <a:pt x="24000" y="101415"/>
                  <a:pt x="24000" y="102892"/>
                </a:cubicBezTo>
                <a:cubicBezTo>
                  <a:pt x="24000" y="104369"/>
                  <a:pt x="25193" y="105566"/>
                  <a:pt x="26666" y="105566"/>
                </a:cubicBezTo>
                <a:lnTo>
                  <a:pt x="93333" y="105566"/>
                </a:lnTo>
                <a:cubicBezTo>
                  <a:pt x="94806" y="105566"/>
                  <a:pt x="96000" y="104369"/>
                  <a:pt x="96000" y="102892"/>
                </a:cubicBezTo>
                <a:cubicBezTo>
                  <a:pt x="96000" y="101415"/>
                  <a:pt x="94806" y="100217"/>
                  <a:pt x="93333" y="100217"/>
                </a:cubicBezTo>
                <a:close/>
                <a:moveTo>
                  <a:pt x="26666" y="87913"/>
                </a:moveTo>
                <a:cubicBezTo>
                  <a:pt x="25193" y="87913"/>
                  <a:pt x="24000" y="89111"/>
                  <a:pt x="24000" y="90588"/>
                </a:cubicBezTo>
                <a:cubicBezTo>
                  <a:pt x="24000" y="92065"/>
                  <a:pt x="25193" y="93262"/>
                  <a:pt x="26666" y="93262"/>
                </a:cubicBezTo>
                <a:lnTo>
                  <a:pt x="93333" y="93262"/>
                </a:lnTo>
                <a:cubicBezTo>
                  <a:pt x="94806" y="93262"/>
                  <a:pt x="96000" y="92065"/>
                  <a:pt x="96000" y="90588"/>
                </a:cubicBezTo>
                <a:cubicBezTo>
                  <a:pt x="96000" y="89111"/>
                  <a:pt x="94806" y="87913"/>
                  <a:pt x="93333" y="87913"/>
                </a:cubicBezTo>
                <a:close/>
                <a:moveTo>
                  <a:pt x="26666" y="75609"/>
                </a:moveTo>
                <a:cubicBezTo>
                  <a:pt x="25193" y="75609"/>
                  <a:pt x="24000" y="76806"/>
                  <a:pt x="24000" y="78284"/>
                </a:cubicBezTo>
                <a:cubicBezTo>
                  <a:pt x="24000" y="79761"/>
                  <a:pt x="25193" y="80958"/>
                  <a:pt x="26666" y="80958"/>
                </a:cubicBezTo>
                <a:lnTo>
                  <a:pt x="93333" y="80958"/>
                </a:lnTo>
                <a:cubicBezTo>
                  <a:pt x="94806" y="80958"/>
                  <a:pt x="96000" y="79761"/>
                  <a:pt x="96000" y="78284"/>
                </a:cubicBezTo>
                <a:cubicBezTo>
                  <a:pt x="96000" y="76806"/>
                  <a:pt x="94806" y="75609"/>
                  <a:pt x="93333" y="75609"/>
                </a:cubicBezTo>
                <a:close/>
                <a:moveTo>
                  <a:pt x="26666" y="63305"/>
                </a:moveTo>
                <a:cubicBezTo>
                  <a:pt x="25193" y="63305"/>
                  <a:pt x="24000" y="64502"/>
                  <a:pt x="24000" y="65979"/>
                </a:cubicBezTo>
                <a:cubicBezTo>
                  <a:pt x="24000" y="67457"/>
                  <a:pt x="25193" y="68654"/>
                  <a:pt x="26666" y="68654"/>
                </a:cubicBezTo>
                <a:lnTo>
                  <a:pt x="93333" y="68654"/>
                </a:lnTo>
                <a:cubicBezTo>
                  <a:pt x="94806" y="68654"/>
                  <a:pt x="96000" y="67457"/>
                  <a:pt x="96000" y="65979"/>
                </a:cubicBezTo>
                <a:cubicBezTo>
                  <a:pt x="96000" y="64502"/>
                  <a:pt x="94806" y="63305"/>
                  <a:pt x="93333" y="63305"/>
                </a:cubicBezTo>
                <a:close/>
                <a:moveTo>
                  <a:pt x="26666" y="51001"/>
                </a:moveTo>
                <a:cubicBezTo>
                  <a:pt x="25193" y="51001"/>
                  <a:pt x="24000" y="52198"/>
                  <a:pt x="24000" y="53675"/>
                </a:cubicBezTo>
                <a:cubicBezTo>
                  <a:pt x="24000" y="55152"/>
                  <a:pt x="25193" y="56350"/>
                  <a:pt x="26666" y="56350"/>
                </a:cubicBezTo>
                <a:lnTo>
                  <a:pt x="93333" y="56350"/>
                </a:lnTo>
                <a:cubicBezTo>
                  <a:pt x="94806" y="56350"/>
                  <a:pt x="96000" y="55152"/>
                  <a:pt x="96000" y="53675"/>
                </a:cubicBezTo>
                <a:cubicBezTo>
                  <a:pt x="96000" y="52198"/>
                  <a:pt x="94806" y="51001"/>
                  <a:pt x="93333" y="51001"/>
                </a:cubicBezTo>
                <a:close/>
                <a:moveTo>
                  <a:pt x="26666" y="38697"/>
                </a:moveTo>
                <a:cubicBezTo>
                  <a:pt x="25193" y="38697"/>
                  <a:pt x="24000" y="39894"/>
                  <a:pt x="24000" y="41371"/>
                </a:cubicBezTo>
                <a:cubicBezTo>
                  <a:pt x="24000" y="42848"/>
                  <a:pt x="25193" y="44046"/>
                  <a:pt x="26666" y="44046"/>
                </a:cubicBezTo>
                <a:lnTo>
                  <a:pt x="93333" y="44046"/>
                </a:lnTo>
                <a:cubicBezTo>
                  <a:pt x="94806" y="44046"/>
                  <a:pt x="96000" y="42848"/>
                  <a:pt x="96000" y="41371"/>
                </a:cubicBezTo>
                <a:cubicBezTo>
                  <a:pt x="96000" y="39894"/>
                  <a:pt x="94806" y="38697"/>
                  <a:pt x="93333" y="38697"/>
                </a:cubicBezTo>
                <a:close/>
                <a:moveTo>
                  <a:pt x="0" y="11366"/>
                </a:moveTo>
                <a:lnTo>
                  <a:pt x="6739" y="11366"/>
                </a:lnTo>
                <a:lnTo>
                  <a:pt x="6739" y="17459"/>
                </a:lnTo>
                <a:cubicBezTo>
                  <a:pt x="6739" y="22260"/>
                  <a:pt x="10619" y="26151"/>
                  <a:pt x="15405" y="26151"/>
                </a:cubicBezTo>
                <a:cubicBezTo>
                  <a:pt x="20192" y="26151"/>
                  <a:pt x="24072" y="22260"/>
                  <a:pt x="24072" y="17459"/>
                </a:cubicBezTo>
                <a:lnTo>
                  <a:pt x="24072" y="11366"/>
                </a:lnTo>
                <a:lnTo>
                  <a:pt x="29716" y="11366"/>
                </a:lnTo>
                <a:lnTo>
                  <a:pt x="29716" y="17459"/>
                </a:lnTo>
                <a:cubicBezTo>
                  <a:pt x="29716" y="22260"/>
                  <a:pt x="33597" y="26151"/>
                  <a:pt x="38383" y="26151"/>
                </a:cubicBezTo>
                <a:cubicBezTo>
                  <a:pt x="43170" y="26151"/>
                  <a:pt x="47050" y="22260"/>
                  <a:pt x="47050" y="17459"/>
                </a:cubicBezTo>
                <a:lnTo>
                  <a:pt x="47050" y="11366"/>
                </a:lnTo>
                <a:lnTo>
                  <a:pt x="52694" y="11366"/>
                </a:lnTo>
                <a:lnTo>
                  <a:pt x="52694" y="17459"/>
                </a:lnTo>
                <a:cubicBezTo>
                  <a:pt x="52694" y="22260"/>
                  <a:pt x="56574" y="26151"/>
                  <a:pt x="61361" y="26151"/>
                </a:cubicBezTo>
                <a:cubicBezTo>
                  <a:pt x="66147" y="26151"/>
                  <a:pt x="70028" y="22260"/>
                  <a:pt x="70028" y="17459"/>
                </a:cubicBezTo>
                <a:lnTo>
                  <a:pt x="70028" y="11366"/>
                </a:lnTo>
                <a:lnTo>
                  <a:pt x="75672" y="11366"/>
                </a:lnTo>
                <a:lnTo>
                  <a:pt x="75672" y="17459"/>
                </a:lnTo>
                <a:cubicBezTo>
                  <a:pt x="75672" y="22260"/>
                  <a:pt x="79552" y="26151"/>
                  <a:pt x="84339" y="26151"/>
                </a:cubicBezTo>
                <a:cubicBezTo>
                  <a:pt x="89125" y="26151"/>
                  <a:pt x="93005" y="22260"/>
                  <a:pt x="93005" y="17459"/>
                </a:cubicBezTo>
                <a:lnTo>
                  <a:pt x="93005" y="11366"/>
                </a:lnTo>
                <a:lnTo>
                  <a:pt x="98650" y="11366"/>
                </a:lnTo>
                <a:lnTo>
                  <a:pt x="98650" y="17459"/>
                </a:lnTo>
                <a:cubicBezTo>
                  <a:pt x="98650" y="22259"/>
                  <a:pt x="102530" y="26151"/>
                  <a:pt x="107316" y="26151"/>
                </a:cubicBezTo>
                <a:cubicBezTo>
                  <a:pt x="112103" y="26151"/>
                  <a:pt x="115983" y="22259"/>
                  <a:pt x="115983" y="17459"/>
                </a:cubicBezTo>
                <a:lnTo>
                  <a:pt x="115983" y="11366"/>
                </a:lnTo>
                <a:lnTo>
                  <a:pt x="120000" y="11366"/>
                </a:lnTo>
                <a:lnTo>
                  <a:pt x="120000" y="120000"/>
                </a:lnTo>
                <a:lnTo>
                  <a:pt x="0" y="120000"/>
                </a:lnTo>
                <a:close/>
                <a:moveTo>
                  <a:pt x="15405" y="0"/>
                </a:moveTo>
                <a:cubicBezTo>
                  <a:pt x="17983" y="0"/>
                  <a:pt x="20072" y="2095"/>
                  <a:pt x="20072" y="4680"/>
                </a:cubicBezTo>
                <a:lnTo>
                  <a:pt x="20072" y="18051"/>
                </a:lnTo>
                <a:cubicBezTo>
                  <a:pt x="20072" y="20636"/>
                  <a:pt x="17983" y="22732"/>
                  <a:pt x="15405" y="22732"/>
                </a:cubicBezTo>
                <a:cubicBezTo>
                  <a:pt x="12828" y="22732"/>
                  <a:pt x="10739" y="20636"/>
                  <a:pt x="10739" y="18051"/>
                </a:cubicBezTo>
                <a:lnTo>
                  <a:pt x="10739" y="4680"/>
                </a:lnTo>
                <a:cubicBezTo>
                  <a:pt x="10739" y="2095"/>
                  <a:pt x="12828" y="0"/>
                  <a:pt x="15405" y="0"/>
                </a:cubicBezTo>
                <a:close/>
                <a:moveTo>
                  <a:pt x="38383" y="0"/>
                </a:moveTo>
                <a:cubicBezTo>
                  <a:pt x="40960" y="0"/>
                  <a:pt x="43050" y="2095"/>
                  <a:pt x="43050" y="4680"/>
                </a:cubicBezTo>
                <a:lnTo>
                  <a:pt x="43050" y="18051"/>
                </a:lnTo>
                <a:cubicBezTo>
                  <a:pt x="43050" y="20636"/>
                  <a:pt x="40960" y="22732"/>
                  <a:pt x="38383" y="22732"/>
                </a:cubicBezTo>
                <a:cubicBezTo>
                  <a:pt x="35806" y="22732"/>
                  <a:pt x="33716" y="20636"/>
                  <a:pt x="33716" y="18051"/>
                </a:cubicBezTo>
                <a:lnTo>
                  <a:pt x="33716" y="4680"/>
                </a:lnTo>
                <a:cubicBezTo>
                  <a:pt x="33716" y="2095"/>
                  <a:pt x="35806" y="0"/>
                  <a:pt x="38383" y="0"/>
                </a:cubicBezTo>
                <a:close/>
                <a:moveTo>
                  <a:pt x="61361" y="0"/>
                </a:moveTo>
                <a:cubicBezTo>
                  <a:pt x="63938" y="0"/>
                  <a:pt x="66028" y="2095"/>
                  <a:pt x="66028" y="4680"/>
                </a:cubicBezTo>
                <a:lnTo>
                  <a:pt x="66028" y="18051"/>
                </a:lnTo>
                <a:cubicBezTo>
                  <a:pt x="66028" y="20636"/>
                  <a:pt x="63938" y="22731"/>
                  <a:pt x="61361" y="22731"/>
                </a:cubicBezTo>
                <a:cubicBezTo>
                  <a:pt x="58784" y="22731"/>
                  <a:pt x="56694" y="20636"/>
                  <a:pt x="56694" y="18051"/>
                </a:cubicBezTo>
                <a:lnTo>
                  <a:pt x="56694" y="4680"/>
                </a:lnTo>
                <a:cubicBezTo>
                  <a:pt x="56694" y="2095"/>
                  <a:pt x="58784" y="0"/>
                  <a:pt x="61361" y="0"/>
                </a:cubicBezTo>
                <a:close/>
                <a:moveTo>
                  <a:pt x="84339" y="0"/>
                </a:moveTo>
                <a:cubicBezTo>
                  <a:pt x="86916" y="0"/>
                  <a:pt x="89005" y="2095"/>
                  <a:pt x="89005" y="4680"/>
                </a:cubicBezTo>
                <a:lnTo>
                  <a:pt x="89005" y="18051"/>
                </a:lnTo>
                <a:cubicBezTo>
                  <a:pt x="89005" y="20636"/>
                  <a:pt x="86916" y="22731"/>
                  <a:pt x="84339" y="22731"/>
                </a:cubicBezTo>
                <a:cubicBezTo>
                  <a:pt x="81761" y="22731"/>
                  <a:pt x="79672" y="20636"/>
                  <a:pt x="79672" y="18051"/>
                </a:cubicBezTo>
                <a:lnTo>
                  <a:pt x="79672" y="4680"/>
                </a:lnTo>
                <a:cubicBezTo>
                  <a:pt x="79672" y="2095"/>
                  <a:pt x="81761" y="0"/>
                  <a:pt x="84339" y="0"/>
                </a:cubicBezTo>
                <a:close/>
                <a:moveTo>
                  <a:pt x="107316" y="0"/>
                </a:moveTo>
                <a:cubicBezTo>
                  <a:pt x="109894" y="0"/>
                  <a:pt x="111983" y="2095"/>
                  <a:pt x="111983" y="4680"/>
                </a:cubicBezTo>
                <a:lnTo>
                  <a:pt x="111983" y="18051"/>
                </a:lnTo>
                <a:cubicBezTo>
                  <a:pt x="111983" y="20636"/>
                  <a:pt x="109894" y="22731"/>
                  <a:pt x="107316" y="22731"/>
                </a:cubicBezTo>
                <a:cubicBezTo>
                  <a:pt x="104739" y="22731"/>
                  <a:pt x="102650" y="20636"/>
                  <a:pt x="102650" y="18051"/>
                </a:cubicBezTo>
                <a:lnTo>
                  <a:pt x="102650" y="4680"/>
                </a:lnTo>
                <a:cubicBezTo>
                  <a:pt x="102650" y="2095"/>
                  <a:pt x="104739" y="0"/>
                  <a:pt x="107316" y="0"/>
                </a:cubicBezTo>
                <a:close/>
              </a:path>
            </a:pathLst>
          </a:custGeom>
          <a:solidFill>
            <a:srgbClr val="1ED4DE"/>
          </a:solidFill>
          <a:ln>
            <a:noFill/>
          </a:ln>
        </p:spPr>
        <p:txBody>
          <a:bodyPr wrap="square" lIns="121868" tIns="60917" rIns="121868" bIns="60917" anchor="ctr" anchorCtr="0">
            <a:noAutofit/>
          </a:bodyPr>
          <a:lstStyle/>
          <a:p>
            <a:pPr algn="ctr" defTabSz="1218895"/>
            <a:endParaRPr sz="2399" kern="0">
              <a:solidFill>
                <a:srgbClr val="FFFFFF"/>
              </a:solidFill>
              <a:latin typeface="Arial"/>
              <a:ea typeface="Arial"/>
              <a:cs typeface="Arial"/>
              <a:sym typeface="Arial"/>
            </a:endParaRPr>
          </a:p>
        </p:txBody>
      </p:sp>
      <p:sp>
        <p:nvSpPr>
          <p:cNvPr id="719" name="Shape 719"/>
          <p:cNvSpPr txBox="1"/>
          <p:nvPr/>
        </p:nvSpPr>
        <p:spPr>
          <a:xfrm>
            <a:off x="8560869" y="2194461"/>
            <a:ext cx="3253607" cy="369236"/>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sym typeface="Arial"/>
              </a:rPr>
              <a:t>After sale services/ Guarantee</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nvGrpSpPr>
          <p:cNvPr id="720" name="Shape 720"/>
          <p:cNvGrpSpPr/>
          <p:nvPr/>
        </p:nvGrpSpPr>
        <p:grpSpPr>
          <a:xfrm>
            <a:off x="8560867" y="3990308"/>
            <a:ext cx="3627958" cy="897785"/>
            <a:chOff x="2113657" y="4283314"/>
            <a:chExt cx="3647460" cy="673514"/>
          </a:xfrm>
        </p:grpSpPr>
        <p:sp>
          <p:nvSpPr>
            <p:cNvPr id="721" name="Shape 721"/>
            <p:cNvSpPr txBox="1"/>
            <p:nvPr/>
          </p:nvSpPr>
          <p:spPr>
            <a:xfrm>
              <a:off x="2113657" y="4495163"/>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fr-FR" sz="1600" kern="0" dirty="0" smtClean="0">
                  <a:solidFill>
                    <a:srgbClr val="595959"/>
                  </a:solidFill>
                  <a:latin typeface="Times New Roman" panose="02020603050405020304" pitchFamily="18" charset="0"/>
                  <a:ea typeface="Arial"/>
                  <a:cs typeface="Times New Roman" panose="02020603050405020304" pitchFamily="18" charset="0"/>
                  <a:sym typeface="Arial"/>
                </a:rPr>
                <a:t>???</a:t>
              </a:r>
              <a:endParaRPr lang="pt-BR"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722" name="Shape 722"/>
            <p:cNvSpPr txBox="1"/>
            <p:nvPr/>
          </p:nvSpPr>
          <p:spPr>
            <a:xfrm>
              <a:off x="2113658" y="4283314"/>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sym typeface="Arial"/>
                </a:rPr>
                <a:t>Standards and legally certificates:</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29" name="Shape 450"/>
          <p:cNvSpPr/>
          <p:nvPr/>
        </p:nvSpPr>
        <p:spPr>
          <a:xfrm>
            <a:off x="8863945" y="3413661"/>
            <a:ext cx="545316" cy="588847"/>
          </a:xfrm>
          <a:custGeom>
            <a:avLst/>
            <a:gdLst/>
            <a:ahLst/>
            <a:cxnLst/>
            <a:rect l="0" t="0" r="0" b="0"/>
            <a:pathLst>
              <a:path w="120000" h="120000" extrusionOk="0">
                <a:moveTo>
                  <a:pt x="65274" y="39473"/>
                </a:moveTo>
                <a:cubicBezTo>
                  <a:pt x="53599" y="36371"/>
                  <a:pt x="41599" y="43242"/>
                  <a:pt x="38470" y="54820"/>
                </a:cubicBezTo>
                <a:cubicBezTo>
                  <a:pt x="35342" y="66398"/>
                  <a:pt x="42270" y="78299"/>
                  <a:pt x="53945" y="81402"/>
                </a:cubicBezTo>
                <a:cubicBezTo>
                  <a:pt x="65620" y="84504"/>
                  <a:pt x="77621" y="77633"/>
                  <a:pt x="80749" y="66055"/>
                </a:cubicBezTo>
                <a:cubicBezTo>
                  <a:pt x="83877" y="54477"/>
                  <a:pt x="76949" y="42576"/>
                  <a:pt x="65274" y="39473"/>
                </a:cubicBezTo>
                <a:close/>
                <a:moveTo>
                  <a:pt x="69168" y="25060"/>
                </a:moveTo>
                <a:cubicBezTo>
                  <a:pt x="88870" y="30296"/>
                  <a:pt x="100561" y="50379"/>
                  <a:pt x="95282" y="69917"/>
                </a:cubicBezTo>
                <a:cubicBezTo>
                  <a:pt x="90003" y="89455"/>
                  <a:pt x="69753" y="101050"/>
                  <a:pt x="50051" y="95815"/>
                </a:cubicBezTo>
                <a:cubicBezTo>
                  <a:pt x="30350" y="90579"/>
                  <a:pt x="18658" y="70496"/>
                  <a:pt x="23937" y="50958"/>
                </a:cubicBezTo>
                <a:cubicBezTo>
                  <a:pt x="29216" y="31420"/>
                  <a:pt x="49467" y="19825"/>
                  <a:pt x="69168" y="25060"/>
                </a:cubicBezTo>
                <a:close/>
                <a:moveTo>
                  <a:pt x="70584" y="19819"/>
                </a:moveTo>
                <a:cubicBezTo>
                  <a:pt x="47964" y="13808"/>
                  <a:pt x="24713" y="27121"/>
                  <a:pt x="18652" y="49554"/>
                </a:cubicBezTo>
                <a:cubicBezTo>
                  <a:pt x="12591" y="71987"/>
                  <a:pt x="26015" y="95045"/>
                  <a:pt x="48635" y="101056"/>
                </a:cubicBezTo>
                <a:cubicBezTo>
                  <a:pt x="71255" y="107067"/>
                  <a:pt x="94506" y="93754"/>
                  <a:pt x="100567" y="71321"/>
                </a:cubicBezTo>
                <a:cubicBezTo>
                  <a:pt x="106628" y="48888"/>
                  <a:pt x="93204" y="25830"/>
                  <a:pt x="70584" y="19819"/>
                </a:cubicBezTo>
                <a:close/>
                <a:moveTo>
                  <a:pt x="120000" y="28418"/>
                </a:moveTo>
                <a:lnTo>
                  <a:pt x="119819" y="29085"/>
                </a:lnTo>
                <a:lnTo>
                  <a:pt x="119636" y="28804"/>
                </a:lnTo>
                <a:close/>
                <a:moveTo>
                  <a:pt x="84120" y="4683"/>
                </a:moveTo>
                <a:lnTo>
                  <a:pt x="83867" y="19572"/>
                </a:lnTo>
                <a:lnTo>
                  <a:pt x="83406" y="19449"/>
                </a:lnTo>
                <a:cubicBezTo>
                  <a:pt x="87163" y="21546"/>
                  <a:pt x="90559" y="24117"/>
                  <a:pt x="93431" y="27166"/>
                </a:cubicBezTo>
                <a:lnTo>
                  <a:pt x="106796" y="23870"/>
                </a:lnTo>
                <a:lnTo>
                  <a:pt x="115363" y="39849"/>
                </a:lnTo>
                <a:lnTo>
                  <a:pt x="105840" y="48364"/>
                </a:lnTo>
                <a:cubicBezTo>
                  <a:pt x="107034" y="52676"/>
                  <a:pt x="107596" y="57191"/>
                  <a:pt x="107394" y="61781"/>
                </a:cubicBezTo>
                <a:lnTo>
                  <a:pt x="119289" y="68330"/>
                </a:lnTo>
                <a:lnTo>
                  <a:pt x="114566" y="85810"/>
                </a:lnTo>
                <a:lnTo>
                  <a:pt x="100132" y="85570"/>
                </a:lnTo>
                <a:cubicBezTo>
                  <a:pt x="98307" y="88594"/>
                  <a:pt x="96096" y="91321"/>
                  <a:pt x="93619" y="93756"/>
                </a:cubicBezTo>
                <a:lnTo>
                  <a:pt x="98359" y="106025"/>
                </a:lnTo>
                <a:lnTo>
                  <a:pt x="83411" y="116405"/>
                </a:lnTo>
                <a:lnTo>
                  <a:pt x="72073" y="106643"/>
                </a:lnTo>
                <a:lnTo>
                  <a:pt x="73453" y="105685"/>
                </a:lnTo>
                <a:cubicBezTo>
                  <a:pt x="69110" y="107079"/>
                  <a:pt x="64517" y="107749"/>
                  <a:pt x="59835" y="107723"/>
                </a:cubicBezTo>
                <a:lnTo>
                  <a:pt x="52963" y="119999"/>
                </a:lnTo>
                <a:lnTo>
                  <a:pt x="35336" y="115316"/>
                </a:lnTo>
                <a:lnTo>
                  <a:pt x="35574" y="101277"/>
                </a:lnTo>
                <a:cubicBezTo>
                  <a:pt x="31839" y="99165"/>
                  <a:pt x="28466" y="96583"/>
                  <a:pt x="25614" y="93529"/>
                </a:cubicBezTo>
                <a:lnTo>
                  <a:pt x="25843" y="94015"/>
                </a:lnTo>
                <a:lnTo>
                  <a:pt x="11102" y="96847"/>
                </a:lnTo>
                <a:lnTo>
                  <a:pt x="3390" y="80445"/>
                </a:lnTo>
                <a:lnTo>
                  <a:pt x="13359" y="72429"/>
                </a:lnTo>
                <a:cubicBezTo>
                  <a:pt x="12295" y="68561"/>
                  <a:pt x="11739" y="64530"/>
                  <a:pt x="11738" y="60428"/>
                </a:cubicBezTo>
                <a:lnTo>
                  <a:pt x="0" y="53965"/>
                </a:lnTo>
                <a:lnTo>
                  <a:pt x="4723" y="36484"/>
                </a:lnTo>
                <a:lnTo>
                  <a:pt x="18174" y="36709"/>
                </a:lnTo>
                <a:cubicBezTo>
                  <a:pt x="19999" y="33515"/>
                  <a:pt x="22203" y="30603"/>
                  <a:pt x="24696" y="27997"/>
                </a:cubicBezTo>
                <a:lnTo>
                  <a:pt x="20190" y="14215"/>
                </a:lnTo>
                <a:lnTo>
                  <a:pt x="35666" y="4625"/>
                </a:lnTo>
                <a:lnTo>
                  <a:pt x="46473" y="14962"/>
                </a:lnTo>
                <a:lnTo>
                  <a:pt x="46365" y="15030"/>
                </a:lnTo>
                <a:cubicBezTo>
                  <a:pt x="50613" y="13704"/>
                  <a:pt x="55098" y="13091"/>
                  <a:pt x="59667" y="13141"/>
                </a:cubicBezTo>
                <a:lnTo>
                  <a:pt x="59206" y="13018"/>
                </a:lnTo>
                <a:lnTo>
                  <a:pt x="66493" y="0"/>
                </a:lnTo>
                <a:close/>
              </a:path>
            </a:pathLst>
          </a:custGeom>
          <a:solidFill>
            <a:srgbClr val="E62949"/>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30" name="Shape 451"/>
          <p:cNvSpPr/>
          <p:nvPr/>
        </p:nvSpPr>
        <p:spPr>
          <a:xfrm rot="1795255">
            <a:off x="8958484" y="121276"/>
            <a:ext cx="356158" cy="656509"/>
          </a:xfrm>
          <a:custGeom>
            <a:avLst/>
            <a:gdLst/>
            <a:ahLst/>
            <a:cxnLst/>
            <a:rect l="0" t="0" r="0" b="0"/>
            <a:pathLst>
              <a:path w="120000" h="120000" extrusionOk="0">
                <a:moveTo>
                  <a:pt x="60041" y="0"/>
                </a:moveTo>
                <a:cubicBezTo>
                  <a:pt x="68312" y="142"/>
                  <a:pt x="77049" y="3617"/>
                  <a:pt x="77802" y="9249"/>
                </a:cubicBezTo>
                <a:cubicBezTo>
                  <a:pt x="79731" y="16341"/>
                  <a:pt x="68983" y="18083"/>
                  <a:pt x="72034" y="26607"/>
                </a:cubicBezTo>
                <a:lnTo>
                  <a:pt x="120000" y="26607"/>
                </a:lnTo>
                <a:lnTo>
                  <a:pt x="120000" y="53320"/>
                </a:lnTo>
                <a:cubicBezTo>
                  <a:pt x="105180" y="54850"/>
                  <a:pt x="101982" y="49006"/>
                  <a:pt x="89415" y="50069"/>
                </a:cubicBezTo>
                <a:cubicBezTo>
                  <a:pt x="79319" y="50489"/>
                  <a:pt x="73089" y="55363"/>
                  <a:pt x="72833" y="59977"/>
                </a:cubicBezTo>
                <a:cubicBezTo>
                  <a:pt x="73004" y="64029"/>
                  <a:pt x="79442" y="70012"/>
                  <a:pt x="91464" y="70060"/>
                </a:cubicBezTo>
                <a:cubicBezTo>
                  <a:pt x="106013" y="69226"/>
                  <a:pt x="103877" y="65247"/>
                  <a:pt x="120000" y="65606"/>
                </a:cubicBezTo>
                <a:lnTo>
                  <a:pt x="120000" y="93541"/>
                </a:lnTo>
                <a:lnTo>
                  <a:pt x="70059" y="93541"/>
                </a:lnTo>
                <a:cubicBezTo>
                  <a:pt x="69329" y="102697"/>
                  <a:pt x="76533" y="101447"/>
                  <a:pt x="78036" y="109608"/>
                </a:cubicBezTo>
                <a:cubicBezTo>
                  <a:pt x="77950" y="116314"/>
                  <a:pt x="67224" y="119904"/>
                  <a:pt x="59959" y="120000"/>
                </a:cubicBezTo>
                <a:cubicBezTo>
                  <a:pt x="51687" y="119857"/>
                  <a:pt x="42950" y="116382"/>
                  <a:pt x="42197" y="110750"/>
                </a:cubicBezTo>
                <a:cubicBezTo>
                  <a:pt x="40279" y="103699"/>
                  <a:pt x="50892" y="101936"/>
                  <a:pt x="47995" y="93541"/>
                </a:cubicBezTo>
                <a:lnTo>
                  <a:pt x="0" y="93541"/>
                </a:lnTo>
                <a:lnTo>
                  <a:pt x="0" y="66075"/>
                </a:lnTo>
                <a:cubicBezTo>
                  <a:pt x="15368" y="64341"/>
                  <a:pt x="18478" y="70364"/>
                  <a:pt x="31219" y="69286"/>
                </a:cubicBezTo>
                <a:cubicBezTo>
                  <a:pt x="41315" y="68866"/>
                  <a:pt x="47545" y="63992"/>
                  <a:pt x="47801" y="59379"/>
                </a:cubicBezTo>
                <a:cubicBezTo>
                  <a:pt x="47631" y="55326"/>
                  <a:pt x="41193" y="49343"/>
                  <a:pt x="29171" y="49296"/>
                </a:cubicBezTo>
                <a:cubicBezTo>
                  <a:pt x="14433" y="50140"/>
                  <a:pt x="16816" y="54212"/>
                  <a:pt x="0" y="53739"/>
                </a:cubicBezTo>
                <a:lnTo>
                  <a:pt x="0" y="26607"/>
                </a:lnTo>
                <a:lnTo>
                  <a:pt x="49932" y="26607"/>
                </a:lnTo>
                <a:cubicBezTo>
                  <a:pt x="50748" y="17288"/>
                  <a:pt x="43474" y="18596"/>
                  <a:pt x="41963" y="10391"/>
                </a:cubicBezTo>
                <a:cubicBezTo>
                  <a:pt x="42049" y="3685"/>
                  <a:pt x="52775" y="95"/>
                  <a:pt x="60041" y="0"/>
                </a:cubicBezTo>
                <a:close/>
              </a:path>
            </a:pathLst>
          </a:custGeom>
          <a:solidFill>
            <a:srgbClr val="F4BD2D"/>
          </a:solidFill>
          <a:ln>
            <a:noFill/>
          </a:ln>
          <a:scene3d>
            <a:camera prst="orthographicFront">
              <a:rot lat="0" lon="0" rev="7200000"/>
            </a:camera>
            <a:lightRig rig="threePt" dir="t"/>
          </a:scene3d>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grpSp>
        <p:nvGrpSpPr>
          <p:cNvPr id="19" name="Shape 717"/>
          <p:cNvGrpSpPr/>
          <p:nvPr/>
        </p:nvGrpSpPr>
        <p:grpSpPr>
          <a:xfrm>
            <a:off x="8560868" y="5882388"/>
            <a:ext cx="3253608" cy="897784"/>
            <a:chOff x="2113657" y="4283315"/>
            <a:chExt cx="3647460" cy="673513"/>
          </a:xfrm>
        </p:grpSpPr>
        <p:sp>
          <p:nvSpPr>
            <p:cNvPr id="21" name="Shape 718"/>
            <p:cNvSpPr txBox="1"/>
            <p:nvPr/>
          </p:nvSpPr>
          <p:spPr>
            <a:xfrm>
              <a:off x="2113657" y="4495163"/>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4000 $</a:t>
              </a:r>
            </a:p>
          </p:txBody>
        </p:sp>
        <p:sp>
          <p:nvSpPr>
            <p:cNvPr id="22" name="Shape 719"/>
            <p:cNvSpPr txBox="1"/>
            <p:nvPr/>
          </p:nvSpPr>
          <p:spPr>
            <a:xfrm>
              <a:off x="2113658" y="4283315"/>
              <a:ext cx="3647459" cy="276999"/>
            </a:xfrm>
            <a:prstGeom prst="rect">
              <a:avLst/>
            </a:prstGeom>
            <a:noFill/>
            <a:ln>
              <a:noFill/>
            </a:ln>
          </p:spPr>
          <p:txBody>
            <a:bodyPr wrap="square" lIns="121868" tIns="60917" rIns="121868" bIns="60917" anchor="t" anchorCtr="0">
              <a:noAutofit/>
            </a:bodyPr>
            <a:lstStyle/>
            <a:p>
              <a:pPr defTabSz="1218895"/>
              <a:r>
                <a:rPr lang="en-US" b="1" kern="0" dirty="0" smtClean="0">
                  <a:solidFill>
                    <a:srgbClr val="595959"/>
                  </a:solidFill>
                  <a:latin typeface="Times New Roman" panose="02020603050405020304" pitchFamily="18" charset="0"/>
                  <a:ea typeface="Arial"/>
                  <a:cs typeface="Times New Roman" panose="02020603050405020304" pitchFamily="18" charset="0"/>
                  <a:sym typeface="Arial"/>
                </a:rPr>
                <a:t>Sales’ Price</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28" name="Shape 718"/>
          <p:cNvSpPr txBox="1"/>
          <p:nvPr/>
        </p:nvSpPr>
        <p:spPr>
          <a:xfrm>
            <a:off x="8560868" y="2493886"/>
            <a:ext cx="3477143" cy="615393"/>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smtClean="0">
                <a:solidFill>
                  <a:srgbClr val="595959"/>
                </a:solidFill>
                <a:latin typeface="Times New Roman" panose="02020603050405020304" pitchFamily="18" charset="0"/>
                <a:ea typeface="Arial"/>
                <a:cs typeface="Times New Roman" panose="02020603050405020304" pitchFamily="18" charset="0"/>
              </a:rPr>
              <a:t>60 months </a:t>
            </a:r>
            <a:r>
              <a:rPr lang="en-US" sz="1600" kern="0" dirty="0">
                <a:solidFill>
                  <a:srgbClr val="595959"/>
                </a:solidFill>
                <a:latin typeface="Times New Roman" panose="02020603050405020304" pitchFamily="18" charset="0"/>
                <a:ea typeface="Arial"/>
                <a:cs typeface="Times New Roman" panose="02020603050405020304" pitchFamily="18" charset="0"/>
              </a:rPr>
              <a:t>after sale services</a:t>
            </a:r>
          </a:p>
          <a:p>
            <a:pPr marL="285750" indent="-285750" defTabSz="1218895">
              <a:buFont typeface="Arial" panose="020B0604020202020204" pitchFamily="34" charset="0"/>
              <a:buChar char="•"/>
            </a:pPr>
            <a:r>
              <a:rPr lang="en-US" sz="1600" kern="0" dirty="0">
                <a:solidFill>
                  <a:srgbClr val="595959"/>
                </a:solidFill>
                <a:latin typeface="Times New Roman" panose="02020603050405020304" pitchFamily="18" charset="0"/>
                <a:ea typeface="Arial"/>
                <a:cs typeface="Times New Roman" panose="02020603050405020304" pitchFamily="18" charset="0"/>
              </a:rPr>
              <a:t>12 months Guarantee</a:t>
            </a:r>
            <a:endParaRPr lang="en"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pic>
        <p:nvPicPr>
          <p:cNvPr id="24" name="Picture 23"/>
          <p:cNvPicPr/>
          <p:nvPr/>
        </p:nvPicPr>
        <p:blipFill rotWithShape="1">
          <a:blip r:embed="rId3" cstate="print">
            <a:extLst>
              <a:ext uri="{28A0092B-C50C-407E-A947-70E740481C1C}">
                <a14:useLocalDpi xmlns:a14="http://schemas.microsoft.com/office/drawing/2010/main" val="0"/>
              </a:ext>
            </a:extLst>
          </a:blip>
          <a:srcRect t="24479" r="4106" b="13229"/>
          <a:stretch/>
        </p:blipFill>
        <p:spPr>
          <a:xfrm>
            <a:off x="3939423" y="1860526"/>
            <a:ext cx="4621443" cy="4997474"/>
          </a:xfrm>
          <a:prstGeom prst="rect">
            <a:avLst/>
          </a:prstGeom>
        </p:spPr>
      </p:pic>
      <p:pic>
        <p:nvPicPr>
          <p:cNvPr id="25" name="Picture 24"/>
          <p:cNvPicPr/>
          <p:nvPr/>
        </p:nvPicPr>
        <p:blipFill rotWithShape="1">
          <a:blip r:embed="rId4"/>
          <a:srcRect t="4275" r="3490" b="8924"/>
          <a:stretch/>
        </p:blipFill>
        <p:spPr>
          <a:xfrm>
            <a:off x="1" y="1904999"/>
            <a:ext cx="4265611" cy="4953001"/>
          </a:xfrm>
          <a:prstGeom prst="rect">
            <a:avLst/>
          </a:prstGeom>
        </p:spPr>
      </p:pic>
      <p:pic>
        <p:nvPicPr>
          <p:cNvPr id="26" name="Picture 25"/>
          <p:cNvPicPr/>
          <p:nvPr/>
        </p:nvPicPr>
        <p:blipFill rotWithShape="1">
          <a:blip r:embed="rId3" cstate="print">
            <a:extLst>
              <a:ext uri="{28A0092B-C50C-407E-A947-70E740481C1C}">
                <a14:useLocalDpi xmlns:a14="http://schemas.microsoft.com/office/drawing/2010/main" val="0"/>
              </a:ext>
            </a:extLst>
          </a:blip>
          <a:srcRect t="5108" r="4674" b="77211"/>
          <a:stretch/>
        </p:blipFill>
        <p:spPr>
          <a:xfrm>
            <a:off x="4340887" y="478085"/>
            <a:ext cx="3940854" cy="1143000"/>
          </a:xfrm>
          <a:prstGeom prst="rect">
            <a:avLst/>
          </a:prstGeom>
        </p:spPr>
      </p:pic>
      <p:pic>
        <p:nvPicPr>
          <p:cNvPr id="3" name="Picture 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423378" y="178174"/>
            <a:ext cx="1623034" cy="1650626"/>
          </a:xfrm>
          <a:prstGeom prst="rect">
            <a:avLst/>
          </a:prstGeom>
        </p:spPr>
      </p:pic>
      <p:sp>
        <p:nvSpPr>
          <p:cNvPr id="23" name="Shape 974"/>
          <p:cNvSpPr/>
          <p:nvPr/>
        </p:nvSpPr>
        <p:spPr>
          <a:xfrm rot="10800000">
            <a:off x="8959687" y="5338853"/>
            <a:ext cx="353751" cy="528546"/>
          </a:xfrm>
          <a:custGeom>
            <a:avLst/>
            <a:gdLst/>
            <a:ahLst/>
            <a:cxnLst/>
            <a:rect l="0" t="0" r="0" b="0"/>
            <a:pathLst>
              <a:path w="120000" h="120000" extrusionOk="0">
                <a:moveTo>
                  <a:pt x="51597" y="50921"/>
                </a:moveTo>
                <a:lnTo>
                  <a:pt x="51597" y="19698"/>
                </a:lnTo>
                <a:cubicBezTo>
                  <a:pt x="47669" y="20191"/>
                  <a:pt x="43916" y="21082"/>
                  <a:pt x="40531" y="22332"/>
                </a:cubicBezTo>
                <a:cubicBezTo>
                  <a:pt x="30598" y="26001"/>
                  <a:pt x="25457" y="32166"/>
                  <a:pt x="27169" y="38355"/>
                </a:cubicBezTo>
                <a:cubicBezTo>
                  <a:pt x="29239" y="46431"/>
                  <a:pt x="39005" y="49155"/>
                  <a:pt x="51597" y="50921"/>
                </a:cubicBezTo>
                <a:close/>
                <a:moveTo>
                  <a:pt x="67852" y="100379"/>
                </a:moveTo>
                <a:cubicBezTo>
                  <a:pt x="71963" y="99887"/>
                  <a:pt x="75901" y="98973"/>
                  <a:pt x="79437" y="97667"/>
                </a:cubicBezTo>
                <a:cubicBezTo>
                  <a:pt x="89370" y="93998"/>
                  <a:pt x="94511" y="87833"/>
                  <a:pt x="92799" y="81644"/>
                </a:cubicBezTo>
                <a:cubicBezTo>
                  <a:pt x="89506" y="73388"/>
                  <a:pt x="79840" y="69732"/>
                  <a:pt x="67852" y="67361"/>
                </a:cubicBezTo>
                <a:close/>
                <a:moveTo>
                  <a:pt x="67852" y="120000"/>
                </a:moveTo>
                <a:lnTo>
                  <a:pt x="51597" y="120000"/>
                </a:lnTo>
                <a:lnTo>
                  <a:pt x="51597" y="114256"/>
                </a:lnTo>
                <a:cubicBezTo>
                  <a:pt x="45417" y="113829"/>
                  <a:pt x="39328" y="112890"/>
                  <a:pt x="33554" y="111448"/>
                </a:cubicBezTo>
                <a:cubicBezTo>
                  <a:pt x="13606" y="106463"/>
                  <a:pt x="696" y="96271"/>
                  <a:pt x="0" y="84958"/>
                </a:cubicBezTo>
                <a:lnTo>
                  <a:pt x="26861" y="84529"/>
                </a:lnTo>
                <a:cubicBezTo>
                  <a:pt x="27245" y="90776"/>
                  <a:pt x="34374" y="96404"/>
                  <a:pt x="45389" y="99156"/>
                </a:cubicBezTo>
                <a:cubicBezTo>
                  <a:pt x="47394" y="99657"/>
                  <a:pt x="49467" y="100048"/>
                  <a:pt x="51597" y="100293"/>
                </a:cubicBezTo>
                <a:lnTo>
                  <a:pt x="51597" y="64682"/>
                </a:lnTo>
                <a:cubicBezTo>
                  <a:pt x="30368" y="61567"/>
                  <a:pt x="7690" y="58004"/>
                  <a:pt x="556" y="40045"/>
                </a:cubicBezTo>
                <a:cubicBezTo>
                  <a:pt x="-2422" y="28913"/>
                  <a:pt x="6883" y="17850"/>
                  <a:pt x="24755" y="11249"/>
                </a:cubicBezTo>
                <a:cubicBezTo>
                  <a:pt x="32832" y="8265"/>
                  <a:pt x="42066" y="6412"/>
                  <a:pt x="51597" y="5737"/>
                </a:cubicBezTo>
                <a:lnTo>
                  <a:pt x="51597" y="0"/>
                </a:lnTo>
                <a:lnTo>
                  <a:pt x="67852" y="0"/>
                </a:lnTo>
                <a:lnTo>
                  <a:pt x="67852" y="5703"/>
                </a:lnTo>
                <a:cubicBezTo>
                  <a:pt x="74209" y="6118"/>
                  <a:pt x="80479" y="7068"/>
                  <a:pt x="86414" y="8551"/>
                </a:cubicBezTo>
                <a:cubicBezTo>
                  <a:pt x="106363" y="13536"/>
                  <a:pt x="119273" y="23728"/>
                  <a:pt x="119969" y="35041"/>
                </a:cubicBezTo>
                <a:lnTo>
                  <a:pt x="93108" y="35470"/>
                </a:lnTo>
                <a:cubicBezTo>
                  <a:pt x="92723" y="29223"/>
                  <a:pt x="85594" y="23595"/>
                  <a:pt x="74579" y="20843"/>
                </a:cubicBezTo>
                <a:cubicBezTo>
                  <a:pt x="72410" y="20301"/>
                  <a:pt x="70160" y="19888"/>
                  <a:pt x="67852" y="19639"/>
                </a:cubicBezTo>
                <a:lnTo>
                  <a:pt x="67852" y="52969"/>
                </a:lnTo>
                <a:cubicBezTo>
                  <a:pt x="88284" y="55535"/>
                  <a:pt x="110482" y="59921"/>
                  <a:pt x="119411" y="79734"/>
                </a:cubicBezTo>
                <a:cubicBezTo>
                  <a:pt x="122511" y="90942"/>
                  <a:pt x="113201" y="102106"/>
                  <a:pt x="95213" y="108750"/>
                </a:cubicBezTo>
                <a:cubicBezTo>
                  <a:pt x="86990" y="111788"/>
                  <a:pt x="77568" y="113654"/>
                  <a:pt x="67852" y="114293"/>
                </a:cubicBezTo>
                <a:close/>
              </a:path>
            </a:pathLst>
          </a:custGeom>
          <a:solidFill>
            <a:schemeClr val="accent3">
              <a:lumMod val="75000"/>
            </a:schemeClr>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dk1"/>
              </a:solidFill>
              <a:latin typeface="Arial"/>
              <a:ea typeface="Arial"/>
              <a:cs typeface="Arial"/>
              <a:sym typeface="Arial"/>
            </a:endParaRPr>
          </a:p>
        </p:txBody>
      </p:sp>
    </p:spTree>
    <p:extLst>
      <p:ext uri="{BB962C8B-B14F-4D97-AF65-F5344CB8AC3E}">
        <p14:creationId xmlns:p14="http://schemas.microsoft.com/office/powerpoint/2010/main" val="72231856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04"/>
        <p:cNvGrpSpPr/>
        <p:nvPr/>
      </p:nvGrpSpPr>
      <p:grpSpPr>
        <a:xfrm>
          <a:off x="0" y="0"/>
          <a:ext cx="0" cy="0"/>
          <a:chOff x="0" y="0"/>
          <a:chExt cx="0" cy="0"/>
        </a:xfrm>
      </p:grpSpPr>
      <p:grpSp>
        <p:nvGrpSpPr>
          <p:cNvPr id="711" name="Shape 711"/>
          <p:cNvGrpSpPr/>
          <p:nvPr/>
        </p:nvGrpSpPr>
        <p:grpSpPr>
          <a:xfrm>
            <a:off x="8560868" y="680349"/>
            <a:ext cx="3400944" cy="897785"/>
            <a:chOff x="2113657" y="4283314"/>
            <a:chExt cx="3647460" cy="673514"/>
          </a:xfrm>
        </p:grpSpPr>
        <p:sp>
          <p:nvSpPr>
            <p:cNvPr id="712" name="Shape 712"/>
            <p:cNvSpPr txBox="1"/>
            <p:nvPr/>
          </p:nvSpPr>
          <p:spPr>
            <a:xfrm>
              <a:off x="2113657" y="4495163"/>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20 products (Per month)</a:t>
              </a:r>
              <a:endParaRPr lang="en"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713" name="Shape 713"/>
            <p:cNvSpPr txBox="1"/>
            <p:nvPr/>
          </p:nvSpPr>
          <p:spPr>
            <a:xfrm>
              <a:off x="2113658" y="4283314"/>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rPr>
                <a:t>Production capacity</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715" name="Shape 715"/>
          <p:cNvSpPr/>
          <p:nvPr/>
        </p:nvSpPr>
        <p:spPr>
          <a:xfrm>
            <a:off x="8913812" y="1661061"/>
            <a:ext cx="445583" cy="444279"/>
          </a:xfrm>
          <a:custGeom>
            <a:avLst/>
            <a:gdLst/>
            <a:ahLst/>
            <a:cxnLst/>
            <a:rect l="0" t="0" r="0" b="0"/>
            <a:pathLst>
              <a:path w="120000" h="120000" extrusionOk="0">
                <a:moveTo>
                  <a:pt x="26666" y="100217"/>
                </a:moveTo>
                <a:cubicBezTo>
                  <a:pt x="25193" y="100217"/>
                  <a:pt x="24000" y="101415"/>
                  <a:pt x="24000" y="102892"/>
                </a:cubicBezTo>
                <a:cubicBezTo>
                  <a:pt x="24000" y="104369"/>
                  <a:pt x="25193" y="105566"/>
                  <a:pt x="26666" y="105566"/>
                </a:cubicBezTo>
                <a:lnTo>
                  <a:pt x="93333" y="105566"/>
                </a:lnTo>
                <a:cubicBezTo>
                  <a:pt x="94806" y="105566"/>
                  <a:pt x="96000" y="104369"/>
                  <a:pt x="96000" y="102892"/>
                </a:cubicBezTo>
                <a:cubicBezTo>
                  <a:pt x="96000" y="101415"/>
                  <a:pt x="94806" y="100217"/>
                  <a:pt x="93333" y="100217"/>
                </a:cubicBezTo>
                <a:close/>
                <a:moveTo>
                  <a:pt x="26666" y="87913"/>
                </a:moveTo>
                <a:cubicBezTo>
                  <a:pt x="25193" y="87913"/>
                  <a:pt x="24000" y="89111"/>
                  <a:pt x="24000" y="90588"/>
                </a:cubicBezTo>
                <a:cubicBezTo>
                  <a:pt x="24000" y="92065"/>
                  <a:pt x="25193" y="93262"/>
                  <a:pt x="26666" y="93262"/>
                </a:cubicBezTo>
                <a:lnTo>
                  <a:pt x="93333" y="93262"/>
                </a:lnTo>
                <a:cubicBezTo>
                  <a:pt x="94806" y="93262"/>
                  <a:pt x="96000" y="92065"/>
                  <a:pt x="96000" y="90588"/>
                </a:cubicBezTo>
                <a:cubicBezTo>
                  <a:pt x="96000" y="89111"/>
                  <a:pt x="94806" y="87913"/>
                  <a:pt x="93333" y="87913"/>
                </a:cubicBezTo>
                <a:close/>
                <a:moveTo>
                  <a:pt x="26666" y="75609"/>
                </a:moveTo>
                <a:cubicBezTo>
                  <a:pt x="25193" y="75609"/>
                  <a:pt x="24000" y="76806"/>
                  <a:pt x="24000" y="78284"/>
                </a:cubicBezTo>
                <a:cubicBezTo>
                  <a:pt x="24000" y="79761"/>
                  <a:pt x="25193" y="80958"/>
                  <a:pt x="26666" y="80958"/>
                </a:cubicBezTo>
                <a:lnTo>
                  <a:pt x="93333" y="80958"/>
                </a:lnTo>
                <a:cubicBezTo>
                  <a:pt x="94806" y="80958"/>
                  <a:pt x="96000" y="79761"/>
                  <a:pt x="96000" y="78284"/>
                </a:cubicBezTo>
                <a:cubicBezTo>
                  <a:pt x="96000" y="76806"/>
                  <a:pt x="94806" y="75609"/>
                  <a:pt x="93333" y="75609"/>
                </a:cubicBezTo>
                <a:close/>
                <a:moveTo>
                  <a:pt x="26666" y="63305"/>
                </a:moveTo>
                <a:cubicBezTo>
                  <a:pt x="25193" y="63305"/>
                  <a:pt x="24000" y="64502"/>
                  <a:pt x="24000" y="65979"/>
                </a:cubicBezTo>
                <a:cubicBezTo>
                  <a:pt x="24000" y="67457"/>
                  <a:pt x="25193" y="68654"/>
                  <a:pt x="26666" y="68654"/>
                </a:cubicBezTo>
                <a:lnTo>
                  <a:pt x="93333" y="68654"/>
                </a:lnTo>
                <a:cubicBezTo>
                  <a:pt x="94806" y="68654"/>
                  <a:pt x="96000" y="67457"/>
                  <a:pt x="96000" y="65979"/>
                </a:cubicBezTo>
                <a:cubicBezTo>
                  <a:pt x="96000" y="64502"/>
                  <a:pt x="94806" y="63305"/>
                  <a:pt x="93333" y="63305"/>
                </a:cubicBezTo>
                <a:close/>
                <a:moveTo>
                  <a:pt x="26666" y="51001"/>
                </a:moveTo>
                <a:cubicBezTo>
                  <a:pt x="25193" y="51001"/>
                  <a:pt x="24000" y="52198"/>
                  <a:pt x="24000" y="53675"/>
                </a:cubicBezTo>
                <a:cubicBezTo>
                  <a:pt x="24000" y="55152"/>
                  <a:pt x="25193" y="56350"/>
                  <a:pt x="26666" y="56350"/>
                </a:cubicBezTo>
                <a:lnTo>
                  <a:pt x="93333" y="56350"/>
                </a:lnTo>
                <a:cubicBezTo>
                  <a:pt x="94806" y="56350"/>
                  <a:pt x="96000" y="55152"/>
                  <a:pt x="96000" y="53675"/>
                </a:cubicBezTo>
                <a:cubicBezTo>
                  <a:pt x="96000" y="52198"/>
                  <a:pt x="94806" y="51001"/>
                  <a:pt x="93333" y="51001"/>
                </a:cubicBezTo>
                <a:close/>
                <a:moveTo>
                  <a:pt x="26666" y="38697"/>
                </a:moveTo>
                <a:cubicBezTo>
                  <a:pt x="25193" y="38697"/>
                  <a:pt x="24000" y="39894"/>
                  <a:pt x="24000" y="41371"/>
                </a:cubicBezTo>
                <a:cubicBezTo>
                  <a:pt x="24000" y="42848"/>
                  <a:pt x="25193" y="44046"/>
                  <a:pt x="26666" y="44046"/>
                </a:cubicBezTo>
                <a:lnTo>
                  <a:pt x="93333" y="44046"/>
                </a:lnTo>
                <a:cubicBezTo>
                  <a:pt x="94806" y="44046"/>
                  <a:pt x="96000" y="42848"/>
                  <a:pt x="96000" y="41371"/>
                </a:cubicBezTo>
                <a:cubicBezTo>
                  <a:pt x="96000" y="39894"/>
                  <a:pt x="94806" y="38697"/>
                  <a:pt x="93333" y="38697"/>
                </a:cubicBezTo>
                <a:close/>
                <a:moveTo>
                  <a:pt x="0" y="11366"/>
                </a:moveTo>
                <a:lnTo>
                  <a:pt x="6739" y="11366"/>
                </a:lnTo>
                <a:lnTo>
                  <a:pt x="6739" y="17459"/>
                </a:lnTo>
                <a:cubicBezTo>
                  <a:pt x="6739" y="22260"/>
                  <a:pt x="10619" y="26151"/>
                  <a:pt x="15405" y="26151"/>
                </a:cubicBezTo>
                <a:cubicBezTo>
                  <a:pt x="20192" y="26151"/>
                  <a:pt x="24072" y="22260"/>
                  <a:pt x="24072" y="17459"/>
                </a:cubicBezTo>
                <a:lnTo>
                  <a:pt x="24072" y="11366"/>
                </a:lnTo>
                <a:lnTo>
                  <a:pt x="29716" y="11366"/>
                </a:lnTo>
                <a:lnTo>
                  <a:pt x="29716" y="17459"/>
                </a:lnTo>
                <a:cubicBezTo>
                  <a:pt x="29716" y="22260"/>
                  <a:pt x="33597" y="26151"/>
                  <a:pt x="38383" y="26151"/>
                </a:cubicBezTo>
                <a:cubicBezTo>
                  <a:pt x="43170" y="26151"/>
                  <a:pt x="47050" y="22260"/>
                  <a:pt x="47050" y="17459"/>
                </a:cubicBezTo>
                <a:lnTo>
                  <a:pt x="47050" y="11366"/>
                </a:lnTo>
                <a:lnTo>
                  <a:pt x="52694" y="11366"/>
                </a:lnTo>
                <a:lnTo>
                  <a:pt x="52694" y="17459"/>
                </a:lnTo>
                <a:cubicBezTo>
                  <a:pt x="52694" y="22260"/>
                  <a:pt x="56574" y="26151"/>
                  <a:pt x="61361" y="26151"/>
                </a:cubicBezTo>
                <a:cubicBezTo>
                  <a:pt x="66147" y="26151"/>
                  <a:pt x="70028" y="22260"/>
                  <a:pt x="70028" y="17459"/>
                </a:cubicBezTo>
                <a:lnTo>
                  <a:pt x="70028" y="11366"/>
                </a:lnTo>
                <a:lnTo>
                  <a:pt x="75672" y="11366"/>
                </a:lnTo>
                <a:lnTo>
                  <a:pt x="75672" y="17459"/>
                </a:lnTo>
                <a:cubicBezTo>
                  <a:pt x="75672" y="22260"/>
                  <a:pt x="79552" y="26151"/>
                  <a:pt x="84339" y="26151"/>
                </a:cubicBezTo>
                <a:cubicBezTo>
                  <a:pt x="89125" y="26151"/>
                  <a:pt x="93005" y="22260"/>
                  <a:pt x="93005" y="17459"/>
                </a:cubicBezTo>
                <a:lnTo>
                  <a:pt x="93005" y="11366"/>
                </a:lnTo>
                <a:lnTo>
                  <a:pt x="98650" y="11366"/>
                </a:lnTo>
                <a:lnTo>
                  <a:pt x="98650" y="17459"/>
                </a:lnTo>
                <a:cubicBezTo>
                  <a:pt x="98650" y="22259"/>
                  <a:pt x="102530" y="26151"/>
                  <a:pt x="107316" y="26151"/>
                </a:cubicBezTo>
                <a:cubicBezTo>
                  <a:pt x="112103" y="26151"/>
                  <a:pt x="115983" y="22259"/>
                  <a:pt x="115983" y="17459"/>
                </a:cubicBezTo>
                <a:lnTo>
                  <a:pt x="115983" y="11366"/>
                </a:lnTo>
                <a:lnTo>
                  <a:pt x="120000" y="11366"/>
                </a:lnTo>
                <a:lnTo>
                  <a:pt x="120000" y="120000"/>
                </a:lnTo>
                <a:lnTo>
                  <a:pt x="0" y="120000"/>
                </a:lnTo>
                <a:close/>
                <a:moveTo>
                  <a:pt x="15405" y="0"/>
                </a:moveTo>
                <a:cubicBezTo>
                  <a:pt x="17983" y="0"/>
                  <a:pt x="20072" y="2095"/>
                  <a:pt x="20072" y="4680"/>
                </a:cubicBezTo>
                <a:lnTo>
                  <a:pt x="20072" y="18051"/>
                </a:lnTo>
                <a:cubicBezTo>
                  <a:pt x="20072" y="20636"/>
                  <a:pt x="17983" y="22732"/>
                  <a:pt x="15405" y="22732"/>
                </a:cubicBezTo>
                <a:cubicBezTo>
                  <a:pt x="12828" y="22732"/>
                  <a:pt x="10739" y="20636"/>
                  <a:pt x="10739" y="18051"/>
                </a:cubicBezTo>
                <a:lnTo>
                  <a:pt x="10739" y="4680"/>
                </a:lnTo>
                <a:cubicBezTo>
                  <a:pt x="10739" y="2095"/>
                  <a:pt x="12828" y="0"/>
                  <a:pt x="15405" y="0"/>
                </a:cubicBezTo>
                <a:close/>
                <a:moveTo>
                  <a:pt x="38383" y="0"/>
                </a:moveTo>
                <a:cubicBezTo>
                  <a:pt x="40960" y="0"/>
                  <a:pt x="43050" y="2095"/>
                  <a:pt x="43050" y="4680"/>
                </a:cubicBezTo>
                <a:lnTo>
                  <a:pt x="43050" y="18051"/>
                </a:lnTo>
                <a:cubicBezTo>
                  <a:pt x="43050" y="20636"/>
                  <a:pt x="40960" y="22732"/>
                  <a:pt x="38383" y="22732"/>
                </a:cubicBezTo>
                <a:cubicBezTo>
                  <a:pt x="35806" y="22732"/>
                  <a:pt x="33716" y="20636"/>
                  <a:pt x="33716" y="18051"/>
                </a:cubicBezTo>
                <a:lnTo>
                  <a:pt x="33716" y="4680"/>
                </a:lnTo>
                <a:cubicBezTo>
                  <a:pt x="33716" y="2095"/>
                  <a:pt x="35806" y="0"/>
                  <a:pt x="38383" y="0"/>
                </a:cubicBezTo>
                <a:close/>
                <a:moveTo>
                  <a:pt x="61361" y="0"/>
                </a:moveTo>
                <a:cubicBezTo>
                  <a:pt x="63938" y="0"/>
                  <a:pt x="66028" y="2095"/>
                  <a:pt x="66028" y="4680"/>
                </a:cubicBezTo>
                <a:lnTo>
                  <a:pt x="66028" y="18051"/>
                </a:lnTo>
                <a:cubicBezTo>
                  <a:pt x="66028" y="20636"/>
                  <a:pt x="63938" y="22731"/>
                  <a:pt x="61361" y="22731"/>
                </a:cubicBezTo>
                <a:cubicBezTo>
                  <a:pt x="58784" y="22731"/>
                  <a:pt x="56694" y="20636"/>
                  <a:pt x="56694" y="18051"/>
                </a:cubicBezTo>
                <a:lnTo>
                  <a:pt x="56694" y="4680"/>
                </a:lnTo>
                <a:cubicBezTo>
                  <a:pt x="56694" y="2095"/>
                  <a:pt x="58784" y="0"/>
                  <a:pt x="61361" y="0"/>
                </a:cubicBezTo>
                <a:close/>
                <a:moveTo>
                  <a:pt x="84339" y="0"/>
                </a:moveTo>
                <a:cubicBezTo>
                  <a:pt x="86916" y="0"/>
                  <a:pt x="89005" y="2095"/>
                  <a:pt x="89005" y="4680"/>
                </a:cubicBezTo>
                <a:lnTo>
                  <a:pt x="89005" y="18051"/>
                </a:lnTo>
                <a:cubicBezTo>
                  <a:pt x="89005" y="20636"/>
                  <a:pt x="86916" y="22731"/>
                  <a:pt x="84339" y="22731"/>
                </a:cubicBezTo>
                <a:cubicBezTo>
                  <a:pt x="81761" y="22731"/>
                  <a:pt x="79672" y="20636"/>
                  <a:pt x="79672" y="18051"/>
                </a:cubicBezTo>
                <a:lnTo>
                  <a:pt x="79672" y="4680"/>
                </a:lnTo>
                <a:cubicBezTo>
                  <a:pt x="79672" y="2095"/>
                  <a:pt x="81761" y="0"/>
                  <a:pt x="84339" y="0"/>
                </a:cubicBezTo>
                <a:close/>
                <a:moveTo>
                  <a:pt x="107316" y="0"/>
                </a:moveTo>
                <a:cubicBezTo>
                  <a:pt x="109894" y="0"/>
                  <a:pt x="111983" y="2095"/>
                  <a:pt x="111983" y="4680"/>
                </a:cubicBezTo>
                <a:lnTo>
                  <a:pt x="111983" y="18051"/>
                </a:lnTo>
                <a:cubicBezTo>
                  <a:pt x="111983" y="20636"/>
                  <a:pt x="109894" y="22731"/>
                  <a:pt x="107316" y="22731"/>
                </a:cubicBezTo>
                <a:cubicBezTo>
                  <a:pt x="104739" y="22731"/>
                  <a:pt x="102650" y="20636"/>
                  <a:pt x="102650" y="18051"/>
                </a:cubicBezTo>
                <a:lnTo>
                  <a:pt x="102650" y="4680"/>
                </a:lnTo>
                <a:cubicBezTo>
                  <a:pt x="102650" y="2095"/>
                  <a:pt x="104739" y="0"/>
                  <a:pt x="107316" y="0"/>
                </a:cubicBezTo>
                <a:close/>
              </a:path>
            </a:pathLst>
          </a:custGeom>
          <a:solidFill>
            <a:srgbClr val="1ED4DE"/>
          </a:solidFill>
          <a:ln>
            <a:noFill/>
          </a:ln>
        </p:spPr>
        <p:txBody>
          <a:bodyPr wrap="square" lIns="121868" tIns="60917" rIns="121868" bIns="60917" anchor="ctr" anchorCtr="0">
            <a:noAutofit/>
          </a:bodyPr>
          <a:lstStyle/>
          <a:p>
            <a:pPr algn="ctr" defTabSz="1218895"/>
            <a:endParaRPr sz="2399" kern="0">
              <a:solidFill>
                <a:srgbClr val="FFFFFF"/>
              </a:solidFill>
              <a:latin typeface="Arial"/>
              <a:ea typeface="Arial"/>
              <a:cs typeface="Arial"/>
              <a:sym typeface="Arial"/>
            </a:endParaRPr>
          </a:p>
        </p:txBody>
      </p:sp>
      <p:sp>
        <p:nvSpPr>
          <p:cNvPr id="719" name="Shape 719"/>
          <p:cNvSpPr txBox="1"/>
          <p:nvPr/>
        </p:nvSpPr>
        <p:spPr>
          <a:xfrm>
            <a:off x="8560869" y="2194461"/>
            <a:ext cx="3253607" cy="369236"/>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sym typeface="Arial"/>
              </a:rPr>
              <a:t>After sale services/ Guarantee</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nvGrpSpPr>
          <p:cNvPr id="720" name="Shape 720"/>
          <p:cNvGrpSpPr/>
          <p:nvPr/>
        </p:nvGrpSpPr>
        <p:grpSpPr>
          <a:xfrm>
            <a:off x="8560867" y="3990308"/>
            <a:ext cx="3627958" cy="897785"/>
            <a:chOff x="2113657" y="4283314"/>
            <a:chExt cx="3647460" cy="673514"/>
          </a:xfrm>
        </p:grpSpPr>
        <p:sp>
          <p:nvSpPr>
            <p:cNvPr id="721" name="Shape 721"/>
            <p:cNvSpPr txBox="1"/>
            <p:nvPr/>
          </p:nvSpPr>
          <p:spPr>
            <a:xfrm>
              <a:off x="2113657" y="4495163"/>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fr-FR" sz="1600" kern="0" dirty="0" smtClean="0">
                  <a:solidFill>
                    <a:srgbClr val="595959"/>
                  </a:solidFill>
                  <a:latin typeface="Times New Roman" panose="02020603050405020304" pitchFamily="18" charset="0"/>
                  <a:ea typeface="Arial"/>
                  <a:cs typeface="Times New Roman" panose="02020603050405020304" pitchFamily="18" charset="0"/>
                  <a:sym typeface="Arial"/>
                </a:rPr>
                <a:t>???</a:t>
              </a:r>
              <a:endParaRPr lang="pt-BR"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722" name="Shape 722"/>
            <p:cNvSpPr txBox="1"/>
            <p:nvPr/>
          </p:nvSpPr>
          <p:spPr>
            <a:xfrm>
              <a:off x="2113658" y="4283314"/>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sym typeface="Arial"/>
                </a:rPr>
                <a:t>Standards and legally certificates:</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29" name="Shape 450"/>
          <p:cNvSpPr/>
          <p:nvPr/>
        </p:nvSpPr>
        <p:spPr>
          <a:xfrm>
            <a:off x="8863945" y="3413661"/>
            <a:ext cx="545316" cy="588847"/>
          </a:xfrm>
          <a:custGeom>
            <a:avLst/>
            <a:gdLst/>
            <a:ahLst/>
            <a:cxnLst/>
            <a:rect l="0" t="0" r="0" b="0"/>
            <a:pathLst>
              <a:path w="120000" h="120000" extrusionOk="0">
                <a:moveTo>
                  <a:pt x="65274" y="39473"/>
                </a:moveTo>
                <a:cubicBezTo>
                  <a:pt x="53599" y="36371"/>
                  <a:pt x="41599" y="43242"/>
                  <a:pt x="38470" y="54820"/>
                </a:cubicBezTo>
                <a:cubicBezTo>
                  <a:pt x="35342" y="66398"/>
                  <a:pt x="42270" y="78299"/>
                  <a:pt x="53945" y="81402"/>
                </a:cubicBezTo>
                <a:cubicBezTo>
                  <a:pt x="65620" y="84504"/>
                  <a:pt x="77621" y="77633"/>
                  <a:pt x="80749" y="66055"/>
                </a:cubicBezTo>
                <a:cubicBezTo>
                  <a:pt x="83877" y="54477"/>
                  <a:pt x="76949" y="42576"/>
                  <a:pt x="65274" y="39473"/>
                </a:cubicBezTo>
                <a:close/>
                <a:moveTo>
                  <a:pt x="69168" y="25060"/>
                </a:moveTo>
                <a:cubicBezTo>
                  <a:pt x="88870" y="30296"/>
                  <a:pt x="100561" y="50379"/>
                  <a:pt x="95282" y="69917"/>
                </a:cubicBezTo>
                <a:cubicBezTo>
                  <a:pt x="90003" y="89455"/>
                  <a:pt x="69753" y="101050"/>
                  <a:pt x="50051" y="95815"/>
                </a:cubicBezTo>
                <a:cubicBezTo>
                  <a:pt x="30350" y="90579"/>
                  <a:pt x="18658" y="70496"/>
                  <a:pt x="23937" y="50958"/>
                </a:cubicBezTo>
                <a:cubicBezTo>
                  <a:pt x="29216" y="31420"/>
                  <a:pt x="49467" y="19825"/>
                  <a:pt x="69168" y="25060"/>
                </a:cubicBezTo>
                <a:close/>
                <a:moveTo>
                  <a:pt x="70584" y="19819"/>
                </a:moveTo>
                <a:cubicBezTo>
                  <a:pt x="47964" y="13808"/>
                  <a:pt x="24713" y="27121"/>
                  <a:pt x="18652" y="49554"/>
                </a:cubicBezTo>
                <a:cubicBezTo>
                  <a:pt x="12591" y="71987"/>
                  <a:pt x="26015" y="95045"/>
                  <a:pt x="48635" y="101056"/>
                </a:cubicBezTo>
                <a:cubicBezTo>
                  <a:pt x="71255" y="107067"/>
                  <a:pt x="94506" y="93754"/>
                  <a:pt x="100567" y="71321"/>
                </a:cubicBezTo>
                <a:cubicBezTo>
                  <a:pt x="106628" y="48888"/>
                  <a:pt x="93204" y="25830"/>
                  <a:pt x="70584" y="19819"/>
                </a:cubicBezTo>
                <a:close/>
                <a:moveTo>
                  <a:pt x="120000" y="28418"/>
                </a:moveTo>
                <a:lnTo>
                  <a:pt x="119819" y="29085"/>
                </a:lnTo>
                <a:lnTo>
                  <a:pt x="119636" y="28804"/>
                </a:lnTo>
                <a:close/>
                <a:moveTo>
                  <a:pt x="84120" y="4683"/>
                </a:moveTo>
                <a:lnTo>
                  <a:pt x="83867" y="19572"/>
                </a:lnTo>
                <a:lnTo>
                  <a:pt x="83406" y="19449"/>
                </a:lnTo>
                <a:cubicBezTo>
                  <a:pt x="87163" y="21546"/>
                  <a:pt x="90559" y="24117"/>
                  <a:pt x="93431" y="27166"/>
                </a:cubicBezTo>
                <a:lnTo>
                  <a:pt x="106796" y="23870"/>
                </a:lnTo>
                <a:lnTo>
                  <a:pt x="115363" y="39849"/>
                </a:lnTo>
                <a:lnTo>
                  <a:pt x="105840" y="48364"/>
                </a:lnTo>
                <a:cubicBezTo>
                  <a:pt x="107034" y="52676"/>
                  <a:pt x="107596" y="57191"/>
                  <a:pt x="107394" y="61781"/>
                </a:cubicBezTo>
                <a:lnTo>
                  <a:pt x="119289" y="68330"/>
                </a:lnTo>
                <a:lnTo>
                  <a:pt x="114566" y="85810"/>
                </a:lnTo>
                <a:lnTo>
                  <a:pt x="100132" y="85570"/>
                </a:lnTo>
                <a:cubicBezTo>
                  <a:pt x="98307" y="88594"/>
                  <a:pt x="96096" y="91321"/>
                  <a:pt x="93619" y="93756"/>
                </a:cubicBezTo>
                <a:lnTo>
                  <a:pt x="98359" y="106025"/>
                </a:lnTo>
                <a:lnTo>
                  <a:pt x="83411" y="116405"/>
                </a:lnTo>
                <a:lnTo>
                  <a:pt x="72073" y="106643"/>
                </a:lnTo>
                <a:lnTo>
                  <a:pt x="73453" y="105685"/>
                </a:lnTo>
                <a:cubicBezTo>
                  <a:pt x="69110" y="107079"/>
                  <a:pt x="64517" y="107749"/>
                  <a:pt x="59835" y="107723"/>
                </a:cubicBezTo>
                <a:lnTo>
                  <a:pt x="52963" y="119999"/>
                </a:lnTo>
                <a:lnTo>
                  <a:pt x="35336" y="115316"/>
                </a:lnTo>
                <a:lnTo>
                  <a:pt x="35574" y="101277"/>
                </a:lnTo>
                <a:cubicBezTo>
                  <a:pt x="31839" y="99165"/>
                  <a:pt x="28466" y="96583"/>
                  <a:pt x="25614" y="93529"/>
                </a:cubicBezTo>
                <a:lnTo>
                  <a:pt x="25843" y="94015"/>
                </a:lnTo>
                <a:lnTo>
                  <a:pt x="11102" y="96847"/>
                </a:lnTo>
                <a:lnTo>
                  <a:pt x="3390" y="80445"/>
                </a:lnTo>
                <a:lnTo>
                  <a:pt x="13359" y="72429"/>
                </a:lnTo>
                <a:cubicBezTo>
                  <a:pt x="12295" y="68561"/>
                  <a:pt x="11739" y="64530"/>
                  <a:pt x="11738" y="60428"/>
                </a:cubicBezTo>
                <a:lnTo>
                  <a:pt x="0" y="53965"/>
                </a:lnTo>
                <a:lnTo>
                  <a:pt x="4723" y="36484"/>
                </a:lnTo>
                <a:lnTo>
                  <a:pt x="18174" y="36709"/>
                </a:lnTo>
                <a:cubicBezTo>
                  <a:pt x="19999" y="33515"/>
                  <a:pt x="22203" y="30603"/>
                  <a:pt x="24696" y="27997"/>
                </a:cubicBezTo>
                <a:lnTo>
                  <a:pt x="20190" y="14215"/>
                </a:lnTo>
                <a:lnTo>
                  <a:pt x="35666" y="4625"/>
                </a:lnTo>
                <a:lnTo>
                  <a:pt x="46473" y="14962"/>
                </a:lnTo>
                <a:lnTo>
                  <a:pt x="46365" y="15030"/>
                </a:lnTo>
                <a:cubicBezTo>
                  <a:pt x="50613" y="13704"/>
                  <a:pt x="55098" y="13091"/>
                  <a:pt x="59667" y="13141"/>
                </a:cubicBezTo>
                <a:lnTo>
                  <a:pt x="59206" y="13018"/>
                </a:lnTo>
                <a:lnTo>
                  <a:pt x="66493" y="0"/>
                </a:lnTo>
                <a:close/>
              </a:path>
            </a:pathLst>
          </a:custGeom>
          <a:solidFill>
            <a:srgbClr val="E62949"/>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30" name="Shape 451"/>
          <p:cNvSpPr/>
          <p:nvPr/>
        </p:nvSpPr>
        <p:spPr>
          <a:xfrm rot="1795255">
            <a:off x="8958484" y="121276"/>
            <a:ext cx="356158" cy="656509"/>
          </a:xfrm>
          <a:custGeom>
            <a:avLst/>
            <a:gdLst/>
            <a:ahLst/>
            <a:cxnLst/>
            <a:rect l="0" t="0" r="0" b="0"/>
            <a:pathLst>
              <a:path w="120000" h="120000" extrusionOk="0">
                <a:moveTo>
                  <a:pt x="60041" y="0"/>
                </a:moveTo>
                <a:cubicBezTo>
                  <a:pt x="68312" y="142"/>
                  <a:pt x="77049" y="3617"/>
                  <a:pt x="77802" y="9249"/>
                </a:cubicBezTo>
                <a:cubicBezTo>
                  <a:pt x="79731" y="16341"/>
                  <a:pt x="68983" y="18083"/>
                  <a:pt x="72034" y="26607"/>
                </a:cubicBezTo>
                <a:lnTo>
                  <a:pt x="120000" y="26607"/>
                </a:lnTo>
                <a:lnTo>
                  <a:pt x="120000" y="53320"/>
                </a:lnTo>
                <a:cubicBezTo>
                  <a:pt x="105180" y="54850"/>
                  <a:pt x="101982" y="49006"/>
                  <a:pt x="89415" y="50069"/>
                </a:cubicBezTo>
                <a:cubicBezTo>
                  <a:pt x="79319" y="50489"/>
                  <a:pt x="73089" y="55363"/>
                  <a:pt x="72833" y="59977"/>
                </a:cubicBezTo>
                <a:cubicBezTo>
                  <a:pt x="73004" y="64029"/>
                  <a:pt x="79442" y="70012"/>
                  <a:pt x="91464" y="70060"/>
                </a:cubicBezTo>
                <a:cubicBezTo>
                  <a:pt x="106013" y="69226"/>
                  <a:pt x="103877" y="65247"/>
                  <a:pt x="120000" y="65606"/>
                </a:cubicBezTo>
                <a:lnTo>
                  <a:pt x="120000" y="93541"/>
                </a:lnTo>
                <a:lnTo>
                  <a:pt x="70059" y="93541"/>
                </a:lnTo>
                <a:cubicBezTo>
                  <a:pt x="69329" y="102697"/>
                  <a:pt x="76533" y="101447"/>
                  <a:pt x="78036" y="109608"/>
                </a:cubicBezTo>
                <a:cubicBezTo>
                  <a:pt x="77950" y="116314"/>
                  <a:pt x="67224" y="119904"/>
                  <a:pt x="59959" y="120000"/>
                </a:cubicBezTo>
                <a:cubicBezTo>
                  <a:pt x="51687" y="119857"/>
                  <a:pt x="42950" y="116382"/>
                  <a:pt x="42197" y="110750"/>
                </a:cubicBezTo>
                <a:cubicBezTo>
                  <a:pt x="40279" y="103699"/>
                  <a:pt x="50892" y="101936"/>
                  <a:pt x="47995" y="93541"/>
                </a:cubicBezTo>
                <a:lnTo>
                  <a:pt x="0" y="93541"/>
                </a:lnTo>
                <a:lnTo>
                  <a:pt x="0" y="66075"/>
                </a:lnTo>
                <a:cubicBezTo>
                  <a:pt x="15368" y="64341"/>
                  <a:pt x="18478" y="70364"/>
                  <a:pt x="31219" y="69286"/>
                </a:cubicBezTo>
                <a:cubicBezTo>
                  <a:pt x="41315" y="68866"/>
                  <a:pt x="47545" y="63992"/>
                  <a:pt x="47801" y="59379"/>
                </a:cubicBezTo>
                <a:cubicBezTo>
                  <a:pt x="47631" y="55326"/>
                  <a:pt x="41193" y="49343"/>
                  <a:pt x="29171" y="49296"/>
                </a:cubicBezTo>
                <a:cubicBezTo>
                  <a:pt x="14433" y="50140"/>
                  <a:pt x="16816" y="54212"/>
                  <a:pt x="0" y="53739"/>
                </a:cubicBezTo>
                <a:lnTo>
                  <a:pt x="0" y="26607"/>
                </a:lnTo>
                <a:lnTo>
                  <a:pt x="49932" y="26607"/>
                </a:lnTo>
                <a:cubicBezTo>
                  <a:pt x="50748" y="17288"/>
                  <a:pt x="43474" y="18596"/>
                  <a:pt x="41963" y="10391"/>
                </a:cubicBezTo>
                <a:cubicBezTo>
                  <a:pt x="42049" y="3685"/>
                  <a:pt x="52775" y="95"/>
                  <a:pt x="60041" y="0"/>
                </a:cubicBezTo>
                <a:close/>
              </a:path>
            </a:pathLst>
          </a:custGeom>
          <a:solidFill>
            <a:srgbClr val="F4BD2D"/>
          </a:solidFill>
          <a:ln>
            <a:noFill/>
          </a:ln>
          <a:scene3d>
            <a:camera prst="orthographicFront">
              <a:rot lat="0" lon="0" rev="7200000"/>
            </a:camera>
            <a:lightRig rig="threePt" dir="t"/>
          </a:scene3d>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grpSp>
        <p:nvGrpSpPr>
          <p:cNvPr id="19" name="Shape 717"/>
          <p:cNvGrpSpPr/>
          <p:nvPr/>
        </p:nvGrpSpPr>
        <p:grpSpPr>
          <a:xfrm>
            <a:off x="8560868" y="5882388"/>
            <a:ext cx="3253608" cy="897784"/>
            <a:chOff x="2113657" y="4283315"/>
            <a:chExt cx="3647460" cy="673513"/>
          </a:xfrm>
        </p:grpSpPr>
        <p:sp>
          <p:nvSpPr>
            <p:cNvPr id="21" name="Shape 718"/>
            <p:cNvSpPr txBox="1"/>
            <p:nvPr/>
          </p:nvSpPr>
          <p:spPr>
            <a:xfrm>
              <a:off x="2113657" y="4495163"/>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13300 </a:t>
              </a: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a:t>
              </a:r>
            </a:p>
          </p:txBody>
        </p:sp>
        <p:sp>
          <p:nvSpPr>
            <p:cNvPr id="22" name="Shape 719"/>
            <p:cNvSpPr txBox="1"/>
            <p:nvPr/>
          </p:nvSpPr>
          <p:spPr>
            <a:xfrm>
              <a:off x="2113658" y="4283315"/>
              <a:ext cx="3647459" cy="276999"/>
            </a:xfrm>
            <a:prstGeom prst="rect">
              <a:avLst/>
            </a:prstGeom>
            <a:noFill/>
            <a:ln>
              <a:noFill/>
            </a:ln>
          </p:spPr>
          <p:txBody>
            <a:bodyPr wrap="square" lIns="121868" tIns="60917" rIns="121868" bIns="60917" anchor="t" anchorCtr="0">
              <a:noAutofit/>
            </a:bodyPr>
            <a:lstStyle/>
            <a:p>
              <a:pPr defTabSz="1218895"/>
              <a:r>
                <a:rPr lang="en-US" b="1" kern="0" dirty="0" smtClean="0">
                  <a:solidFill>
                    <a:srgbClr val="595959"/>
                  </a:solidFill>
                  <a:latin typeface="Times New Roman" panose="02020603050405020304" pitchFamily="18" charset="0"/>
                  <a:ea typeface="Arial"/>
                  <a:cs typeface="Times New Roman" panose="02020603050405020304" pitchFamily="18" charset="0"/>
                  <a:sym typeface="Arial"/>
                </a:rPr>
                <a:t>Sales’ Price</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28" name="Shape 718"/>
          <p:cNvSpPr txBox="1"/>
          <p:nvPr/>
        </p:nvSpPr>
        <p:spPr>
          <a:xfrm>
            <a:off x="8560868" y="2493886"/>
            <a:ext cx="3477143" cy="615393"/>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smtClean="0">
                <a:solidFill>
                  <a:srgbClr val="595959"/>
                </a:solidFill>
                <a:latin typeface="Times New Roman" panose="02020603050405020304" pitchFamily="18" charset="0"/>
                <a:ea typeface="Arial"/>
                <a:cs typeface="Times New Roman" panose="02020603050405020304" pitchFamily="18" charset="0"/>
              </a:rPr>
              <a:t>60 months </a:t>
            </a:r>
            <a:r>
              <a:rPr lang="en-US" sz="1600" kern="0" dirty="0">
                <a:solidFill>
                  <a:srgbClr val="595959"/>
                </a:solidFill>
                <a:latin typeface="Times New Roman" panose="02020603050405020304" pitchFamily="18" charset="0"/>
                <a:ea typeface="Arial"/>
                <a:cs typeface="Times New Roman" panose="02020603050405020304" pitchFamily="18" charset="0"/>
              </a:rPr>
              <a:t>after sale services</a:t>
            </a:r>
          </a:p>
          <a:p>
            <a:pPr marL="285750" indent="-285750" defTabSz="1218895">
              <a:buFont typeface="Arial" panose="020B0604020202020204" pitchFamily="34" charset="0"/>
              <a:buChar char="•"/>
            </a:pPr>
            <a:r>
              <a:rPr lang="en-US" sz="1600" kern="0" dirty="0">
                <a:solidFill>
                  <a:srgbClr val="595959"/>
                </a:solidFill>
                <a:latin typeface="Times New Roman" panose="02020603050405020304" pitchFamily="18" charset="0"/>
                <a:ea typeface="Arial"/>
                <a:cs typeface="Times New Roman" panose="02020603050405020304" pitchFamily="18" charset="0"/>
              </a:rPr>
              <a:t>12 months Guarantee</a:t>
            </a:r>
            <a:endParaRPr lang="en"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23378" y="178174"/>
            <a:ext cx="1623034" cy="1650626"/>
          </a:xfrm>
          <a:prstGeom prst="rect">
            <a:avLst/>
          </a:prstGeom>
        </p:spPr>
      </p:pic>
      <p:pic>
        <p:nvPicPr>
          <p:cNvPr id="23" name="Picture 22"/>
          <p:cNvPicPr/>
          <p:nvPr/>
        </p:nvPicPr>
        <p:blipFill rotWithShape="1">
          <a:blip r:embed="rId4"/>
          <a:srcRect l="2887" t="5253" r="25348" b="77512"/>
          <a:stretch/>
        </p:blipFill>
        <p:spPr>
          <a:xfrm>
            <a:off x="4418012" y="478085"/>
            <a:ext cx="3962400" cy="1143000"/>
          </a:xfrm>
          <a:prstGeom prst="rect">
            <a:avLst/>
          </a:prstGeom>
        </p:spPr>
      </p:pic>
      <p:pic>
        <p:nvPicPr>
          <p:cNvPr id="27" name="Picture 26"/>
          <p:cNvPicPr/>
          <p:nvPr/>
        </p:nvPicPr>
        <p:blipFill rotWithShape="1">
          <a:blip r:embed="rId4"/>
          <a:srcRect l="3736" t="26821" r="1969" b="9956"/>
          <a:stretch/>
        </p:blipFill>
        <p:spPr>
          <a:xfrm>
            <a:off x="4145847" y="1828800"/>
            <a:ext cx="4234565" cy="5029200"/>
          </a:xfrm>
          <a:prstGeom prst="rect">
            <a:avLst/>
          </a:prstGeom>
        </p:spPr>
      </p:pic>
      <p:pic>
        <p:nvPicPr>
          <p:cNvPr id="31" name="Picture 30"/>
          <p:cNvPicPr/>
          <p:nvPr/>
        </p:nvPicPr>
        <p:blipFill rotWithShape="1">
          <a:blip r:embed="rId5"/>
          <a:srcRect l="3097" t="2878" r="7473"/>
          <a:stretch/>
        </p:blipFill>
        <p:spPr>
          <a:xfrm>
            <a:off x="0" y="1828800"/>
            <a:ext cx="4145847" cy="5200085"/>
          </a:xfrm>
          <a:prstGeom prst="rect">
            <a:avLst/>
          </a:prstGeom>
        </p:spPr>
      </p:pic>
      <p:sp>
        <p:nvSpPr>
          <p:cNvPr id="24" name="Shape 974"/>
          <p:cNvSpPr/>
          <p:nvPr/>
        </p:nvSpPr>
        <p:spPr>
          <a:xfrm rot="10800000">
            <a:off x="8959687" y="5338853"/>
            <a:ext cx="353751" cy="528546"/>
          </a:xfrm>
          <a:custGeom>
            <a:avLst/>
            <a:gdLst/>
            <a:ahLst/>
            <a:cxnLst/>
            <a:rect l="0" t="0" r="0" b="0"/>
            <a:pathLst>
              <a:path w="120000" h="120000" extrusionOk="0">
                <a:moveTo>
                  <a:pt x="51597" y="50921"/>
                </a:moveTo>
                <a:lnTo>
                  <a:pt x="51597" y="19698"/>
                </a:lnTo>
                <a:cubicBezTo>
                  <a:pt x="47669" y="20191"/>
                  <a:pt x="43916" y="21082"/>
                  <a:pt x="40531" y="22332"/>
                </a:cubicBezTo>
                <a:cubicBezTo>
                  <a:pt x="30598" y="26001"/>
                  <a:pt x="25457" y="32166"/>
                  <a:pt x="27169" y="38355"/>
                </a:cubicBezTo>
                <a:cubicBezTo>
                  <a:pt x="29239" y="46431"/>
                  <a:pt x="39005" y="49155"/>
                  <a:pt x="51597" y="50921"/>
                </a:cubicBezTo>
                <a:close/>
                <a:moveTo>
                  <a:pt x="67852" y="100379"/>
                </a:moveTo>
                <a:cubicBezTo>
                  <a:pt x="71963" y="99887"/>
                  <a:pt x="75901" y="98973"/>
                  <a:pt x="79437" y="97667"/>
                </a:cubicBezTo>
                <a:cubicBezTo>
                  <a:pt x="89370" y="93998"/>
                  <a:pt x="94511" y="87833"/>
                  <a:pt x="92799" y="81644"/>
                </a:cubicBezTo>
                <a:cubicBezTo>
                  <a:pt x="89506" y="73388"/>
                  <a:pt x="79840" y="69732"/>
                  <a:pt x="67852" y="67361"/>
                </a:cubicBezTo>
                <a:close/>
                <a:moveTo>
                  <a:pt x="67852" y="120000"/>
                </a:moveTo>
                <a:lnTo>
                  <a:pt x="51597" y="120000"/>
                </a:lnTo>
                <a:lnTo>
                  <a:pt x="51597" y="114256"/>
                </a:lnTo>
                <a:cubicBezTo>
                  <a:pt x="45417" y="113829"/>
                  <a:pt x="39328" y="112890"/>
                  <a:pt x="33554" y="111448"/>
                </a:cubicBezTo>
                <a:cubicBezTo>
                  <a:pt x="13606" y="106463"/>
                  <a:pt x="696" y="96271"/>
                  <a:pt x="0" y="84958"/>
                </a:cubicBezTo>
                <a:lnTo>
                  <a:pt x="26861" y="84529"/>
                </a:lnTo>
                <a:cubicBezTo>
                  <a:pt x="27245" y="90776"/>
                  <a:pt x="34374" y="96404"/>
                  <a:pt x="45389" y="99156"/>
                </a:cubicBezTo>
                <a:cubicBezTo>
                  <a:pt x="47394" y="99657"/>
                  <a:pt x="49467" y="100048"/>
                  <a:pt x="51597" y="100293"/>
                </a:cubicBezTo>
                <a:lnTo>
                  <a:pt x="51597" y="64682"/>
                </a:lnTo>
                <a:cubicBezTo>
                  <a:pt x="30368" y="61567"/>
                  <a:pt x="7690" y="58004"/>
                  <a:pt x="556" y="40045"/>
                </a:cubicBezTo>
                <a:cubicBezTo>
                  <a:pt x="-2422" y="28913"/>
                  <a:pt x="6883" y="17850"/>
                  <a:pt x="24755" y="11249"/>
                </a:cubicBezTo>
                <a:cubicBezTo>
                  <a:pt x="32832" y="8265"/>
                  <a:pt x="42066" y="6412"/>
                  <a:pt x="51597" y="5737"/>
                </a:cubicBezTo>
                <a:lnTo>
                  <a:pt x="51597" y="0"/>
                </a:lnTo>
                <a:lnTo>
                  <a:pt x="67852" y="0"/>
                </a:lnTo>
                <a:lnTo>
                  <a:pt x="67852" y="5703"/>
                </a:lnTo>
                <a:cubicBezTo>
                  <a:pt x="74209" y="6118"/>
                  <a:pt x="80479" y="7068"/>
                  <a:pt x="86414" y="8551"/>
                </a:cubicBezTo>
                <a:cubicBezTo>
                  <a:pt x="106363" y="13536"/>
                  <a:pt x="119273" y="23728"/>
                  <a:pt x="119969" y="35041"/>
                </a:cubicBezTo>
                <a:lnTo>
                  <a:pt x="93108" y="35470"/>
                </a:lnTo>
                <a:cubicBezTo>
                  <a:pt x="92723" y="29223"/>
                  <a:pt x="85594" y="23595"/>
                  <a:pt x="74579" y="20843"/>
                </a:cubicBezTo>
                <a:cubicBezTo>
                  <a:pt x="72410" y="20301"/>
                  <a:pt x="70160" y="19888"/>
                  <a:pt x="67852" y="19639"/>
                </a:cubicBezTo>
                <a:lnTo>
                  <a:pt x="67852" y="52969"/>
                </a:lnTo>
                <a:cubicBezTo>
                  <a:pt x="88284" y="55535"/>
                  <a:pt x="110482" y="59921"/>
                  <a:pt x="119411" y="79734"/>
                </a:cubicBezTo>
                <a:cubicBezTo>
                  <a:pt x="122511" y="90942"/>
                  <a:pt x="113201" y="102106"/>
                  <a:pt x="95213" y="108750"/>
                </a:cubicBezTo>
                <a:cubicBezTo>
                  <a:pt x="86990" y="111788"/>
                  <a:pt x="77568" y="113654"/>
                  <a:pt x="67852" y="114293"/>
                </a:cubicBezTo>
                <a:close/>
              </a:path>
            </a:pathLst>
          </a:custGeom>
          <a:solidFill>
            <a:schemeClr val="accent3">
              <a:lumMod val="75000"/>
            </a:schemeClr>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dk1"/>
              </a:solidFill>
              <a:latin typeface="Arial"/>
              <a:ea typeface="Arial"/>
              <a:cs typeface="Arial"/>
              <a:sym typeface="Arial"/>
            </a:endParaRPr>
          </a:p>
        </p:txBody>
      </p:sp>
    </p:spTree>
    <p:extLst>
      <p:ext uri="{BB962C8B-B14F-4D97-AF65-F5344CB8AC3E}">
        <p14:creationId xmlns:p14="http://schemas.microsoft.com/office/powerpoint/2010/main" val="137805092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04"/>
        <p:cNvGrpSpPr/>
        <p:nvPr/>
      </p:nvGrpSpPr>
      <p:grpSpPr>
        <a:xfrm>
          <a:off x="0" y="0"/>
          <a:ext cx="0" cy="0"/>
          <a:chOff x="0" y="0"/>
          <a:chExt cx="0" cy="0"/>
        </a:xfrm>
      </p:grpSpPr>
      <p:sp>
        <p:nvSpPr>
          <p:cNvPr id="707" name="Shape 707"/>
          <p:cNvSpPr txBox="1"/>
          <p:nvPr/>
        </p:nvSpPr>
        <p:spPr>
          <a:xfrm>
            <a:off x="455612" y="2866636"/>
            <a:ext cx="3958116" cy="3076964"/>
          </a:xfrm>
          <a:prstGeom prst="rect">
            <a:avLst/>
          </a:prstGeom>
          <a:noFill/>
          <a:ln>
            <a:noFill/>
          </a:ln>
        </p:spPr>
        <p:txBody>
          <a:bodyPr wrap="square" lIns="121868" tIns="60917" rIns="121868" bIns="60917" anchor="t" anchorCtr="0">
            <a:noAutofit/>
          </a:bodyPr>
          <a:lstStyle/>
          <a:p>
            <a:pPr marL="285750" indent="-285750" defTabSz="1218895">
              <a:spcAft>
                <a:spcPts val="600"/>
              </a:spcAft>
              <a:buFont typeface="Arial" panose="020B0604020202020204" pitchFamily="34" charset="0"/>
              <a:buChar char="•"/>
            </a:pP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Simultaneous obtained of all spectra</a:t>
            </a:r>
          </a:p>
          <a:p>
            <a:pPr marL="285750" indent="-285750" defTabSz="1218895">
              <a:spcAft>
                <a:spcPts val="600"/>
              </a:spcAft>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Integration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time controlling using software</a:t>
            </a:r>
          </a:p>
          <a:p>
            <a:pPr marL="285750" indent="-285750" defTabSz="1218895">
              <a:spcAft>
                <a:spcPts val="600"/>
              </a:spcAft>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Mathematical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processing (Averaging, Sum, Smooth, …..)</a:t>
            </a:r>
          </a:p>
          <a:p>
            <a:pPr marL="285750" indent="-285750" defTabSz="1218895">
              <a:spcAft>
                <a:spcPts val="600"/>
              </a:spcAft>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Time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Monitoring of spectra</a:t>
            </a:r>
          </a:p>
          <a:p>
            <a:pPr marL="285750" indent="-285750" defTabSz="1218895">
              <a:spcAft>
                <a:spcPts val="600"/>
              </a:spcAft>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Wavelength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range: 380-800 nm  </a:t>
            </a:r>
          </a:p>
          <a:p>
            <a:pPr marL="285750" indent="-285750" defTabSz="1218895">
              <a:spcAft>
                <a:spcPts val="600"/>
              </a:spcAft>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Light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source : Deuterium / Halogen - Tungsten Lamp</a:t>
            </a:r>
          </a:p>
        </p:txBody>
      </p:sp>
      <p:grpSp>
        <p:nvGrpSpPr>
          <p:cNvPr id="711" name="Shape 711"/>
          <p:cNvGrpSpPr/>
          <p:nvPr/>
        </p:nvGrpSpPr>
        <p:grpSpPr>
          <a:xfrm>
            <a:off x="8560868" y="931015"/>
            <a:ext cx="3400944" cy="897785"/>
            <a:chOff x="2113657" y="4283314"/>
            <a:chExt cx="3647460" cy="673514"/>
          </a:xfrm>
        </p:grpSpPr>
        <p:sp>
          <p:nvSpPr>
            <p:cNvPr id="712" name="Shape 712"/>
            <p:cNvSpPr txBox="1"/>
            <p:nvPr/>
          </p:nvSpPr>
          <p:spPr>
            <a:xfrm>
              <a:off x="2113657" y="4495163"/>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50 Products (</a:t>
              </a: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Per </a:t>
              </a: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Year)</a:t>
              </a:r>
              <a:endParaRPr lang="en"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713" name="Shape 713"/>
            <p:cNvSpPr txBox="1"/>
            <p:nvPr/>
          </p:nvSpPr>
          <p:spPr>
            <a:xfrm>
              <a:off x="2113658" y="4283314"/>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rPr>
                <a:t>Production capacity</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grpSp>
        <p:nvGrpSpPr>
          <p:cNvPr id="720" name="Shape 720"/>
          <p:cNvGrpSpPr/>
          <p:nvPr/>
        </p:nvGrpSpPr>
        <p:grpSpPr>
          <a:xfrm>
            <a:off x="8560867" y="4261751"/>
            <a:ext cx="3627958" cy="897784"/>
            <a:chOff x="2113657" y="4283314"/>
            <a:chExt cx="3647460" cy="673513"/>
          </a:xfrm>
        </p:grpSpPr>
        <p:sp>
          <p:nvSpPr>
            <p:cNvPr id="721" name="Shape 721"/>
            <p:cNvSpPr txBox="1"/>
            <p:nvPr/>
          </p:nvSpPr>
          <p:spPr>
            <a:xfrm>
              <a:off x="2113657" y="4495162"/>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pt-BR" sz="1600" kern="0" dirty="0" smtClean="0">
                  <a:solidFill>
                    <a:srgbClr val="595959"/>
                  </a:solidFill>
                  <a:latin typeface="Times New Roman" panose="02020603050405020304" pitchFamily="18" charset="0"/>
                  <a:ea typeface="Arial"/>
                  <a:cs typeface="Times New Roman" panose="02020603050405020304" pitchFamily="18" charset="0"/>
                  <a:sym typeface="Arial"/>
                </a:rPr>
                <a:t>ISO</a:t>
              </a:r>
            </a:p>
            <a:p>
              <a:pPr marL="285750" indent="-285750" defTabSz="1218895">
                <a:buFont typeface="Arial" panose="020B0604020202020204" pitchFamily="34" charset="0"/>
                <a:buChar char="•"/>
              </a:pPr>
              <a:r>
                <a:rPr lang="pt-BR" sz="1600" kern="0" dirty="0" smtClean="0">
                  <a:solidFill>
                    <a:srgbClr val="595959"/>
                  </a:solidFill>
                  <a:latin typeface="Times New Roman" panose="02020603050405020304" pitchFamily="18" charset="0"/>
                  <a:ea typeface="Arial"/>
                  <a:cs typeface="Times New Roman" panose="02020603050405020304" pitchFamily="18" charset="0"/>
                  <a:sym typeface="Arial"/>
                </a:rPr>
                <a:t>CE</a:t>
              </a:r>
              <a:endParaRPr lang="pt-BR"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722" name="Shape 722"/>
            <p:cNvSpPr txBox="1"/>
            <p:nvPr/>
          </p:nvSpPr>
          <p:spPr>
            <a:xfrm>
              <a:off x="2113658" y="4283314"/>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sym typeface="Arial"/>
                </a:rPr>
                <a:t>Standards and legally certificates:</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30" name="Shape 451"/>
          <p:cNvSpPr/>
          <p:nvPr/>
        </p:nvSpPr>
        <p:spPr>
          <a:xfrm rot="1795255">
            <a:off x="8958484" y="371942"/>
            <a:ext cx="356158" cy="656509"/>
          </a:xfrm>
          <a:custGeom>
            <a:avLst/>
            <a:gdLst/>
            <a:ahLst/>
            <a:cxnLst/>
            <a:rect l="0" t="0" r="0" b="0"/>
            <a:pathLst>
              <a:path w="120000" h="120000" extrusionOk="0">
                <a:moveTo>
                  <a:pt x="60041" y="0"/>
                </a:moveTo>
                <a:cubicBezTo>
                  <a:pt x="68312" y="142"/>
                  <a:pt x="77049" y="3617"/>
                  <a:pt x="77802" y="9249"/>
                </a:cubicBezTo>
                <a:cubicBezTo>
                  <a:pt x="79731" y="16341"/>
                  <a:pt x="68983" y="18083"/>
                  <a:pt x="72034" y="26607"/>
                </a:cubicBezTo>
                <a:lnTo>
                  <a:pt x="120000" y="26607"/>
                </a:lnTo>
                <a:lnTo>
                  <a:pt x="120000" y="53320"/>
                </a:lnTo>
                <a:cubicBezTo>
                  <a:pt x="105180" y="54850"/>
                  <a:pt x="101982" y="49006"/>
                  <a:pt x="89415" y="50069"/>
                </a:cubicBezTo>
                <a:cubicBezTo>
                  <a:pt x="79319" y="50489"/>
                  <a:pt x="73089" y="55363"/>
                  <a:pt x="72833" y="59977"/>
                </a:cubicBezTo>
                <a:cubicBezTo>
                  <a:pt x="73004" y="64029"/>
                  <a:pt x="79442" y="70012"/>
                  <a:pt x="91464" y="70060"/>
                </a:cubicBezTo>
                <a:cubicBezTo>
                  <a:pt x="106013" y="69226"/>
                  <a:pt x="103877" y="65247"/>
                  <a:pt x="120000" y="65606"/>
                </a:cubicBezTo>
                <a:lnTo>
                  <a:pt x="120000" y="93541"/>
                </a:lnTo>
                <a:lnTo>
                  <a:pt x="70059" y="93541"/>
                </a:lnTo>
                <a:cubicBezTo>
                  <a:pt x="69329" y="102697"/>
                  <a:pt x="76533" y="101447"/>
                  <a:pt x="78036" y="109608"/>
                </a:cubicBezTo>
                <a:cubicBezTo>
                  <a:pt x="77950" y="116314"/>
                  <a:pt x="67224" y="119904"/>
                  <a:pt x="59959" y="120000"/>
                </a:cubicBezTo>
                <a:cubicBezTo>
                  <a:pt x="51687" y="119857"/>
                  <a:pt x="42950" y="116382"/>
                  <a:pt x="42197" y="110750"/>
                </a:cubicBezTo>
                <a:cubicBezTo>
                  <a:pt x="40279" y="103699"/>
                  <a:pt x="50892" y="101936"/>
                  <a:pt x="47995" y="93541"/>
                </a:cubicBezTo>
                <a:lnTo>
                  <a:pt x="0" y="93541"/>
                </a:lnTo>
                <a:lnTo>
                  <a:pt x="0" y="66075"/>
                </a:lnTo>
                <a:cubicBezTo>
                  <a:pt x="15368" y="64341"/>
                  <a:pt x="18478" y="70364"/>
                  <a:pt x="31219" y="69286"/>
                </a:cubicBezTo>
                <a:cubicBezTo>
                  <a:pt x="41315" y="68866"/>
                  <a:pt x="47545" y="63992"/>
                  <a:pt x="47801" y="59379"/>
                </a:cubicBezTo>
                <a:cubicBezTo>
                  <a:pt x="47631" y="55326"/>
                  <a:pt x="41193" y="49343"/>
                  <a:pt x="29171" y="49296"/>
                </a:cubicBezTo>
                <a:cubicBezTo>
                  <a:pt x="14433" y="50140"/>
                  <a:pt x="16816" y="54212"/>
                  <a:pt x="0" y="53739"/>
                </a:cubicBezTo>
                <a:lnTo>
                  <a:pt x="0" y="26607"/>
                </a:lnTo>
                <a:lnTo>
                  <a:pt x="49932" y="26607"/>
                </a:lnTo>
                <a:cubicBezTo>
                  <a:pt x="50748" y="17288"/>
                  <a:pt x="43474" y="18596"/>
                  <a:pt x="41963" y="10391"/>
                </a:cubicBezTo>
                <a:cubicBezTo>
                  <a:pt x="42049" y="3685"/>
                  <a:pt x="52775" y="95"/>
                  <a:pt x="60041" y="0"/>
                </a:cubicBezTo>
                <a:close/>
              </a:path>
            </a:pathLst>
          </a:custGeom>
          <a:solidFill>
            <a:srgbClr val="F4BD2D"/>
          </a:solidFill>
          <a:ln>
            <a:noFill/>
          </a:ln>
          <a:scene3d>
            <a:camera prst="orthographicFront">
              <a:rot lat="0" lon="0" rev="7200000"/>
            </a:camera>
            <a:lightRig rig="threePt" dir="t"/>
          </a:scene3d>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grpSp>
        <p:nvGrpSpPr>
          <p:cNvPr id="19" name="Shape 717"/>
          <p:cNvGrpSpPr/>
          <p:nvPr/>
        </p:nvGrpSpPr>
        <p:grpSpPr>
          <a:xfrm>
            <a:off x="8560868" y="5960216"/>
            <a:ext cx="3253608" cy="897784"/>
            <a:chOff x="2113657" y="4283315"/>
            <a:chExt cx="3647460" cy="673513"/>
          </a:xfrm>
        </p:grpSpPr>
        <p:sp>
          <p:nvSpPr>
            <p:cNvPr id="21" name="Shape 718"/>
            <p:cNvSpPr txBox="1"/>
            <p:nvPr/>
          </p:nvSpPr>
          <p:spPr>
            <a:xfrm>
              <a:off x="2113657" y="4495163"/>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 </a:t>
              </a: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19000 </a:t>
              </a: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USD</a:t>
              </a:r>
              <a:endPar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22" name="Shape 719"/>
            <p:cNvSpPr txBox="1"/>
            <p:nvPr/>
          </p:nvSpPr>
          <p:spPr>
            <a:xfrm>
              <a:off x="2113658" y="4283315"/>
              <a:ext cx="3647459" cy="276999"/>
            </a:xfrm>
            <a:prstGeom prst="rect">
              <a:avLst/>
            </a:prstGeom>
            <a:noFill/>
            <a:ln>
              <a:noFill/>
            </a:ln>
          </p:spPr>
          <p:txBody>
            <a:bodyPr wrap="square" lIns="121868" tIns="60917" rIns="121868" bIns="60917" anchor="t" anchorCtr="0">
              <a:noAutofit/>
            </a:bodyPr>
            <a:lstStyle/>
            <a:p>
              <a:pPr defTabSz="1218895"/>
              <a:r>
                <a:rPr lang="en-US" b="1" kern="0" dirty="0" smtClean="0">
                  <a:solidFill>
                    <a:srgbClr val="595959"/>
                  </a:solidFill>
                  <a:latin typeface="Times New Roman" panose="02020603050405020304" pitchFamily="18" charset="0"/>
                  <a:ea typeface="Arial"/>
                  <a:cs typeface="Times New Roman" panose="02020603050405020304" pitchFamily="18" charset="0"/>
                  <a:sym typeface="Arial"/>
                </a:rPr>
                <a:t>Sales’ Price</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24" name="Shape 974"/>
          <p:cNvSpPr/>
          <p:nvPr/>
        </p:nvSpPr>
        <p:spPr>
          <a:xfrm rot="10800000">
            <a:off x="8959685" y="5438352"/>
            <a:ext cx="353751" cy="528546"/>
          </a:xfrm>
          <a:custGeom>
            <a:avLst/>
            <a:gdLst/>
            <a:ahLst/>
            <a:cxnLst/>
            <a:rect l="0" t="0" r="0" b="0"/>
            <a:pathLst>
              <a:path w="120000" h="120000" extrusionOk="0">
                <a:moveTo>
                  <a:pt x="51597" y="50921"/>
                </a:moveTo>
                <a:lnTo>
                  <a:pt x="51597" y="19698"/>
                </a:lnTo>
                <a:cubicBezTo>
                  <a:pt x="47669" y="20191"/>
                  <a:pt x="43916" y="21082"/>
                  <a:pt x="40531" y="22332"/>
                </a:cubicBezTo>
                <a:cubicBezTo>
                  <a:pt x="30598" y="26001"/>
                  <a:pt x="25457" y="32166"/>
                  <a:pt x="27169" y="38355"/>
                </a:cubicBezTo>
                <a:cubicBezTo>
                  <a:pt x="29239" y="46431"/>
                  <a:pt x="39005" y="49155"/>
                  <a:pt x="51597" y="50921"/>
                </a:cubicBezTo>
                <a:close/>
                <a:moveTo>
                  <a:pt x="67852" y="100379"/>
                </a:moveTo>
                <a:cubicBezTo>
                  <a:pt x="71963" y="99887"/>
                  <a:pt x="75901" y="98973"/>
                  <a:pt x="79437" y="97667"/>
                </a:cubicBezTo>
                <a:cubicBezTo>
                  <a:pt x="89370" y="93998"/>
                  <a:pt x="94511" y="87833"/>
                  <a:pt x="92799" y="81644"/>
                </a:cubicBezTo>
                <a:cubicBezTo>
                  <a:pt x="89506" y="73388"/>
                  <a:pt x="79840" y="69732"/>
                  <a:pt x="67852" y="67361"/>
                </a:cubicBezTo>
                <a:close/>
                <a:moveTo>
                  <a:pt x="67852" y="120000"/>
                </a:moveTo>
                <a:lnTo>
                  <a:pt x="51597" y="120000"/>
                </a:lnTo>
                <a:lnTo>
                  <a:pt x="51597" y="114256"/>
                </a:lnTo>
                <a:cubicBezTo>
                  <a:pt x="45417" y="113829"/>
                  <a:pt x="39328" y="112890"/>
                  <a:pt x="33554" y="111448"/>
                </a:cubicBezTo>
                <a:cubicBezTo>
                  <a:pt x="13606" y="106463"/>
                  <a:pt x="696" y="96271"/>
                  <a:pt x="0" y="84958"/>
                </a:cubicBezTo>
                <a:lnTo>
                  <a:pt x="26861" y="84529"/>
                </a:lnTo>
                <a:cubicBezTo>
                  <a:pt x="27245" y="90776"/>
                  <a:pt x="34374" y="96404"/>
                  <a:pt x="45389" y="99156"/>
                </a:cubicBezTo>
                <a:cubicBezTo>
                  <a:pt x="47394" y="99657"/>
                  <a:pt x="49467" y="100048"/>
                  <a:pt x="51597" y="100293"/>
                </a:cubicBezTo>
                <a:lnTo>
                  <a:pt x="51597" y="64682"/>
                </a:lnTo>
                <a:cubicBezTo>
                  <a:pt x="30368" y="61567"/>
                  <a:pt x="7690" y="58004"/>
                  <a:pt x="556" y="40045"/>
                </a:cubicBezTo>
                <a:cubicBezTo>
                  <a:pt x="-2422" y="28913"/>
                  <a:pt x="6883" y="17850"/>
                  <a:pt x="24755" y="11249"/>
                </a:cubicBezTo>
                <a:cubicBezTo>
                  <a:pt x="32832" y="8265"/>
                  <a:pt x="42066" y="6412"/>
                  <a:pt x="51597" y="5737"/>
                </a:cubicBezTo>
                <a:lnTo>
                  <a:pt x="51597" y="0"/>
                </a:lnTo>
                <a:lnTo>
                  <a:pt x="67852" y="0"/>
                </a:lnTo>
                <a:lnTo>
                  <a:pt x="67852" y="5703"/>
                </a:lnTo>
                <a:cubicBezTo>
                  <a:pt x="74209" y="6118"/>
                  <a:pt x="80479" y="7068"/>
                  <a:pt x="86414" y="8551"/>
                </a:cubicBezTo>
                <a:cubicBezTo>
                  <a:pt x="106363" y="13536"/>
                  <a:pt x="119273" y="23728"/>
                  <a:pt x="119969" y="35041"/>
                </a:cubicBezTo>
                <a:lnTo>
                  <a:pt x="93108" y="35470"/>
                </a:lnTo>
                <a:cubicBezTo>
                  <a:pt x="92723" y="29223"/>
                  <a:pt x="85594" y="23595"/>
                  <a:pt x="74579" y="20843"/>
                </a:cubicBezTo>
                <a:cubicBezTo>
                  <a:pt x="72410" y="20301"/>
                  <a:pt x="70160" y="19888"/>
                  <a:pt x="67852" y="19639"/>
                </a:cubicBezTo>
                <a:lnTo>
                  <a:pt x="67852" y="52969"/>
                </a:lnTo>
                <a:cubicBezTo>
                  <a:pt x="88284" y="55535"/>
                  <a:pt x="110482" y="59921"/>
                  <a:pt x="119411" y="79734"/>
                </a:cubicBezTo>
                <a:cubicBezTo>
                  <a:pt x="122511" y="90942"/>
                  <a:pt x="113201" y="102106"/>
                  <a:pt x="95213" y="108750"/>
                </a:cubicBezTo>
                <a:cubicBezTo>
                  <a:pt x="86990" y="111788"/>
                  <a:pt x="77568" y="113654"/>
                  <a:pt x="67852" y="114293"/>
                </a:cubicBezTo>
                <a:close/>
              </a:path>
            </a:pathLst>
          </a:custGeom>
          <a:solidFill>
            <a:schemeClr val="accent3">
              <a:lumMod val="75000"/>
            </a:schemeClr>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dk1"/>
              </a:solidFill>
              <a:latin typeface="Arial"/>
              <a:ea typeface="Arial"/>
              <a:cs typeface="Arial"/>
              <a:sym typeface="Arial"/>
            </a:endParaRPr>
          </a:p>
        </p:txBody>
      </p:sp>
      <p:sp>
        <p:nvSpPr>
          <p:cNvPr id="27" name="Shape 450"/>
          <p:cNvSpPr/>
          <p:nvPr/>
        </p:nvSpPr>
        <p:spPr>
          <a:xfrm>
            <a:off x="8841213" y="3657600"/>
            <a:ext cx="590697" cy="565118"/>
          </a:xfrm>
          <a:custGeom>
            <a:avLst/>
            <a:gdLst/>
            <a:ahLst/>
            <a:cxnLst/>
            <a:rect l="0" t="0" r="0" b="0"/>
            <a:pathLst>
              <a:path w="120000" h="120000" extrusionOk="0">
                <a:moveTo>
                  <a:pt x="65274" y="39473"/>
                </a:moveTo>
                <a:cubicBezTo>
                  <a:pt x="53599" y="36371"/>
                  <a:pt x="41599" y="43242"/>
                  <a:pt x="38470" y="54820"/>
                </a:cubicBezTo>
                <a:cubicBezTo>
                  <a:pt x="35342" y="66398"/>
                  <a:pt x="42270" y="78299"/>
                  <a:pt x="53945" y="81402"/>
                </a:cubicBezTo>
                <a:cubicBezTo>
                  <a:pt x="65620" y="84504"/>
                  <a:pt x="77621" y="77633"/>
                  <a:pt x="80749" y="66055"/>
                </a:cubicBezTo>
                <a:cubicBezTo>
                  <a:pt x="83877" y="54477"/>
                  <a:pt x="76949" y="42576"/>
                  <a:pt x="65274" y="39473"/>
                </a:cubicBezTo>
                <a:close/>
                <a:moveTo>
                  <a:pt x="69168" y="25060"/>
                </a:moveTo>
                <a:cubicBezTo>
                  <a:pt x="88870" y="30296"/>
                  <a:pt x="100561" y="50379"/>
                  <a:pt x="95282" y="69917"/>
                </a:cubicBezTo>
                <a:cubicBezTo>
                  <a:pt x="90003" y="89455"/>
                  <a:pt x="69753" y="101050"/>
                  <a:pt x="50051" y="95815"/>
                </a:cubicBezTo>
                <a:cubicBezTo>
                  <a:pt x="30350" y="90579"/>
                  <a:pt x="18658" y="70496"/>
                  <a:pt x="23937" y="50958"/>
                </a:cubicBezTo>
                <a:cubicBezTo>
                  <a:pt x="29216" y="31420"/>
                  <a:pt x="49467" y="19825"/>
                  <a:pt x="69168" y="25060"/>
                </a:cubicBezTo>
                <a:close/>
                <a:moveTo>
                  <a:pt x="70584" y="19819"/>
                </a:moveTo>
                <a:cubicBezTo>
                  <a:pt x="47964" y="13808"/>
                  <a:pt x="24713" y="27121"/>
                  <a:pt x="18652" y="49554"/>
                </a:cubicBezTo>
                <a:cubicBezTo>
                  <a:pt x="12591" y="71987"/>
                  <a:pt x="26015" y="95045"/>
                  <a:pt x="48635" y="101056"/>
                </a:cubicBezTo>
                <a:cubicBezTo>
                  <a:pt x="71255" y="107067"/>
                  <a:pt x="94506" y="93754"/>
                  <a:pt x="100567" y="71321"/>
                </a:cubicBezTo>
                <a:cubicBezTo>
                  <a:pt x="106628" y="48888"/>
                  <a:pt x="93204" y="25830"/>
                  <a:pt x="70584" y="19819"/>
                </a:cubicBezTo>
                <a:close/>
                <a:moveTo>
                  <a:pt x="120000" y="28418"/>
                </a:moveTo>
                <a:lnTo>
                  <a:pt x="119819" y="29085"/>
                </a:lnTo>
                <a:lnTo>
                  <a:pt x="119636" y="28804"/>
                </a:lnTo>
                <a:close/>
                <a:moveTo>
                  <a:pt x="84120" y="4683"/>
                </a:moveTo>
                <a:lnTo>
                  <a:pt x="83867" y="19572"/>
                </a:lnTo>
                <a:lnTo>
                  <a:pt x="83406" y="19449"/>
                </a:lnTo>
                <a:cubicBezTo>
                  <a:pt x="87163" y="21546"/>
                  <a:pt x="90559" y="24117"/>
                  <a:pt x="93431" y="27166"/>
                </a:cubicBezTo>
                <a:lnTo>
                  <a:pt x="106796" y="23870"/>
                </a:lnTo>
                <a:lnTo>
                  <a:pt x="115363" y="39849"/>
                </a:lnTo>
                <a:lnTo>
                  <a:pt x="105840" y="48364"/>
                </a:lnTo>
                <a:cubicBezTo>
                  <a:pt x="107034" y="52676"/>
                  <a:pt x="107596" y="57191"/>
                  <a:pt x="107394" y="61781"/>
                </a:cubicBezTo>
                <a:lnTo>
                  <a:pt x="119289" y="68330"/>
                </a:lnTo>
                <a:lnTo>
                  <a:pt x="114566" y="85810"/>
                </a:lnTo>
                <a:lnTo>
                  <a:pt x="100132" y="85570"/>
                </a:lnTo>
                <a:cubicBezTo>
                  <a:pt x="98307" y="88594"/>
                  <a:pt x="96096" y="91321"/>
                  <a:pt x="93619" y="93756"/>
                </a:cubicBezTo>
                <a:lnTo>
                  <a:pt x="98359" y="106025"/>
                </a:lnTo>
                <a:lnTo>
                  <a:pt x="83411" y="116405"/>
                </a:lnTo>
                <a:lnTo>
                  <a:pt x="72073" y="106643"/>
                </a:lnTo>
                <a:lnTo>
                  <a:pt x="73453" y="105685"/>
                </a:lnTo>
                <a:cubicBezTo>
                  <a:pt x="69110" y="107079"/>
                  <a:pt x="64517" y="107749"/>
                  <a:pt x="59835" y="107723"/>
                </a:cubicBezTo>
                <a:lnTo>
                  <a:pt x="52963" y="119999"/>
                </a:lnTo>
                <a:lnTo>
                  <a:pt x="35336" y="115316"/>
                </a:lnTo>
                <a:lnTo>
                  <a:pt x="35574" y="101277"/>
                </a:lnTo>
                <a:cubicBezTo>
                  <a:pt x="31839" y="99165"/>
                  <a:pt x="28466" y="96583"/>
                  <a:pt x="25614" y="93529"/>
                </a:cubicBezTo>
                <a:lnTo>
                  <a:pt x="25843" y="94015"/>
                </a:lnTo>
                <a:lnTo>
                  <a:pt x="11102" y="96847"/>
                </a:lnTo>
                <a:lnTo>
                  <a:pt x="3390" y="80445"/>
                </a:lnTo>
                <a:lnTo>
                  <a:pt x="13359" y="72429"/>
                </a:lnTo>
                <a:cubicBezTo>
                  <a:pt x="12295" y="68561"/>
                  <a:pt x="11739" y="64530"/>
                  <a:pt x="11738" y="60428"/>
                </a:cubicBezTo>
                <a:lnTo>
                  <a:pt x="0" y="53965"/>
                </a:lnTo>
                <a:lnTo>
                  <a:pt x="4723" y="36484"/>
                </a:lnTo>
                <a:lnTo>
                  <a:pt x="18174" y="36709"/>
                </a:lnTo>
                <a:cubicBezTo>
                  <a:pt x="19999" y="33515"/>
                  <a:pt x="22203" y="30603"/>
                  <a:pt x="24696" y="27997"/>
                </a:cubicBezTo>
                <a:lnTo>
                  <a:pt x="20190" y="14215"/>
                </a:lnTo>
                <a:lnTo>
                  <a:pt x="35666" y="4625"/>
                </a:lnTo>
                <a:lnTo>
                  <a:pt x="46473" y="14962"/>
                </a:lnTo>
                <a:lnTo>
                  <a:pt x="46365" y="15030"/>
                </a:lnTo>
                <a:cubicBezTo>
                  <a:pt x="50613" y="13704"/>
                  <a:pt x="55098" y="13091"/>
                  <a:pt x="59667" y="13141"/>
                </a:cubicBezTo>
                <a:lnTo>
                  <a:pt x="59206" y="13018"/>
                </a:lnTo>
                <a:lnTo>
                  <a:pt x="66493" y="0"/>
                </a:lnTo>
                <a:close/>
              </a:path>
            </a:pathLst>
          </a:custGeom>
          <a:solidFill>
            <a:srgbClr val="E62949"/>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34" name="Shape 715"/>
          <p:cNvSpPr/>
          <p:nvPr/>
        </p:nvSpPr>
        <p:spPr>
          <a:xfrm>
            <a:off x="8913812" y="1905000"/>
            <a:ext cx="445583" cy="444279"/>
          </a:xfrm>
          <a:custGeom>
            <a:avLst/>
            <a:gdLst/>
            <a:ahLst/>
            <a:cxnLst/>
            <a:rect l="0" t="0" r="0" b="0"/>
            <a:pathLst>
              <a:path w="120000" h="120000" extrusionOk="0">
                <a:moveTo>
                  <a:pt x="26666" y="100217"/>
                </a:moveTo>
                <a:cubicBezTo>
                  <a:pt x="25193" y="100217"/>
                  <a:pt x="24000" y="101415"/>
                  <a:pt x="24000" y="102892"/>
                </a:cubicBezTo>
                <a:cubicBezTo>
                  <a:pt x="24000" y="104369"/>
                  <a:pt x="25193" y="105566"/>
                  <a:pt x="26666" y="105566"/>
                </a:cubicBezTo>
                <a:lnTo>
                  <a:pt x="93333" y="105566"/>
                </a:lnTo>
                <a:cubicBezTo>
                  <a:pt x="94806" y="105566"/>
                  <a:pt x="96000" y="104369"/>
                  <a:pt x="96000" y="102892"/>
                </a:cubicBezTo>
                <a:cubicBezTo>
                  <a:pt x="96000" y="101415"/>
                  <a:pt x="94806" y="100217"/>
                  <a:pt x="93333" y="100217"/>
                </a:cubicBezTo>
                <a:close/>
                <a:moveTo>
                  <a:pt x="26666" y="87913"/>
                </a:moveTo>
                <a:cubicBezTo>
                  <a:pt x="25193" y="87913"/>
                  <a:pt x="24000" y="89111"/>
                  <a:pt x="24000" y="90588"/>
                </a:cubicBezTo>
                <a:cubicBezTo>
                  <a:pt x="24000" y="92065"/>
                  <a:pt x="25193" y="93262"/>
                  <a:pt x="26666" y="93262"/>
                </a:cubicBezTo>
                <a:lnTo>
                  <a:pt x="93333" y="93262"/>
                </a:lnTo>
                <a:cubicBezTo>
                  <a:pt x="94806" y="93262"/>
                  <a:pt x="96000" y="92065"/>
                  <a:pt x="96000" y="90588"/>
                </a:cubicBezTo>
                <a:cubicBezTo>
                  <a:pt x="96000" y="89111"/>
                  <a:pt x="94806" y="87913"/>
                  <a:pt x="93333" y="87913"/>
                </a:cubicBezTo>
                <a:close/>
                <a:moveTo>
                  <a:pt x="26666" y="75609"/>
                </a:moveTo>
                <a:cubicBezTo>
                  <a:pt x="25193" y="75609"/>
                  <a:pt x="24000" y="76806"/>
                  <a:pt x="24000" y="78284"/>
                </a:cubicBezTo>
                <a:cubicBezTo>
                  <a:pt x="24000" y="79761"/>
                  <a:pt x="25193" y="80958"/>
                  <a:pt x="26666" y="80958"/>
                </a:cubicBezTo>
                <a:lnTo>
                  <a:pt x="93333" y="80958"/>
                </a:lnTo>
                <a:cubicBezTo>
                  <a:pt x="94806" y="80958"/>
                  <a:pt x="96000" y="79761"/>
                  <a:pt x="96000" y="78284"/>
                </a:cubicBezTo>
                <a:cubicBezTo>
                  <a:pt x="96000" y="76806"/>
                  <a:pt x="94806" y="75609"/>
                  <a:pt x="93333" y="75609"/>
                </a:cubicBezTo>
                <a:close/>
                <a:moveTo>
                  <a:pt x="26666" y="63305"/>
                </a:moveTo>
                <a:cubicBezTo>
                  <a:pt x="25193" y="63305"/>
                  <a:pt x="24000" y="64502"/>
                  <a:pt x="24000" y="65979"/>
                </a:cubicBezTo>
                <a:cubicBezTo>
                  <a:pt x="24000" y="67457"/>
                  <a:pt x="25193" y="68654"/>
                  <a:pt x="26666" y="68654"/>
                </a:cubicBezTo>
                <a:lnTo>
                  <a:pt x="93333" y="68654"/>
                </a:lnTo>
                <a:cubicBezTo>
                  <a:pt x="94806" y="68654"/>
                  <a:pt x="96000" y="67457"/>
                  <a:pt x="96000" y="65979"/>
                </a:cubicBezTo>
                <a:cubicBezTo>
                  <a:pt x="96000" y="64502"/>
                  <a:pt x="94806" y="63305"/>
                  <a:pt x="93333" y="63305"/>
                </a:cubicBezTo>
                <a:close/>
                <a:moveTo>
                  <a:pt x="26666" y="51001"/>
                </a:moveTo>
                <a:cubicBezTo>
                  <a:pt x="25193" y="51001"/>
                  <a:pt x="24000" y="52198"/>
                  <a:pt x="24000" y="53675"/>
                </a:cubicBezTo>
                <a:cubicBezTo>
                  <a:pt x="24000" y="55152"/>
                  <a:pt x="25193" y="56350"/>
                  <a:pt x="26666" y="56350"/>
                </a:cubicBezTo>
                <a:lnTo>
                  <a:pt x="93333" y="56350"/>
                </a:lnTo>
                <a:cubicBezTo>
                  <a:pt x="94806" y="56350"/>
                  <a:pt x="96000" y="55152"/>
                  <a:pt x="96000" y="53675"/>
                </a:cubicBezTo>
                <a:cubicBezTo>
                  <a:pt x="96000" y="52198"/>
                  <a:pt x="94806" y="51001"/>
                  <a:pt x="93333" y="51001"/>
                </a:cubicBezTo>
                <a:close/>
                <a:moveTo>
                  <a:pt x="26666" y="38697"/>
                </a:moveTo>
                <a:cubicBezTo>
                  <a:pt x="25193" y="38697"/>
                  <a:pt x="24000" y="39894"/>
                  <a:pt x="24000" y="41371"/>
                </a:cubicBezTo>
                <a:cubicBezTo>
                  <a:pt x="24000" y="42848"/>
                  <a:pt x="25193" y="44046"/>
                  <a:pt x="26666" y="44046"/>
                </a:cubicBezTo>
                <a:lnTo>
                  <a:pt x="93333" y="44046"/>
                </a:lnTo>
                <a:cubicBezTo>
                  <a:pt x="94806" y="44046"/>
                  <a:pt x="96000" y="42848"/>
                  <a:pt x="96000" y="41371"/>
                </a:cubicBezTo>
                <a:cubicBezTo>
                  <a:pt x="96000" y="39894"/>
                  <a:pt x="94806" y="38697"/>
                  <a:pt x="93333" y="38697"/>
                </a:cubicBezTo>
                <a:close/>
                <a:moveTo>
                  <a:pt x="0" y="11366"/>
                </a:moveTo>
                <a:lnTo>
                  <a:pt x="6739" y="11366"/>
                </a:lnTo>
                <a:lnTo>
                  <a:pt x="6739" y="17459"/>
                </a:lnTo>
                <a:cubicBezTo>
                  <a:pt x="6739" y="22260"/>
                  <a:pt x="10619" y="26151"/>
                  <a:pt x="15405" y="26151"/>
                </a:cubicBezTo>
                <a:cubicBezTo>
                  <a:pt x="20192" y="26151"/>
                  <a:pt x="24072" y="22260"/>
                  <a:pt x="24072" y="17459"/>
                </a:cubicBezTo>
                <a:lnTo>
                  <a:pt x="24072" y="11366"/>
                </a:lnTo>
                <a:lnTo>
                  <a:pt x="29716" y="11366"/>
                </a:lnTo>
                <a:lnTo>
                  <a:pt x="29716" y="17459"/>
                </a:lnTo>
                <a:cubicBezTo>
                  <a:pt x="29716" y="22260"/>
                  <a:pt x="33597" y="26151"/>
                  <a:pt x="38383" y="26151"/>
                </a:cubicBezTo>
                <a:cubicBezTo>
                  <a:pt x="43170" y="26151"/>
                  <a:pt x="47050" y="22260"/>
                  <a:pt x="47050" y="17459"/>
                </a:cubicBezTo>
                <a:lnTo>
                  <a:pt x="47050" y="11366"/>
                </a:lnTo>
                <a:lnTo>
                  <a:pt x="52694" y="11366"/>
                </a:lnTo>
                <a:lnTo>
                  <a:pt x="52694" y="17459"/>
                </a:lnTo>
                <a:cubicBezTo>
                  <a:pt x="52694" y="22260"/>
                  <a:pt x="56574" y="26151"/>
                  <a:pt x="61361" y="26151"/>
                </a:cubicBezTo>
                <a:cubicBezTo>
                  <a:pt x="66147" y="26151"/>
                  <a:pt x="70028" y="22260"/>
                  <a:pt x="70028" y="17459"/>
                </a:cubicBezTo>
                <a:lnTo>
                  <a:pt x="70028" y="11366"/>
                </a:lnTo>
                <a:lnTo>
                  <a:pt x="75672" y="11366"/>
                </a:lnTo>
                <a:lnTo>
                  <a:pt x="75672" y="17459"/>
                </a:lnTo>
                <a:cubicBezTo>
                  <a:pt x="75672" y="22260"/>
                  <a:pt x="79552" y="26151"/>
                  <a:pt x="84339" y="26151"/>
                </a:cubicBezTo>
                <a:cubicBezTo>
                  <a:pt x="89125" y="26151"/>
                  <a:pt x="93005" y="22260"/>
                  <a:pt x="93005" y="17459"/>
                </a:cubicBezTo>
                <a:lnTo>
                  <a:pt x="93005" y="11366"/>
                </a:lnTo>
                <a:lnTo>
                  <a:pt x="98650" y="11366"/>
                </a:lnTo>
                <a:lnTo>
                  <a:pt x="98650" y="17459"/>
                </a:lnTo>
                <a:cubicBezTo>
                  <a:pt x="98650" y="22259"/>
                  <a:pt x="102530" y="26151"/>
                  <a:pt x="107316" y="26151"/>
                </a:cubicBezTo>
                <a:cubicBezTo>
                  <a:pt x="112103" y="26151"/>
                  <a:pt x="115983" y="22259"/>
                  <a:pt x="115983" y="17459"/>
                </a:cubicBezTo>
                <a:lnTo>
                  <a:pt x="115983" y="11366"/>
                </a:lnTo>
                <a:lnTo>
                  <a:pt x="120000" y="11366"/>
                </a:lnTo>
                <a:lnTo>
                  <a:pt x="120000" y="120000"/>
                </a:lnTo>
                <a:lnTo>
                  <a:pt x="0" y="120000"/>
                </a:lnTo>
                <a:close/>
                <a:moveTo>
                  <a:pt x="15405" y="0"/>
                </a:moveTo>
                <a:cubicBezTo>
                  <a:pt x="17983" y="0"/>
                  <a:pt x="20072" y="2095"/>
                  <a:pt x="20072" y="4680"/>
                </a:cubicBezTo>
                <a:lnTo>
                  <a:pt x="20072" y="18051"/>
                </a:lnTo>
                <a:cubicBezTo>
                  <a:pt x="20072" y="20636"/>
                  <a:pt x="17983" y="22732"/>
                  <a:pt x="15405" y="22732"/>
                </a:cubicBezTo>
                <a:cubicBezTo>
                  <a:pt x="12828" y="22732"/>
                  <a:pt x="10739" y="20636"/>
                  <a:pt x="10739" y="18051"/>
                </a:cubicBezTo>
                <a:lnTo>
                  <a:pt x="10739" y="4680"/>
                </a:lnTo>
                <a:cubicBezTo>
                  <a:pt x="10739" y="2095"/>
                  <a:pt x="12828" y="0"/>
                  <a:pt x="15405" y="0"/>
                </a:cubicBezTo>
                <a:close/>
                <a:moveTo>
                  <a:pt x="38383" y="0"/>
                </a:moveTo>
                <a:cubicBezTo>
                  <a:pt x="40960" y="0"/>
                  <a:pt x="43050" y="2095"/>
                  <a:pt x="43050" y="4680"/>
                </a:cubicBezTo>
                <a:lnTo>
                  <a:pt x="43050" y="18051"/>
                </a:lnTo>
                <a:cubicBezTo>
                  <a:pt x="43050" y="20636"/>
                  <a:pt x="40960" y="22732"/>
                  <a:pt x="38383" y="22732"/>
                </a:cubicBezTo>
                <a:cubicBezTo>
                  <a:pt x="35806" y="22732"/>
                  <a:pt x="33716" y="20636"/>
                  <a:pt x="33716" y="18051"/>
                </a:cubicBezTo>
                <a:lnTo>
                  <a:pt x="33716" y="4680"/>
                </a:lnTo>
                <a:cubicBezTo>
                  <a:pt x="33716" y="2095"/>
                  <a:pt x="35806" y="0"/>
                  <a:pt x="38383" y="0"/>
                </a:cubicBezTo>
                <a:close/>
                <a:moveTo>
                  <a:pt x="61361" y="0"/>
                </a:moveTo>
                <a:cubicBezTo>
                  <a:pt x="63938" y="0"/>
                  <a:pt x="66028" y="2095"/>
                  <a:pt x="66028" y="4680"/>
                </a:cubicBezTo>
                <a:lnTo>
                  <a:pt x="66028" y="18051"/>
                </a:lnTo>
                <a:cubicBezTo>
                  <a:pt x="66028" y="20636"/>
                  <a:pt x="63938" y="22731"/>
                  <a:pt x="61361" y="22731"/>
                </a:cubicBezTo>
                <a:cubicBezTo>
                  <a:pt x="58784" y="22731"/>
                  <a:pt x="56694" y="20636"/>
                  <a:pt x="56694" y="18051"/>
                </a:cubicBezTo>
                <a:lnTo>
                  <a:pt x="56694" y="4680"/>
                </a:lnTo>
                <a:cubicBezTo>
                  <a:pt x="56694" y="2095"/>
                  <a:pt x="58784" y="0"/>
                  <a:pt x="61361" y="0"/>
                </a:cubicBezTo>
                <a:close/>
                <a:moveTo>
                  <a:pt x="84339" y="0"/>
                </a:moveTo>
                <a:cubicBezTo>
                  <a:pt x="86916" y="0"/>
                  <a:pt x="89005" y="2095"/>
                  <a:pt x="89005" y="4680"/>
                </a:cubicBezTo>
                <a:lnTo>
                  <a:pt x="89005" y="18051"/>
                </a:lnTo>
                <a:cubicBezTo>
                  <a:pt x="89005" y="20636"/>
                  <a:pt x="86916" y="22731"/>
                  <a:pt x="84339" y="22731"/>
                </a:cubicBezTo>
                <a:cubicBezTo>
                  <a:pt x="81761" y="22731"/>
                  <a:pt x="79672" y="20636"/>
                  <a:pt x="79672" y="18051"/>
                </a:cubicBezTo>
                <a:lnTo>
                  <a:pt x="79672" y="4680"/>
                </a:lnTo>
                <a:cubicBezTo>
                  <a:pt x="79672" y="2095"/>
                  <a:pt x="81761" y="0"/>
                  <a:pt x="84339" y="0"/>
                </a:cubicBezTo>
                <a:close/>
                <a:moveTo>
                  <a:pt x="107316" y="0"/>
                </a:moveTo>
                <a:cubicBezTo>
                  <a:pt x="109894" y="0"/>
                  <a:pt x="111983" y="2095"/>
                  <a:pt x="111983" y="4680"/>
                </a:cubicBezTo>
                <a:lnTo>
                  <a:pt x="111983" y="18051"/>
                </a:lnTo>
                <a:cubicBezTo>
                  <a:pt x="111983" y="20636"/>
                  <a:pt x="109894" y="22731"/>
                  <a:pt x="107316" y="22731"/>
                </a:cubicBezTo>
                <a:cubicBezTo>
                  <a:pt x="104739" y="22731"/>
                  <a:pt x="102650" y="20636"/>
                  <a:pt x="102650" y="18051"/>
                </a:cubicBezTo>
                <a:lnTo>
                  <a:pt x="102650" y="4680"/>
                </a:lnTo>
                <a:cubicBezTo>
                  <a:pt x="102650" y="2095"/>
                  <a:pt x="104739" y="0"/>
                  <a:pt x="107316" y="0"/>
                </a:cubicBezTo>
                <a:close/>
              </a:path>
            </a:pathLst>
          </a:custGeom>
          <a:solidFill>
            <a:srgbClr val="1ED4DE"/>
          </a:solidFill>
          <a:ln>
            <a:noFill/>
          </a:ln>
        </p:spPr>
        <p:txBody>
          <a:bodyPr wrap="square" lIns="121868" tIns="60917" rIns="121868" bIns="60917" anchor="ctr" anchorCtr="0">
            <a:noAutofit/>
          </a:bodyPr>
          <a:lstStyle/>
          <a:p>
            <a:pPr algn="ctr" defTabSz="1218895"/>
            <a:endParaRPr sz="2399" kern="0">
              <a:solidFill>
                <a:srgbClr val="FFFFFF"/>
              </a:solidFill>
              <a:latin typeface="Arial"/>
              <a:ea typeface="Arial"/>
              <a:cs typeface="Arial"/>
              <a:sym typeface="Arial"/>
            </a:endParaRPr>
          </a:p>
        </p:txBody>
      </p:sp>
      <p:grpSp>
        <p:nvGrpSpPr>
          <p:cNvPr id="35" name="Shape 717"/>
          <p:cNvGrpSpPr/>
          <p:nvPr/>
        </p:nvGrpSpPr>
        <p:grpSpPr>
          <a:xfrm>
            <a:off x="8560868" y="2401300"/>
            <a:ext cx="3705744" cy="897784"/>
            <a:chOff x="2113657" y="4283315"/>
            <a:chExt cx="3887257" cy="673513"/>
          </a:xfrm>
        </p:grpSpPr>
        <p:sp>
          <p:nvSpPr>
            <p:cNvPr id="36" name="Shape 718"/>
            <p:cNvSpPr txBox="1"/>
            <p:nvPr/>
          </p:nvSpPr>
          <p:spPr>
            <a:xfrm>
              <a:off x="2113657" y="4495163"/>
              <a:ext cx="3887257"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a:solidFill>
                    <a:srgbClr val="595959"/>
                  </a:solidFill>
                  <a:latin typeface="Times New Roman" panose="02020603050405020304" pitchFamily="18" charset="0"/>
                  <a:ea typeface="Arial"/>
                  <a:cs typeface="Times New Roman" panose="02020603050405020304" pitchFamily="18" charset="0"/>
                </a:rPr>
                <a:t>120 months after sale services</a:t>
              </a:r>
            </a:p>
            <a:p>
              <a:pPr marL="285750" indent="-285750" defTabSz="1218895">
                <a:buFont typeface="Arial" panose="020B0604020202020204" pitchFamily="34" charset="0"/>
                <a:buChar char="•"/>
              </a:pPr>
              <a:r>
                <a:rPr lang="en-US" sz="1600" kern="0" dirty="0">
                  <a:solidFill>
                    <a:srgbClr val="595959"/>
                  </a:solidFill>
                  <a:latin typeface="Times New Roman" panose="02020603050405020304" pitchFamily="18" charset="0"/>
                  <a:ea typeface="Arial"/>
                  <a:cs typeface="Times New Roman" panose="02020603050405020304" pitchFamily="18" charset="0"/>
                </a:rPr>
                <a:t>12 months Guarantee</a:t>
              </a:r>
              <a:endParaRPr lang="en"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37" name="Shape 719"/>
            <p:cNvSpPr txBox="1"/>
            <p:nvPr/>
          </p:nvSpPr>
          <p:spPr>
            <a:xfrm>
              <a:off x="2113658" y="4283315"/>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sym typeface="Arial"/>
                </a:rPr>
                <a:t>After sale services/ Guarantee</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4211" y="448329"/>
            <a:ext cx="1761065" cy="1532871"/>
          </a:xfrm>
          <a:prstGeom prst="rect">
            <a:avLst/>
          </a:prstGeom>
        </p:spPr>
      </p:pic>
      <p:pic>
        <p:nvPicPr>
          <p:cNvPr id="3074" name="Picture 2" descr="http://www.teifsanje.ir/Files/ProDuct30.jpg"/>
          <p:cNvPicPr>
            <a:picLocks noChangeAspect="1" noChangeArrowheads="1"/>
          </p:cNvPicPr>
          <p:nvPr/>
        </p:nvPicPr>
        <p:blipFill rotWithShape="1">
          <a:blip r:embed="rId4">
            <a:extLst>
              <a:ext uri="{28A0092B-C50C-407E-A947-70E740481C1C}">
                <a14:useLocalDpi xmlns:a14="http://schemas.microsoft.com/office/drawing/2010/main" val="0"/>
              </a:ext>
            </a:extLst>
          </a:blip>
          <a:srcRect l="4972" t="4425" r="7671" b="6067"/>
          <a:stretch/>
        </p:blipFill>
        <p:spPr bwMode="auto">
          <a:xfrm>
            <a:off x="4556996" y="2209800"/>
            <a:ext cx="4028559" cy="2829784"/>
          </a:xfrm>
          <a:prstGeom prst="rect">
            <a:avLst/>
          </a:prstGeom>
          <a:noFill/>
          <a:extLst>
            <a:ext uri="{909E8E84-426E-40DD-AFC4-6F175D3DCCD1}">
              <a14:hiddenFill xmlns:a14="http://schemas.microsoft.com/office/drawing/2010/main">
                <a:solidFill>
                  <a:srgbClr val="FFFFFF"/>
                </a:solidFill>
              </a14:hiddenFill>
            </a:ext>
          </a:extLst>
        </p:spPr>
      </p:pic>
      <p:sp>
        <p:nvSpPr>
          <p:cNvPr id="708" name="Shape 708"/>
          <p:cNvSpPr txBox="1"/>
          <p:nvPr/>
        </p:nvSpPr>
        <p:spPr>
          <a:xfrm>
            <a:off x="531811" y="2333236"/>
            <a:ext cx="4419601" cy="533341"/>
          </a:xfrm>
          <a:prstGeom prst="rect">
            <a:avLst/>
          </a:prstGeom>
          <a:noFill/>
          <a:ln>
            <a:noFill/>
          </a:ln>
        </p:spPr>
        <p:txBody>
          <a:bodyPr wrap="square" lIns="121868" tIns="60917" rIns="121868" bIns="60917" anchor="t" anchorCtr="0">
            <a:noAutofit/>
          </a:bodyPr>
          <a:lstStyle/>
          <a:p>
            <a:pPr defTabSz="1218895"/>
            <a:r>
              <a:rPr lang="en-US" sz="2400" b="1" kern="0" dirty="0">
                <a:solidFill>
                  <a:srgbClr val="3F3F3F"/>
                </a:solidFill>
                <a:ea typeface="Arial"/>
                <a:cs typeface="Arial"/>
                <a:sym typeface="Arial"/>
              </a:rPr>
              <a:t>Fluorescence Spectrometer</a:t>
            </a:r>
          </a:p>
        </p:txBody>
      </p:sp>
    </p:spTree>
    <p:extLst>
      <p:ext uri="{BB962C8B-B14F-4D97-AF65-F5344CB8AC3E}">
        <p14:creationId xmlns:p14="http://schemas.microsoft.com/office/powerpoint/2010/main" val="294694601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04"/>
        <p:cNvGrpSpPr/>
        <p:nvPr/>
      </p:nvGrpSpPr>
      <p:grpSpPr>
        <a:xfrm>
          <a:off x="0" y="0"/>
          <a:ext cx="0" cy="0"/>
          <a:chOff x="0" y="0"/>
          <a:chExt cx="0" cy="0"/>
        </a:xfrm>
      </p:grpSpPr>
      <p:sp>
        <p:nvSpPr>
          <p:cNvPr id="707" name="Shape 707"/>
          <p:cNvSpPr txBox="1"/>
          <p:nvPr/>
        </p:nvSpPr>
        <p:spPr>
          <a:xfrm>
            <a:off x="455612" y="3276600"/>
            <a:ext cx="4123520" cy="3076964"/>
          </a:xfrm>
          <a:prstGeom prst="rect">
            <a:avLst/>
          </a:prstGeom>
          <a:noFill/>
          <a:ln>
            <a:noFill/>
          </a:ln>
        </p:spPr>
        <p:txBody>
          <a:bodyPr wrap="square" lIns="121868" tIns="60917" rIns="121868" bIns="60917" anchor="t" anchorCtr="0">
            <a:noAutofit/>
          </a:bodyPr>
          <a:lstStyle/>
          <a:p>
            <a:pPr marL="285750" indent="-285750" defTabSz="1218895">
              <a:spcAft>
                <a:spcPts val="600"/>
              </a:spcAft>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Simultaneous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obtained of all spectra</a:t>
            </a:r>
          </a:p>
          <a:p>
            <a:pPr marL="285750" indent="-285750" defTabSz="1218895">
              <a:spcAft>
                <a:spcPts val="600"/>
              </a:spcAft>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Integration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time controlling using software</a:t>
            </a:r>
          </a:p>
          <a:p>
            <a:pPr marL="285750" indent="-285750" defTabSz="1218895">
              <a:spcAft>
                <a:spcPts val="600"/>
              </a:spcAft>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Lamp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intensity controlling using software</a:t>
            </a:r>
          </a:p>
          <a:p>
            <a:pPr marL="285750" indent="-285750" defTabSz="1218895">
              <a:spcAft>
                <a:spcPts val="600"/>
              </a:spcAft>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Mathematical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processing (Averaging, Sum, Smooth, …)</a:t>
            </a:r>
          </a:p>
          <a:p>
            <a:pPr marL="285750" indent="-285750" defTabSz="1218895">
              <a:spcAft>
                <a:spcPts val="600"/>
              </a:spcAft>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Standard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Wavelength calibration of spectrophotometer  </a:t>
            </a:r>
          </a:p>
          <a:p>
            <a:pPr marL="285750" indent="-285750" defTabSz="1218895">
              <a:spcAft>
                <a:spcPts val="600"/>
              </a:spcAft>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Wavelength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range:200-800 nm</a:t>
            </a:r>
          </a:p>
          <a:p>
            <a:pPr marL="285750" indent="-285750" defTabSz="1218895">
              <a:spcAft>
                <a:spcPts val="600"/>
              </a:spcAft>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Resolution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:&lt; + 1.0 nm </a:t>
            </a:r>
          </a:p>
          <a:p>
            <a:pPr marL="285750" indent="-285750" defTabSz="1218895">
              <a:spcAft>
                <a:spcPts val="600"/>
              </a:spcAft>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Light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source : Deuterium + Tungsten lamp </a:t>
            </a:r>
          </a:p>
          <a:p>
            <a:pPr marL="285750" indent="-285750" defTabSz="1218895">
              <a:spcAft>
                <a:spcPts val="600"/>
              </a:spcAft>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Detector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 2000  Multichannel</a:t>
            </a:r>
          </a:p>
        </p:txBody>
      </p:sp>
      <p:sp>
        <p:nvSpPr>
          <p:cNvPr id="708" name="Shape 708"/>
          <p:cNvSpPr txBox="1"/>
          <p:nvPr/>
        </p:nvSpPr>
        <p:spPr>
          <a:xfrm>
            <a:off x="531812" y="2333236"/>
            <a:ext cx="3629834" cy="533341"/>
          </a:xfrm>
          <a:prstGeom prst="rect">
            <a:avLst/>
          </a:prstGeom>
          <a:noFill/>
          <a:ln>
            <a:noFill/>
          </a:ln>
        </p:spPr>
        <p:txBody>
          <a:bodyPr wrap="square" lIns="121868" tIns="60917" rIns="121868" bIns="60917" anchor="t" anchorCtr="0">
            <a:noAutofit/>
          </a:bodyPr>
          <a:lstStyle/>
          <a:p>
            <a:pPr defTabSz="1218895"/>
            <a:r>
              <a:rPr lang="en-US" sz="2400" b="1" kern="0" dirty="0">
                <a:solidFill>
                  <a:srgbClr val="3F3F3F"/>
                </a:solidFill>
                <a:ea typeface="Arial"/>
                <a:cs typeface="Arial"/>
                <a:sym typeface="Arial"/>
              </a:rPr>
              <a:t>UV-Vis Array Spectrophotometer</a:t>
            </a:r>
          </a:p>
        </p:txBody>
      </p:sp>
      <p:grpSp>
        <p:nvGrpSpPr>
          <p:cNvPr id="711" name="Shape 711"/>
          <p:cNvGrpSpPr/>
          <p:nvPr/>
        </p:nvGrpSpPr>
        <p:grpSpPr>
          <a:xfrm>
            <a:off x="8560868" y="931015"/>
            <a:ext cx="3400944" cy="897785"/>
            <a:chOff x="2113657" y="4283314"/>
            <a:chExt cx="3647460" cy="673514"/>
          </a:xfrm>
        </p:grpSpPr>
        <p:sp>
          <p:nvSpPr>
            <p:cNvPr id="712" name="Shape 712"/>
            <p:cNvSpPr txBox="1"/>
            <p:nvPr/>
          </p:nvSpPr>
          <p:spPr>
            <a:xfrm>
              <a:off x="2113657" y="4495163"/>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100 Products (</a:t>
              </a: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Per </a:t>
              </a: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Year)</a:t>
              </a:r>
              <a:endParaRPr lang="en"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713" name="Shape 713"/>
            <p:cNvSpPr txBox="1"/>
            <p:nvPr/>
          </p:nvSpPr>
          <p:spPr>
            <a:xfrm>
              <a:off x="2113658" y="4283314"/>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rPr>
                <a:t>Production capacity</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grpSp>
        <p:nvGrpSpPr>
          <p:cNvPr id="720" name="Shape 720"/>
          <p:cNvGrpSpPr/>
          <p:nvPr/>
        </p:nvGrpSpPr>
        <p:grpSpPr>
          <a:xfrm>
            <a:off x="8560867" y="4261751"/>
            <a:ext cx="3627958" cy="897784"/>
            <a:chOff x="2113657" y="4283314"/>
            <a:chExt cx="3647460" cy="673513"/>
          </a:xfrm>
        </p:grpSpPr>
        <p:sp>
          <p:nvSpPr>
            <p:cNvPr id="721" name="Shape 721"/>
            <p:cNvSpPr txBox="1"/>
            <p:nvPr/>
          </p:nvSpPr>
          <p:spPr>
            <a:xfrm>
              <a:off x="2113657" y="4495162"/>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pt-BR" sz="1600" kern="0" dirty="0" smtClean="0">
                  <a:solidFill>
                    <a:srgbClr val="595959"/>
                  </a:solidFill>
                  <a:latin typeface="Times New Roman" panose="02020603050405020304" pitchFamily="18" charset="0"/>
                  <a:ea typeface="Arial"/>
                  <a:cs typeface="Times New Roman" panose="02020603050405020304" pitchFamily="18" charset="0"/>
                  <a:sym typeface="Arial"/>
                </a:rPr>
                <a:t>ISO</a:t>
              </a:r>
            </a:p>
            <a:p>
              <a:pPr marL="285750" indent="-285750" defTabSz="1218895">
                <a:buFont typeface="Arial" panose="020B0604020202020204" pitchFamily="34" charset="0"/>
                <a:buChar char="•"/>
              </a:pPr>
              <a:r>
                <a:rPr lang="pt-BR" sz="1600" kern="0" dirty="0" smtClean="0">
                  <a:solidFill>
                    <a:srgbClr val="595959"/>
                  </a:solidFill>
                  <a:latin typeface="Times New Roman" panose="02020603050405020304" pitchFamily="18" charset="0"/>
                  <a:ea typeface="Arial"/>
                  <a:cs typeface="Times New Roman" panose="02020603050405020304" pitchFamily="18" charset="0"/>
                  <a:sym typeface="Arial"/>
                </a:rPr>
                <a:t>CE</a:t>
              </a:r>
              <a:endParaRPr lang="pt-BR"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722" name="Shape 722"/>
            <p:cNvSpPr txBox="1"/>
            <p:nvPr/>
          </p:nvSpPr>
          <p:spPr>
            <a:xfrm>
              <a:off x="2113658" y="4283314"/>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sym typeface="Arial"/>
                </a:rPr>
                <a:t>Standards and legally certificates:</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30" name="Shape 451"/>
          <p:cNvSpPr/>
          <p:nvPr/>
        </p:nvSpPr>
        <p:spPr>
          <a:xfrm rot="1795255">
            <a:off x="8958484" y="371942"/>
            <a:ext cx="356158" cy="656509"/>
          </a:xfrm>
          <a:custGeom>
            <a:avLst/>
            <a:gdLst/>
            <a:ahLst/>
            <a:cxnLst/>
            <a:rect l="0" t="0" r="0" b="0"/>
            <a:pathLst>
              <a:path w="120000" h="120000" extrusionOk="0">
                <a:moveTo>
                  <a:pt x="60041" y="0"/>
                </a:moveTo>
                <a:cubicBezTo>
                  <a:pt x="68312" y="142"/>
                  <a:pt x="77049" y="3617"/>
                  <a:pt x="77802" y="9249"/>
                </a:cubicBezTo>
                <a:cubicBezTo>
                  <a:pt x="79731" y="16341"/>
                  <a:pt x="68983" y="18083"/>
                  <a:pt x="72034" y="26607"/>
                </a:cubicBezTo>
                <a:lnTo>
                  <a:pt x="120000" y="26607"/>
                </a:lnTo>
                <a:lnTo>
                  <a:pt x="120000" y="53320"/>
                </a:lnTo>
                <a:cubicBezTo>
                  <a:pt x="105180" y="54850"/>
                  <a:pt x="101982" y="49006"/>
                  <a:pt x="89415" y="50069"/>
                </a:cubicBezTo>
                <a:cubicBezTo>
                  <a:pt x="79319" y="50489"/>
                  <a:pt x="73089" y="55363"/>
                  <a:pt x="72833" y="59977"/>
                </a:cubicBezTo>
                <a:cubicBezTo>
                  <a:pt x="73004" y="64029"/>
                  <a:pt x="79442" y="70012"/>
                  <a:pt x="91464" y="70060"/>
                </a:cubicBezTo>
                <a:cubicBezTo>
                  <a:pt x="106013" y="69226"/>
                  <a:pt x="103877" y="65247"/>
                  <a:pt x="120000" y="65606"/>
                </a:cubicBezTo>
                <a:lnTo>
                  <a:pt x="120000" y="93541"/>
                </a:lnTo>
                <a:lnTo>
                  <a:pt x="70059" y="93541"/>
                </a:lnTo>
                <a:cubicBezTo>
                  <a:pt x="69329" y="102697"/>
                  <a:pt x="76533" y="101447"/>
                  <a:pt x="78036" y="109608"/>
                </a:cubicBezTo>
                <a:cubicBezTo>
                  <a:pt x="77950" y="116314"/>
                  <a:pt x="67224" y="119904"/>
                  <a:pt x="59959" y="120000"/>
                </a:cubicBezTo>
                <a:cubicBezTo>
                  <a:pt x="51687" y="119857"/>
                  <a:pt x="42950" y="116382"/>
                  <a:pt x="42197" y="110750"/>
                </a:cubicBezTo>
                <a:cubicBezTo>
                  <a:pt x="40279" y="103699"/>
                  <a:pt x="50892" y="101936"/>
                  <a:pt x="47995" y="93541"/>
                </a:cubicBezTo>
                <a:lnTo>
                  <a:pt x="0" y="93541"/>
                </a:lnTo>
                <a:lnTo>
                  <a:pt x="0" y="66075"/>
                </a:lnTo>
                <a:cubicBezTo>
                  <a:pt x="15368" y="64341"/>
                  <a:pt x="18478" y="70364"/>
                  <a:pt x="31219" y="69286"/>
                </a:cubicBezTo>
                <a:cubicBezTo>
                  <a:pt x="41315" y="68866"/>
                  <a:pt x="47545" y="63992"/>
                  <a:pt x="47801" y="59379"/>
                </a:cubicBezTo>
                <a:cubicBezTo>
                  <a:pt x="47631" y="55326"/>
                  <a:pt x="41193" y="49343"/>
                  <a:pt x="29171" y="49296"/>
                </a:cubicBezTo>
                <a:cubicBezTo>
                  <a:pt x="14433" y="50140"/>
                  <a:pt x="16816" y="54212"/>
                  <a:pt x="0" y="53739"/>
                </a:cubicBezTo>
                <a:lnTo>
                  <a:pt x="0" y="26607"/>
                </a:lnTo>
                <a:lnTo>
                  <a:pt x="49932" y="26607"/>
                </a:lnTo>
                <a:cubicBezTo>
                  <a:pt x="50748" y="17288"/>
                  <a:pt x="43474" y="18596"/>
                  <a:pt x="41963" y="10391"/>
                </a:cubicBezTo>
                <a:cubicBezTo>
                  <a:pt x="42049" y="3685"/>
                  <a:pt x="52775" y="95"/>
                  <a:pt x="60041" y="0"/>
                </a:cubicBezTo>
                <a:close/>
              </a:path>
            </a:pathLst>
          </a:custGeom>
          <a:solidFill>
            <a:srgbClr val="F4BD2D"/>
          </a:solidFill>
          <a:ln>
            <a:noFill/>
          </a:ln>
          <a:scene3d>
            <a:camera prst="orthographicFront">
              <a:rot lat="0" lon="0" rev="7200000"/>
            </a:camera>
            <a:lightRig rig="threePt" dir="t"/>
          </a:scene3d>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grpSp>
        <p:nvGrpSpPr>
          <p:cNvPr id="19" name="Shape 717"/>
          <p:cNvGrpSpPr/>
          <p:nvPr/>
        </p:nvGrpSpPr>
        <p:grpSpPr>
          <a:xfrm>
            <a:off x="8560868" y="5960216"/>
            <a:ext cx="3253608" cy="897784"/>
            <a:chOff x="2113657" y="4283315"/>
            <a:chExt cx="3647460" cy="673513"/>
          </a:xfrm>
        </p:grpSpPr>
        <p:sp>
          <p:nvSpPr>
            <p:cNvPr id="21" name="Shape 718"/>
            <p:cNvSpPr txBox="1"/>
            <p:nvPr/>
          </p:nvSpPr>
          <p:spPr>
            <a:xfrm>
              <a:off x="2113657" y="4495163"/>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 </a:t>
              </a: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17000, 19100, 21000 </a:t>
              </a: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USD</a:t>
              </a:r>
              <a:endPar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22" name="Shape 719"/>
            <p:cNvSpPr txBox="1"/>
            <p:nvPr/>
          </p:nvSpPr>
          <p:spPr>
            <a:xfrm>
              <a:off x="2113658" y="4283315"/>
              <a:ext cx="3647459" cy="276999"/>
            </a:xfrm>
            <a:prstGeom prst="rect">
              <a:avLst/>
            </a:prstGeom>
            <a:noFill/>
            <a:ln>
              <a:noFill/>
            </a:ln>
          </p:spPr>
          <p:txBody>
            <a:bodyPr wrap="square" lIns="121868" tIns="60917" rIns="121868" bIns="60917" anchor="t" anchorCtr="0">
              <a:noAutofit/>
            </a:bodyPr>
            <a:lstStyle/>
            <a:p>
              <a:pPr defTabSz="1218895"/>
              <a:r>
                <a:rPr lang="en-US" b="1" kern="0" dirty="0" smtClean="0">
                  <a:solidFill>
                    <a:srgbClr val="595959"/>
                  </a:solidFill>
                  <a:latin typeface="Times New Roman" panose="02020603050405020304" pitchFamily="18" charset="0"/>
                  <a:ea typeface="Arial"/>
                  <a:cs typeface="Times New Roman" panose="02020603050405020304" pitchFamily="18" charset="0"/>
                  <a:sym typeface="Arial"/>
                </a:rPr>
                <a:t>Sales’ Price</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24" name="Shape 974"/>
          <p:cNvSpPr/>
          <p:nvPr/>
        </p:nvSpPr>
        <p:spPr>
          <a:xfrm rot="10800000">
            <a:off x="8959685" y="5438352"/>
            <a:ext cx="353751" cy="528546"/>
          </a:xfrm>
          <a:custGeom>
            <a:avLst/>
            <a:gdLst/>
            <a:ahLst/>
            <a:cxnLst/>
            <a:rect l="0" t="0" r="0" b="0"/>
            <a:pathLst>
              <a:path w="120000" h="120000" extrusionOk="0">
                <a:moveTo>
                  <a:pt x="51597" y="50921"/>
                </a:moveTo>
                <a:lnTo>
                  <a:pt x="51597" y="19698"/>
                </a:lnTo>
                <a:cubicBezTo>
                  <a:pt x="47669" y="20191"/>
                  <a:pt x="43916" y="21082"/>
                  <a:pt x="40531" y="22332"/>
                </a:cubicBezTo>
                <a:cubicBezTo>
                  <a:pt x="30598" y="26001"/>
                  <a:pt x="25457" y="32166"/>
                  <a:pt x="27169" y="38355"/>
                </a:cubicBezTo>
                <a:cubicBezTo>
                  <a:pt x="29239" y="46431"/>
                  <a:pt x="39005" y="49155"/>
                  <a:pt x="51597" y="50921"/>
                </a:cubicBezTo>
                <a:close/>
                <a:moveTo>
                  <a:pt x="67852" y="100379"/>
                </a:moveTo>
                <a:cubicBezTo>
                  <a:pt x="71963" y="99887"/>
                  <a:pt x="75901" y="98973"/>
                  <a:pt x="79437" y="97667"/>
                </a:cubicBezTo>
                <a:cubicBezTo>
                  <a:pt x="89370" y="93998"/>
                  <a:pt x="94511" y="87833"/>
                  <a:pt x="92799" y="81644"/>
                </a:cubicBezTo>
                <a:cubicBezTo>
                  <a:pt x="89506" y="73388"/>
                  <a:pt x="79840" y="69732"/>
                  <a:pt x="67852" y="67361"/>
                </a:cubicBezTo>
                <a:close/>
                <a:moveTo>
                  <a:pt x="67852" y="120000"/>
                </a:moveTo>
                <a:lnTo>
                  <a:pt x="51597" y="120000"/>
                </a:lnTo>
                <a:lnTo>
                  <a:pt x="51597" y="114256"/>
                </a:lnTo>
                <a:cubicBezTo>
                  <a:pt x="45417" y="113829"/>
                  <a:pt x="39328" y="112890"/>
                  <a:pt x="33554" y="111448"/>
                </a:cubicBezTo>
                <a:cubicBezTo>
                  <a:pt x="13606" y="106463"/>
                  <a:pt x="696" y="96271"/>
                  <a:pt x="0" y="84958"/>
                </a:cubicBezTo>
                <a:lnTo>
                  <a:pt x="26861" y="84529"/>
                </a:lnTo>
                <a:cubicBezTo>
                  <a:pt x="27245" y="90776"/>
                  <a:pt x="34374" y="96404"/>
                  <a:pt x="45389" y="99156"/>
                </a:cubicBezTo>
                <a:cubicBezTo>
                  <a:pt x="47394" y="99657"/>
                  <a:pt x="49467" y="100048"/>
                  <a:pt x="51597" y="100293"/>
                </a:cubicBezTo>
                <a:lnTo>
                  <a:pt x="51597" y="64682"/>
                </a:lnTo>
                <a:cubicBezTo>
                  <a:pt x="30368" y="61567"/>
                  <a:pt x="7690" y="58004"/>
                  <a:pt x="556" y="40045"/>
                </a:cubicBezTo>
                <a:cubicBezTo>
                  <a:pt x="-2422" y="28913"/>
                  <a:pt x="6883" y="17850"/>
                  <a:pt x="24755" y="11249"/>
                </a:cubicBezTo>
                <a:cubicBezTo>
                  <a:pt x="32832" y="8265"/>
                  <a:pt x="42066" y="6412"/>
                  <a:pt x="51597" y="5737"/>
                </a:cubicBezTo>
                <a:lnTo>
                  <a:pt x="51597" y="0"/>
                </a:lnTo>
                <a:lnTo>
                  <a:pt x="67852" y="0"/>
                </a:lnTo>
                <a:lnTo>
                  <a:pt x="67852" y="5703"/>
                </a:lnTo>
                <a:cubicBezTo>
                  <a:pt x="74209" y="6118"/>
                  <a:pt x="80479" y="7068"/>
                  <a:pt x="86414" y="8551"/>
                </a:cubicBezTo>
                <a:cubicBezTo>
                  <a:pt x="106363" y="13536"/>
                  <a:pt x="119273" y="23728"/>
                  <a:pt x="119969" y="35041"/>
                </a:cubicBezTo>
                <a:lnTo>
                  <a:pt x="93108" y="35470"/>
                </a:lnTo>
                <a:cubicBezTo>
                  <a:pt x="92723" y="29223"/>
                  <a:pt x="85594" y="23595"/>
                  <a:pt x="74579" y="20843"/>
                </a:cubicBezTo>
                <a:cubicBezTo>
                  <a:pt x="72410" y="20301"/>
                  <a:pt x="70160" y="19888"/>
                  <a:pt x="67852" y="19639"/>
                </a:cubicBezTo>
                <a:lnTo>
                  <a:pt x="67852" y="52969"/>
                </a:lnTo>
                <a:cubicBezTo>
                  <a:pt x="88284" y="55535"/>
                  <a:pt x="110482" y="59921"/>
                  <a:pt x="119411" y="79734"/>
                </a:cubicBezTo>
                <a:cubicBezTo>
                  <a:pt x="122511" y="90942"/>
                  <a:pt x="113201" y="102106"/>
                  <a:pt x="95213" y="108750"/>
                </a:cubicBezTo>
                <a:cubicBezTo>
                  <a:pt x="86990" y="111788"/>
                  <a:pt x="77568" y="113654"/>
                  <a:pt x="67852" y="114293"/>
                </a:cubicBezTo>
                <a:close/>
              </a:path>
            </a:pathLst>
          </a:custGeom>
          <a:solidFill>
            <a:schemeClr val="accent3">
              <a:lumMod val="75000"/>
            </a:schemeClr>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dk1"/>
              </a:solidFill>
              <a:latin typeface="Arial"/>
              <a:ea typeface="Arial"/>
              <a:cs typeface="Arial"/>
              <a:sym typeface="Arial"/>
            </a:endParaRPr>
          </a:p>
        </p:txBody>
      </p:sp>
      <p:sp>
        <p:nvSpPr>
          <p:cNvPr id="27" name="Shape 450"/>
          <p:cNvSpPr/>
          <p:nvPr/>
        </p:nvSpPr>
        <p:spPr>
          <a:xfrm>
            <a:off x="8841213" y="3657600"/>
            <a:ext cx="590697" cy="565118"/>
          </a:xfrm>
          <a:custGeom>
            <a:avLst/>
            <a:gdLst/>
            <a:ahLst/>
            <a:cxnLst/>
            <a:rect l="0" t="0" r="0" b="0"/>
            <a:pathLst>
              <a:path w="120000" h="120000" extrusionOk="0">
                <a:moveTo>
                  <a:pt x="65274" y="39473"/>
                </a:moveTo>
                <a:cubicBezTo>
                  <a:pt x="53599" y="36371"/>
                  <a:pt x="41599" y="43242"/>
                  <a:pt x="38470" y="54820"/>
                </a:cubicBezTo>
                <a:cubicBezTo>
                  <a:pt x="35342" y="66398"/>
                  <a:pt x="42270" y="78299"/>
                  <a:pt x="53945" y="81402"/>
                </a:cubicBezTo>
                <a:cubicBezTo>
                  <a:pt x="65620" y="84504"/>
                  <a:pt x="77621" y="77633"/>
                  <a:pt x="80749" y="66055"/>
                </a:cubicBezTo>
                <a:cubicBezTo>
                  <a:pt x="83877" y="54477"/>
                  <a:pt x="76949" y="42576"/>
                  <a:pt x="65274" y="39473"/>
                </a:cubicBezTo>
                <a:close/>
                <a:moveTo>
                  <a:pt x="69168" y="25060"/>
                </a:moveTo>
                <a:cubicBezTo>
                  <a:pt x="88870" y="30296"/>
                  <a:pt x="100561" y="50379"/>
                  <a:pt x="95282" y="69917"/>
                </a:cubicBezTo>
                <a:cubicBezTo>
                  <a:pt x="90003" y="89455"/>
                  <a:pt x="69753" y="101050"/>
                  <a:pt x="50051" y="95815"/>
                </a:cubicBezTo>
                <a:cubicBezTo>
                  <a:pt x="30350" y="90579"/>
                  <a:pt x="18658" y="70496"/>
                  <a:pt x="23937" y="50958"/>
                </a:cubicBezTo>
                <a:cubicBezTo>
                  <a:pt x="29216" y="31420"/>
                  <a:pt x="49467" y="19825"/>
                  <a:pt x="69168" y="25060"/>
                </a:cubicBezTo>
                <a:close/>
                <a:moveTo>
                  <a:pt x="70584" y="19819"/>
                </a:moveTo>
                <a:cubicBezTo>
                  <a:pt x="47964" y="13808"/>
                  <a:pt x="24713" y="27121"/>
                  <a:pt x="18652" y="49554"/>
                </a:cubicBezTo>
                <a:cubicBezTo>
                  <a:pt x="12591" y="71987"/>
                  <a:pt x="26015" y="95045"/>
                  <a:pt x="48635" y="101056"/>
                </a:cubicBezTo>
                <a:cubicBezTo>
                  <a:pt x="71255" y="107067"/>
                  <a:pt x="94506" y="93754"/>
                  <a:pt x="100567" y="71321"/>
                </a:cubicBezTo>
                <a:cubicBezTo>
                  <a:pt x="106628" y="48888"/>
                  <a:pt x="93204" y="25830"/>
                  <a:pt x="70584" y="19819"/>
                </a:cubicBezTo>
                <a:close/>
                <a:moveTo>
                  <a:pt x="120000" y="28418"/>
                </a:moveTo>
                <a:lnTo>
                  <a:pt x="119819" y="29085"/>
                </a:lnTo>
                <a:lnTo>
                  <a:pt x="119636" y="28804"/>
                </a:lnTo>
                <a:close/>
                <a:moveTo>
                  <a:pt x="84120" y="4683"/>
                </a:moveTo>
                <a:lnTo>
                  <a:pt x="83867" y="19572"/>
                </a:lnTo>
                <a:lnTo>
                  <a:pt x="83406" y="19449"/>
                </a:lnTo>
                <a:cubicBezTo>
                  <a:pt x="87163" y="21546"/>
                  <a:pt x="90559" y="24117"/>
                  <a:pt x="93431" y="27166"/>
                </a:cubicBezTo>
                <a:lnTo>
                  <a:pt x="106796" y="23870"/>
                </a:lnTo>
                <a:lnTo>
                  <a:pt x="115363" y="39849"/>
                </a:lnTo>
                <a:lnTo>
                  <a:pt x="105840" y="48364"/>
                </a:lnTo>
                <a:cubicBezTo>
                  <a:pt x="107034" y="52676"/>
                  <a:pt x="107596" y="57191"/>
                  <a:pt x="107394" y="61781"/>
                </a:cubicBezTo>
                <a:lnTo>
                  <a:pt x="119289" y="68330"/>
                </a:lnTo>
                <a:lnTo>
                  <a:pt x="114566" y="85810"/>
                </a:lnTo>
                <a:lnTo>
                  <a:pt x="100132" y="85570"/>
                </a:lnTo>
                <a:cubicBezTo>
                  <a:pt x="98307" y="88594"/>
                  <a:pt x="96096" y="91321"/>
                  <a:pt x="93619" y="93756"/>
                </a:cubicBezTo>
                <a:lnTo>
                  <a:pt x="98359" y="106025"/>
                </a:lnTo>
                <a:lnTo>
                  <a:pt x="83411" y="116405"/>
                </a:lnTo>
                <a:lnTo>
                  <a:pt x="72073" y="106643"/>
                </a:lnTo>
                <a:lnTo>
                  <a:pt x="73453" y="105685"/>
                </a:lnTo>
                <a:cubicBezTo>
                  <a:pt x="69110" y="107079"/>
                  <a:pt x="64517" y="107749"/>
                  <a:pt x="59835" y="107723"/>
                </a:cubicBezTo>
                <a:lnTo>
                  <a:pt x="52963" y="119999"/>
                </a:lnTo>
                <a:lnTo>
                  <a:pt x="35336" y="115316"/>
                </a:lnTo>
                <a:lnTo>
                  <a:pt x="35574" y="101277"/>
                </a:lnTo>
                <a:cubicBezTo>
                  <a:pt x="31839" y="99165"/>
                  <a:pt x="28466" y="96583"/>
                  <a:pt x="25614" y="93529"/>
                </a:cubicBezTo>
                <a:lnTo>
                  <a:pt x="25843" y="94015"/>
                </a:lnTo>
                <a:lnTo>
                  <a:pt x="11102" y="96847"/>
                </a:lnTo>
                <a:lnTo>
                  <a:pt x="3390" y="80445"/>
                </a:lnTo>
                <a:lnTo>
                  <a:pt x="13359" y="72429"/>
                </a:lnTo>
                <a:cubicBezTo>
                  <a:pt x="12295" y="68561"/>
                  <a:pt x="11739" y="64530"/>
                  <a:pt x="11738" y="60428"/>
                </a:cubicBezTo>
                <a:lnTo>
                  <a:pt x="0" y="53965"/>
                </a:lnTo>
                <a:lnTo>
                  <a:pt x="4723" y="36484"/>
                </a:lnTo>
                <a:lnTo>
                  <a:pt x="18174" y="36709"/>
                </a:lnTo>
                <a:cubicBezTo>
                  <a:pt x="19999" y="33515"/>
                  <a:pt x="22203" y="30603"/>
                  <a:pt x="24696" y="27997"/>
                </a:cubicBezTo>
                <a:lnTo>
                  <a:pt x="20190" y="14215"/>
                </a:lnTo>
                <a:lnTo>
                  <a:pt x="35666" y="4625"/>
                </a:lnTo>
                <a:lnTo>
                  <a:pt x="46473" y="14962"/>
                </a:lnTo>
                <a:lnTo>
                  <a:pt x="46365" y="15030"/>
                </a:lnTo>
                <a:cubicBezTo>
                  <a:pt x="50613" y="13704"/>
                  <a:pt x="55098" y="13091"/>
                  <a:pt x="59667" y="13141"/>
                </a:cubicBezTo>
                <a:lnTo>
                  <a:pt x="59206" y="13018"/>
                </a:lnTo>
                <a:lnTo>
                  <a:pt x="66493" y="0"/>
                </a:lnTo>
                <a:close/>
              </a:path>
            </a:pathLst>
          </a:custGeom>
          <a:solidFill>
            <a:srgbClr val="E62949"/>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34" name="Shape 715"/>
          <p:cNvSpPr/>
          <p:nvPr/>
        </p:nvSpPr>
        <p:spPr>
          <a:xfrm>
            <a:off x="8913812" y="1905000"/>
            <a:ext cx="445583" cy="444279"/>
          </a:xfrm>
          <a:custGeom>
            <a:avLst/>
            <a:gdLst/>
            <a:ahLst/>
            <a:cxnLst/>
            <a:rect l="0" t="0" r="0" b="0"/>
            <a:pathLst>
              <a:path w="120000" h="120000" extrusionOk="0">
                <a:moveTo>
                  <a:pt x="26666" y="100217"/>
                </a:moveTo>
                <a:cubicBezTo>
                  <a:pt x="25193" y="100217"/>
                  <a:pt x="24000" y="101415"/>
                  <a:pt x="24000" y="102892"/>
                </a:cubicBezTo>
                <a:cubicBezTo>
                  <a:pt x="24000" y="104369"/>
                  <a:pt x="25193" y="105566"/>
                  <a:pt x="26666" y="105566"/>
                </a:cubicBezTo>
                <a:lnTo>
                  <a:pt x="93333" y="105566"/>
                </a:lnTo>
                <a:cubicBezTo>
                  <a:pt x="94806" y="105566"/>
                  <a:pt x="96000" y="104369"/>
                  <a:pt x="96000" y="102892"/>
                </a:cubicBezTo>
                <a:cubicBezTo>
                  <a:pt x="96000" y="101415"/>
                  <a:pt x="94806" y="100217"/>
                  <a:pt x="93333" y="100217"/>
                </a:cubicBezTo>
                <a:close/>
                <a:moveTo>
                  <a:pt x="26666" y="87913"/>
                </a:moveTo>
                <a:cubicBezTo>
                  <a:pt x="25193" y="87913"/>
                  <a:pt x="24000" y="89111"/>
                  <a:pt x="24000" y="90588"/>
                </a:cubicBezTo>
                <a:cubicBezTo>
                  <a:pt x="24000" y="92065"/>
                  <a:pt x="25193" y="93262"/>
                  <a:pt x="26666" y="93262"/>
                </a:cubicBezTo>
                <a:lnTo>
                  <a:pt x="93333" y="93262"/>
                </a:lnTo>
                <a:cubicBezTo>
                  <a:pt x="94806" y="93262"/>
                  <a:pt x="96000" y="92065"/>
                  <a:pt x="96000" y="90588"/>
                </a:cubicBezTo>
                <a:cubicBezTo>
                  <a:pt x="96000" y="89111"/>
                  <a:pt x="94806" y="87913"/>
                  <a:pt x="93333" y="87913"/>
                </a:cubicBezTo>
                <a:close/>
                <a:moveTo>
                  <a:pt x="26666" y="75609"/>
                </a:moveTo>
                <a:cubicBezTo>
                  <a:pt x="25193" y="75609"/>
                  <a:pt x="24000" y="76806"/>
                  <a:pt x="24000" y="78284"/>
                </a:cubicBezTo>
                <a:cubicBezTo>
                  <a:pt x="24000" y="79761"/>
                  <a:pt x="25193" y="80958"/>
                  <a:pt x="26666" y="80958"/>
                </a:cubicBezTo>
                <a:lnTo>
                  <a:pt x="93333" y="80958"/>
                </a:lnTo>
                <a:cubicBezTo>
                  <a:pt x="94806" y="80958"/>
                  <a:pt x="96000" y="79761"/>
                  <a:pt x="96000" y="78284"/>
                </a:cubicBezTo>
                <a:cubicBezTo>
                  <a:pt x="96000" y="76806"/>
                  <a:pt x="94806" y="75609"/>
                  <a:pt x="93333" y="75609"/>
                </a:cubicBezTo>
                <a:close/>
                <a:moveTo>
                  <a:pt x="26666" y="63305"/>
                </a:moveTo>
                <a:cubicBezTo>
                  <a:pt x="25193" y="63305"/>
                  <a:pt x="24000" y="64502"/>
                  <a:pt x="24000" y="65979"/>
                </a:cubicBezTo>
                <a:cubicBezTo>
                  <a:pt x="24000" y="67457"/>
                  <a:pt x="25193" y="68654"/>
                  <a:pt x="26666" y="68654"/>
                </a:cubicBezTo>
                <a:lnTo>
                  <a:pt x="93333" y="68654"/>
                </a:lnTo>
                <a:cubicBezTo>
                  <a:pt x="94806" y="68654"/>
                  <a:pt x="96000" y="67457"/>
                  <a:pt x="96000" y="65979"/>
                </a:cubicBezTo>
                <a:cubicBezTo>
                  <a:pt x="96000" y="64502"/>
                  <a:pt x="94806" y="63305"/>
                  <a:pt x="93333" y="63305"/>
                </a:cubicBezTo>
                <a:close/>
                <a:moveTo>
                  <a:pt x="26666" y="51001"/>
                </a:moveTo>
                <a:cubicBezTo>
                  <a:pt x="25193" y="51001"/>
                  <a:pt x="24000" y="52198"/>
                  <a:pt x="24000" y="53675"/>
                </a:cubicBezTo>
                <a:cubicBezTo>
                  <a:pt x="24000" y="55152"/>
                  <a:pt x="25193" y="56350"/>
                  <a:pt x="26666" y="56350"/>
                </a:cubicBezTo>
                <a:lnTo>
                  <a:pt x="93333" y="56350"/>
                </a:lnTo>
                <a:cubicBezTo>
                  <a:pt x="94806" y="56350"/>
                  <a:pt x="96000" y="55152"/>
                  <a:pt x="96000" y="53675"/>
                </a:cubicBezTo>
                <a:cubicBezTo>
                  <a:pt x="96000" y="52198"/>
                  <a:pt x="94806" y="51001"/>
                  <a:pt x="93333" y="51001"/>
                </a:cubicBezTo>
                <a:close/>
                <a:moveTo>
                  <a:pt x="26666" y="38697"/>
                </a:moveTo>
                <a:cubicBezTo>
                  <a:pt x="25193" y="38697"/>
                  <a:pt x="24000" y="39894"/>
                  <a:pt x="24000" y="41371"/>
                </a:cubicBezTo>
                <a:cubicBezTo>
                  <a:pt x="24000" y="42848"/>
                  <a:pt x="25193" y="44046"/>
                  <a:pt x="26666" y="44046"/>
                </a:cubicBezTo>
                <a:lnTo>
                  <a:pt x="93333" y="44046"/>
                </a:lnTo>
                <a:cubicBezTo>
                  <a:pt x="94806" y="44046"/>
                  <a:pt x="96000" y="42848"/>
                  <a:pt x="96000" y="41371"/>
                </a:cubicBezTo>
                <a:cubicBezTo>
                  <a:pt x="96000" y="39894"/>
                  <a:pt x="94806" y="38697"/>
                  <a:pt x="93333" y="38697"/>
                </a:cubicBezTo>
                <a:close/>
                <a:moveTo>
                  <a:pt x="0" y="11366"/>
                </a:moveTo>
                <a:lnTo>
                  <a:pt x="6739" y="11366"/>
                </a:lnTo>
                <a:lnTo>
                  <a:pt x="6739" y="17459"/>
                </a:lnTo>
                <a:cubicBezTo>
                  <a:pt x="6739" y="22260"/>
                  <a:pt x="10619" y="26151"/>
                  <a:pt x="15405" y="26151"/>
                </a:cubicBezTo>
                <a:cubicBezTo>
                  <a:pt x="20192" y="26151"/>
                  <a:pt x="24072" y="22260"/>
                  <a:pt x="24072" y="17459"/>
                </a:cubicBezTo>
                <a:lnTo>
                  <a:pt x="24072" y="11366"/>
                </a:lnTo>
                <a:lnTo>
                  <a:pt x="29716" y="11366"/>
                </a:lnTo>
                <a:lnTo>
                  <a:pt x="29716" y="17459"/>
                </a:lnTo>
                <a:cubicBezTo>
                  <a:pt x="29716" y="22260"/>
                  <a:pt x="33597" y="26151"/>
                  <a:pt x="38383" y="26151"/>
                </a:cubicBezTo>
                <a:cubicBezTo>
                  <a:pt x="43170" y="26151"/>
                  <a:pt x="47050" y="22260"/>
                  <a:pt x="47050" y="17459"/>
                </a:cubicBezTo>
                <a:lnTo>
                  <a:pt x="47050" y="11366"/>
                </a:lnTo>
                <a:lnTo>
                  <a:pt x="52694" y="11366"/>
                </a:lnTo>
                <a:lnTo>
                  <a:pt x="52694" y="17459"/>
                </a:lnTo>
                <a:cubicBezTo>
                  <a:pt x="52694" y="22260"/>
                  <a:pt x="56574" y="26151"/>
                  <a:pt x="61361" y="26151"/>
                </a:cubicBezTo>
                <a:cubicBezTo>
                  <a:pt x="66147" y="26151"/>
                  <a:pt x="70028" y="22260"/>
                  <a:pt x="70028" y="17459"/>
                </a:cubicBezTo>
                <a:lnTo>
                  <a:pt x="70028" y="11366"/>
                </a:lnTo>
                <a:lnTo>
                  <a:pt x="75672" y="11366"/>
                </a:lnTo>
                <a:lnTo>
                  <a:pt x="75672" y="17459"/>
                </a:lnTo>
                <a:cubicBezTo>
                  <a:pt x="75672" y="22260"/>
                  <a:pt x="79552" y="26151"/>
                  <a:pt x="84339" y="26151"/>
                </a:cubicBezTo>
                <a:cubicBezTo>
                  <a:pt x="89125" y="26151"/>
                  <a:pt x="93005" y="22260"/>
                  <a:pt x="93005" y="17459"/>
                </a:cubicBezTo>
                <a:lnTo>
                  <a:pt x="93005" y="11366"/>
                </a:lnTo>
                <a:lnTo>
                  <a:pt x="98650" y="11366"/>
                </a:lnTo>
                <a:lnTo>
                  <a:pt x="98650" y="17459"/>
                </a:lnTo>
                <a:cubicBezTo>
                  <a:pt x="98650" y="22259"/>
                  <a:pt x="102530" y="26151"/>
                  <a:pt x="107316" y="26151"/>
                </a:cubicBezTo>
                <a:cubicBezTo>
                  <a:pt x="112103" y="26151"/>
                  <a:pt x="115983" y="22259"/>
                  <a:pt x="115983" y="17459"/>
                </a:cubicBezTo>
                <a:lnTo>
                  <a:pt x="115983" y="11366"/>
                </a:lnTo>
                <a:lnTo>
                  <a:pt x="120000" y="11366"/>
                </a:lnTo>
                <a:lnTo>
                  <a:pt x="120000" y="120000"/>
                </a:lnTo>
                <a:lnTo>
                  <a:pt x="0" y="120000"/>
                </a:lnTo>
                <a:close/>
                <a:moveTo>
                  <a:pt x="15405" y="0"/>
                </a:moveTo>
                <a:cubicBezTo>
                  <a:pt x="17983" y="0"/>
                  <a:pt x="20072" y="2095"/>
                  <a:pt x="20072" y="4680"/>
                </a:cubicBezTo>
                <a:lnTo>
                  <a:pt x="20072" y="18051"/>
                </a:lnTo>
                <a:cubicBezTo>
                  <a:pt x="20072" y="20636"/>
                  <a:pt x="17983" y="22732"/>
                  <a:pt x="15405" y="22732"/>
                </a:cubicBezTo>
                <a:cubicBezTo>
                  <a:pt x="12828" y="22732"/>
                  <a:pt x="10739" y="20636"/>
                  <a:pt x="10739" y="18051"/>
                </a:cubicBezTo>
                <a:lnTo>
                  <a:pt x="10739" y="4680"/>
                </a:lnTo>
                <a:cubicBezTo>
                  <a:pt x="10739" y="2095"/>
                  <a:pt x="12828" y="0"/>
                  <a:pt x="15405" y="0"/>
                </a:cubicBezTo>
                <a:close/>
                <a:moveTo>
                  <a:pt x="38383" y="0"/>
                </a:moveTo>
                <a:cubicBezTo>
                  <a:pt x="40960" y="0"/>
                  <a:pt x="43050" y="2095"/>
                  <a:pt x="43050" y="4680"/>
                </a:cubicBezTo>
                <a:lnTo>
                  <a:pt x="43050" y="18051"/>
                </a:lnTo>
                <a:cubicBezTo>
                  <a:pt x="43050" y="20636"/>
                  <a:pt x="40960" y="22732"/>
                  <a:pt x="38383" y="22732"/>
                </a:cubicBezTo>
                <a:cubicBezTo>
                  <a:pt x="35806" y="22732"/>
                  <a:pt x="33716" y="20636"/>
                  <a:pt x="33716" y="18051"/>
                </a:cubicBezTo>
                <a:lnTo>
                  <a:pt x="33716" y="4680"/>
                </a:lnTo>
                <a:cubicBezTo>
                  <a:pt x="33716" y="2095"/>
                  <a:pt x="35806" y="0"/>
                  <a:pt x="38383" y="0"/>
                </a:cubicBezTo>
                <a:close/>
                <a:moveTo>
                  <a:pt x="61361" y="0"/>
                </a:moveTo>
                <a:cubicBezTo>
                  <a:pt x="63938" y="0"/>
                  <a:pt x="66028" y="2095"/>
                  <a:pt x="66028" y="4680"/>
                </a:cubicBezTo>
                <a:lnTo>
                  <a:pt x="66028" y="18051"/>
                </a:lnTo>
                <a:cubicBezTo>
                  <a:pt x="66028" y="20636"/>
                  <a:pt x="63938" y="22731"/>
                  <a:pt x="61361" y="22731"/>
                </a:cubicBezTo>
                <a:cubicBezTo>
                  <a:pt x="58784" y="22731"/>
                  <a:pt x="56694" y="20636"/>
                  <a:pt x="56694" y="18051"/>
                </a:cubicBezTo>
                <a:lnTo>
                  <a:pt x="56694" y="4680"/>
                </a:lnTo>
                <a:cubicBezTo>
                  <a:pt x="56694" y="2095"/>
                  <a:pt x="58784" y="0"/>
                  <a:pt x="61361" y="0"/>
                </a:cubicBezTo>
                <a:close/>
                <a:moveTo>
                  <a:pt x="84339" y="0"/>
                </a:moveTo>
                <a:cubicBezTo>
                  <a:pt x="86916" y="0"/>
                  <a:pt x="89005" y="2095"/>
                  <a:pt x="89005" y="4680"/>
                </a:cubicBezTo>
                <a:lnTo>
                  <a:pt x="89005" y="18051"/>
                </a:lnTo>
                <a:cubicBezTo>
                  <a:pt x="89005" y="20636"/>
                  <a:pt x="86916" y="22731"/>
                  <a:pt x="84339" y="22731"/>
                </a:cubicBezTo>
                <a:cubicBezTo>
                  <a:pt x="81761" y="22731"/>
                  <a:pt x="79672" y="20636"/>
                  <a:pt x="79672" y="18051"/>
                </a:cubicBezTo>
                <a:lnTo>
                  <a:pt x="79672" y="4680"/>
                </a:lnTo>
                <a:cubicBezTo>
                  <a:pt x="79672" y="2095"/>
                  <a:pt x="81761" y="0"/>
                  <a:pt x="84339" y="0"/>
                </a:cubicBezTo>
                <a:close/>
                <a:moveTo>
                  <a:pt x="107316" y="0"/>
                </a:moveTo>
                <a:cubicBezTo>
                  <a:pt x="109894" y="0"/>
                  <a:pt x="111983" y="2095"/>
                  <a:pt x="111983" y="4680"/>
                </a:cubicBezTo>
                <a:lnTo>
                  <a:pt x="111983" y="18051"/>
                </a:lnTo>
                <a:cubicBezTo>
                  <a:pt x="111983" y="20636"/>
                  <a:pt x="109894" y="22731"/>
                  <a:pt x="107316" y="22731"/>
                </a:cubicBezTo>
                <a:cubicBezTo>
                  <a:pt x="104739" y="22731"/>
                  <a:pt x="102650" y="20636"/>
                  <a:pt x="102650" y="18051"/>
                </a:cubicBezTo>
                <a:lnTo>
                  <a:pt x="102650" y="4680"/>
                </a:lnTo>
                <a:cubicBezTo>
                  <a:pt x="102650" y="2095"/>
                  <a:pt x="104739" y="0"/>
                  <a:pt x="107316" y="0"/>
                </a:cubicBezTo>
                <a:close/>
              </a:path>
            </a:pathLst>
          </a:custGeom>
          <a:solidFill>
            <a:srgbClr val="1ED4DE"/>
          </a:solidFill>
          <a:ln>
            <a:noFill/>
          </a:ln>
        </p:spPr>
        <p:txBody>
          <a:bodyPr wrap="square" lIns="121868" tIns="60917" rIns="121868" bIns="60917" anchor="ctr" anchorCtr="0">
            <a:noAutofit/>
          </a:bodyPr>
          <a:lstStyle/>
          <a:p>
            <a:pPr algn="ctr" defTabSz="1218895"/>
            <a:endParaRPr sz="2399" kern="0">
              <a:solidFill>
                <a:srgbClr val="FFFFFF"/>
              </a:solidFill>
              <a:latin typeface="Arial"/>
              <a:ea typeface="Arial"/>
              <a:cs typeface="Arial"/>
              <a:sym typeface="Arial"/>
            </a:endParaRPr>
          </a:p>
        </p:txBody>
      </p:sp>
      <p:grpSp>
        <p:nvGrpSpPr>
          <p:cNvPr id="35" name="Shape 717"/>
          <p:cNvGrpSpPr/>
          <p:nvPr/>
        </p:nvGrpSpPr>
        <p:grpSpPr>
          <a:xfrm>
            <a:off x="8560868" y="2401300"/>
            <a:ext cx="3705744" cy="897784"/>
            <a:chOff x="2113657" y="4283315"/>
            <a:chExt cx="3887257" cy="673513"/>
          </a:xfrm>
        </p:grpSpPr>
        <p:sp>
          <p:nvSpPr>
            <p:cNvPr id="36" name="Shape 718"/>
            <p:cNvSpPr txBox="1"/>
            <p:nvPr/>
          </p:nvSpPr>
          <p:spPr>
            <a:xfrm>
              <a:off x="2113657" y="4495163"/>
              <a:ext cx="3887257"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a:solidFill>
                    <a:srgbClr val="595959"/>
                  </a:solidFill>
                  <a:latin typeface="Times New Roman" panose="02020603050405020304" pitchFamily="18" charset="0"/>
                  <a:ea typeface="Arial"/>
                  <a:cs typeface="Times New Roman" panose="02020603050405020304" pitchFamily="18" charset="0"/>
                </a:rPr>
                <a:t>120 months after sale services</a:t>
              </a:r>
            </a:p>
            <a:p>
              <a:pPr marL="285750" indent="-285750" defTabSz="1218895">
                <a:buFont typeface="Arial" panose="020B0604020202020204" pitchFamily="34" charset="0"/>
                <a:buChar char="•"/>
              </a:pPr>
              <a:r>
                <a:rPr lang="en-US" sz="1600" kern="0" dirty="0">
                  <a:solidFill>
                    <a:srgbClr val="595959"/>
                  </a:solidFill>
                  <a:latin typeface="Times New Roman" panose="02020603050405020304" pitchFamily="18" charset="0"/>
                  <a:ea typeface="Arial"/>
                  <a:cs typeface="Times New Roman" panose="02020603050405020304" pitchFamily="18" charset="0"/>
                </a:rPr>
                <a:t>12 months Guarantee</a:t>
              </a:r>
              <a:endParaRPr lang="en"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37" name="Shape 719"/>
            <p:cNvSpPr txBox="1"/>
            <p:nvPr/>
          </p:nvSpPr>
          <p:spPr>
            <a:xfrm>
              <a:off x="2113658" y="4283315"/>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sym typeface="Arial"/>
                </a:rPr>
                <a:t>After sale services/ Guarantee</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4211" y="448329"/>
            <a:ext cx="1761065" cy="1532871"/>
          </a:xfrm>
          <a:prstGeom prst="rect">
            <a:avLst/>
          </a:prstGeom>
        </p:spPr>
      </p:pic>
      <p:pic>
        <p:nvPicPr>
          <p:cNvPr id="4" name="Picture 3"/>
          <p:cNvPicPr>
            <a:picLocks noChangeAspect="1"/>
          </p:cNvPicPr>
          <p:nvPr/>
        </p:nvPicPr>
        <p:blipFill rotWithShape="1">
          <a:blip r:embed="rId4">
            <a:extLst>
              <a:ext uri="{28A0092B-C50C-407E-A947-70E740481C1C}">
                <a14:useLocalDpi xmlns:a14="http://schemas.microsoft.com/office/drawing/2010/main" val="0"/>
              </a:ext>
            </a:extLst>
          </a:blip>
          <a:srcRect l="2869" t="20545" r="2999" b="28553"/>
          <a:stretch/>
        </p:blipFill>
        <p:spPr>
          <a:xfrm>
            <a:off x="4487514" y="2789078"/>
            <a:ext cx="3892898" cy="1325722"/>
          </a:xfrm>
          <a:prstGeom prst="rect">
            <a:avLst/>
          </a:prstGeom>
        </p:spPr>
      </p:pic>
      <p:pic>
        <p:nvPicPr>
          <p:cNvPr id="25" name="Picture 24"/>
          <p:cNvPicPr>
            <a:picLocks noChangeAspect="1"/>
          </p:cNvPicPr>
          <p:nvPr/>
        </p:nvPicPr>
        <p:blipFill rotWithShape="1">
          <a:blip r:embed="rId5">
            <a:extLst>
              <a:ext uri="{28A0092B-C50C-407E-A947-70E740481C1C}">
                <a14:useLocalDpi xmlns:a14="http://schemas.microsoft.com/office/drawing/2010/main" val="0"/>
              </a:ext>
            </a:extLst>
          </a:blip>
          <a:srcRect l="1896" t="19870" r="3503" b="27516"/>
          <a:stretch/>
        </p:blipFill>
        <p:spPr>
          <a:xfrm>
            <a:off x="4313191" y="4724400"/>
            <a:ext cx="4114800" cy="1371600"/>
          </a:xfrm>
          <a:prstGeom prst="rect">
            <a:avLst/>
          </a:prstGeom>
        </p:spPr>
      </p:pic>
      <p:pic>
        <p:nvPicPr>
          <p:cNvPr id="26" name="Picture 25"/>
          <p:cNvPicPr>
            <a:picLocks noChangeAspect="1"/>
          </p:cNvPicPr>
          <p:nvPr/>
        </p:nvPicPr>
        <p:blipFill rotWithShape="1">
          <a:blip r:embed="rId6">
            <a:extLst>
              <a:ext uri="{28A0092B-C50C-407E-A947-70E740481C1C}">
                <a14:useLocalDpi xmlns:a14="http://schemas.microsoft.com/office/drawing/2010/main" val="0"/>
              </a:ext>
            </a:extLst>
          </a:blip>
          <a:srcRect l="6579" t="23257" r="6469" b="30035"/>
          <a:stretch/>
        </p:blipFill>
        <p:spPr>
          <a:xfrm>
            <a:off x="4362188" y="914400"/>
            <a:ext cx="4028268" cy="1161272"/>
          </a:xfrm>
          <a:prstGeom prst="rect">
            <a:avLst/>
          </a:prstGeom>
        </p:spPr>
      </p:pic>
    </p:spTree>
    <p:extLst>
      <p:ext uri="{BB962C8B-B14F-4D97-AF65-F5344CB8AC3E}">
        <p14:creationId xmlns:p14="http://schemas.microsoft.com/office/powerpoint/2010/main" val="412813786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04"/>
        <p:cNvGrpSpPr/>
        <p:nvPr/>
      </p:nvGrpSpPr>
      <p:grpSpPr>
        <a:xfrm>
          <a:off x="0" y="0"/>
          <a:ext cx="0" cy="0"/>
          <a:chOff x="0" y="0"/>
          <a:chExt cx="0" cy="0"/>
        </a:xfrm>
      </p:grpSpPr>
      <p:sp>
        <p:nvSpPr>
          <p:cNvPr id="707" name="Shape 707"/>
          <p:cNvSpPr txBox="1"/>
          <p:nvPr/>
        </p:nvSpPr>
        <p:spPr>
          <a:xfrm>
            <a:off x="455612" y="2866636"/>
            <a:ext cx="4123520" cy="3076964"/>
          </a:xfrm>
          <a:prstGeom prst="rect">
            <a:avLst/>
          </a:prstGeom>
          <a:noFill/>
          <a:ln>
            <a:noFill/>
          </a:ln>
        </p:spPr>
        <p:txBody>
          <a:bodyPr wrap="square" lIns="121868" tIns="60917" rIns="121868" bIns="60917" anchor="t" anchorCtr="0">
            <a:noAutofit/>
          </a:bodyPr>
          <a:lstStyle/>
          <a:p>
            <a:pPr marL="285750" indent="-285750" defTabSz="1218895">
              <a:spcAft>
                <a:spcPts val="600"/>
              </a:spcAft>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Micro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Volume </a:t>
            </a: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Analysis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in </a:t>
            </a:r>
            <a:r>
              <a:rPr lang="en-US" sz="1600" kern="0" dirty="0" err="1" smtClean="0">
                <a:solidFill>
                  <a:srgbClr val="3F3F3F"/>
                </a:solidFill>
                <a:latin typeface="Times New Roman" panose="02020603050405020304" pitchFamily="18" charset="0"/>
                <a:ea typeface="Arial"/>
                <a:cs typeface="Times New Roman" panose="02020603050405020304" pitchFamily="18" charset="0"/>
                <a:sym typeface="Arial"/>
              </a:rPr>
              <a:t>nanolitre</a:t>
            </a: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range</a:t>
            </a:r>
          </a:p>
          <a:p>
            <a:pPr marL="285750" indent="-285750" defTabSz="1218895">
              <a:spcAft>
                <a:spcPts val="600"/>
              </a:spcAft>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Simultaneous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obtained of all spectra</a:t>
            </a:r>
          </a:p>
          <a:p>
            <a:pPr marL="285750" indent="-285750" defTabSz="1218895">
              <a:spcAft>
                <a:spcPts val="600"/>
              </a:spcAft>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Integration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time controlling using software</a:t>
            </a:r>
          </a:p>
          <a:p>
            <a:pPr marL="285750" indent="-285750" defTabSz="1218895">
              <a:spcAft>
                <a:spcPts val="600"/>
              </a:spcAft>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Lamp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intensity controlling using software</a:t>
            </a:r>
          </a:p>
          <a:p>
            <a:pPr marL="285750" indent="-285750" defTabSz="1218895">
              <a:spcAft>
                <a:spcPts val="600"/>
              </a:spcAft>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Mathematical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processing (Averaging, Sum, Smooth, …)</a:t>
            </a:r>
          </a:p>
          <a:p>
            <a:pPr marL="285750" indent="-285750" defTabSz="1218895">
              <a:spcAft>
                <a:spcPts val="600"/>
              </a:spcAft>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Standard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Wavelength calibration of spectrophotometer  </a:t>
            </a:r>
          </a:p>
          <a:p>
            <a:pPr marL="285750" indent="-285750" defTabSz="1218895">
              <a:spcAft>
                <a:spcPts val="600"/>
              </a:spcAft>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Wavelength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range:200-800 nm</a:t>
            </a:r>
          </a:p>
          <a:p>
            <a:pPr marL="285750" indent="-285750" defTabSz="1218895">
              <a:spcAft>
                <a:spcPts val="600"/>
              </a:spcAft>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Resolution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:&lt; + 1.0 nm </a:t>
            </a:r>
          </a:p>
          <a:p>
            <a:pPr marL="285750" indent="-285750" defTabSz="1218895">
              <a:spcAft>
                <a:spcPts val="600"/>
              </a:spcAft>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Light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source : Deuterium + Tungsten lamp </a:t>
            </a:r>
          </a:p>
          <a:p>
            <a:pPr marL="285750" indent="-285750" defTabSz="1218895">
              <a:spcAft>
                <a:spcPts val="600"/>
              </a:spcAft>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Detector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 2000  Multichannel</a:t>
            </a:r>
          </a:p>
        </p:txBody>
      </p:sp>
      <p:sp>
        <p:nvSpPr>
          <p:cNvPr id="708" name="Shape 708"/>
          <p:cNvSpPr txBox="1"/>
          <p:nvPr/>
        </p:nvSpPr>
        <p:spPr>
          <a:xfrm>
            <a:off x="531811" y="2333236"/>
            <a:ext cx="4876801" cy="533341"/>
          </a:xfrm>
          <a:prstGeom prst="rect">
            <a:avLst/>
          </a:prstGeom>
          <a:noFill/>
          <a:ln>
            <a:noFill/>
          </a:ln>
        </p:spPr>
        <p:txBody>
          <a:bodyPr wrap="square" lIns="121868" tIns="60917" rIns="121868" bIns="60917" anchor="t" anchorCtr="0">
            <a:noAutofit/>
          </a:bodyPr>
          <a:lstStyle/>
          <a:p>
            <a:pPr defTabSz="1218895"/>
            <a:r>
              <a:rPr lang="en-US" sz="2400" b="1" kern="0" dirty="0" err="1" smtClean="0">
                <a:solidFill>
                  <a:srgbClr val="3F3F3F"/>
                </a:solidFill>
                <a:ea typeface="Arial"/>
                <a:cs typeface="Arial"/>
                <a:sym typeface="Arial"/>
              </a:rPr>
              <a:t>Nanodrop</a:t>
            </a:r>
            <a:r>
              <a:rPr lang="en-US" sz="2400" b="1" kern="0" dirty="0" smtClean="0">
                <a:solidFill>
                  <a:srgbClr val="3F3F3F"/>
                </a:solidFill>
                <a:ea typeface="Arial"/>
                <a:cs typeface="Arial"/>
                <a:sym typeface="Arial"/>
              </a:rPr>
              <a:t> Spectrophotometer</a:t>
            </a:r>
            <a:endParaRPr lang="en-US" sz="2400" b="1" kern="0" dirty="0">
              <a:solidFill>
                <a:srgbClr val="3F3F3F"/>
              </a:solidFill>
              <a:ea typeface="Arial"/>
              <a:cs typeface="Arial"/>
              <a:sym typeface="Arial"/>
            </a:endParaRPr>
          </a:p>
        </p:txBody>
      </p:sp>
      <p:grpSp>
        <p:nvGrpSpPr>
          <p:cNvPr id="711" name="Shape 711"/>
          <p:cNvGrpSpPr/>
          <p:nvPr/>
        </p:nvGrpSpPr>
        <p:grpSpPr>
          <a:xfrm>
            <a:off x="8560868" y="931015"/>
            <a:ext cx="3400944" cy="897785"/>
            <a:chOff x="2113657" y="4283314"/>
            <a:chExt cx="3647460" cy="673514"/>
          </a:xfrm>
        </p:grpSpPr>
        <p:sp>
          <p:nvSpPr>
            <p:cNvPr id="712" name="Shape 712"/>
            <p:cNvSpPr txBox="1"/>
            <p:nvPr/>
          </p:nvSpPr>
          <p:spPr>
            <a:xfrm>
              <a:off x="2113657" y="4495163"/>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50 Products (</a:t>
              </a: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Per </a:t>
              </a: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Year)</a:t>
              </a:r>
              <a:endParaRPr lang="en"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713" name="Shape 713"/>
            <p:cNvSpPr txBox="1"/>
            <p:nvPr/>
          </p:nvSpPr>
          <p:spPr>
            <a:xfrm>
              <a:off x="2113658" y="4283314"/>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rPr>
                <a:t>Production capacity</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grpSp>
        <p:nvGrpSpPr>
          <p:cNvPr id="720" name="Shape 720"/>
          <p:cNvGrpSpPr/>
          <p:nvPr/>
        </p:nvGrpSpPr>
        <p:grpSpPr>
          <a:xfrm>
            <a:off x="8560867" y="4261751"/>
            <a:ext cx="3627958" cy="897784"/>
            <a:chOff x="2113657" y="4283314"/>
            <a:chExt cx="3647460" cy="673513"/>
          </a:xfrm>
        </p:grpSpPr>
        <p:sp>
          <p:nvSpPr>
            <p:cNvPr id="721" name="Shape 721"/>
            <p:cNvSpPr txBox="1"/>
            <p:nvPr/>
          </p:nvSpPr>
          <p:spPr>
            <a:xfrm>
              <a:off x="2113657" y="4495162"/>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pt-BR" sz="1600" kern="0" dirty="0" smtClean="0">
                  <a:solidFill>
                    <a:srgbClr val="595959"/>
                  </a:solidFill>
                  <a:latin typeface="Times New Roman" panose="02020603050405020304" pitchFamily="18" charset="0"/>
                  <a:ea typeface="Arial"/>
                  <a:cs typeface="Times New Roman" panose="02020603050405020304" pitchFamily="18" charset="0"/>
                  <a:sym typeface="Arial"/>
                </a:rPr>
                <a:t>ISO</a:t>
              </a:r>
            </a:p>
            <a:p>
              <a:pPr marL="285750" indent="-285750" defTabSz="1218895">
                <a:buFont typeface="Arial" panose="020B0604020202020204" pitchFamily="34" charset="0"/>
                <a:buChar char="•"/>
              </a:pPr>
              <a:r>
                <a:rPr lang="pt-BR" sz="1600" kern="0" dirty="0" smtClean="0">
                  <a:solidFill>
                    <a:srgbClr val="595959"/>
                  </a:solidFill>
                  <a:latin typeface="Times New Roman" panose="02020603050405020304" pitchFamily="18" charset="0"/>
                  <a:ea typeface="Arial"/>
                  <a:cs typeface="Times New Roman" panose="02020603050405020304" pitchFamily="18" charset="0"/>
                  <a:sym typeface="Arial"/>
                </a:rPr>
                <a:t>CE</a:t>
              </a:r>
              <a:endParaRPr lang="pt-BR"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722" name="Shape 722"/>
            <p:cNvSpPr txBox="1"/>
            <p:nvPr/>
          </p:nvSpPr>
          <p:spPr>
            <a:xfrm>
              <a:off x="2113658" y="4283314"/>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sym typeface="Arial"/>
                </a:rPr>
                <a:t>Standards and legally certificates:</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30" name="Shape 451"/>
          <p:cNvSpPr/>
          <p:nvPr/>
        </p:nvSpPr>
        <p:spPr>
          <a:xfrm rot="1795255">
            <a:off x="8958484" y="371942"/>
            <a:ext cx="356158" cy="656509"/>
          </a:xfrm>
          <a:custGeom>
            <a:avLst/>
            <a:gdLst/>
            <a:ahLst/>
            <a:cxnLst/>
            <a:rect l="0" t="0" r="0" b="0"/>
            <a:pathLst>
              <a:path w="120000" h="120000" extrusionOk="0">
                <a:moveTo>
                  <a:pt x="60041" y="0"/>
                </a:moveTo>
                <a:cubicBezTo>
                  <a:pt x="68312" y="142"/>
                  <a:pt x="77049" y="3617"/>
                  <a:pt x="77802" y="9249"/>
                </a:cubicBezTo>
                <a:cubicBezTo>
                  <a:pt x="79731" y="16341"/>
                  <a:pt x="68983" y="18083"/>
                  <a:pt x="72034" y="26607"/>
                </a:cubicBezTo>
                <a:lnTo>
                  <a:pt x="120000" y="26607"/>
                </a:lnTo>
                <a:lnTo>
                  <a:pt x="120000" y="53320"/>
                </a:lnTo>
                <a:cubicBezTo>
                  <a:pt x="105180" y="54850"/>
                  <a:pt x="101982" y="49006"/>
                  <a:pt x="89415" y="50069"/>
                </a:cubicBezTo>
                <a:cubicBezTo>
                  <a:pt x="79319" y="50489"/>
                  <a:pt x="73089" y="55363"/>
                  <a:pt x="72833" y="59977"/>
                </a:cubicBezTo>
                <a:cubicBezTo>
                  <a:pt x="73004" y="64029"/>
                  <a:pt x="79442" y="70012"/>
                  <a:pt x="91464" y="70060"/>
                </a:cubicBezTo>
                <a:cubicBezTo>
                  <a:pt x="106013" y="69226"/>
                  <a:pt x="103877" y="65247"/>
                  <a:pt x="120000" y="65606"/>
                </a:cubicBezTo>
                <a:lnTo>
                  <a:pt x="120000" y="93541"/>
                </a:lnTo>
                <a:lnTo>
                  <a:pt x="70059" y="93541"/>
                </a:lnTo>
                <a:cubicBezTo>
                  <a:pt x="69329" y="102697"/>
                  <a:pt x="76533" y="101447"/>
                  <a:pt x="78036" y="109608"/>
                </a:cubicBezTo>
                <a:cubicBezTo>
                  <a:pt x="77950" y="116314"/>
                  <a:pt x="67224" y="119904"/>
                  <a:pt x="59959" y="120000"/>
                </a:cubicBezTo>
                <a:cubicBezTo>
                  <a:pt x="51687" y="119857"/>
                  <a:pt x="42950" y="116382"/>
                  <a:pt x="42197" y="110750"/>
                </a:cubicBezTo>
                <a:cubicBezTo>
                  <a:pt x="40279" y="103699"/>
                  <a:pt x="50892" y="101936"/>
                  <a:pt x="47995" y="93541"/>
                </a:cubicBezTo>
                <a:lnTo>
                  <a:pt x="0" y="93541"/>
                </a:lnTo>
                <a:lnTo>
                  <a:pt x="0" y="66075"/>
                </a:lnTo>
                <a:cubicBezTo>
                  <a:pt x="15368" y="64341"/>
                  <a:pt x="18478" y="70364"/>
                  <a:pt x="31219" y="69286"/>
                </a:cubicBezTo>
                <a:cubicBezTo>
                  <a:pt x="41315" y="68866"/>
                  <a:pt x="47545" y="63992"/>
                  <a:pt x="47801" y="59379"/>
                </a:cubicBezTo>
                <a:cubicBezTo>
                  <a:pt x="47631" y="55326"/>
                  <a:pt x="41193" y="49343"/>
                  <a:pt x="29171" y="49296"/>
                </a:cubicBezTo>
                <a:cubicBezTo>
                  <a:pt x="14433" y="50140"/>
                  <a:pt x="16816" y="54212"/>
                  <a:pt x="0" y="53739"/>
                </a:cubicBezTo>
                <a:lnTo>
                  <a:pt x="0" y="26607"/>
                </a:lnTo>
                <a:lnTo>
                  <a:pt x="49932" y="26607"/>
                </a:lnTo>
                <a:cubicBezTo>
                  <a:pt x="50748" y="17288"/>
                  <a:pt x="43474" y="18596"/>
                  <a:pt x="41963" y="10391"/>
                </a:cubicBezTo>
                <a:cubicBezTo>
                  <a:pt x="42049" y="3685"/>
                  <a:pt x="52775" y="95"/>
                  <a:pt x="60041" y="0"/>
                </a:cubicBezTo>
                <a:close/>
              </a:path>
            </a:pathLst>
          </a:custGeom>
          <a:solidFill>
            <a:srgbClr val="F4BD2D"/>
          </a:solidFill>
          <a:ln>
            <a:noFill/>
          </a:ln>
          <a:scene3d>
            <a:camera prst="orthographicFront">
              <a:rot lat="0" lon="0" rev="7200000"/>
            </a:camera>
            <a:lightRig rig="threePt" dir="t"/>
          </a:scene3d>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grpSp>
        <p:nvGrpSpPr>
          <p:cNvPr id="19" name="Shape 717"/>
          <p:cNvGrpSpPr/>
          <p:nvPr/>
        </p:nvGrpSpPr>
        <p:grpSpPr>
          <a:xfrm>
            <a:off x="8560868" y="5960216"/>
            <a:ext cx="3253608" cy="897784"/>
            <a:chOff x="2113657" y="4283315"/>
            <a:chExt cx="3647460" cy="673513"/>
          </a:xfrm>
        </p:grpSpPr>
        <p:sp>
          <p:nvSpPr>
            <p:cNvPr id="21" name="Shape 718"/>
            <p:cNvSpPr txBox="1"/>
            <p:nvPr/>
          </p:nvSpPr>
          <p:spPr>
            <a:xfrm>
              <a:off x="2113657" y="4495163"/>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 </a:t>
              </a: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21000 </a:t>
              </a: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USD</a:t>
              </a:r>
              <a:endPar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22" name="Shape 719"/>
            <p:cNvSpPr txBox="1"/>
            <p:nvPr/>
          </p:nvSpPr>
          <p:spPr>
            <a:xfrm>
              <a:off x="2113658" y="4283315"/>
              <a:ext cx="3647459" cy="276999"/>
            </a:xfrm>
            <a:prstGeom prst="rect">
              <a:avLst/>
            </a:prstGeom>
            <a:noFill/>
            <a:ln>
              <a:noFill/>
            </a:ln>
          </p:spPr>
          <p:txBody>
            <a:bodyPr wrap="square" lIns="121868" tIns="60917" rIns="121868" bIns="60917" anchor="t" anchorCtr="0">
              <a:noAutofit/>
            </a:bodyPr>
            <a:lstStyle/>
            <a:p>
              <a:pPr defTabSz="1218895"/>
              <a:r>
                <a:rPr lang="en-US" b="1" kern="0" dirty="0" smtClean="0">
                  <a:solidFill>
                    <a:srgbClr val="595959"/>
                  </a:solidFill>
                  <a:latin typeface="Times New Roman" panose="02020603050405020304" pitchFamily="18" charset="0"/>
                  <a:ea typeface="Arial"/>
                  <a:cs typeface="Times New Roman" panose="02020603050405020304" pitchFamily="18" charset="0"/>
                  <a:sym typeface="Arial"/>
                </a:rPr>
                <a:t>Sales’ Price</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24" name="Shape 974"/>
          <p:cNvSpPr/>
          <p:nvPr/>
        </p:nvSpPr>
        <p:spPr>
          <a:xfrm rot="10800000">
            <a:off x="8959685" y="5438352"/>
            <a:ext cx="353751" cy="528546"/>
          </a:xfrm>
          <a:custGeom>
            <a:avLst/>
            <a:gdLst/>
            <a:ahLst/>
            <a:cxnLst/>
            <a:rect l="0" t="0" r="0" b="0"/>
            <a:pathLst>
              <a:path w="120000" h="120000" extrusionOk="0">
                <a:moveTo>
                  <a:pt x="51597" y="50921"/>
                </a:moveTo>
                <a:lnTo>
                  <a:pt x="51597" y="19698"/>
                </a:lnTo>
                <a:cubicBezTo>
                  <a:pt x="47669" y="20191"/>
                  <a:pt x="43916" y="21082"/>
                  <a:pt x="40531" y="22332"/>
                </a:cubicBezTo>
                <a:cubicBezTo>
                  <a:pt x="30598" y="26001"/>
                  <a:pt x="25457" y="32166"/>
                  <a:pt x="27169" y="38355"/>
                </a:cubicBezTo>
                <a:cubicBezTo>
                  <a:pt x="29239" y="46431"/>
                  <a:pt x="39005" y="49155"/>
                  <a:pt x="51597" y="50921"/>
                </a:cubicBezTo>
                <a:close/>
                <a:moveTo>
                  <a:pt x="67852" y="100379"/>
                </a:moveTo>
                <a:cubicBezTo>
                  <a:pt x="71963" y="99887"/>
                  <a:pt x="75901" y="98973"/>
                  <a:pt x="79437" y="97667"/>
                </a:cubicBezTo>
                <a:cubicBezTo>
                  <a:pt x="89370" y="93998"/>
                  <a:pt x="94511" y="87833"/>
                  <a:pt x="92799" y="81644"/>
                </a:cubicBezTo>
                <a:cubicBezTo>
                  <a:pt x="89506" y="73388"/>
                  <a:pt x="79840" y="69732"/>
                  <a:pt x="67852" y="67361"/>
                </a:cubicBezTo>
                <a:close/>
                <a:moveTo>
                  <a:pt x="67852" y="120000"/>
                </a:moveTo>
                <a:lnTo>
                  <a:pt x="51597" y="120000"/>
                </a:lnTo>
                <a:lnTo>
                  <a:pt x="51597" y="114256"/>
                </a:lnTo>
                <a:cubicBezTo>
                  <a:pt x="45417" y="113829"/>
                  <a:pt x="39328" y="112890"/>
                  <a:pt x="33554" y="111448"/>
                </a:cubicBezTo>
                <a:cubicBezTo>
                  <a:pt x="13606" y="106463"/>
                  <a:pt x="696" y="96271"/>
                  <a:pt x="0" y="84958"/>
                </a:cubicBezTo>
                <a:lnTo>
                  <a:pt x="26861" y="84529"/>
                </a:lnTo>
                <a:cubicBezTo>
                  <a:pt x="27245" y="90776"/>
                  <a:pt x="34374" y="96404"/>
                  <a:pt x="45389" y="99156"/>
                </a:cubicBezTo>
                <a:cubicBezTo>
                  <a:pt x="47394" y="99657"/>
                  <a:pt x="49467" y="100048"/>
                  <a:pt x="51597" y="100293"/>
                </a:cubicBezTo>
                <a:lnTo>
                  <a:pt x="51597" y="64682"/>
                </a:lnTo>
                <a:cubicBezTo>
                  <a:pt x="30368" y="61567"/>
                  <a:pt x="7690" y="58004"/>
                  <a:pt x="556" y="40045"/>
                </a:cubicBezTo>
                <a:cubicBezTo>
                  <a:pt x="-2422" y="28913"/>
                  <a:pt x="6883" y="17850"/>
                  <a:pt x="24755" y="11249"/>
                </a:cubicBezTo>
                <a:cubicBezTo>
                  <a:pt x="32832" y="8265"/>
                  <a:pt x="42066" y="6412"/>
                  <a:pt x="51597" y="5737"/>
                </a:cubicBezTo>
                <a:lnTo>
                  <a:pt x="51597" y="0"/>
                </a:lnTo>
                <a:lnTo>
                  <a:pt x="67852" y="0"/>
                </a:lnTo>
                <a:lnTo>
                  <a:pt x="67852" y="5703"/>
                </a:lnTo>
                <a:cubicBezTo>
                  <a:pt x="74209" y="6118"/>
                  <a:pt x="80479" y="7068"/>
                  <a:pt x="86414" y="8551"/>
                </a:cubicBezTo>
                <a:cubicBezTo>
                  <a:pt x="106363" y="13536"/>
                  <a:pt x="119273" y="23728"/>
                  <a:pt x="119969" y="35041"/>
                </a:cubicBezTo>
                <a:lnTo>
                  <a:pt x="93108" y="35470"/>
                </a:lnTo>
                <a:cubicBezTo>
                  <a:pt x="92723" y="29223"/>
                  <a:pt x="85594" y="23595"/>
                  <a:pt x="74579" y="20843"/>
                </a:cubicBezTo>
                <a:cubicBezTo>
                  <a:pt x="72410" y="20301"/>
                  <a:pt x="70160" y="19888"/>
                  <a:pt x="67852" y="19639"/>
                </a:cubicBezTo>
                <a:lnTo>
                  <a:pt x="67852" y="52969"/>
                </a:lnTo>
                <a:cubicBezTo>
                  <a:pt x="88284" y="55535"/>
                  <a:pt x="110482" y="59921"/>
                  <a:pt x="119411" y="79734"/>
                </a:cubicBezTo>
                <a:cubicBezTo>
                  <a:pt x="122511" y="90942"/>
                  <a:pt x="113201" y="102106"/>
                  <a:pt x="95213" y="108750"/>
                </a:cubicBezTo>
                <a:cubicBezTo>
                  <a:pt x="86990" y="111788"/>
                  <a:pt x="77568" y="113654"/>
                  <a:pt x="67852" y="114293"/>
                </a:cubicBezTo>
                <a:close/>
              </a:path>
            </a:pathLst>
          </a:custGeom>
          <a:solidFill>
            <a:schemeClr val="accent3">
              <a:lumMod val="75000"/>
            </a:schemeClr>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dk1"/>
              </a:solidFill>
              <a:latin typeface="Arial"/>
              <a:ea typeface="Arial"/>
              <a:cs typeface="Arial"/>
              <a:sym typeface="Arial"/>
            </a:endParaRPr>
          </a:p>
        </p:txBody>
      </p:sp>
      <p:sp>
        <p:nvSpPr>
          <p:cNvPr id="27" name="Shape 450"/>
          <p:cNvSpPr/>
          <p:nvPr/>
        </p:nvSpPr>
        <p:spPr>
          <a:xfrm>
            <a:off x="8841213" y="3657600"/>
            <a:ext cx="590697" cy="565118"/>
          </a:xfrm>
          <a:custGeom>
            <a:avLst/>
            <a:gdLst/>
            <a:ahLst/>
            <a:cxnLst/>
            <a:rect l="0" t="0" r="0" b="0"/>
            <a:pathLst>
              <a:path w="120000" h="120000" extrusionOk="0">
                <a:moveTo>
                  <a:pt x="65274" y="39473"/>
                </a:moveTo>
                <a:cubicBezTo>
                  <a:pt x="53599" y="36371"/>
                  <a:pt x="41599" y="43242"/>
                  <a:pt x="38470" y="54820"/>
                </a:cubicBezTo>
                <a:cubicBezTo>
                  <a:pt x="35342" y="66398"/>
                  <a:pt x="42270" y="78299"/>
                  <a:pt x="53945" y="81402"/>
                </a:cubicBezTo>
                <a:cubicBezTo>
                  <a:pt x="65620" y="84504"/>
                  <a:pt x="77621" y="77633"/>
                  <a:pt x="80749" y="66055"/>
                </a:cubicBezTo>
                <a:cubicBezTo>
                  <a:pt x="83877" y="54477"/>
                  <a:pt x="76949" y="42576"/>
                  <a:pt x="65274" y="39473"/>
                </a:cubicBezTo>
                <a:close/>
                <a:moveTo>
                  <a:pt x="69168" y="25060"/>
                </a:moveTo>
                <a:cubicBezTo>
                  <a:pt x="88870" y="30296"/>
                  <a:pt x="100561" y="50379"/>
                  <a:pt x="95282" y="69917"/>
                </a:cubicBezTo>
                <a:cubicBezTo>
                  <a:pt x="90003" y="89455"/>
                  <a:pt x="69753" y="101050"/>
                  <a:pt x="50051" y="95815"/>
                </a:cubicBezTo>
                <a:cubicBezTo>
                  <a:pt x="30350" y="90579"/>
                  <a:pt x="18658" y="70496"/>
                  <a:pt x="23937" y="50958"/>
                </a:cubicBezTo>
                <a:cubicBezTo>
                  <a:pt x="29216" y="31420"/>
                  <a:pt x="49467" y="19825"/>
                  <a:pt x="69168" y="25060"/>
                </a:cubicBezTo>
                <a:close/>
                <a:moveTo>
                  <a:pt x="70584" y="19819"/>
                </a:moveTo>
                <a:cubicBezTo>
                  <a:pt x="47964" y="13808"/>
                  <a:pt x="24713" y="27121"/>
                  <a:pt x="18652" y="49554"/>
                </a:cubicBezTo>
                <a:cubicBezTo>
                  <a:pt x="12591" y="71987"/>
                  <a:pt x="26015" y="95045"/>
                  <a:pt x="48635" y="101056"/>
                </a:cubicBezTo>
                <a:cubicBezTo>
                  <a:pt x="71255" y="107067"/>
                  <a:pt x="94506" y="93754"/>
                  <a:pt x="100567" y="71321"/>
                </a:cubicBezTo>
                <a:cubicBezTo>
                  <a:pt x="106628" y="48888"/>
                  <a:pt x="93204" y="25830"/>
                  <a:pt x="70584" y="19819"/>
                </a:cubicBezTo>
                <a:close/>
                <a:moveTo>
                  <a:pt x="120000" y="28418"/>
                </a:moveTo>
                <a:lnTo>
                  <a:pt x="119819" y="29085"/>
                </a:lnTo>
                <a:lnTo>
                  <a:pt x="119636" y="28804"/>
                </a:lnTo>
                <a:close/>
                <a:moveTo>
                  <a:pt x="84120" y="4683"/>
                </a:moveTo>
                <a:lnTo>
                  <a:pt x="83867" y="19572"/>
                </a:lnTo>
                <a:lnTo>
                  <a:pt x="83406" y="19449"/>
                </a:lnTo>
                <a:cubicBezTo>
                  <a:pt x="87163" y="21546"/>
                  <a:pt x="90559" y="24117"/>
                  <a:pt x="93431" y="27166"/>
                </a:cubicBezTo>
                <a:lnTo>
                  <a:pt x="106796" y="23870"/>
                </a:lnTo>
                <a:lnTo>
                  <a:pt x="115363" y="39849"/>
                </a:lnTo>
                <a:lnTo>
                  <a:pt x="105840" y="48364"/>
                </a:lnTo>
                <a:cubicBezTo>
                  <a:pt x="107034" y="52676"/>
                  <a:pt x="107596" y="57191"/>
                  <a:pt x="107394" y="61781"/>
                </a:cubicBezTo>
                <a:lnTo>
                  <a:pt x="119289" y="68330"/>
                </a:lnTo>
                <a:lnTo>
                  <a:pt x="114566" y="85810"/>
                </a:lnTo>
                <a:lnTo>
                  <a:pt x="100132" y="85570"/>
                </a:lnTo>
                <a:cubicBezTo>
                  <a:pt x="98307" y="88594"/>
                  <a:pt x="96096" y="91321"/>
                  <a:pt x="93619" y="93756"/>
                </a:cubicBezTo>
                <a:lnTo>
                  <a:pt x="98359" y="106025"/>
                </a:lnTo>
                <a:lnTo>
                  <a:pt x="83411" y="116405"/>
                </a:lnTo>
                <a:lnTo>
                  <a:pt x="72073" y="106643"/>
                </a:lnTo>
                <a:lnTo>
                  <a:pt x="73453" y="105685"/>
                </a:lnTo>
                <a:cubicBezTo>
                  <a:pt x="69110" y="107079"/>
                  <a:pt x="64517" y="107749"/>
                  <a:pt x="59835" y="107723"/>
                </a:cubicBezTo>
                <a:lnTo>
                  <a:pt x="52963" y="119999"/>
                </a:lnTo>
                <a:lnTo>
                  <a:pt x="35336" y="115316"/>
                </a:lnTo>
                <a:lnTo>
                  <a:pt x="35574" y="101277"/>
                </a:lnTo>
                <a:cubicBezTo>
                  <a:pt x="31839" y="99165"/>
                  <a:pt x="28466" y="96583"/>
                  <a:pt x="25614" y="93529"/>
                </a:cubicBezTo>
                <a:lnTo>
                  <a:pt x="25843" y="94015"/>
                </a:lnTo>
                <a:lnTo>
                  <a:pt x="11102" y="96847"/>
                </a:lnTo>
                <a:lnTo>
                  <a:pt x="3390" y="80445"/>
                </a:lnTo>
                <a:lnTo>
                  <a:pt x="13359" y="72429"/>
                </a:lnTo>
                <a:cubicBezTo>
                  <a:pt x="12295" y="68561"/>
                  <a:pt x="11739" y="64530"/>
                  <a:pt x="11738" y="60428"/>
                </a:cubicBezTo>
                <a:lnTo>
                  <a:pt x="0" y="53965"/>
                </a:lnTo>
                <a:lnTo>
                  <a:pt x="4723" y="36484"/>
                </a:lnTo>
                <a:lnTo>
                  <a:pt x="18174" y="36709"/>
                </a:lnTo>
                <a:cubicBezTo>
                  <a:pt x="19999" y="33515"/>
                  <a:pt x="22203" y="30603"/>
                  <a:pt x="24696" y="27997"/>
                </a:cubicBezTo>
                <a:lnTo>
                  <a:pt x="20190" y="14215"/>
                </a:lnTo>
                <a:lnTo>
                  <a:pt x="35666" y="4625"/>
                </a:lnTo>
                <a:lnTo>
                  <a:pt x="46473" y="14962"/>
                </a:lnTo>
                <a:lnTo>
                  <a:pt x="46365" y="15030"/>
                </a:lnTo>
                <a:cubicBezTo>
                  <a:pt x="50613" y="13704"/>
                  <a:pt x="55098" y="13091"/>
                  <a:pt x="59667" y="13141"/>
                </a:cubicBezTo>
                <a:lnTo>
                  <a:pt x="59206" y="13018"/>
                </a:lnTo>
                <a:lnTo>
                  <a:pt x="66493" y="0"/>
                </a:lnTo>
                <a:close/>
              </a:path>
            </a:pathLst>
          </a:custGeom>
          <a:solidFill>
            <a:srgbClr val="E62949"/>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34" name="Shape 715"/>
          <p:cNvSpPr/>
          <p:nvPr/>
        </p:nvSpPr>
        <p:spPr>
          <a:xfrm>
            <a:off x="8913812" y="1905000"/>
            <a:ext cx="445583" cy="444279"/>
          </a:xfrm>
          <a:custGeom>
            <a:avLst/>
            <a:gdLst/>
            <a:ahLst/>
            <a:cxnLst/>
            <a:rect l="0" t="0" r="0" b="0"/>
            <a:pathLst>
              <a:path w="120000" h="120000" extrusionOk="0">
                <a:moveTo>
                  <a:pt x="26666" y="100217"/>
                </a:moveTo>
                <a:cubicBezTo>
                  <a:pt x="25193" y="100217"/>
                  <a:pt x="24000" y="101415"/>
                  <a:pt x="24000" y="102892"/>
                </a:cubicBezTo>
                <a:cubicBezTo>
                  <a:pt x="24000" y="104369"/>
                  <a:pt x="25193" y="105566"/>
                  <a:pt x="26666" y="105566"/>
                </a:cubicBezTo>
                <a:lnTo>
                  <a:pt x="93333" y="105566"/>
                </a:lnTo>
                <a:cubicBezTo>
                  <a:pt x="94806" y="105566"/>
                  <a:pt x="96000" y="104369"/>
                  <a:pt x="96000" y="102892"/>
                </a:cubicBezTo>
                <a:cubicBezTo>
                  <a:pt x="96000" y="101415"/>
                  <a:pt x="94806" y="100217"/>
                  <a:pt x="93333" y="100217"/>
                </a:cubicBezTo>
                <a:close/>
                <a:moveTo>
                  <a:pt x="26666" y="87913"/>
                </a:moveTo>
                <a:cubicBezTo>
                  <a:pt x="25193" y="87913"/>
                  <a:pt x="24000" y="89111"/>
                  <a:pt x="24000" y="90588"/>
                </a:cubicBezTo>
                <a:cubicBezTo>
                  <a:pt x="24000" y="92065"/>
                  <a:pt x="25193" y="93262"/>
                  <a:pt x="26666" y="93262"/>
                </a:cubicBezTo>
                <a:lnTo>
                  <a:pt x="93333" y="93262"/>
                </a:lnTo>
                <a:cubicBezTo>
                  <a:pt x="94806" y="93262"/>
                  <a:pt x="96000" y="92065"/>
                  <a:pt x="96000" y="90588"/>
                </a:cubicBezTo>
                <a:cubicBezTo>
                  <a:pt x="96000" y="89111"/>
                  <a:pt x="94806" y="87913"/>
                  <a:pt x="93333" y="87913"/>
                </a:cubicBezTo>
                <a:close/>
                <a:moveTo>
                  <a:pt x="26666" y="75609"/>
                </a:moveTo>
                <a:cubicBezTo>
                  <a:pt x="25193" y="75609"/>
                  <a:pt x="24000" y="76806"/>
                  <a:pt x="24000" y="78284"/>
                </a:cubicBezTo>
                <a:cubicBezTo>
                  <a:pt x="24000" y="79761"/>
                  <a:pt x="25193" y="80958"/>
                  <a:pt x="26666" y="80958"/>
                </a:cubicBezTo>
                <a:lnTo>
                  <a:pt x="93333" y="80958"/>
                </a:lnTo>
                <a:cubicBezTo>
                  <a:pt x="94806" y="80958"/>
                  <a:pt x="96000" y="79761"/>
                  <a:pt x="96000" y="78284"/>
                </a:cubicBezTo>
                <a:cubicBezTo>
                  <a:pt x="96000" y="76806"/>
                  <a:pt x="94806" y="75609"/>
                  <a:pt x="93333" y="75609"/>
                </a:cubicBezTo>
                <a:close/>
                <a:moveTo>
                  <a:pt x="26666" y="63305"/>
                </a:moveTo>
                <a:cubicBezTo>
                  <a:pt x="25193" y="63305"/>
                  <a:pt x="24000" y="64502"/>
                  <a:pt x="24000" y="65979"/>
                </a:cubicBezTo>
                <a:cubicBezTo>
                  <a:pt x="24000" y="67457"/>
                  <a:pt x="25193" y="68654"/>
                  <a:pt x="26666" y="68654"/>
                </a:cubicBezTo>
                <a:lnTo>
                  <a:pt x="93333" y="68654"/>
                </a:lnTo>
                <a:cubicBezTo>
                  <a:pt x="94806" y="68654"/>
                  <a:pt x="96000" y="67457"/>
                  <a:pt x="96000" y="65979"/>
                </a:cubicBezTo>
                <a:cubicBezTo>
                  <a:pt x="96000" y="64502"/>
                  <a:pt x="94806" y="63305"/>
                  <a:pt x="93333" y="63305"/>
                </a:cubicBezTo>
                <a:close/>
                <a:moveTo>
                  <a:pt x="26666" y="51001"/>
                </a:moveTo>
                <a:cubicBezTo>
                  <a:pt x="25193" y="51001"/>
                  <a:pt x="24000" y="52198"/>
                  <a:pt x="24000" y="53675"/>
                </a:cubicBezTo>
                <a:cubicBezTo>
                  <a:pt x="24000" y="55152"/>
                  <a:pt x="25193" y="56350"/>
                  <a:pt x="26666" y="56350"/>
                </a:cubicBezTo>
                <a:lnTo>
                  <a:pt x="93333" y="56350"/>
                </a:lnTo>
                <a:cubicBezTo>
                  <a:pt x="94806" y="56350"/>
                  <a:pt x="96000" y="55152"/>
                  <a:pt x="96000" y="53675"/>
                </a:cubicBezTo>
                <a:cubicBezTo>
                  <a:pt x="96000" y="52198"/>
                  <a:pt x="94806" y="51001"/>
                  <a:pt x="93333" y="51001"/>
                </a:cubicBezTo>
                <a:close/>
                <a:moveTo>
                  <a:pt x="26666" y="38697"/>
                </a:moveTo>
                <a:cubicBezTo>
                  <a:pt x="25193" y="38697"/>
                  <a:pt x="24000" y="39894"/>
                  <a:pt x="24000" y="41371"/>
                </a:cubicBezTo>
                <a:cubicBezTo>
                  <a:pt x="24000" y="42848"/>
                  <a:pt x="25193" y="44046"/>
                  <a:pt x="26666" y="44046"/>
                </a:cubicBezTo>
                <a:lnTo>
                  <a:pt x="93333" y="44046"/>
                </a:lnTo>
                <a:cubicBezTo>
                  <a:pt x="94806" y="44046"/>
                  <a:pt x="96000" y="42848"/>
                  <a:pt x="96000" y="41371"/>
                </a:cubicBezTo>
                <a:cubicBezTo>
                  <a:pt x="96000" y="39894"/>
                  <a:pt x="94806" y="38697"/>
                  <a:pt x="93333" y="38697"/>
                </a:cubicBezTo>
                <a:close/>
                <a:moveTo>
                  <a:pt x="0" y="11366"/>
                </a:moveTo>
                <a:lnTo>
                  <a:pt x="6739" y="11366"/>
                </a:lnTo>
                <a:lnTo>
                  <a:pt x="6739" y="17459"/>
                </a:lnTo>
                <a:cubicBezTo>
                  <a:pt x="6739" y="22260"/>
                  <a:pt x="10619" y="26151"/>
                  <a:pt x="15405" y="26151"/>
                </a:cubicBezTo>
                <a:cubicBezTo>
                  <a:pt x="20192" y="26151"/>
                  <a:pt x="24072" y="22260"/>
                  <a:pt x="24072" y="17459"/>
                </a:cubicBezTo>
                <a:lnTo>
                  <a:pt x="24072" y="11366"/>
                </a:lnTo>
                <a:lnTo>
                  <a:pt x="29716" y="11366"/>
                </a:lnTo>
                <a:lnTo>
                  <a:pt x="29716" y="17459"/>
                </a:lnTo>
                <a:cubicBezTo>
                  <a:pt x="29716" y="22260"/>
                  <a:pt x="33597" y="26151"/>
                  <a:pt x="38383" y="26151"/>
                </a:cubicBezTo>
                <a:cubicBezTo>
                  <a:pt x="43170" y="26151"/>
                  <a:pt x="47050" y="22260"/>
                  <a:pt x="47050" y="17459"/>
                </a:cubicBezTo>
                <a:lnTo>
                  <a:pt x="47050" y="11366"/>
                </a:lnTo>
                <a:lnTo>
                  <a:pt x="52694" y="11366"/>
                </a:lnTo>
                <a:lnTo>
                  <a:pt x="52694" y="17459"/>
                </a:lnTo>
                <a:cubicBezTo>
                  <a:pt x="52694" y="22260"/>
                  <a:pt x="56574" y="26151"/>
                  <a:pt x="61361" y="26151"/>
                </a:cubicBezTo>
                <a:cubicBezTo>
                  <a:pt x="66147" y="26151"/>
                  <a:pt x="70028" y="22260"/>
                  <a:pt x="70028" y="17459"/>
                </a:cubicBezTo>
                <a:lnTo>
                  <a:pt x="70028" y="11366"/>
                </a:lnTo>
                <a:lnTo>
                  <a:pt x="75672" y="11366"/>
                </a:lnTo>
                <a:lnTo>
                  <a:pt x="75672" y="17459"/>
                </a:lnTo>
                <a:cubicBezTo>
                  <a:pt x="75672" y="22260"/>
                  <a:pt x="79552" y="26151"/>
                  <a:pt x="84339" y="26151"/>
                </a:cubicBezTo>
                <a:cubicBezTo>
                  <a:pt x="89125" y="26151"/>
                  <a:pt x="93005" y="22260"/>
                  <a:pt x="93005" y="17459"/>
                </a:cubicBezTo>
                <a:lnTo>
                  <a:pt x="93005" y="11366"/>
                </a:lnTo>
                <a:lnTo>
                  <a:pt x="98650" y="11366"/>
                </a:lnTo>
                <a:lnTo>
                  <a:pt x="98650" y="17459"/>
                </a:lnTo>
                <a:cubicBezTo>
                  <a:pt x="98650" y="22259"/>
                  <a:pt x="102530" y="26151"/>
                  <a:pt x="107316" y="26151"/>
                </a:cubicBezTo>
                <a:cubicBezTo>
                  <a:pt x="112103" y="26151"/>
                  <a:pt x="115983" y="22259"/>
                  <a:pt x="115983" y="17459"/>
                </a:cubicBezTo>
                <a:lnTo>
                  <a:pt x="115983" y="11366"/>
                </a:lnTo>
                <a:lnTo>
                  <a:pt x="120000" y="11366"/>
                </a:lnTo>
                <a:lnTo>
                  <a:pt x="120000" y="120000"/>
                </a:lnTo>
                <a:lnTo>
                  <a:pt x="0" y="120000"/>
                </a:lnTo>
                <a:close/>
                <a:moveTo>
                  <a:pt x="15405" y="0"/>
                </a:moveTo>
                <a:cubicBezTo>
                  <a:pt x="17983" y="0"/>
                  <a:pt x="20072" y="2095"/>
                  <a:pt x="20072" y="4680"/>
                </a:cubicBezTo>
                <a:lnTo>
                  <a:pt x="20072" y="18051"/>
                </a:lnTo>
                <a:cubicBezTo>
                  <a:pt x="20072" y="20636"/>
                  <a:pt x="17983" y="22732"/>
                  <a:pt x="15405" y="22732"/>
                </a:cubicBezTo>
                <a:cubicBezTo>
                  <a:pt x="12828" y="22732"/>
                  <a:pt x="10739" y="20636"/>
                  <a:pt x="10739" y="18051"/>
                </a:cubicBezTo>
                <a:lnTo>
                  <a:pt x="10739" y="4680"/>
                </a:lnTo>
                <a:cubicBezTo>
                  <a:pt x="10739" y="2095"/>
                  <a:pt x="12828" y="0"/>
                  <a:pt x="15405" y="0"/>
                </a:cubicBezTo>
                <a:close/>
                <a:moveTo>
                  <a:pt x="38383" y="0"/>
                </a:moveTo>
                <a:cubicBezTo>
                  <a:pt x="40960" y="0"/>
                  <a:pt x="43050" y="2095"/>
                  <a:pt x="43050" y="4680"/>
                </a:cubicBezTo>
                <a:lnTo>
                  <a:pt x="43050" y="18051"/>
                </a:lnTo>
                <a:cubicBezTo>
                  <a:pt x="43050" y="20636"/>
                  <a:pt x="40960" y="22732"/>
                  <a:pt x="38383" y="22732"/>
                </a:cubicBezTo>
                <a:cubicBezTo>
                  <a:pt x="35806" y="22732"/>
                  <a:pt x="33716" y="20636"/>
                  <a:pt x="33716" y="18051"/>
                </a:cubicBezTo>
                <a:lnTo>
                  <a:pt x="33716" y="4680"/>
                </a:lnTo>
                <a:cubicBezTo>
                  <a:pt x="33716" y="2095"/>
                  <a:pt x="35806" y="0"/>
                  <a:pt x="38383" y="0"/>
                </a:cubicBezTo>
                <a:close/>
                <a:moveTo>
                  <a:pt x="61361" y="0"/>
                </a:moveTo>
                <a:cubicBezTo>
                  <a:pt x="63938" y="0"/>
                  <a:pt x="66028" y="2095"/>
                  <a:pt x="66028" y="4680"/>
                </a:cubicBezTo>
                <a:lnTo>
                  <a:pt x="66028" y="18051"/>
                </a:lnTo>
                <a:cubicBezTo>
                  <a:pt x="66028" y="20636"/>
                  <a:pt x="63938" y="22731"/>
                  <a:pt x="61361" y="22731"/>
                </a:cubicBezTo>
                <a:cubicBezTo>
                  <a:pt x="58784" y="22731"/>
                  <a:pt x="56694" y="20636"/>
                  <a:pt x="56694" y="18051"/>
                </a:cubicBezTo>
                <a:lnTo>
                  <a:pt x="56694" y="4680"/>
                </a:lnTo>
                <a:cubicBezTo>
                  <a:pt x="56694" y="2095"/>
                  <a:pt x="58784" y="0"/>
                  <a:pt x="61361" y="0"/>
                </a:cubicBezTo>
                <a:close/>
                <a:moveTo>
                  <a:pt x="84339" y="0"/>
                </a:moveTo>
                <a:cubicBezTo>
                  <a:pt x="86916" y="0"/>
                  <a:pt x="89005" y="2095"/>
                  <a:pt x="89005" y="4680"/>
                </a:cubicBezTo>
                <a:lnTo>
                  <a:pt x="89005" y="18051"/>
                </a:lnTo>
                <a:cubicBezTo>
                  <a:pt x="89005" y="20636"/>
                  <a:pt x="86916" y="22731"/>
                  <a:pt x="84339" y="22731"/>
                </a:cubicBezTo>
                <a:cubicBezTo>
                  <a:pt x="81761" y="22731"/>
                  <a:pt x="79672" y="20636"/>
                  <a:pt x="79672" y="18051"/>
                </a:cubicBezTo>
                <a:lnTo>
                  <a:pt x="79672" y="4680"/>
                </a:lnTo>
                <a:cubicBezTo>
                  <a:pt x="79672" y="2095"/>
                  <a:pt x="81761" y="0"/>
                  <a:pt x="84339" y="0"/>
                </a:cubicBezTo>
                <a:close/>
                <a:moveTo>
                  <a:pt x="107316" y="0"/>
                </a:moveTo>
                <a:cubicBezTo>
                  <a:pt x="109894" y="0"/>
                  <a:pt x="111983" y="2095"/>
                  <a:pt x="111983" y="4680"/>
                </a:cubicBezTo>
                <a:lnTo>
                  <a:pt x="111983" y="18051"/>
                </a:lnTo>
                <a:cubicBezTo>
                  <a:pt x="111983" y="20636"/>
                  <a:pt x="109894" y="22731"/>
                  <a:pt x="107316" y="22731"/>
                </a:cubicBezTo>
                <a:cubicBezTo>
                  <a:pt x="104739" y="22731"/>
                  <a:pt x="102650" y="20636"/>
                  <a:pt x="102650" y="18051"/>
                </a:cubicBezTo>
                <a:lnTo>
                  <a:pt x="102650" y="4680"/>
                </a:lnTo>
                <a:cubicBezTo>
                  <a:pt x="102650" y="2095"/>
                  <a:pt x="104739" y="0"/>
                  <a:pt x="107316" y="0"/>
                </a:cubicBezTo>
                <a:close/>
              </a:path>
            </a:pathLst>
          </a:custGeom>
          <a:solidFill>
            <a:srgbClr val="1ED4DE"/>
          </a:solidFill>
          <a:ln>
            <a:noFill/>
          </a:ln>
        </p:spPr>
        <p:txBody>
          <a:bodyPr wrap="square" lIns="121868" tIns="60917" rIns="121868" bIns="60917" anchor="ctr" anchorCtr="0">
            <a:noAutofit/>
          </a:bodyPr>
          <a:lstStyle/>
          <a:p>
            <a:pPr algn="ctr" defTabSz="1218895"/>
            <a:endParaRPr sz="2399" kern="0">
              <a:solidFill>
                <a:srgbClr val="FFFFFF"/>
              </a:solidFill>
              <a:latin typeface="Arial"/>
              <a:ea typeface="Arial"/>
              <a:cs typeface="Arial"/>
              <a:sym typeface="Arial"/>
            </a:endParaRPr>
          </a:p>
        </p:txBody>
      </p:sp>
      <p:grpSp>
        <p:nvGrpSpPr>
          <p:cNvPr id="35" name="Shape 717"/>
          <p:cNvGrpSpPr/>
          <p:nvPr/>
        </p:nvGrpSpPr>
        <p:grpSpPr>
          <a:xfrm>
            <a:off x="8560868" y="2401300"/>
            <a:ext cx="3705744" cy="897784"/>
            <a:chOff x="2113657" y="4283315"/>
            <a:chExt cx="3887257" cy="673513"/>
          </a:xfrm>
        </p:grpSpPr>
        <p:sp>
          <p:nvSpPr>
            <p:cNvPr id="36" name="Shape 718"/>
            <p:cNvSpPr txBox="1"/>
            <p:nvPr/>
          </p:nvSpPr>
          <p:spPr>
            <a:xfrm>
              <a:off x="2113657" y="4495163"/>
              <a:ext cx="3887257"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a:solidFill>
                    <a:srgbClr val="595959"/>
                  </a:solidFill>
                  <a:latin typeface="Times New Roman" panose="02020603050405020304" pitchFamily="18" charset="0"/>
                  <a:ea typeface="Arial"/>
                  <a:cs typeface="Times New Roman" panose="02020603050405020304" pitchFamily="18" charset="0"/>
                </a:rPr>
                <a:t>120 months after sale services</a:t>
              </a:r>
            </a:p>
            <a:p>
              <a:pPr marL="285750" indent="-285750" defTabSz="1218895">
                <a:buFont typeface="Arial" panose="020B0604020202020204" pitchFamily="34" charset="0"/>
                <a:buChar char="•"/>
              </a:pPr>
              <a:r>
                <a:rPr lang="en-US" sz="1600" kern="0" dirty="0">
                  <a:solidFill>
                    <a:srgbClr val="595959"/>
                  </a:solidFill>
                  <a:latin typeface="Times New Roman" panose="02020603050405020304" pitchFamily="18" charset="0"/>
                  <a:ea typeface="Arial"/>
                  <a:cs typeface="Times New Roman" panose="02020603050405020304" pitchFamily="18" charset="0"/>
                </a:rPr>
                <a:t>12 months Guarantee</a:t>
              </a:r>
              <a:endParaRPr lang="en"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37" name="Shape 719"/>
            <p:cNvSpPr txBox="1"/>
            <p:nvPr/>
          </p:nvSpPr>
          <p:spPr>
            <a:xfrm>
              <a:off x="2113658" y="4283315"/>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sym typeface="Arial"/>
                </a:rPr>
                <a:t>After sale services/ Guarantee</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4211" y="448329"/>
            <a:ext cx="1761065" cy="1532871"/>
          </a:xfrm>
          <a:prstGeom prst="rect">
            <a:avLst/>
          </a:prstGeom>
        </p:spPr>
      </p:pic>
      <p:pic>
        <p:nvPicPr>
          <p:cNvPr id="39" name="Picture 38"/>
          <p:cNvPicPr>
            <a:picLocks noChangeAspect="1"/>
          </p:cNvPicPr>
          <p:nvPr/>
        </p:nvPicPr>
        <p:blipFill rotWithShape="1">
          <a:blip r:embed="rId4" cstate="print">
            <a:extLst>
              <a:ext uri="{28A0092B-C50C-407E-A947-70E740481C1C}">
                <a14:useLocalDpi xmlns:a14="http://schemas.microsoft.com/office/drawing/2010/main" val="0"/>
              </a:ext>
            </a:extLst>
          </a:blip>
          <a:srcRect l="5066" t="39531" r="83898" b="30118"/>
          <a:stretch/>
        </p:blipFill>
        <p:spPr>
          <a:xfrm>
            <a:off x="4991546" y="3126629"/>
            <a:ext cx="717740" cy="1096089"/>
          </a:xfrm>
          <a:prstGeom prst="rect">
            <a:avLst/>
          </a:prstGeom>
        </p:spPr>
      </p:pic>
      <p:pic>
        <p:nvPicPr>
          <p:cNvPr id="38" name="Picture 37"/>
          <p:cNvPicPr/>
          <p:nvPr/>
        </p:nvPicPr>
        <p:blipFill rotWithShape="1">
          <a:blip r:embed="rId5" cstate="print">
            <a:extLst>
              <a:ext uri="{28A0092B-C50C-407E-A947-70E740481C1C}">
                <a14:useLocalDpi xmlns:a14="http://schemas.microsoft.com/office/drawing/2010/main" val="0"/>
              </a:ext>
            </a:extLst>
          </a:blip>
          <a:srcRect r="59529" b="13003"/>
          <a:stretch/>
        </p:blipFill>
        <p:spPr>
          <a:xfrm>
            <a:off x="5546607" y="1950501"/>
            <a:ext cx="2523322" cy="1856166"/>
          </a:xfrm>
          <a:prstGeom prst="rect">
            <a:avLst/>
          </a:prstGeom>
        </p:spPr>
      </p:pic>
      <p:pic>
        <p:nvPicPr>
          <p:cNvPr id="25" name="Picture 24"/>
          <p:cNvPicPr>
            <a:picLocks noChangeAspect="1"/>
          </p:cNvPicPr>
          <p:nvPr/>
        </p:nvPicPr>
        <p:blipFill rotWithShape="1">
          <a:blip r:embed="rId6">
            <a:extLst>
              <a:ext uri="{28A0092B-C50C-407E-A947-70E740481C1C}">
                <a14:useLocalDpi xmlns:a14="http://schemas.microsoft.com/office/drawing/2010/main" val="0"/>
              </a:ext>
            </a:extLst>
          </a:blip>
          <a:srcRect l="6579" t="40544" r="42106" b="30035"/>
          <a:stretch/>
        </p:blipFill>
        <p:spPr>
          <a:xfrm>
            <a:off x="5179958" y="3973597"/>
            <a:ext cx="3073018" cy="945544"/>
          </a:xfrm>
          <a:prstGeom prst="rect">
            <a:avLst/>
          </a:prstGeom>
        </p:spPr>
      </p:pic>
    </p:spTree>
    <p:extLst>
      <p:ext uri="{BB962C8B-B14F-4D97-AF65-F5344CB8AC3E}">
        <p14:creationId xmlns:p14="http://schemas.microsoft.com/office/powerpoint/2010/main" val="21752306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04"/>
        <p:cNvGrpSpPr/>
        <p:nvPr/>
      </p:nvGrpSpPr>
      <p:grpSpPr>
        <a:xfrm>
          <a:off x="0" y="0"/>
          <a:ext cx="0" cy="0"/>
          <a:chOff x="0" y="0"/>
          <a:chExt cx="0" cy="0"/>
        </a:xfrm>
      </p:grpSpPr>
      <p:sp>
        <p:nvSpPr>
          <p:cNvPr id="707" name="Shape 707"/>
          <p:cNvSpPr txBox="1"/>
          <p:nvPr/>
        </p:nvSpPr>
        <p:spPr>
          <a:xfrm>
            <a:off x="455612" y="3095236"/>
            <a:ext cx="3810000" cy="3076964"/>
          </a:xfrm>
          <a:prstGeom prst="rect">
            <a:avLst/>
          </a:prstGeom>
          <a:noFill/>
          <a:ln>
            <a:noFill/>
          </a:ln>
        </p:spPr>
        <p:txBody>
          <a:bodyPr wrap="square" lIns="121868" tIns="60917" rIns="121868" bIns="60917" anchor="t" anchorCtr="0">
            <a:noAutofit/>
          </a:bodyPr>
          <a:lstStyle/>
          <a:p>
            <a:pPr marL="285750" indent="-285750" defTabSz="1218895">
              <a:spcAft>
                <a:spcPts val="600"/>
              </a:spcAft>
              <a:buFont typeface="Arial" panose="020B0604020202020204" pitchFamily="34" charset="0"/>
              <a:buChar char="•"/>
            </a:pP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Simultaneous obtained of all spectra</a:t>
            </a:r>
          </a:p>
          <a:p>
            <a:pPr marL="285750" indent="-285750" defTabSz="1218895">
              <a:spcAft>
                <a:spcPts val="600"/>
              </a:spcAft>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Integration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time controlling using software</a:t>
            </a:r>
          </a:p>
          <a:p>
            <a:pPr marL="285750" indent="-285750" defTabSz="1218895">
              <a:spcAft>
                <a:spcPts val="600"/>
              </a:spcAft>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Mathematical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processing (Averaging, Sum, Smooth, …..)</a:t>
            </a:r>
          </a:p>
          <a:p>
            <a:pPr marL="285750" indent="-285750" defTabSz="1218895">
              <a:spcAft>
                <a:spcPts val="600"/>
              </a:spcAft>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Time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Monitoring of spectra</a:t>
            </a:r>
          </a:p>
          <a:p>
            <a:pPr marL="285750" indent="-285750" defTabSz="1218895">
              <a:spcAft>
                <a:spcPts val="600"/>
              </a:spcAft>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Wavelength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range: 150- 4500 cm-1  </a:t>
            </a:r>
          </a:p>
          <a:p>
            <a:pPr marL="285750" indent="-285750" defTabSz="1218895">
              <a:spcAft>
                <a:spcPts val="600"/>
              </a:spcAft>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Resolution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    &lt; + 20 cm-1</a:t>
            </a:r>
          </a:p>
          <a:p>
            <a:pPr marL="285750" indent="-285750" defTabSz="1218895">
              <a:spcAft>
                <a:spcPts val="600"/>
              </a:spcAft>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Light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source : Laser 532 nm , 633 nm </a:t>
            </a:r>
          </a:p>
        </p:txBody>
      </p:sp>
      <p:sp>
        <p:nvSpPr>
          <p:cNvPr id="708" name="Shape 708"/>
          <p:cNvSpPr txBox="1"/>
          <p:nvPr/>
        </p:nvSpPr>
        <p:spPr>
          <a:xfrm>
            <a:off x="531811" y="2409436"/>
            <a:ext cx="4876801" cy="533341"/>
          </a:xfrm>
          <a:prstGeom prst="rect">
            <a:avLst/>
          </a:prstGeom>
          <a:noFill/>
          <a:ln>
            <a:noFill/>
          </a:ln>
        </p:spPr>
        <p:txBody>
          <a:bodyPr wrap="square" lIns="121868" tIns="60917" rIns="121868" bIns="60917" anchor="t" anchorCtr="0">
            <a:noAutofit/>
          </a:bodyPr>
          <a:lstStyle/>
          <a:p>
            <a:pPr defTabSz="1218895"/>
            <a:r>
              <a:rPr lang="en-US" sz="2400" b="1" kern="0" dirty="0">
                <a:solidFill>
                  <a:srgbClr val="3F3F3F"/>
                </a:solidFill>
                <a:ea typeface="Arial"/>
                <a:cs typeface="Arial"/>
                <a:sym typeface="Arial"/>
              </a:rPr>
              <a:t>Raman Spectrometer</a:t>
            </a:r>
          </a:p>
        </p:txBody>
      </p:sp>
      <p:grpSp>
        <p:nvGrpSpPr>
          <p:cNvPr id="711" name="Shape 711"/>
          <p:cNvGrpSpPr/>
          <p:nvPr/>
        </p:nvGrpSpPr>
        <p:grpSpPr>
          <a:xfrm>
            <a:off x="8560868" y="931015"/>
            <a:ext cx="3400944" cy="897785"/>
            <a:chOff x="2113657" y="4283314"/>
            <a:chExt cx="3647460" cy="673514"/>
          </a:xfrm>
        </p:grpSpPr>
        <p:sp>
          <p:nvSpPr>
            <p:cNvPr id="712" name="Shape 712"/>
            <p:cNvSpPr txBox="1"/>
            <p:nvPr/>
          </p:nvSpPr>
          <p:spPr>
            <a:xfrm>
              <a:off x="2113657" y="4495163"/>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50 Products (</a:t>
              </a: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Per </a:t>
              </a: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Year)</a:t>
              </a:r>
              <a:endParaRPr lang="en"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713" name="Shape 713"/>
            <p:cNvSpPr txBox="1"/>
            <p:nvPr/>
          </p:nvSpPr>
          <p:spPr>
            <a:xfrm>
              <a:off x="2113658" y="4283314"/>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rPr>
                <a:t>Production capacity</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grpSp>
        <p:nvGrpSpPr>
          <p:cNvPr id="720" name="Shape 720"/>
          <p:cNvGrpSpPr/>
          <p:nvPr/>
        </p:nvGrpSpPr>
        <p:grpSpPr>
          <a:xfrm>
            <a:off x="8560867" y="4261751"/>
            <a:ext cx="3627958" cy="897784"/>
            <a:chOff x="2113657" y="4283314"/>
            <a:chExt cx="3647460" cy="673513"/>
          </a:xfrm>
        </p:grpSpPr>
        <p:sp>
          <p:nvSpPr>
            <p:cNvPr id="721" name="Shape 721"/>
            <p:cNvSpPr txBox="1"/>
            <p:nvPr/>
          </p:nvSpPr>
          <p:spPr>
            <a:xfrm>
              <a:off x="2113657" y="4495162"/>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pt-BR" sz="1600" kern="0" dirty="0" smtClean="0">
                  <a:solidFill>
                    <a:srgbClr val="595959"/>
                  </a:solidFill>
                  <a:latin typeface="Times New Roman" panose="02020603050405020304" pitchFamily="18" charset="0"/>
                  <a:ea typeface="Arial"/>
                  <a:cs typeface="Times New Roman" panose="02020603050405020304" pitchFamily="18" charset="0"/>
                  <a:sym typeface="Arial"/>
                </a:rPr>
                <a:t>ISO</a:t>
              </a:r>
            </a:p>
            <a:p>
              <a:pPr marL="285750" indent="-285750" defTabSz="1218895">
                <a:buFont typeface="Arial" panose="020B0604020202020204" pitchFamily="34" charset="0"/>
                <a:buChar char="•"/>
              </a:pPr>
              <a:r>
                <a:rPr lang="pt-BR" sz="1600" kern="0" dirty="0" smtClean="0">
                  <a:solidFill>
                    <a:srgbClr val="595959"/>
                  </a:solidFill>
                  <a:latin typeface="Times New Roman" panose="02020603050405020304" pitchFamily="18" charset="0"/>
                  <a:ea typeface="Arial"/>
                  <a:cs typeface="Times New Roman" panose="02020603050405020304" pitchFamily="18" charset="0"/>
                  <a:sym typeface="Arial"/>
                </a:rPr>
                <a:t>CE</a:t>
              </a:r>
              <a:endParaRPr lang="pt-BR"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722" name="Shape 722"/>
            <p:cNvSpPr txBox="1"/>
            <p:nvPr/>
          </p:nvSpPr>
          <p:spPr>
            <a:xfrm>
              <a:off x="2113658" y="4283314"/>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sym typeface="Arial"/>
                </a:rPr>
                <a:t>Standards and legally certificates:</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30" name="Shape 451"/>
          <p:cNvSpPr/>
          <p:nvPr/>
        </p:nvSpPr>
        <p:spPr>
          <a:xfrm rot="1795255">
            <a:off x="8958484" y="371942"/>
            <a:ext cx="356158" cy="656509"/>
          </a:xfrm>
          <a:custGeom>
            <a:avLst/>
            <a:gdLst/>
            <a:ahLst/>
            <a:cxnLst/>
            <a:rect l="0" t="0" r="0" b="0"/>
            <a:pathLst>
              <a:path w="120000" h="120000" extrusionOk="0">
                <a:moveTo>
                  <a:pt x="60041" y="0"/>
                </a:moveTo>
                <a:cubicBezTo>
                  <a:pt x="68312" y="142"/>
                  <a:pt x="77049" y="3617"/>
                  <a:pt x="77802" y="9249"/>
                </a:cubicBezTo>
                <a:cubicBezTo>
                  <a:pt x="79731" y="16341"/>
                  <a:pt x="68983" y="18083"/>
                  <a:pt x="72034" y="26607"/>
                </a:cubicBezTo>
                <a:lnTo>
                  <a:pt x="120000" y="26607"/>
                </a:lnTo>
                <a:lnTo>
                  <a:pt x="120000" y="53320"/>
                </a:lnTo>
                <a:cubicBezTo>
                  <a:pt x="105180" y="54850"/>
                  <a:pt x="101982" y="49006"/>
                  <a:pt x="89415" y="50069"/>
                </a:cubicBezTo>
                <a:cubicBezTo>
                  <a:pt x="79319" y="50489"/>
                  <a:pt x="73089" y="55363"/>
                  <a:pt x="72833" y="59977"/>
                </a:cubicBezTo>
                <a:cubicBezTo>
                  <a:pt x="73004" y="64029"/>
                  <a:pt x="79442" y="70012"/>
                  <a:pt x="91464" y="70060"/>
                </a:cubicBezTo>
                <a:cubicBezTo>
                  <a:pt x="106013" y="69226"/>
                  <a:pt x="103877" y="65247"/>
                  <a:pt x="120000" y="65606"/>
                </a:cubicBezTo>
                <a:lnTo>
                  <a:pt x="120000" y="93541"/>
                </a:lnTo>
                <a:lnTo>
                  <a:pt x="70059" y="93541"/>
                </a:lnTo>
                <a:cubicBezTo>
                  <a:pt x="69329" y="102697"/>
                  <a:pt x="76533" y="101447"/>
                  <a:pt x="78036" y="109608"/>
                </a:cubicBezTo>
                <a:cubicBezTo>
                  <a:pt x="77950" y="116314"/>
                  <a:pt x="67224" y="119904"/>
                  <a:pt x="59959" y="120000"/>
                </a:cubicBezTo>
                <a:cubicBezTo>
                  <a:pt x="51687" y="119857"/>
                  <a:pt x="42950" y="116382"/>
                  <a:pt x="42197" y="110750"/>
                </a:cubicBezTo>
                <a:cubicBezTo>
                  <a:pt x="40279" y="103699"/>
                  <a:pt x="50892" y="101936"/>
                  <a:pt x="47995" y="93541"/>
                </a:cubicBezTo>
                <a:lnTo>
                  <a:pt x="0" y="93541"/>
                </a:lnTo>
                <a:lnTo>
                  <a:pt x="0" y="66075"/>
                </a:lnTo>
                <a:cubicBezTo>
                  <a:pt x="15368" y="64341"/>
                  <a:pt x="18478" y="70364"/>
                  <a:pt x="31219" y="69286"/>
                </a:cubicBezTo>
                <a:cubicBezTo>
                  <a:pt x="41315" y="68866"/>
                  <a:pt x="47545" y="63992"/>
                  <a:pt x="47801" y="59379"/>
                </a:cubicBezTo>
                <a:cubicBezTo>
                  <a:pt x="47631" y="55326"/>
                  <a:pt x="41193" y="49343"/>
                  <a:pt x="29171" y="49296"/>
                </a:cubicBezTo>
                <a:cubicBezTo>
                  <a:pt x="14433" y="50140"/>
                  <a:pt x="16816" y="54212"/>
                  <a:pt x="0" y="53739"/>
                </a:cubicBezTo>
                <a:lnTo>
                  <a:pt x="0" y="26607"/>
                </a:lnTo>
                <a:lnTo>
                  <a:pt x="49932" y="26607"/>
                </a:lnTo>
                <a:cubicBezTo>
                  <a:pt x="50748" y="17288"/>
                  <a:pt x="43474" y="18596"/>
                  <a:pt x="41963" y="10391"/>
                </a:cubicBezTo>
                <a:cubicBezTo>
                  <a:pt x="42049" y="3685"/>
                  <a:pt x="52775" y="95"/>
                  <a:pt x="60041" y="0"/>
                </a:cubicBezTo>
                <a:close/>
              </a:path>
            </a:pathLst>
          </a:custGeom>
          <a:solidFill>
            <a:srgbClr val="F4BD2D"/>
          </a:solidFill>
          <a:ln>
            <a:noFill/>
          </a:ln>
          <a:scene3d>
            <a:camera prst="orthographicFront">
              <a:rot lat="0" lon="0" rev="7200000"/>
            </a:camera>
            <a:lightRig rig="threePt" dir="t"/>
          </a:scene3d>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grpSp>
        <p:nvGrpSpPr>
          <p:cNvPr id="19" name="Shape 717"/>
          <p:cNvGrpSpPr/>
          <p:nvPr/>
        </p:nvGrpSpPr>
        <p:grpSpPr>
          <a:xfrm>
            <a:off x="8560868" y="5960216"/>
            <a:ext cx="3253608" cy="897784"/>
            <a:chOff x="2113657" y="4283315"/>
            <a:chExt cx="3647460" cy="673513"/>
          </a:xfrm>
        </p:grpSpPr>
        <p:sp>
          <p:nvSpPr>
            <p:cNvPr id="21" name="Shape 718"/>
            <p:cNvSpPr txBox="1"/>
            <p:nvPr/>
          </p:nvSpPr>
          <p:spPr>
            <a:xfrm>
              <a:off x="2113657" y="4495163"/>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 </a:t>
              </a: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28000 </a:t>
              </a: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USD</a:t>
              </a:r>
              <a:endPar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22" name="Shape 719"/>
            <p:cNvSpPr txBox="1"/>
            <p:nvPr/>
          </p:nvSpPr>
          <p:spPr>
            <a:xfrm>
              <a:off x="2113658" y="4283315"/>
              <a:ext cx="3647459" cy="276999"/>
            </a:xfrm>
            <a:prstGeom prst="rect">
              <a:avLst/>
            </a:prstGeom>
            <a:noFill/>
            <a:ln>
              <a:noFill/>
            </a:ln>
          </p:spPr>
          <p:txBody>
            <a:bodyPr wrap="square" lIns="121868" tIns="60917" rIns="121868" bIns="60917" anchor="t" anchorCtr="0">
              <a:noAutofit/>
            </a:bodyPr>
            <a:lstStyle/>
            <a:p>
              <a:pPr defTabSz="1218895"/>
              <a:r>
                <a:rPr lang="en-US" b="1" kern="0" dirty="0" smtClean="0">
                  <a:solidFill>
                    <a:srgbClr val="595959"/>
                  </a:solidFill>
                  <a:latin typeface="Times New Roman" panose="02020603050405020304" pitchFamily="18" charset="0"/>
                  <a:ea typeface="Arial"/>
                  <a:cs typeface="Times New Roman" panose="02020603050405020304" pitchFamily="18" charset="0"/>
                  <a:sym typeface="Arial"/>
                </a:rPr>
                <a:t>Sales’ Price</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24" name="Shape 974"/>
          <p:cNvSpPr/>
          <p:nvPr/>
        </p:nvSpPr>
        <p:spPr>
          <a:xfrm rot="10800000">
            <a:off x="8959685" y="5438352"/>
            <a:ext cx="353751" cy="528546"/>
          </a:xfrm>
          <a:custGeom>
            <a:avLst/>
            <a:gdLst/>
            <a:ahLst/>
            <a:cxnLst/>
            <a:rect l="0" t="0" r="0" b="0"/>
            <a:pathLst>
              <a:path w="120000" h="120000" extrusionOk="0">
                <a:moveTo>
                  <a:pt x="51597" y="50921"/>
                </a:moveTo>
                <a:lnTo>
                  <a:pt x="51597" y="19698"/>
                </a:lnTo>
                <a:cubicBezTo>
                  <a:pt x="47669" y="20191"/>
                  <a:pt x="43916" y="21082"/>
                  <a:pt x="40531" y="22332"/>
                </a:cubicBezTo>
                <a:cubicBezTo>
                  <a:pt x="30598" y="26001"/>
                  <a:pt x="25457" y="32166"/>
                  <a:pt x="27169" y="38355"/>
                </a:cubicBezTo>
                <a:cubicBezTo>
                  <a:pt x="29239" y="46431"/>
                  <a:pt x="39005" y="49155"/>
                  <a:pt x="51597" y="50921"/>
                </a:cubicBezTo>
                <a:close/>
                <a:moveTo>
                  <a:pt x="67852" y="100379"/>
                </a:moveTo>
                <a:cubicBezTo>
                  <a:pt x="71963" y="99887"/>
                  <a:pt x="75901" y="98973"/>
                  <a:pt x="79437" y="97667"/>
                </a:cubicBezTo>
                <a:cubicBezTo>
                  <a:pt x="89370" y="93998"/>
                  <a:pt x="94511" y="87833"/>
                  <a:pt x="92799" y="81644"/>
                </a:cubicBezTo>
                <a:cubicBezTo>
                  <a:pt x="89506" y="73388"/>
                  <a:pt x="79840" y="69732"/>
                  <a:pt x="67852" y="67361"/>
                </a:cubicBezTo>
                <a:close/>
                <a:moveTo>
                  <a:pt x="67852" y="120000"/>
                </a:moveTo>
                <a:lnTo>
                  <a:pt x="51597" y="120000"/>
                </a:lnTo>
                <a:lnTo>
                  <a:pt x="51597" y="114256"/>
                </a:lnTo>
                <a:cubicBezTo>
                  <a:pt x="45417" y="113829"/>
                  <a:pt x="39328" y="112890"/>
                  <a:pt x="33554" y="111448"/>
                </a:cubicBezTo>
                <a:cubicBezTo>
                  <a:pt x="13606" y="106463"/>
                  <a:pt x="696" y="96271"/>
                  <a:pt x="0" y="84958"/>
                </a:cubicBezTo>
                <a:lnTo>
                  <a:pt x="26861" y="84529"/>
                </a:lnTo>
                <a:cubicBezTo>
                  <a:pt x="27245" y="90776"/>
                  <a:pt x="34374" y="96404"/>
                  <a:pt x="45389" y="99156"/>
                </a:cubicBezTo>
                <a:cubicBezTo>
                  <a:pt x="47394" y="99657"/>
                  <a:pt x="49467" y="100048"/>
                  <a:pt x="51597" y="100293"/>
                </a:cubicBezTo>
                <a:lnTo>
                  <a:pt x="51597" y="64682"/>
                </a:lnTo>
                <a:cubicBezTo>
                  <a:pt x="30368" y="61567"/>
                  <a:pt x="7690" y="58004"/>
                  <a:pt x="556" y="40045"/>
                </a:cubicBezTo>
                <a:cubicBezTo>
                  <a:pt x="-2422" y="28913"/>
                  <a:pt x="6883" y="17850"/>
                  <a:pt x="24755" y="11249"/>
                </a:cubicBezTo>
                <a:cubicBezTo>
                  <a:pt x="32832" y="8265"/>
                  <a:pt x="42066" y="6412"/>
                  <a:pt x="51597" y="5737"/>
                </a:cubicBezTo>
                <a:lnTo>
                  <a:pt x="51597" y="0"/>
                </a:lnTo>
                <a:lnTo>
                  <a:pt x="67852" y="0"/>
                </a:lnTo>
                <a:lnTo>
                  <a:pt x="67852" y="5703"/>
                </a:lnTo>
                <a:cubicBezTo>
                  <a:pt x="74209" y="6118"/>
                  <a:pt x="80479" y="7068"/>
                  <a:pt x="86414" y="8551"/>
                </a:cubicBezTo>
                <a:cubicBezTo>
                  <a:pt x="106363" y="13536"/>
                  <a:pt x="119273" y="23728"/>
                  <a:pt x="119969" y="35041"/>
                </a:cubicBezTo>
                <a:lnTo>
                  <a:pt x="93108" y="35470"/>
                </a:lnTo>
                <a:cubicBezTo>
                  <a:pt x="92723" y="29223"/>
                  <a:pt x="85594" y="23595"/>
                  <a:pt x="74579" y="20843"/>
                </a:cubicBezTo>
                <a:cubicBezTo>
                  <a:pt x="72410" y="20301"/>
                  <a:pt x="70160" y="19888"/>
                  <a:pt x="67852" y="19639"/>
                </a:cubicBezTo>
                <a:lnTo>
                  <a:pt x="67852" y="52969"/>
                </a:lnTo>
                <a:cubicBezTo>
                  <a:pt x="88284" y="55535"/>
                  <a:pt x="110482" y="59921"/>
                  <a:pt x="119411" y="79734"/>
                </a:cubicBezTo>
                <a:cubicBezTo>
                  <a:pt x="122511" y="90942"/>
                  <a:pt x="113201" y="102106"/>
                  <a:pt x="95213" y="108750"/>
                </a:cubicBezTo>
                <a:cubicBezTo>
                  <a:pt x="86990" y="111788"/>
                  <a:pt x="77568" y="113654"/>
                  <a:pt x="67852" y="114293"/>
                </a:cubicBezTo>
                <a:close/>
              </a:path>
            </a:pathLst>
          </a:custGeom>
          <a:solidFill>
            <a:schemeClr val="accent3">
              <a:lumMod val="75000"/>
            </a:schemeClr>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dk1"/>
              </a:solidFill>
              <a:latin typeface="Arial"/>
              <a:ea typeface="Arial"/>
              <a:cs typeface="Arial"/>
              <a:sym typeface="Arial"/>
            </a:endParaRPr>
          </a:p>
        </p:txBody>
      </p:sp>
      <p:sp>
        <p:nvSpPr>
          <p:cNvPr id="27" name="Shape 450"/>
          <p:cNvSpPr/>
          <p:nvPr/>
        </p:nvSpPr>
        <p:spPr>
          <a:xfrm>
            <a:off x="8841213" y="3657600"/>
            <a:ext cx="590697" cy="565118"/>
          </a:xfrm>
          <a:custGeom>
            <a:avLst/>
            <a:gdLst/>
            <a:ahLst/>
            <a:cxnLst/>
            <a:rect l="0" t="0" r="0" b="0"/>
            <a:pathLst>
              <a:path w="120000" h="120000" extrusionOk="0">
                <a:moveTo>
                  <a:pt x="65274" y="39473"/>
                </a:moveTo>
                <a:cubicBezTo>
                  <a:pt x="53599" y="36371"/>
                  <a:pt x="41599" y="43242"/>
                  <a:pt x="38470" y="54820"/>
                </a:cubicBezTo>
                <a:cubicBezTo>
                  <a:pt x="35342" y="66398"/>
                  <a:pt x="42270" y="78299"/>
                  <a:pt x="53945" y="81402"/>
                </a:cubicBezTo>
                <a:cubicBezTo>
                  <a:pt x="65620" y="84504"/>
                  <a:pt x="77621" y="77633"/>
                  <a:pt x="80749" y="66055"/>
                </a:cubicBezTo>
                <a:cubicBezTo>
                  <a:pt x="83877" y="54477"/>
                  <a:pt x="76949" y="42576"/>
                  <a:pt x="65274" y="39473"/>
                </a:cubicBezTo>
                <a:close/>
                <a:moveTo>
                  <a:pt x="69168" y="25060"/>
                </a:moveTo>
                <a:cubicBezTo>
                  <a:pt x="88870" y="30296"/>
                  <a:pt x="100561" y="50379"/>
                  <a:pt x="95282" y="69917"/>
                </a:cubicBezTo>
                <a:cubicBezTo>
                  <a:pt x="90003" y="89455"/>
                  <a:pt x="69753" y="101050"/>
                  <a:pt x="50051" y="95815"/>
                </a:cubicBezTo>
                <a:cubicBezTo>
                  <a:pt x="30350" y="90579"/>
                  <a:pt x="18658" y="70496"/>
                  <a:pt x="23937" y="50958"/>
                </a:cubicBezTo>
                <a:cubicBezTo>
                  <a:pt x="29216" y="31420"/>
                  <a:pt x="49467" y="19825"/>
                  <a:pt x="69168" y="25060"/>
                </a:cubicBezTo>
                <a:close/>
                <a:moveTo>
                  <a:pt x="70584" y="19819"/>
                </a:moveTo>
                <a:cubicBezTo>
                  <a:pt x="47964" y="13808"/>
                  <a:pt x="24713" y="27121"/>
                  <a:pt x="18652" y="49554"/>
                </a:cubicBezTo>
                <a:cubicBezTo>
                  <a:pt x="12591" y="71987"/>
                  <a:pt x="26015" y="95045"/>
                  <a:pt x="48635" y="101056"/>
                </a:cubicBezTo>
                <a:cubicBezTo>
                  <a:pt x="71255" y="107067"/>
                  <a:pt x="94506" y="93754"/>
                  <a:pt x="100567" y="71321"/>
                </a:cubicBezTo>
                <a:cubicBezTo>
                  <a:pt x="106628" y="48888"/>
                  <a:pt x="93204" y="25830"/>
                  <a:pt x="70584" y="19819"/>
                </a:cubicBezTo>
                <a:close/>
                <a:moveTo>
                  <a:pt x="120000" y="28418"/>
                </a:moveTo>
                <a:lnTo>
                  <a:pt x="119819" y="29085"/>
                </a:lnTo>
                <a:lnTo>
                  <a:pt x="119636" y="28804"/>
                </a:lnTo>
                <a:close/>
                <a:moveTo>
                  <a:pt x="84120" y="4683"/>
                </a:moveTo>
                <a:lnTo>
                  <a:pt x="83867" y="19572"/>
                </a:lnTo>
                <a:lnTo>
                  <a:pt x="83406" y="19449"/>
                </a:lnTo>
                <a:cubicBezTo>
                  <a:pt x="87163" y="21546"/>
                  <a:pt x="90559" y="24117"/>
                  <a:pt x="93431" y="27166"/>
                </a:cubicBezTo>
                <a:lnTo>
                  <a:pt x="106796" y="23870"/>
                </a:lnTo>
                <a:lnTo>
                  <a:pt x="115363" y="39849"/>
                </a:lnTo>
                <a:lnTo>
                  <a:pt x="105840" y="48364"/>
                </a:lnTo>
                <a:cubicBezTo>
                  <a:pt x="107034" y="52676"/>
                  <a:pt x="107596" y="57191"/>
                  <a:pt x="107394" y="61781"/>
                </a:cubicBezTo>
                <a:lnTo>
                  <a:pt x="119289" y="68330"/>
                </a:lnTo>
                <a:lnTo>
                  <a:pt x="114566" y="85810"/>
                </a:lnTo>
                <a:lnTo>
                  <a:pt x="100132" y="85570"/>
                </a:lnTo>
                <a:cubicBezTo>
                  <a:pt x="98307" y="88594"/>
                  <a:pt x="96096" y="91321"/>
                  <a:pt x="93619" y="93756"/>
                </a:cubicBezTo>
                <a:lnTo>
                  <a:pt x="98359" y="106025"/>
                </a:lnTo>
                <a:lnTo>
                  <a:pt x="83411" y="116405"/>
                </a:lnTo>
                <a:lnTo>
                  <a:pt x="72073" y="106643"/>
                </a:lnTo>
                <a:lnTo>
                  <a:pt x="73453" y="105685"/>
                </a:lnTo>
                <a:cubicBezTo>
                  <a:pt x="69110" y="107079"/>
                  <a:pt x="64517" y="107749"/>
                  <a:pt x="59835" y="107723"/>
                </a:cubicBezTo>
                <a:lnTo>
                  <a:pt x="52963" y="119999"/>
                </a:lnTo>
                <a:lnTo>
                  <a:pt x="35336" y="115316"/>
                </a:lnTo>
                <a:lnTo>
                  <a:pt x="35574" y="101277"/>
                </a:lnTo>
                <a:cubicBezTo>
                  <a:pt x="31839" y="99165"/>
                  <a:pt x="28466" y="96583"/>
                  <a:pt x="25614" y="93529"/>
                </a:cubicBezTo>
                <a:lnTo>
                  <a:pt x="25843" y="94015"/>
                </a:lnTo>
                <a:lnTo>
                  <a:pt x="11102" y="96847"/>
                </a:lnTo>
                <a:lnTo>
                  <a:pt x="3390" y="80445"/>
                </a:lnTo>
                <a:lnTo>
                  <a:pt x="13359" y="72429"/>
                </a:lnTo>
                <a:cubicBezTo>
                  <a:pt x="12295" y="68561"/>
                  <a:pt x="11739" y="64530"/>
                  <a:pt x="11738" y="60428"/>
                </a:cubicBezTo>
                <a:lnTo>
                  <a:pt x="0" y="53965"/>
                </a:lnTo>
                <a:lnTo>
                  <a:pt x="4723" y="36484"/>
                </a:lnTo>
                <a:lnTo>
                  <a:pt x="18174" y="36709"/>
                </a:lnTo>
                <a:cubicBezTo>
                  <a:pt x="19999" y="33515"/>
                  <a:pt x="22203" y="30603"/>
                  <a:pt x="24696" y="27997"/>
                </a:cubicBezTo>
                <a:lnTo>
                  <a:pt x="20190" y="14215"/>
                </a:lnTo>
                <a:lnTo>
                  <a:pt x="35666" y="4625"/>
                </a:lnTo>
                <a:lnTo>
                  <a:pt x="46473" y="14962"/>
                </a:lnTo>
                <a:lnTo>
                  <a:pt x="46365" y="15030"/>
                </a:lnTo>
                <a:cubicBezTo>
                  <a:pt x="50613" y="13704"/>
                  <a:pt x="55098" y="13091"/>
                  <a:pt x="59667" y="13141"/>
                </a:cubicBezTo>
                <a:lnTo>
                  <a:pt x="59206" y="13018"/>
                </a:lnTo>
                <a:lnTo>
                  <a:pt x="66493" y="0"/>
                </a:lnTo>
                <a:close/>
              </a:path>
            </a:pathLst>
          </a:custGeom>
          <a:solidFill>
            <a:srgbClr val="E62949"/>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34" name="Shape 715"/>
          <p:cNvSpPr/>
          <p:nvPr/>
        </p:nvSpPr>
        <p:spPr>
          <a:xfrm>
            <a:off x="8913812" y="1905000"/>
            <a:ext cx="445583" cy="444279"/>
          </a:xfrm>
          <a:custGeom>
            <a:avLst/>
            <a:gdLst/>
            <a:ahLst/>
            <a:cxnLst/>
            <a:rect l="0" t="0" r="0" b="0"/>
            <a:pathLst>
              <a:path w="120000" h="120000" extrusionOk="0">
                <a:moveTo>
                  <a:pt x="26666" y="100217"/>
                </a:moveTo>
                <a:cubicBezTo>
                  <a:pt x="25193" y="100217"/>
                  <a:pt x="24000" y="101415"/>
                  <a:pt x="24000" y="102892"/>
                </a:cubicBezTo>
                <a:cubicBezTo>
                  <a:pt x="24000" y="104369"/>
                  <a:pt x="25193" y="105566"/>
                  <a:pt x="26666" y="105566"/>
                </a:cubicBezTo>
                <a:lnTo>
                  <a:pt x="93333" y="105566"/>
                </a:lnTo>
                <a:cubicBezTo>
                  <a:pt x="94806" y="105566"/>
                  <a:pt x="96000" y="104369"/>
                  <a:pt x="96000" y="102892"/>
                </a:cubicBezTo>
                <a:cubicBezTo>
                  <a:pt x="96000" y="101415"/>
                  <a:pt x="94806" y="100217"/>
                  <a:pt x="93333" y="100217"/>
                </a:cubicBezTo>
                <a:close/>
                <a:moveTo>
                  <a:pt x="26666" y="87913"/>
                </a:moveTo>
                <a:cubicBezTo>
                  <a:pt x="25193" y="87913"/>
                  <a:pt x="24000" y="89111"/>
                  <a:pt x="24000" y="90588"/>
                </a:cubicBezTo>
                <a:cubicBezTo>
                  <a:pt x="24000" y="92065"/>
                  <a:pt x="25193" y="93262"/>
                  <a:pt x="26666" y="93262"/>
                </a:cubicBezTo>
                <a:lnTo>
                  <a:pt x="93333" y="93262"/>
                </a:lnTo>
                <a:cubicBezTo>
                  <a:pt x="94806" y="93262"/>
                  <a:pt x="96000" y="92065"/>
                  <a:pt x="96000" y="90588"/>
                </a:cubicBezTo>
                <a:cubicBezTo>
                  <a:pt x="96000" y="89111"/>
                  <a:pt x="94806" y="87913"/>
                  <a:pt x="93333" y="87913"/>
                </a:cubicBezTo>
                <a:close/>
                <a:moveTo>
                  <a:pt x="26666" y="75609"/>
                </a:moveTo>
                <a:cubicBezTo>
                  <a:pt x="25193" y="75609"/>
                  <a:pt x="24000" y="76806"/>
                  <a:pt x="24000" y="78284"/>
                </a:cubicBezTo>
                <a:cubicBezTo>
                  <a:pt x="24000" y="79761"/>
                  <a:pt x="25193" y="80958"/>
                  <a:pt x="26666" y="80958"/>
                </a:cubicBezTo>
                <a:lnTo>
                  <a:pt x="93333" y="80958"/>
                </a:lnTo>
                <a:cubicBezTo>
                  <a:pt x="94806" y="80958"/>
                  <a:pt x="96000" y="79761"/>
                  <a:pt x="96000" y="78284"/>
                </a:cubicBezTo>
                <a:cubicBezTo>
                  <a:pt x="96000" y="76806"/>
                  <a:pt x="94806" y="75609"/>
                  <a:pt x="93333" y="75609"/>
                </a:cubicBezTo>
                <a:close/>
                <a:moveTo>
                  <a:pt x="26666" y="63305"/>
                </a:moveTo>
                <a:cubicBezTo>
                  <a:pt x="25193" y="63305"/>
                  <a:pt x="24000" y="64502"/>
                  <a:pt x="24000" y="65979"/>
                </a:cubicBezTo>
                <a:cubicBezTo>
                  <a:pt x="24000" y="67457"/>
                  <a:pt x="25193" y="68654"/>
                  <a:pt x="26666" y="68654"/>
                </a:cubicBezTo>
                <a:lnTo>
                  <a:pt x="93333" y="68654"/>
                </a:lnTo>
                <a:cubicBezTo>
                  <a:pt x="94806" y="68654"/>
                  <a:pt x="96000" y="67457"/>
                  <a:pt x="96000" y="65979"/>
                </a:cubicBezTo>
                <a:cubicBezTo>
                  <a:pt x="96000" y="64502"/>
                  <a:pt x="94806" y="63305"/>
                  <a:pt x="93333" y="63305"/>
                </a:cubicBezTo>
                <a:close/>
                <a:moveTo>
                  <a:pt x="26666" y="51001"/>
                </a:moveTo>
                <a:cubicBezTo>
                  <a:pt x="25193" y="51001"/>
                  <a:pt x="24000" y="52198"/>
                  <a:pt x="24000" y="53675"/>
                </a:cubicBezTo>
                <a:cubicBezTo>
                  <a:pt x="24000" y="55152"/>
                  <a:pt x="25193" y="56350"/>
                  <a:pt x="26666" y="56350"/>
                </a:cubicBezTo>
                <a:lnTo>
                  <a:pt x="93333" y="56350"/>
                </a:lnTo>
                <a:cubicBezTo>
                  <a:pt x="94806" y="56350"/>
                  <a:pt x="96000" y="55152"/>
                  <a:pt x="96000" y="53675"/>
                </a:cubicBezTo>
                <a:cubicBezTo>
                  <a:pt x="96000" y="52198"/>
                  <a:pt x="94806" y="51001"/>
                  <a:pt x="93333" y="51001"/>
                </a:cubicBezTo>
                <a:close/>
                <a:moveTo>
                  <a:pt x="26666" y="38697"/>
                </a:moveTo>
                <a:cubicBezTo>
                  <a:pt x="25193" y="38697"/>
                  <a:pt x="24000" y="39894"/>
                  <a:pt x="24000" y="41371"/>
                </a:cubicBezTo>
                <a:cubicBezTo>
                  <a:pt x="24000" y="42848"/>
                  <a:pt x="25193" y="44046"/>
                  <a:pt x="26666" y="44046"/>
                </a:cubicBezTo>
                <a:lnTo>
                  <a:pt x="93333" y="44046"/>
                </a:lnTo>
                <a:cubicBezTo>
                  <a:pt x="94806" y="44046"/>
                  <a:pt x="96000" y="42848"/>
                  <a:pt x="96000" y="41371"/>
                </a:cubicBezTo>
                <a:cubicBezTo>
                  <a:pt x="96000" y="39894"/>
                  <a:pt x="94806" y="38697"/>
                  <a:pt x="93333" y="38697"/>
                </a:cubicBezTo>
                <a:close/>
                <a:moveTo>
                  <a:pt x="0" y="11366"/>
                </a:moveTo>
                <a:lnTo>
                  <a:pt x="6739" y="11366"/>
                </a:lnTo>
                <a:lnTo>
                  <a:pt x="6739" y="17459"/>
                </a:lnTo>
                <a:cubicBezTo>
                  <a:pt x="6739" y="22260"/>
                  <a:pt x="10619" y="26151"/>
                  <a:pt x="15405" y="26151"/>
                </a:cubicBezTo>
                <a:cubicBezTo>
                  <a:pt x="20192" y="26151"/>
                  <a:pt x="24072" y="22260"/>
                  <a:pt x="24072" y="17459"/>
                </a:cubicBezTo>
                <a:lnTo>
                  <a:pt x="24072" y="11366"/>
                </a:lnTo>
                <a:lnTo>
                  <a:pt x="29716" y="11366"/>
                </a:lnTo>
                <a:lnTo>
                  <a:pt x="29716" y="17459"/>
                </a:lnTo>
                <a:cubicBezTo>
                  <a:pt x="29716" y="22260"/>
                  <a:pt x="33597" y="26151"/>
                  <a:pt x="38383" y="26151"/>
                </a:cubicBezTo>
                <a:cubicBezTo>
                  <a:pt x="43170" y="26151"/>
                  <a:pt x="47050" y="22260"/>
                  <a:pt x="47050" y="17459"/>
                </a:cubicBezTo>
                <a:lnTo>
                  <a:pt x="47050" y="11366"/>
                </a:lnTo>
                <a:lnTo>
                  <a:pt x="52694" y="11366"/>
                </a:lnTo>
                <a:lnTo>
                  <a:pt x="52694" y="17459"/>
                </a:lnTo>
                <a:cubicBezTo>
                  <a:pt x="52694" y="22260"/>
                  <a:pt x="56574" y="26151"/>
                  <a:pt x="61361" y="26151"/>
                </a:cubicBezTo>
                <a:cubicBezTo>
                  <a:pt x="66147" y="26151"/>
                  <a:pt x="70028" y="22260"/>
                  <a:pt x="70028" y="17459"/>
                </a:cubicBezTo>
                <a:lnTo>
                  <a:pt x="70028" y="11366"/>
                </a:lnTo>
                <a:lnTo>
                  <a:pt x="75672" y="11366"/>
                </a:lnTo>
                <a:lnTo>
                  <a:pt x="75672" y="17459"/>
                </a:lnTo>
                <a:cubicBezTo>
                  <a:pt x="75672" y="22260"/>
                  <a:pt x="79552" y="26151"/>
                  <a:pt x="84339" y="26151"/>
                </a:cubicBezTo>
                <a:cubicBezTo>
                  <a:pt x="89125" y="26151"/>
                  <a:pt x="93005" y="22260"/>
                  <a:pt x="93005" y="17459"/>
                </a:cubicBezTo>
                <a:lnTo>
                  <a:pt x="93005" y="11366"/>
                </a:lnTo>
                <a:lnTo>
                  <a:pt x="98650" y="11366"/>
                </a:lnTo>
                <a:lnTo>
                  <a:pt x="98650" y="17459"/>
                </a:lnTo>
                <a:cubicBezTo>
                  <a:pt x="98650" y="22259"/>
                  <a:pt x="102530" y="26151"/>
                  <a:pt x="107316" y="26151"/>
                </a:cubicBezTo>
                <a:cubicBezTo>
                  <a:pt x="112103" y="26151"/>
                  <a:pt x="115983" y="22259"/>
                  <a:pt x="115983" y="17459"/>
                </a:cubicBezTo>
                <a:lnTo>
                  <a:pt x="115983" y="11366"/>
                </a:lnTo>
                <a:lnTo>
                  <a:pt x="120000" y="11366"/>
                </a:lnTo>
                <a:lnTo>
                  <a:pt x="120000" y="120000"/>
                </a:lnTo>
                <a:lnTo>
                  <a:pt x="0" y="120000"/>
                </a:lnTo>
                <a:close/>
                <a:moveTo>
                  <a:pt x="15405" y="0"/>
                </a:moveTo>
                <a:cubicBezTo>
                  <a:pt x="17983" y="0"/>
                  <a:pt x="20072" y="2095"/>
                  <a:pt x="20072" y="4680"/>
                </a:cubicBezTo>
                <a:lnTo>
                  <a:pt x="20072" y="18051"/>
                </a:lnTo>
                <a:cubicBezTo>
                  <a:pt x="20072" y="20636"/>
                  <a:pt x="17983" y="22732"/>
                  <a:pt x="15405" y="22732"/>
                </a:cubicBezTo>
                <a:cubicBezTo>
                  <a:pt x="12828" y="22732"/>
                  <a:pt x="10739" y="20636"/>
                  <a:pt x="10739" y="18051"/>
                </a:cubicBezTo>
                <a:lnTo>
                  <a:pt x="10739" y="4680"/>
                </a:lnTo>
                <a:cubicBezTo>
                  <a:pt x="10739" y="2095"/>
                  <a:pt x="12828" y="0"/>
                  <a:pt x="15405" y="0"/>
                </a:cubicBezTo>
                <a:close/>
                <a:moveTo>
                  <a:pt x="38383" y="0"/>
                </a:moveTo>
                <a:cubicBezTo>
                  <a:pt x="40960" y="0"/>
                  <a:pt x="43050" y="2095"/>
                  <a:pt x="43050" y="4680"/>
                </a:cubicBezTo>
                <a:lnTo>
                  <a:pt x="43050" y="18051"/>
                </a:lnTo>
                <a:cubicBezTo>
                  <a:pt x="43050" y="20636"/>
                  <a:pt x="40960" y="22732"/>
                  <a:pt x="38383" y="22732"/>
                </a:cubicBezTo>
                <a:cubicBezTo>
                  <a:pt x="35806" y="22732"/>
                  <a:pt x="33716" y="20636"/>
                  <a:pt x="33716" y="18051"/>
                </a:cubicBezTo>
                <a:lnTo>
                  <a:pt x="33716" y="4680"/>
                </a:lnTo>
                <a:cubicBezTo>
                  <a:pt x="33716" y="2095"/>
                  <a:pt x="35806" y="0"/>
                  <a:pt x="38383" y="0"/>
                </a:cubicBezTo>
                <a:close/>
                <a:moveTo>
                  <a:pt x="61361" y="0"/>
                </a:moveTo>
                <a:cubicBezTo>
                  <a:pt x="63938" y="0"/>
                  <a:pt x="66028" y="2095"/>
                  <a:pt x="66028" y="4680"/>
                </a:cubicBezTo>
                <a:lnTo>
                  <a:pt x="66028" y="18051"/>
                </a:lnTo>
                <a:cubicBezTo>
                  <a:pt x="66028" y="20636"/>
                  <a:pt x="63938" y="22731"/>
                  <a:pt x="61361" y="22731"/>
                </a:cubicBezTo>
                <a:cubicBezTo>
                  <a:pt x="58784" y="22731"/>
                  <a:pt x="56694" y="20636"/>
                  <a:pt x="56694" y="18051"/>
                </a:cubicBezTo>
                <a:lnTo>
                  <a:pt x="56694" y="4680"/>
                </a:lnTo>
                <a:cubicBezTo>
                  <a:pt x="56694" y="2095"/>
                  <a:pt x="58784" y="0"/>
                  <a:pt x="61361" y="0"/>
                </a:cubicBezTo>
                <a:close/>
                <a:moveTo>
                  <a:pt x="84339" y="0"/>
                </a:moveTo>
                <a:cubicBezTo>
                  <a:pt x="86916" y="0"/>
                  <a:pt x="89005" y="2095"/>
                  <a:pt x="89005" y="4680"/>
                </a:cubicBezTo>
                <a:lnTo>
                  <a:pt x="89005" y="18051"/>
                </a:lnTo>
                <a:cubicBezTo>
                  <a:pt x="89005" y="20636"/>
                  <a:pt x="86916" y="22731"/>
                  <a:pt x="84339" y="22731"/>
                </a:cubicBezTo>
                <a:cubicBezTo>
                  <a:pt x="81761" y="22731"/>
                  <a:pt x="79672" y="20636"/>
                  <a:pt x="79672" y="18051"/>
                </a:cubicBezTo>
                <a:lnTo>
                  <a:pt x="79672" y="4680"/>
                </a:lnTo>
                <a:cubicBezTo>
                  <a:pt x="79672" y="2095"/>
                  <a:pt x="81761" y="0"/>
                  <a:pt x="84339" y="0"/>
                </a:cubicBezTo>
                <a:close/>
                <a:moveTo>
                  <a:pt x="107316" y="0"/>
                </a:moveTo>
                <a:cubicBezTo>
                  <a:pt x="109894" y="0"/>
                  <a:pt x="111983" y="2095"/>
                  <a:pt x="111983" y="4680"/>
                </a:cubicBezTo>
                <a:lnTo>
                  <a:pt x="111983" y="18051"/>
                </a:lnTo>
                <a:cubicBezTo>
                  <a:pt x="111983" y="20636"/>
                  <a:pt x="109894" y="22731"/>
                  <a:pt x="107316" y="22731"/>
                </a:cubicBezTo>
                <a:cubicBezTo>
                  <a:pt x="104739" y="22731"/>
                  <a:pt x="102650" y="20636"/>
                  <a:pt x="102650" y="18051"/>
                </a:cubicBezTo>
                <a:lnTo>
                  <a:pt x="102650" y="4680"/>
                </a:lnTo>
                <a:cubicBezTo>
                  <a:pt x="102650" y="2095"/>
                  <a:pt x="104739" y="0"/>
                  <a:pt x="107316" y="0"/>
                </a:cubicBezTo>
                <a:close/>
              </a:path>
            </a:pathLst>
          </a:custGeom>
          <a:solidFill>
            <a:srgbClr val="1ED4DE"/>
          </a:solidFill>
          <a:ln>
            <a:noFill/>
          </a:ln>
        </p:spPr>
        <p:txBody>
          <a:bodyPr wrap="square" lIns="121868" tIns="60917" rIns="121868" bIns="60917" anchor="ctr" anchorCtr="0">
            <a:noAutofit/>
          </a:bodyPr>
          <a:lstStyle/>
          <a:p>
            <a:pPr algn="ctr" defTabSz="1218895"/>
            <a:endParaRPr sz="2399" kern="0">
              <a:solidFill>
                <a:srgbClr val="FFFFFF"/>
              </a:solidFill>
              <a:latin typeface="Arial"/>
              <a:ea typeface="Arial"/>
              <a:cs typeface="Arial"/>
              <a:sym typeface="Arial"/>
            </a:endParaRPr>
          </a:p>
        </p:txBody>
      </p:sp>
      <p:grpSp>
        <p:nvGrpSpPr>
          <p:cNvPr id="35" name="Shape 717"/>
          <p:cNvGrpSpPr/>
          <p:nvPr/>
        </p:nvGrpSpPr>
        <p:grpSpPr>
          <a:xfrm>
            <a:off x="8560868" y="2401300"/>
            <a:ext cx="3705744" cy="897784"/>
            <a:chOff x="2113657" y="4283315"/>
            <a:chExt cx="3887257" cy="673513"/>
          </a:xfrm>
        </p:grpSpPr>
        <p:sp>
          <p:nvSpPr>
            <p:cNvPr id="36" name="Shape 718"/>
            <p:cNvSpPr txBox="1"/>
            <p:nvPr/>
          </p:nvSpPr>
          <p:spPr>
            <a:xfrm>
              <a:off x="2113657" y="4495163"/>
              <a:ext cx="3887257"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a:solidFill>
                    <a:srgbClr val="595959"/>
                  </a:solidFill>
                  <a:latin typeface="Times New Roman" panose="02020603050405020304" pitchFamily="18" charset="0"/>
                  <a:ea typeface="Arial"/>
                  <a:cs typeface="Times New Roman" panose="02020603050405020304" pitchFamily="18" charset="0"/>
                </a:rPr>
                <a:t>120 months after sale services</a:t>
              </a:r>
            </a:p>
            <a:p>
              <a:pPr marL="285750" indent="-285750" defTabSz="1218895">
                <a:buFont typeface="Arial" panose="020B0604020202020204" pitchFamily="34" charset="0"/>
                <a:buChar char="•"/>
              </a:pPr>
              <a:r>
                <a:rPr lang="en-US" sz="1600" kern="0" dirty="0">
                  <a:solidFill>
                    <a:srgbClr val="595959"/>
                  </a:solidFill>
                  <a:latin typeface="Times New Roman" panose="02020603050405020304" pitchFamily="18" charset="0"/>
                  <a:ea typeface="Arial"/>
                  <a:cs typeface="Times New Roman" panose="02020603050405020304" pitchFamily="18" charset="0"/>
                </a:rPr>
                <a:t>12 months Guarantee</a:t>
              </a:r>
              <a:endParaRPr lang="en"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37" name="Shape 719"/>
            <p:cNvSpPr txBox="1"/>
            <p:nvPr/>
          </p:nvSpPr>
          <p:spPr>
            <a:xfrm>
              <a:off x="2113658" y="4283315"/>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sym typeface="Arial"/>
                </a:rPr>
                <a:t>After sale services/ Guarantee</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4211" y="448329"/>
            <a:ext cx="1761065" cy="1532871"/>
          </a:xfrm>
          <a:prstGeom prst="rect">
            <a:avLst/>
          </a:prstGeom>
        </p:spPr>
      </p:pic>
      <p:pic>
        <p:nvPicPr>
          <p:cNvPr id="25" name="Picture 24"/>
          <p:cNvPicPr>
            <a:picLocks noChangeAspect="1"/>
          </p:cNvPicPr>
          <p:nvPr/>
        </p:nvPicPr>
        <p:blipFill rotWithShape="1">
          <a:blip r:embed="rId4" cstate="print">
            <a:extLst>
              <a:ext uri="{28A0092B-C50C-407E-A947-70E740481C1C}">
                <a14:useLocalDpi xmlns:a14="http://schemas.microsoft.com/office/drawing/2010/main" val="0"/>
              </a:ext>
            </a:extLst>
          </a:blip>
          <a:srcRect l="5039" r="6905"/>
          <a:stretch/>
        </p:blipFill>
        <p:spPr>
          <a:xfrm>
            <a:off x="4341812" y="2232496"/>
            <a:ext cx="4114800" cy="2889246"/>
          </a:xfrm>
          <a:prstGeom prst="rect">
            <a:avLst/>
          </a:prstGeom>
        </p:spPr>
      </p:pic>
    </p:spTree>
    <p:extLst>
      <p:ext uri="{BB962C8B-B14F-4D97-AF65-F5344CB8AC3E}">
        <p14:creationId xmlns:p14="http://schemas.microsoft.com/office/powerpoint/2010/main" val="351690767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zh-CN" altLang="en-US" smtClean="0"/>
              <a:t>医疗设备</a:t>
            </a:r>
            <a:endParaRPr lang="en-US" dirty="0"/>
          </a:p>
        </p:txBody>
      </p:sp>
    </p:spTree>
    <p:extLst>
      <p:ext uri="{BB962C8B-B14F-4D97-AF65-F5344CB8AC3E}">
        <p14:creationId xmlns:p14="http://schemas.microsoft.com/office/powerpoint/2010/main" val="11102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704"/>
        <p:cNvGrpSpPr/>
        <p:nvPr/>
      </p:nvGrpSpPr>
      <p:grpSpPr>
        <a:xfrm>
          <a:off x="0" y="0"/>
          <a:ext cx="0" cy="0"/>
          <a:chOff x="0" y="0"/>
          <a:chExt cx="0" cy="0"/>
        </a:xfrm>
      </p:grpSpPr>
      <p:sp>
        <p:nvSpPr>
          <p:cNvPr id="707" name="Shape 707"/>
          <p:cNvSpPr txBox="1"/>
          <p:nvPr/>
        </p:nvSpPr>
        <p:spPr>
          <a:xfrm>
            <a:off x="455612" y="3095236"/>
            <a:ext cx="4038600" cy="3076964"/>
          </a:xfrm>
          <a:prstGeom prst="rect">
            <a:avLst/>
          </a:prstGeom>
          <a:noFill/>
          <a:ln>
            <a:noFill/>
          </a:ln>
        </p:spPr>
        <p:txBody>
          <a:bodyPr wrap="square" lIns="121868" tIns="60917" rIns="121868" bIns="60917" anchor="t" anchorCtr="0">
            <a:noAutofit/>
          </a:bodyPr>
          <a:lstStyle/>
          <a:p>
            <a:pPr marL="285750" indent="-285750" defTabSz="1218895">
              <a:spcAft>
                <a:spcPts val="600"/>
              </a:spcAft>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Capable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of automatically reversing </a:t>
            </a: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power to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Peltier thermoelectric </a:t>
            </a: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(TE)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devices </a:t>
            </a: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to provide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heating or cooling as required </a:t>
            </a: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to maintain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a specific set point </a:t>
            </a: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temperature Peltier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system for Temperature </a:t>
            </a: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controlling of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Spectrophotometer Cell.</a:t>
            </a:r>
          </a:p>
          <a:p>
            <a:pPr marL="285750" indent="-285750" defTabSz="1218895">
              <a:spcAft>
                <a:spcPts val="600"/>
              </a:spcAft>
              <a:buFont typeface="Arial" panose="020B0604020202020204" pitchFamily="34" charset="0"/>
              <a:buChar char="•"/>
            </a:pP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Temperature range: 5 - 85°C</a:t>
            </a:r>
          </a:p>
          <a:p>
            <a:pPr marL="285750" indent="-285750" defTabSz="1218895">
              <a:spcAft>
                <a:spcPts val="600"/>
              </a:spcAft>
              <a:buFont typeface="Arial" panose="020B0604020202020204" pitchFamily="34" charset="0"/>
              <a:buChar char="•"/>
            </a:pP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Temperature accuracy: ± 0.5°C</a:t>
            </a:r>
          </a:p>
          <a:p>
            <a:pPr marL="285750" indent="-285750" defTabSz="1218895">
              <a:spcAft>
                <a:spcPts val="600"/>
              </a:spcAft>
              <a:buFont typeface="Arial" panose="020B0604020202020204" pitchFamily="34" charset="0"/>
              <a:buChar char="•"/>
            </a:pP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Temperature resolution: 0.3 °C</a:t>
            </a:r>
          </a:p>
          <a:p>
            <a:pPr marL="285750" indent="-285750" defTabSz="1218895">
              <a:spcAft>
                <a:spcPts val="600"/>
              </a:spcAft>
              <a:buFont typeface="Arial" panose="020B0604020202020204" pitchFamily="34" charset="0"/>
              <a:buChar char="•"/>
            </a:pP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Upward tendency proportion: &lt; ± 0.1°C / sec</a:t>
            </a:r>
          </a:p>
          <a:p>
            <a:pPr marL="285750" indent="-285750" defTabSz="1218895">
              <a:spcAft>
                <a:spcPts val="600"/>
              </a:spcAft>
              <a:buFont typeface="Arial" panose="020B0604020202020204" pitchFamily="34" charset="0"/>
              <a:buChar char="•"/>
            </a:pP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Power :200-240 VAC , 50 - 60 HZ</a:t>
            </a:r>
          </a:p>
        </p:txBody>
      </p:sp>
      <p:sp>
        <p:nvSpPr>
          <p:cNvPr id="708" name="Shape 708"/>
          <p:cNvSpPr txBox="1"/>
          <p:nvPr/>
        </p:nvSpPr>
        <p:spPr>
          <a:xfrm>
            <a:off x="531811" y="2209800"/>
            <a:ext cx="4876801" cy="533341"/>
          </a:xfrm>
          <a:prstGeom prst="rect">
            <a:avLst/>
          </a:prstGeom>
          <a:noFill/>
          <a:ln>
            <a:noFill/>
          </a:ln>
        </p:spPr>
        <p:txBody>
          <a:bodyPr wrap="square" lIns="121868" tIns="60917" rIns="121868" bIns="60917" anchor="t" anchorCtr="0">
            <a:noAutofit/>
          </a:bodyPr>
          <a:lstStyle/>
          <a:p>
            <a:pPr defTabSz="1218895"/>
            <a:r>
              <a:rPr lang="en-US" sz="2400" b="1" kern="0" dirty="0">
                <a:solidFill>
                  <a:srgbClr val="3F3F3F"/>
                </a:solidFill>
                <a:ea typeface="Arial"/>
                <a:cs typeface="Arial"/>
                <a:sym typeface="Arial"/>
              </a:rPr>
              <a:t>Color </a:t>
            </a:r>
            <a:r>
              <a:rPr lang="en-US" sz="2400" b="1" kern="0" dirty="0" err="1">
                <a:solidFill>
                  <a:srgbClr val="3F3F3F"/>
                </a:solidFill>
                <a:ea typeface="Arial"/>
                <a:cs typeface="Arial"/>
                <a:sym typeface="Arial"/>
              </a:rPr>
              <a:t>Measurment</a:t>
            </a:r>
            <a:r>
              <a:rPr lang="en-US" sz="2400" b="1" kern="0" dirty="0">
                <a:solidFill>
                  <a:srgbClr val="3F3F3F"/>
                </a:solidFill>
                <a:ea typeface="Arial"/>
                <a:cs typeface="Arial"/>
                <a:sym typeface="Arial"/>
              </a:rPr>
              <a:t> Spectrophotometer</a:t>
            </a:r>
          </a:p>
        </p:txBody>
      </p:sp>
      <p:grpSp>
        <p:nvGrpSpPr>
          <p:cNvPr id="711" name="Shape 711"/>
          <p:cNvGrpSpPr/>
          <p:nvPr/>
        </p:nvGrpSpPr>
        <p:grpSpPr>
          <a:xfrm>
            <a:off x="8560868" y="931015"/>
            <a:ext cx="3400944" cy="897785"/>
            <a:chOff x="2113657" y="4283314"/>
            <a:chExt cx="3647460" cy="673514"/>
          </a:xfrm>
        </p:grpSpPr>
        <p:sp>
          <p:nvSpPr>
            <p:cNvPr id="712" name="Shape 712"/>
            <p:cNvSpPr txBox="1"/>
            <p:nvPr/>
          </p:nvSpPr>
          <p:spPr>
            <a:xfrm>
              <a:off x="2113657" y="4495163"/>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50 Products (</a:t>
              </a: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Per </a:t>
              </a: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Year)</a:t>
              </a:r>
              <a:endParaRPr lang="en"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713" name="Shape 713"/>
            <p:cNvSpPr txBox="1"/>
            <p:nvPr/>
          </p:nvSpPr>
          <p:spPr>
            <a:xfrm>
              <a:off x="2113658" y="4283314"/>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rPr>
                <a:t>Production capacity</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grpSp>
        <p:nvGrpSpPr>
          <p:cNvPr id="720" name="Shape 720"/>
          <p:cNvGrpSpPr/>
          <p:nvPr/>
        </p:nvGrpSpPr>
        <p:grpSpPr>
          <a:xfrm>
            <a:off x="8560867" y="4261751"/>
            <a:ext cx="3627958" cy="897784"/>
            <a:chOff x="2113657" y="4283314"/>
            <a:chExt cx="3647460" cy="673513"/>
          </a:xfrm>
        </p:grpSpPr>
        <p:sp>
          <p:nvSpPr>
            <p:cNvPr id="721" name="Shape 721"/>
            <p:cNvSpPr txBox="1"/>
            <p:nvPr/>
          </p:nvSpPr>
          <p:spPr>
            <a:xfrm>
              <a:off x="2113657" y="4495162"/>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pt-BR" sz="1600" kern="0" dirty="0" smtClean="0">
                  <a:solidFill>
                    <a:srgbClr val="595959"/>
                  </a:solidFill>
                  <a:latin typeface="Times New Roman" panose="02020603050405020304" pitchFamily="18" charset="0"/>
                  <a:ea typeface="Arial"/>
                  <a:cs typeface="Times New Roman" panose="02020603050405020304" pitchFamily="18" charset="0"/>
                  <a:sym typeface="Arial"/>
                </a:rPr>
                <a:t>ISO</a:t>
              </a:r>
            </a:p>
            <a:p>
              <a:pPr marL="285750" indent="-285750" defTabSz="1218895">
                <a:buFont typeface="Arial" panose="020B0604020202020204" pitchFamily="34" charset="0"/>
                <a:buChar char="•"/>
              </a:pPr>
              <a:r>
                <a:rPr lang="pt-BR" sz="1600" kern="0" dirty="0" smtClean="0">
                  <a:solidFill>
                    <a:srgbClr val="595959"/>
                  </a:solidFill>
                  <a:latin typeface="Times New Roman" panose="02020603050405020304" pitchFamily="18" charset="0"/>
                  <a:ea typeface="Arial"/>
                  <a:cs typeface="Times New Roman" panose="02020603050405020304" pitchFamily="18" charset="0"/>
                  <a:sym typeface="Arial"/>
                </a:rPr>
                <a:t>CE</a:t>
              </a:r>
              <a:endParaRPr lang="pt-BR"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722" name="Shape 722"/>
            <p:cNvSpPr txBox="1"/>
            <p:nvPr/>
          </p:nvSpPr>
          <p:spPr>
            <a:xfrm>
              <a:off x="2113658" y="4283314"/>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sym typeface="Arial"/>
                </a:rPr>
                <a:t>Standards and legally certificates:</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30" name="Shape 451"/>
          <p:cNvSpPr/>
          <p:nvPr/>
        </p:nvSpPr>
        <p:spPr>
          <a:xfrm rot="1795255">
            <a:off x="8958484" y="371942"/>
            <a:ext cx="356158" cy="656509"/>
          </a:xfrm>
          <a:custGeom>
            <a:avLst/>
            <a:gdLst/>
            <a:ahLst/>
            <a:cxnLst/>
            <a:rect l="0" t="0" r="0" b="0"/>
            <a:pathLst>
              <a:path w="120000" h="120000" extrusionOk="0">
                <a:moveTo>
                  <a:pt x="60041" y="0"/>
                </a:moveTo>
                <a:cubicBezTo>
                  <a:pt x="68312" y="142"/>
                  <a:pt x="77049" y="3617"/>
                  <a:pt x="77802" y="9249"/>
                </a:cubicBezTo>
                <a:cubicBezTo>
                  <a:pt x="79731" y="16341"/>
                  <a:pt x="68983" y="18083"/>
                  <a:pt x="72034" y="26607"/>
                </a:cubicBezTo>
                <a:lnTo>
                  <a:pt x="120000" y="26607"/>
                </a:lnTo>
                <a:lnTo>
                  <a:pt x="120000" y="53320"/>
                </a:lnTo>
                <a:cubicBezTo>
                  <a:pt x="105180" y="54850"/>
                  <a:pt x="101982" y="49006"/>
                  <a:pt x="89415" y="50069"/>
                </a:cubicBezTo>
                <a:cubicBezTo>
                  <a:pt x="79319" y="50489"/>
                  <a:pt x="73089" y="55363"/>
                  <a:pt x="72833" y="59977"/>
                </a:cubicBezTo>
                <a:cubicBezTo>
                  <a:pt x="73004" y="64029"/>
                  <a:pt x="79442" y="70012"/>
                  <a:pt x="91464" y="70060"/>
                </a:cubicBezTo>
                <a:cubicBezTo>
                  <a:pt x="106013" y="69226"/>
                  <a:pt x="103877" y="65247"/>
                  <a:pt x="120000" y="65606"/>
                </a:cubicBezTo>
                <a:lnTo>
                  <a:pt x="120000" y="93541"/>
                </a:lnTo>
                <a:lnTo>
                  <a:pt x="70059" y="93541"/>
                </a:lnTo>
                <a:cubicBezTo>
                  <a:pt x="69329" y="102697"/>
                  <a:pt x="76533" y="101447"/>
                  <a:pt x="78036" y="109608"/>
                </a:cubicBezTo>
                <a:cubicBezTo>
                  <a:pt x="77950" y="116314"/>
                  <a:pt x="67224" y="119904"/>
                  <a:pt x="59959" y="120000"/>
                </a:cubicBezTo>
                <a:cubicBezTo>
                  <a:pt x="51687" y="119857"/>
                  <a:pt x="42950" y="116382"/>
                  <a:pt x="42197" y="110750"/>
                </a:cubicBezTo>
                <a:cubicBezTo>
                  <a:pt x="40279" y="103699"/>
                  <a:pt x="50892" y="101936"/>
                  <a:pt x="47995" y="93541"/>
                </a:cubicBezTo>
                <a:lnTo>
                  <a:pt x="0" y="93541"/>
                </a:lnTo>
                <a:lnTo>
                  <a:pt x="0" y="66075"/>
                </a:lnTo>
                <a:cubicBezTo>
                  <a:pt x="15368" y="64341"/>
                  <a:pt x="18478" y="70364"/>
                  <a:pt x="31219" y="69286"/>
                </a:cubicBezTo>
                <a:cubicBezTo>
                  <a:pt x="41315" y="68866"/>
                  <a:pt x="47545" y="63992"/>
                  <a:pt x="47801" y="59379"/>
                </a:cubicBezTo>
                <a:cubicBezTo>
                  <a:pt x="47631" y="55326"/>
                  <a:pt x="41193" y="49343"/>
                  <a:pt x="29171" y="49296"/>
                </a:cubicBezTo>
                <a:cubicBezTo>
                  <a:pt x="14433" y="50140"/>
                  <a:pt x="16816" y="54212"/>
                  <a:pt x="0" y="53739"/>
                </a:cubicBezTo>
                <a:lnTo>
                  <a:pt x="0" y="26607"/>
                </a:lnTo>
                <a:lnTo>
                  <a:pt x="49932" y="26607"/>
                </a:lnTo>
                <a:cubicBezTo>
                  <a:pt x="50748" y="17288"/>
                  <a:pt x="43474" y="18596"/>
                  <a:pt x="41963" y="10391"/>
                </a:cubicBezTo>
                <a:cubicBezTo>
                  <a:pt x="42049" y="3685"/>
                  <a:pt x="52775" y="95"/>
                  <a:pt x="60041" y="0"/>
                </a:cubicBezTo>
                <a:close/>
              </a:path>
            </a:pathLst>
          </a:custGeom>
          <a:solidFill>
            <a:srgbClr val="F4BD2D"/>
          </a:solidFill>
          <a:ln>
            <a:noFill/>
          </a:ln>
          <a:scene3d>
            <a:camera prst="orthographicFront">
              <a:rot lat="0" lon="0" rev="7200000"/>
            </a:camera>
            <a:lightRig rig="threePt" dir="t"/>
          </a:scene3d>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grpSp>
        <p:nvGrpSpPr>
          <p:cNvPr id="19" name="Shape 717"/>
          <p:cNvGrpSpPr/>
          <p:nvPr/>
        </p:nvGrpSpPr>
        <p:grpSpPr>
          <a:xfrm>
            <a:off x="8560868" y="5960216"/>
            <a:ext cx="3253608" cy="897784"/>
            <a:chOff x="2113657" y="4283315"/>
            <a:chExt cx="3647460" cy="673513"/>
          </a:xfrm>
        </p:grpSpPr>
        <p:sp>
          <p:nvSpPr>
            <p:cNvPr id="21" name="Shape 718"/>
            <p:cNvSpPr txBox="1"/>
            <p:nvPr/>
          </p:nvSpPr>
          <p:spPr>
            <a:xfrm>
              <a:off x="2113657" y="4495163"/>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 </a:t>
              </a: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 </a:t>
              </a: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USD</a:t>
              </a:r>
              <a:endPar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22" name="Shape 719"/>
            <p:cNvSpPr txBox="1"/>
            <p:nvPr/>
          </p:nvSpPr>
          <p:spPr>
            <a:xfrm>
              <a:off x="2113658" y="4283315"/>
              <a:ext cx="3647459" cy="276999"/>
            </a:xfrm>
            <a:prstGeom prst="rect">
              <a:avLst/>
            </a:prstGeom>
            <a:noFill/>
            <a:ln>
              <a:noFill/>
            </a:ln>
          </p:spPr>
          <p:txBody>
            <a:bodyPr wrap="square" lIns="121868" tIns="60917" rIns="121868" bIns="60917" anchor="t" anchorCtr="0">
              <a:noAutofit/>
            </a:bodyPr>
            <a:lstStyle/>
            <a:p>
              <a:pPr defTabSz="1218895"/>
              <a:r>
                <a:rPr lang="en-US" b="1" kern="0" dirty="0" smtClean="0">
                  <a:solidFill>
                    <a:srgbClr val="595959"/>
                  </a:solidFill>
                  <a:latin typeface="Times New Roman" panose="02020603050405020304" pitchFamily="18" charset="0"/>
                  <a:ea typeface="Arial"/>
                  <a:cs typeface="Times New Roman" panose="02020603050405020304" pitchFamily="18" charset="0"/>
                  <a:sym typeface="Arial"/>
                </a:rPr>
                <a:t>Sales’ Price</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24" name="Shape 974"/>
          <p:cNvSpPr/>
          <p:nvPr/>
        </p:nvSpPr>
        <p:spPr>
          <a:xfrm rot="10800000">
            <a:off x="8959685" y="5438352"/>
            <a:ext cx="353751" cy="528546"/>
          </a:xfrm>
          <a:custGeom>
            <a:avLst/>
            <a:gdLst/>
            <a:ahLst/>
            <a:cxnLst/>
            <a:rect l="0" t="0" r="0" b="0"/>
            <a:pathLst>
              <a:path w="120000" h="120000" extrusionOk="0">
                <a:moveTo>
                  <a:pt x="51597" y="50921"/>
                </a:moveTo>
                <a:lnTo>
                  <a:pt x="51597" y="19698"/>
                </a:lnTo>
                <a:cubicBezTo>
                  <a:pt x="47669" y="20191"/>
                  <a:pt x="43916" y="21082"/>
                  <a:pt x="40531" y="22332"/>
                </a:cubicBezTo>
                <a:cubicBezTo>
                  <a:pt x="30598" y="26001"/>
                  <a:pt x="25457" y="32166"/>
                  <a:pt x="27169" y="38355"/>
                </a:cubicBezTo>
                <a:cubicBezTo>
                  <a:pt x="29239" y="46431"/>
                  <a:pt x="39005" y="49155"/>
                  <a:pt x="51597" y="50921"/>
                </a:cubicBezTo>
                <a:close/>
                <a:moveTo>
                  <a:pt x="67852" y="100379"/>
                </a:moveTo>
                <a:cubicBezTo>
                  <a:pt x="71963" y="99887"/>
                  <a:pt x="75901" y="98973"/>
                  <a:pt x="79437" y="97667"/>
                </a:cubicBezTo>
                <a:cubicBezTo>
                  <a:pt x="89370" y="93998"/>
                  <a:pt x="94511" y="87833"/>
                  <a:pt x="92799" y="81644"/>
                </a:cubicBezTo>
                <a:cubicBezTo>
                  <a:pt x="89506" y="73388"/>
                  <a:pt x="79840" y="69732"/>
                  <a:pt x="67852" y="67361"/>
                </a:cubicBezTo>
                <a:close/>
                <a:moveTo>
                  <a:pt x="67852" y="120000"/>
                </a:moveTo>
                <a:lnTo>
                  <a:pt x="51597" y="120000"/>
                </a:lnTo>
                <a:lnTo>
                  <a:pt x="51597" y="114256"/>
                </a:lnTo>
                <a:cubicBezTo>
                  <a:pt x="45417" y="113829"/>
                  <a:pt x="39328" y="112890"/>
                  <a:pt x="33554" y="111448"/>
                </a:cubicBezTo>
                <a:cubicBezTo>
                  <a:pt x="13606" y="106463"/>
                  <a:pt x="696" y="96271"/>
                  <a:pt x="0" y="84958"/>
                </a:cubicBezTo>
                <a:lnTo>
                  <a:pt x="26861" y="84529"/>
                </a:lnTo>
                <a:cubicBezTo>
                  <a:pt x="27245" y="90776"/>
                  <a:pt x="34374" y="96404"/>
                  <a:pt x="45389" y="99156"/>
                </a:cubicBezTo>
                <a:cubicBezTo>
                  <a:pt x="47394" y="99657"/>
                  <a:pt x="49467" y="100048"/>
                  <a:pt x="51597" y="100293"/>
                </a:cubicBezTo>
                <a:lnTo>
                  <a:pt x="51597" y="64682"/>
                </a:lnTo>
                <a:cubicBezTo>
                  <a:pt x="30368" y="61567"/>
                  <a:pt x="7690" y="58004"/>
                  <a:pt x="556" y="40045"/>
                </a:cubicBezTo>
                <a:cubicBezTo>
                  <a:pt x="-2422" y="28913"/>
                  <a:pt x="6883" y="17850"/>
                  <a:pt x="24755" y="11249"/>
                </a:cubicBezTo>
                <a:cubicBezTo>
                  <a:pt x="32832" y="8265"/>
                  <a:pt x="42066" y="6412"/>
                  <a:pt x="51597" y="5737"/>
                </a:cubicBezTo>
                <a:lnTo>
                  <a:pt x="51597" y="0"/>
                </a:lnTo>
                <a:lnTo>
                  <a:pt x="67852" y="0"/>
                </a:lnTo>
                <a:lnTo>
                  <a:pt x="67852" y="5703"/>
                </a:lnTo>
                <a:cubicBezTo>
                  <a:pt x="74209" y="6118"/>
                  <a:pt x="80479" y="7068"/>
                  <a:pt x="86414" y="8551"/>
                </a:cubicBezTo>
                <a:cubicBezTo>
                  <a:pt x="106363" y="13536"/>
                  <a:pt x="119273" y="23728"/>
                  <a:pt x="119969" y="35041"/>
                </a:cubicBezTo>
                <a:lnTo>
                  <a:pt x="93108" y="35470"/>
                </a:lnTo>
                <a:cubicBezTo>
                  <a:pt x="92723" y="29223"/>
                  <a:pt x="85594" y="23595"/>
                  <a:pt x="74579" y="20843"/>
                </a:cubicBezTo>
                <a:cubicBezTo>
                  <a:pt x="72410" y="20301"/>
                  <a:pt x="70160" y="19888"/>
                  <a:pt x="67852" y="19639"/>
                </a:cubicBezTo>
                <a:lnTo>
                  <a:pt x="67852" y="52969"/>
                </a:lnTo>
                <a:cubicBezTo>
                  <a:pt x="88284" y="55535"/>
                  <a:pt x="110482" y="59921"/>
                  <a:pt x="119411" y="79734"/>
                </a:cubicBezTo>
                <a:cubicBezTo>
                  <a:pt x="122511" y="90942"/>
                  <a:pt x="113201" y="102106"/>
                  <a:pt x="95213" y="108750"/>
                </a:cubicBezTo>
                <a:cubicBezTo>
                  <a:pt x="86990" y="111788"/>
                  <a:pt x="77568" y="113654"/>
                  <a:pt x="67852" y="114293"/>
                </a:cubicBezTo>
                <a:close/>
              </a:path>
            </a:pathLst>
          </a:custGeom>
          <a:solidFill>
            <a:schemeClr val="accent3">
              <a:lumMod val="75000"/>
            </a:schemeClr>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dk1"/>
              </a:solidFill>
              <a:latin typeface="Arial"/>
              <a:ea typeface="Arial"/>
              <a:cs typeface="Arial"/>
              <a:sym typeface="Arial"/>
            </a:endParaRPr>
          </a:p>
        </p:txBody>
      </p:sp>
      <p:sp>
        <p:nvSpPr>
          <p:cNvPr id="27" name="Shape 450"/>
          <p:cNvSpPr/>
          <p:nvPr/>
        </p:nvSpPr>
        <p:spPr>
          <a:xfrm>
            <a:off x="8841213" y="3657600"/>
            <a:ext cx="590697" cy="565118"/>
          </a:xfrm>
          <a:custGeom>
            <a:avLst/>
            <a:gdLst/>
            <a:ahLst/>
            <a:cxnLst/>
            <a:rect l="0" t="0" r="0" b="0"/>
            <a:pathLst>
              <a:path w="120000" h="120000" extrusionOk="0">
                <a:moveTo>
                  <a:pt x="65274" y="39473"/>
                </a:moveTo>
                <a:cubicBezTo>
                  <a:pt x="53599" y="36371"/>
                  <a:pt x="41599" y="43242"/>
                  <a:pt x="38470" y="54820"/>
                </a:cubicBezTo>
                <a:cubicBezTo>
                  <a:pt x="35342" y="66398"/>
                  <a:pt x="42270" y="78299"/>
                  <a:pt x="53945" y="81402"/>
                </a:cubicBezTo>
                <a:cubicBezTo>
                  <a:pt x="65620" y="84504"/>
                  <a:pt x="77621" y="77633"/>
                  <a:pt x="80749" y="66055"/>
                </a:cubicBezTo>
                <a:cubicBezTo>
                  <a:pt x="83877" y="54477"/>
                  <a:pt x="76949" y="42576"/>
                  <a:pt x="65274" y="39473"/>
                </a:cubicBezTo>
                <a:close/>
                <a:moveTo>
                  <a:pt x="69168" y="25060"/>
                </a:moveTo>
                <a:cubicBezTo>
                  <a:pt x="88870" y="30296"/>
                  <a:pt x="100561" y="50379"/>
                  <a:pt x="95282" y="69917"/>
                </a:cubicBezTo>
                <a:cubicBezTo>
                  <a:pt x="90003" y="89455"/>
                  <a:pt x="69753" y="101050"/>
                  <a:pt x="50051" y="95815"/>
                </a:cubicBezTo>
                <a:cubicBezTo>
                  <a:pt x="30350" y="90579"/>
                  <a:pt x="18658" y="70496"/>
                  <a:pt x="23937" y="50958"/>
                </a:cubicBezTo>
                <a:cubicBezTo>
                  <a:pt x="29216" y="31420"/>
                  <a:pt x="49467" y="19825"/>
                  <a:pt x="69168" y="25060"/>
                </a:cubicBezTo>
                <a:close/>
                <a:moveTo>
                  <a:pt x="70584" y="19819"/>
                </a:moveTo>
                <a:cubicBezTo>
                  <a:pt x="47964" y="13808"/>
                  <a:pt x="24713" y="27121"/>
                  <a:pt x="18652" y="49554"/>
                </a:cubicBezTo>
                <a:cubicBezTo>
                  <a:pt x="12591" y="71987"/>
                  <a:pt x="26015" y="95045"/>
                  <a:pt x="48635" y="101056"/>
                </a:cubicBezTo>
                <a:cubicBezTo>
                  <a:pt x="71255" y="107067"/>
                  <a:pt x="94506" y="93754"/>
                  <a:pt x="100567" y="71321"/>
                </a:cubicBezTo>
                <a:cubicBezTo>
                  <a:pt x="106628" y="48888"/>
                  <a:pt x="93204" y="25830"/>
                  <a:pt x="70584" y="19819"/>
                </a:cubicBezTo>
                <a:close/>
                <a:moveTo>
                  <a:pt x="120000" y="28418"/>
                </a:moveTo>
                <a:lnTo>
                  <a:pt x="119819" y="29085"/>
                </a:lnTo>
                <a:lnTo>
                  <a:pt x="119636" y="28804"/>
                </a:lnTo>
                <a:close/>
                <a:moveTo>
                  <a:pt x="84120" y="4683"/>
                </a:moveTo>
                <a:lnTo>
                  <a:pt x="83867" y="19572"/>
                </a:lnTo>
                <a:lnTo>
                  <a:pt x="83406" y="19449"/>
                </a:lnTo>
                <a:cubicBezTo>
                  <a:pt x="87163" y="21546"/>
                  <a:pt x="90559" y="24117"/>
                  <a:pt x="93431" y="27166"/>
                </a:cubicBezTo>
                <a:lnTo>
                  <a:pt x="106796" y="23870"/>
                </a:lnTo>
                <a:lnTo>
                  <a:pt x="115363" y="39849"/>
                </a:lnTo>
                <a:lnTo>
                  <a:pt x="105840" y="48364"/>
                </a:lnTo>
                <a:cubicBezTo>
                  <a:pt x="107034" y="52676"/>
                  <a:pt x="107596" y="57191"/>
                  <a:pt x="107394" y="61781"/>
                </a:cubicBezTo>
                <a:lnTo>
                  <a:pt x="119289" y="68330"/>
                </a:lnTo>
                <a:lnTo>
                  <a:pt x="114566" y="85810"/>
                </a:lnTo>
                <a:lnTo>
                  <a:pt x="100132" y="85570"/>
                </a:lnTo>
                <a:cubicBezTo>
                  <a:pt x="98307" y="88594"/>
                  <a:pt x="96096" y="91321"/>
                  <a:pt x="93619" y="93756"/>
                </a:cubicBezTo>
                <a:lnTo>
                  <a:pt x="98359" y="106025"/>
                </a:lnTo>
                <a:lnTo>
                  <a:pt x="83411" y="116405"/>
                </a:lnTo>
                <a:lnTo>
                  <a:pt x="72073" y="106643"/>
                </a:lnTo>
                <a:lnTo>
                  <a:pt x="73453" y="105685"/>
                </a:lnTo>
                <a:cubicBezTo>
                  <a:pt x="69110" y="107079"/>
                  <a:pt x="64517" y="107749"/>
                  <a:pt x="59835" y="107723"/>
                </a:cubicBezTo>
                <a:lnTo>
                  <a:pt x="52963" y="119999"/>
                </a:lnTo>
                <a:lnTo>
                  <a:pt x="35336" y="115316"/>
                </a:lnTo>
                <a:lnTo>
                  <a:pt x="35574" y="101277"/>
                </a:lnTo>
                <a:cubicBezTo>
                  <a:pt x="31839" y="99165"/>
                  <a:pt x="28466" y="96583"/>
                  <a:pt x="25614" y="93529"/>
                </a:cubicBezTo>
                <a:lnTo>
                  <a:pt x="25843" y="94015"/>
                </a:lnTo>
                <a:lnTo>
                  <a:pt x="11102" y="96847"/>
                </a:lnTo>
                <a:lnTo>
                  <a:pt x="3390" y="80445"/>
                </a:lnTo>
                <a:lnTo>
                  <a:pt x="13359" y="72429"/>
                </a:lnTo>
                <a:cubicBezTo>
                  <a:pt x="12295" y="68561"/>
                  <a:pt x="11739" y="64530"/>
                  <a:pt x="11738" y="60428"/>
                </a:cubicBezTo>
                <a:lnTo>
                  <a:pt x="0" y="53965"/>
                </a:lnTo>
                <a:lnTo>
                  <a:pt x="4723" y="36484"/>
                </a:lnTo>
                <a:lnTo>
                  <a:pt x="18174" y="36709"/>
                </a:lnTo>
                <a:cubicBezTo>
                  <a:pt x="19999" y="33515"/>
                  <a:pt x="22203" y="30603"/>
                  <a:pt x="24696" y="27997"/>
                </a:cubicBezTo>
                <a:lnTo>
                  <a:pt x="20190" y="14215"/>
                </a:lnTo>
                <a:lnTo>
                  <a:pt x="35666" y="4625"/>
                </a:lnTo>
                <a:lnTo>
                  <a:pt x="46473" y="14962"/>
                </a:lnTo>
                <a:lnTo>
                  <a:pt x="46365" y="15030"/>
                </a:lnTo>
                <a:cubicBezTo>
                  <a:pt x="50613" y="13704"/>
                  <a:pt x="55098" y="13091"/>
                  <a:pt x="59667" y="13141"/>
                </a:cubicBezTo>
                <a:lnTo>
                  <a:pt x="59206" y="13018"/>
                </a:lnTo>
                <a:lnTo>
                  <a:pt x="66493" y="0"/>
                </a:lnTo>
                <a:close/>
              </a:path>
            </a:pathLst>
          </a:custGeom>
          <a:solidFill>
            <a:srgbClr val="E62949"/>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34" name="Shape 715"/>
          <p:cNvSpPr/>
          <p:nvPr/>
        </p:nvSpPr>
        <p:spPr>
          <a:xfrm>
            <a:off x="8913812" y="1905000"/>
            <a:ext cx="445583" cy="444279"/>
          </a:xfrm>
          <a:custGeom>
            <a:avLst/>
            <a:gdLst/>
            <a:ahLst/>
            <a:cxnLst/>
            <a:rect l="0" t="0" r="0" b="0"/>
            <a:pathLst>
              <a:path w="120000" h="120000" extrusionOk="0">
                <a:moveTo>
                  <a:pt x="26666" y="100217"/>
                </a:moveTo>
                <a:cubicBezTo>
                  <a:pt x="25193" y="100217"/>
                  <a:pt x="24000" y="101415"/>
                  <a:pt x="24000" y="102892"/>
                </a:cubicBezTo>
                <a:cubicBezTo>
                  <a:pt x="24000" y="104369"/>
                  <a:pt x="25193" y="105566"/>
                  <a:pt x="26666" y="105566"/>
                </a:cubicBezTo>
                <a:lnTo>
                  <a:pt x="93333" y="105566"/>
                </a:lnTo>
                <a:cubicBezTo>
                  <a:pt x="94806" y="105566"/>
                  <a:pt x="96000" y="104369"/>
                  <a:pt x="96000" y="102892"/>
                </a:cubicBezTo>
                <a:cubicBezTo>
                  <a:pt x="96000" y="101415"/>
                  <a:pt x="94806" y="100217"/>
                  <a:pt x="93333" y="100217"/>
                </a:cubicBezTo>
                <a:close/>
                <a:moveTo>
                  <a:pt x="26666" y="87913"/>
                </a:moveTo>
                <a:cubicBezTo>
                  <a:pt x="25193" y="87913"/>
                  <a:pt x="24000" y="89111"/>
                  <a:pt x="24000" y="90588"/>
                </a:cubicBezTo>
                <a:cubicBezTo>
                  <a:pt x="24000" y="92065"/>
                  <a:pt x="25193" y="93262"/>
                  <a:pt x="26666" y="93262"/>
                </a:cubicBezTo>
                <a:lnTo>
                  <a:pt x="93333" y="93262"/>
                </a:lnTo>
                <a:cubicBezTo>
                  <a:pt x="94806" y="93262"/>
                  <a:pt x="96000" y="92065"/>
                  <a:pt x="96000" y="90588"/>
                </a:cubicBezTo>
                <a:cubicBezTo>
                  <a:pt x="96000" y="89111"/>
                  <a:pt x="94806" y="87913"/>
                  <a:pt x="93333" y="87913"/>
                </a:cubicBezTo>
                <a:close/>
                <a:moveTo>
                  <a:pt x="26666" y="75609"/>
                </a:moveTo>
                <a:cubicBezTo>
                  <a:pt x="25193" y="75609"/>
                  <a:pt x="24000" y="76806"/>
                  <a:pt x="24000" y="78284"/>
                </a:cubicBezTo>
                <a:cubicBezTo>
                  <a:pt x="24000" y="79761"/>
                  <a:pt x="25193" y="80958"/>
                  <a:pt x="26666" y="80958"/>
                </a:cubicBezTo>
                <a:lnTo>
                  <a:pt x="93333" y="80958"/>
                </a:lnTo>
                <a:cubicBezTo>
                  <a:pt x="94806" y="80958"/>
                  <a:pt x="96000" y="79761"/>
                  <a:pt x="96000" y="78284"/>
                </a:cubicBezTo>
                <a:cubicBezTo>
                  <a:pt x="96000" y="76806"/>
                  <a:pt x="94806" y="75609"/>
                  <a:pt x="93333" y="75609"/>
                </a:cubicBezTo>
                <a:close/>
                <a:moveTo>
                  <a:pt x="26666" y="63305"/>
                </a:moveTo>
                <a:cubicBezTo>
                  <a:pt x="25193" y="63305"/>
                  <a:pt x="24000" y="64502"/>
                  <a:pt x="24000" y="65979"/>
                </a:cubicBezTo>
                <a:cubicBezTo>
                  <a:pt x="24000" y="67457"/>
                  <a:pt x="25193" y="68654"/>
                  <a:pt x="26666" y="68654"/>
                </a:cubicBezTo>
                <a:lnTo>
                  <a:pt x="93333" y="68654"/>
                </a:lnTo>
                <a:cubicBezTo>
                  <a:pt x="94806" y="68654"/>
                  <a:pt x="96000" y="67457"/>
                  <a:pt x="96000" y="65979"/>
                </a:cubicBezTo>
                <a:cubicBezTo>
                  <a:pt x="96000" y="64502"/>
                  <a:pt x="94806" y="63305"/>
                  <a:pt x="93333" y="63305"/>
                </a:cubicBezTo>
                <a:close/>
                <a:moveTo>
                  <a:pt x="26666" y="51001"/>
                </a:moveTo>
                <a:cubicBezTo>
                  <a:pt x="25193" y="51001"/>
                  <a:pt x="24000" y="52198"/>
                  <a:pt x="24000" y="53675"/>
                </a:cubicBezTo>
                <a:cubicBezTo>
                  <a:pt x="24000" y="55152"/>
                  <a:pt x="25193" y="56350"/>
                  <a:pt x="26666" y="56350"/>
                </a:cubicBezTo>
                <a:lnTo>
                  <a:pt x="93333" y="56350"/>
                </a:lnTo>
                <a:cubicBezTo>
                  <a:pt x="94806" y="56350"/>
                  <a:pt x="96000" y="55152"/>
                  <a:pt x="96000" y="53675"/>
                </a:cubicBezTo>
                <a:cubicBezTo>
                  <a:pt x="96000" y="52198"/>
                  <a:pt x="94806" y="51001"/>
                  <a:pt x="93333" y="51001"/>
                </a:cubicBezTo>
                <a:close/>
                <a:moveTo>
                  <a:pt x="26666" y="38697"/>
                </a:moveTo>
                <a:cubicBezTo>
                  <a:pt x="25193" y="38697"/>
                  <a:pt x="24000" y="39894"/>
                  <a:pt x="24000" y="41371"/>
                </a:cubicBezTo>
                <a:cubicBezTo>
                  <a:pt x="24000" y="42848"/>
                  <a:pt x="25193" y="44046"/>
                  <a:pt x="26666" y="44046"/>
                </a:cubicBezTo>
                <a:lnTo>
                  <a:pt x="93333" y="44046"/>
                </a:lnTo>
                <a:cubicBezTo>
                  <a:pt x="94806" y="44046"/>
                  <a:pt x="96000" y="42848"/>
                  <a:pt x="96000" y="41371"/>
                </a:cubicBezTo>
                <a:cubicBezTo>
                  <a:pt x="96000" y="39894"/>
                  <a:pt x="94806" y="38697"/>
                  <a:pt x="93333" y="38697"/>
                </a:cubicBezTo>
                <a:close/>
                <a:moveTo>
                  <a:pt x="0" y="11366"/>
                </a:moveTo>
                <a:lnTo>
                  <a:pt x="6739" y="11366"/>
                </a:lnTo>
                <a:lnTo>
                  <a:pt x="6739" y="17459"/>
                </a:lnTo>
                <a:cubicBezTo>
                  <a:pt x="6739" y="22260"/>
                  <a:pt x="10619" y="26151"/>
                  <a:pt x="15405" y="26151"/>
                </a:cubicBezTo>
                <a:cubicBezTo>
                  <a:pt x="20192" y="26151"/>
                  <a:pt x="24072" y="22260"/>
                  <a:pt x="24072" y="17459"/>
                </a:cubicBezTo>
                <a:lnTo>
                  <a:pt x="24072" y="11366"/>
                </a:lnTo>
                <a:lnTo>
                  <a:pt x="29716" y="11366"/>
                </a:lnTo>
                <a:lnTo>
                  <a:pt x="29716" y="17459"/>
                </a:lnTo>
                <a:cubicBezTo>
                  <a:pt x="29716" y="22260"/>
                  <a:pt x="33597" y="26151"/>
                  <a:pt x="38383" y="26151"/>
                </a:cubicBezTo>
                <a:cubicBezTo>
                  <a:pt x="43170" y="26151"/>
                  <a:pt x="47050" y="22260"/>
                  <a:pt x="47050" y="17459"/>
                </a:cubicBezTo>
                <a:lnTo>
                  <a:pt x="47050" y="11366"/>
                </a:lnTo>
                <a:lnTo>
                  <a:pt x="52694" y="11366"/>
                </a:lnTo>
                <a:lnTo>
                  <a:pt x="52694" y="17459"/>
                </a:lnTo>
                <a:cubicBezTo>
                  <a:pt x="52694" y="22260"/>
                  <a:pt x="56574" y="26151"/>
                  <a:pt x="61361" y="26151"/>
                </a:cubicBezTo>
                <a:cubicBezTo>
                  <a:pt x="66147" y="26151"/>
                  <a:pt x="70028" y="22260"/>
                  <a:pt x="70028" y="17459"/>
                </a:cubicBezTo>
                <a:lnTo>
                  <a:pt x="70028" y="11366"/>
                </a:lnTo>
                <a:lnTo>
                  <a:pt x="75672" y="11366"/>
                </a:lnTo>
                <a:lnTo>
                  <a:pt x="75672" y="17459"/>
                </a:lnTo>
                <a:cubicBezTo>
                  <a:pt x="75672" y="22260"/>
                  <a:pt x="79552" y="26151"/>
                  <a:pt x="84339" y="26151"/>
                </a:cubicBezTo>
                <a:cubicBezTo>
                  <a:pt x="89125" y="26151"/>
                  <a:pt x="93005" y="22260"/>
                  <a:pt x="93005" y="17459"/>
                </a:cubicBezTo>
                <a:lnTo>
                  <a:pt x="93005" y="11366"/>
                </a:lnTo>
                <a:lnTo>
                  <a:pt x="98650" y="11366"/>
                </a:lnTo>
                <a:lnTo>
                  <a:pt x="98650" y="17459"/>
                </a:lnTo>
                <a:cubicBezTo>
                  <a:pt x="98650" y="22259"/>
                  <a:pt x="102530" y="26151"/>
                  <a:pt x="107316" y="26151"/>
                </a:cubicBezTo>
                <a:cubicBezTo>
                  <a:pt x="112103" y="26151"/>
                  <a:pt x="115983" y="22259"/>
                  <a:pt x="115983" y="17459"/>
                </a:cubicBezTo>
                <a:lnTo>
                  <a:pt x="115983" y="11366"/>
                </a:lnTo>
                <a:lnTo>
                  <a:pt x="120000" y="11366"/>
                </a:lnTo>
                <a:lnTo>
                  <a:pt x="120000" y="120000"/>
                </a:lnTo>
                <a:lnTo>
                  <a:pt x="0" y="120000"/>
                </a:lnTo>
                <a:close/>
                <a:moveTo>
                  <a:pt x="15405" y="0"/>
                </a:moveTo>
                <a:cubicBezTo>
                  <a:pt x="17983" y="0"/>
                  <a:pt x="20072" y="2095"/>
                  <a:pt x="20072" y="4680"/>
                </a:cubicBezTo>
                <a:lnTo>
                  <a:pt x="20072" y="18051"/>
                </a:lnTo>
                <a:cubicBezTo>
                  <a:pt x="20072" y="20636"/>
                  <a:pt x="17983" y="22732"/>
                  <a:pt x="15405" y="22732"/>
                </a:cubicBezTo>
                <a:cubicBezTo>
                  <a:pt x="12828" y="22732"/>
                  <a:pt x="10739" y="20636"/>
                  <a:pt x="10739" y="18051"/>
                </a:cubicBezTo>
                <a:lnTo>
                  <a:pt x="10739" y="4680"/>
                </a:lnTo>
                <a:cubicBezTo>
                  <a:pt x="10739" y="2095"/>
                  <a:pt x="12828" y="0"/>
                  <a:pt x="15405" y="0"/>
                </a:cubicBezTo>
                <a:close/>
                <a:moveTo>
                  <a:pt x="38383" y="0"/>
                </a:moveTo>
                <a:cubicBezTo>
                  <a:pt x="40960" y="0"/>
                  <a:pt x="43050" y="2095"/>
                  <a:pt x="43050" y="4680"/>
                </a:cubicBezTo>
                <a:lnTo>
                  <a:pt x="43050" y="18051"/>
                </a:lnTo>
                <a:cubicBezTo>
                  <a:pt x="43050" y="20636"/>
                  <a:pt x="40960" y="22732"/>
                  <a:pt x="38383" y="22732"/>
                </a:cubicBezTo>
                <a:cubicBezTo>
                  <a:pt x="35806" y="22732"/>
                  <a:pt x="33716" y="20636"/>
                  <a:pt x="33716" y="18051"/>
                </a:cubicBezTo>
                <a:lnTo>
                  <a:pt x="33716" y="4680"/>
                </a:lnTo>
                <a:cubicBezTo>
                  <a:pt x="33716" y="2095"/>
                  <a:pt x="35806" y="0"/>
                  <a:pt x="38383" y="0"/>
                </a:cubicBezTo>
                <a:close/>
                <a:moveTo>
                  <a:pt x="61361" y="0"/>
                </a:moveTo>
                <a:cubicBezTo>
                  <a:pt x="63938" y="0"/>
                  <a:pt x="66028" y="2095"/>
                  <a:pt x="66028" y="4680"/>
                </a:cubicBezTo>
                <a:lnTo>
                  <a:pt x="66028" y="18051"/>
                </a:lnTo>
                <a:cubicBezTo>
                  <a:pt x="66028" y="20636"/>
                  <a:pt x="63938" y="22731"/>
                  <a:pt x="61361" y="22731"/>
                </a:cubicBezTo>
                <a:cubicBezTo>
                  <a:pt x="58784" y="22731"/>
                  <a:pt x="56694" y="20636"/>
                  <a:pt x="56694" y="18051"/>
                </a:cubicBezTo>
                <a:lnTo>
                  <a:pt x="56694" y="4680"/>
                </a:lnTo>
                <a:cubicBezTo>
                  <a:pt x="56694" y="2095"/>
                  <a:pt x="58784" y="0"/>
                  <a:pt x="61361" y="0"/>
                </a:cubicBezTo>
                <a:close/>
                <a:moveTo>
                  <a:pt x="84339" y="0"/>
                </a:moveTo>
                <a:cubicBezTo>
                  <a:pt x="86916" y="0"/>
                  <a:pt x="89005" y="2095"/>
                  <a:pt x="89005" y="4680"/>
                </a:cubicBezTo>
                <a:lnTo>
                  <a:pt x="89005" y="18051"/>
                </a:lnTo>
                <a:cubicBezTo>
                  <a:pt x="89005" y="20636"/>
                  <a:pt x="86916" y="22731"/>
                  <a:pt x="84339" y="22731"/>
                </a:cubicBezTo>
                <a:cubicBezTo>
                  <a:pt x="81761" y="22731"/>
                  <a:pt x="79672" y="20636"/>
                  <a:pt x="79672" y="18051"/>
                </a:cubicBezTo>
                <a:lnTo>
                  <a:pt x="79672" y="4680"/>
                </a:lnTo>
                <a:cubicBezTo>
                  <a:pt x="79672" y="2095"/>
                  <a:pt x="81761" y="0"/>
                  <a:pt x="84339" y="0"/>
                </a:cubicBezTo>
                <a:close/>
                <a:moveTo>
                  <a:pt x="107316" y="0"/>
                </a:moveTo>
                <a:cubicBezTo>
                  <a:pt x="109894" y="0"/>
                  <a:pt x="111983" y="2095"/>
                  <a:pt x="111983" y="4680"/>
                </a:cubicBezTo>
                <a:lnTo>
                  <a:pt x="111983" y="18051"/>
                </a:lnTo>
                <a:cubicBezTo>
                  <a:pt x="111983" y="20636"/>
                  <a:pt x="109894" y="22731"/>
                  <a:pt x="107316" y="22731"/>
                </a:cubicBezTo>
                <a:cubicBezTo>
                  <a:pt x="104739" y="22731"/>
                  <a:pt x="102650" y="20636"/>
                  <a:pt x="102650" y="18051"/>
                </a:cubicBezTo>
                <a:lnTo>
                  <a:pt x="102650" y="4680"/>
                </a:lnTo>
                <a:cubicBezTo>
                  <a:pt x="102650" y="2095"/>
                  <a:pt x="104739" y="0"/>
                  <a:pt x="107316" y="0"/>
                </a:cubicBezTo>
                <a:close/>
              </a:path>
            </a:pathLst>
          </a:custGeom>
          <a:solidFill>
            <a:srgbClr val="1ED4DE"/>
          </a:solidFill>
          <a:ln>
            <a:noFill/>
          </a:ln>
        </p:spPr>
        <p:txBody>
          <a:bodyPr wrap="square" lIns="121868" tIns="60917" rIns="121868" bIns="60917" anchor="ctr" anchorCtr="0">
            <a:noAutofit/>
          </a:bodyPr>
          <a:lstStyle/>
          <a:p>
            <a:pPr algn="ctr" defTabSz="1218895"/>
            <a:endParaRPr sz="2399" kern="0">
              <a:solidFill>
                <a:srgbClr val="FFFFFF"/>
              </a:solidFill>
              <a:latin typeface="Arial"/>
              <a:ea typeface="Arial"/>
              <a:cs typeface="Arial"/>
              <a:sym typeface="Arial"/>
            </a:endParaRPr>
          </a:p>
        </p:txBody>
      </p:sp>
      <p:grpSp>
        <p:nvGrpSpPr>
          <p:cNvPr id="35" name="Shape 717"/>
          <p:cNvGrpSpPr/>
          <p:nvPr/>
        </p:nvGrpSpPr>
        <p:grpSpPr>
          <a:xfrm>
            <a:off x="8560868" y="2401300"/>
            <a:ext cx="3705744" cy="897784"/>
            <a:chOff x="2113657" y="4283315"/>
            <a:chExt cx="3887257" cy="673513"/>
          </a:xfrm>
        </p:grpSpPr>
        <p:sp>
          <p:nvSpPr>
            <p:cNvPr id="36" name="Shape 718"/>
            <p:cNvSpPr txBox="1"/>
            <p:nvPr/>
          </p:nvSpPr>
          <p:spPr>
            <a:xfrm>
              <a:off x="2113657" y="4495163"/>
              <a:ext cx="3887257"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a:solidFill>
                    <a:srgbClr val="595959"/>
                  </a:solidFill>
                  <a:latin typeface="Times New Roman" panose="02020603050405020304" pitchFamily="18" charset="0"/>
                  <a:ea typeface="Arial"/>
                  <a:cs typeface="Times New Roman" panose="02020603050405020304" pitchFamily="18" charset="0"/>
                </a:rPr>
                <a:t>120 months after sale services</a:t>
              </a:r>
            </a:p>
            <a:p>
              <a:pPr marL="285750" indent="-285750" defTabSz="1218895">
                <a:buFont typeface="Arial" panose="020B0604020202020204" pitchFamily="34" charset="0"/>
                <a:buChar char="•"/>
              </a:pPr>
              <a:r>
                <a:rPr lang="en-US" sz="1600" kern="0" dirty="0">
                  <a:solidFill>
                    <a:srgbClr val="595959"/>
                  </a:solidFill>
                  <a:latin typeface="Times New Roman" panose="02020603050405020304" pitchFamily="18" charset="0"/>
                  <a:ea typeface="Arial"/>
                  <a:cs typeface="Times New Roman" panose="02020603050405020304" pitchFamily="18" charset="0"/>
                </a:rPr>
                <a:t>12 months Guarantee</a:t>
              </a:r>
              <a:endParaRPr lang="en"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37" name="Shape 719"/>
            <p:cNvSpPr txBox="1"/>
            <p:nvPr/>
          </p:nvSpPr>
          <p:spPr>
            <a:xfrm>
              <a:off x="2113658" y="4283315"/>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sym typeface="Arial"/>
                </a:rPr>
                <a:t>After sale services/ Guarantee</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4211" y="448329"/>
            <a:ext cx="1761065" cy="1532871"/>
          </a:xfrm>
          <a:prstGeom prst="rect">
            <a:avLst/>
          </a:prstGeom>
        </p:spPr>
      </p:pic>
      <p:pic>
        <p:nvPicPr>
          <p:cNvPr id="4" name="Picture 3"/>
          <p:cNvPicPr>
            <a:picLocks noChangeAspect="1"/>
          </p:cNvPicPr>
          <p:nvPr/>
        </p:nvPicPr>
        <p:blipFill rotWithShape="1">
          <a:blip r:embed="rId4" cstate="print">
            <a:extLst>
              <a:ext uri="{28A0092B-C50C-407E-A947-70E740481C1C}">
                <a14:useLocalDpi xmlns:a14="http://schemas.microsoft.com/office/drawing/2010/main" val="0"/>
              </a:ext>
            </a:extLst>
          </a:blip>
          <a:srcRect l="22789" t="30571" r="8722" b="29901"/>
          <a:stretch/>
        </p:blipFill>
        <p:spPr>
          <a:xfrm>
            <a:off x="4418012" y="2743141"/>
            <a:ext cx="4114800" cy="1981259"/>
          </a:xfrm>
          <a:prstGeom prst="rect">
            <a:avLst/>
          </a:prstGeom>
        </p:spPr>
      </p:pic>
      <p:pic>
        <p:nvPicPr>
          <p:cNvPr id="25" name="Picture 24"/>
          <p:cNvPicPr>
            <a:picLocks noChangeAspect="1"/>
          </p:cNvPicPr>
          <p:nvPr/>
        </p:nvPicPr>
        <p:blipFill rotWithShape="1">
          <a:blip r:embed="rId4" cstate="print">
            <a:extLst>
              <a:ext uri="{28A0092B-C50C-407E-A947-70E740481C1C}">
                <a14:useLocalDpi xmlns:a14="http://schemas.microsoft.com/office/drawing/2010/main" val="0"/>
              </a:ext>
            </a:extLst>
          </a:blip>
          <a:srcRect l="5666" t="49770" r="79846" b="28338"/>
          <a:stretch/>
        </p:blipFill>
        <p:spPr>
          <a:xfrm>
            <a:off x="5027612" y="2770536"/>
            <a:ext cx="606972" cy="772510"/>
          </a:xfrm>
          <a:prstGeom prst="rect">
            <a:avLst/>
          </a:prstGeom>
        </p:spPr>
      </p:pic>
    </p:spTree>
    <p:extLst>
      <p:ext uri="{BB962C8B-B14F-4D97-AF65-F5344CB8AC3E}">
        <p14:creationId xmlns:p14="http://schemas.microsoft.com/office/powerpoint/2010/main" val="183292731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704"/>
        <p:cNvGrpSpPr/>
        <p:nvPr/>
      </p:nvGrpSpPr>
      <p:grpSpPr>
        <a:xfrm>
          <a:off x="0" y="0"/>
          <a:ext cx="0" cy="0"/>
          <a:chOff x="0" y="0"/>
          <a:chExt cx="0" cy="0"/>
        </a:xfrm>
      </p:grpSpPr>
      <p:sp>
        <p:nvSpPr>
          <p:cNvPr id="707" name="Shape 707"/>
          <p:cNvSpPr txBox="1"/>
          <p:nvPr/>
        </p:nvSpPr>
        <p:spPr>
          <a:xfrm>
            <a:off x="455610" y="3124200"/>
            <a:ext cx="4267201" cy="3076964"/>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Spectral </a:t>
            </a: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Resolution</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 (cm-1):</a:t>
            </a: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 10</a:t>
            </a:r>
          </a:p>
          <a:p>
            <a:pPr marL="285750" indent="-285750" defTabSz="1218895">
              <a:buFont typeface="Arial" panose="020B0604020202020204" pitchFamily="34" charset="0"/>
              <a:buChar char="•"/>
            </a:pP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Spectral Range (cm-1</a:t>
            </a: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 150 - 4600</a:t>
            </a:r>
            <a:endParaRPr lang="fa-IR" sz="1600" kern="0" dirty="0" smtClean="0">
              <a:solidFill>
                <a:srgbClr val="3F3F3F"/>
              </a:solidFill>
              <a:latin typeface="Times New Roman" panose="02020603050405020304" pitchFamily="18" charset="0"/>
              <a:ea typeface="Arial"/>
              <a:cs typeface="Times New Roman" panose="02020603050405020304" pitchFamily="18" charset="0"/>
              <a:sym typeface="Arial"/>
            </a:endParaRPr>
          </a:p>
          <a:p>
            <a:pPr marL="285750" indent="-285750" defTabSz="1218895">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Light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characterization </a:t>
            </a:r>
          </a:p>
          <a:p>
            <a:pPr marL="285750" indent="-285750" defTabSz="1218895">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Safety</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 Security &amp; Forensics</a:t>
            </a:r>
          </a:p>
          <a:p>
            <a:pPr marL="285750" indent="-285750" defTabSz="1218895">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Art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&amp; Archaeology</a:t>
            </a:r>
          </a:p>
          <a:p>
            <a:pPr marL="285750" indent="-285750" defTabSz="1218895">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Semiconductor</a:t>
            </a:r>
            <a:endParaRPr lang="en-US" sz="1600" kern="0" dirty="0">
              <a:solidFill>
                <a:srgbClr val="3F3F3F"/>
              </a:solidFill>
              <a:latin typeface="Times New Roman" panose="02020603050405020304" pitchFamily="18" charset="0"/>
              <a:ea typeface="Arial"/>
              <a:cs typeface="Times New Roman" panose="02020603050405020304" pitchFamily="18" charset="0"/>
              <a:sym typeface="Arial"/>
            </a:endParaRPr>
          </a:p>
          <a:p>
            <a:pPr marL="285750" indent="-285750" defTabSz="1218895">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Gems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&amp; Minerals</a:t>
            </a:r>
          </a:p>
          <a:p>
            <a:pPr marL="285750" indent="-285750" defTabSz="1218895">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Plastics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&amp; Polymers</a:t>
            </a:r>
          </a:p>
          <a:p>
            <a:pPr marL="285750" indent="-285750" defTabSz="1218895">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Medical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&amp; Biomedical Diagnostics</a:t>
            </a:r>
          </a:p>
          <a:p>
            <a:pPr marL="285750" indent="-285750" defTabSz="1218895">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Teaching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&amp; Education</a:t>
            </a:r>
          </a:p>
          <a:p>
            <a:pPr marL="285750" indent="-285750" defTabSz="1218895">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Food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&amp; Feed</a:t>
            </a:r>
          </a:p>
          <a:p>
            <a:pPr marL="285750" indent="-285750" defTabSz="1218895">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Nanotech</a:t>
            </a:r>
            <a:endParaRPr lang="en-US" sz="1600" kern="0" dirty="0">
              <a:solidFill>
                <a:srgbClr val="3F3F3F"/>
              </a:solidFill>
              <a:latin typeface="Times New Roman" panose="02020603050405020304" pitchFamily="18" charset="0"/>
              <a:ea typeface="Arial"/>
              <a:cs typeface="Times New Roman" panose="02020603050405020304" pitchFamily="18" charset="0"/>
              <a:sym typeface="Arial"/>
            </a:endParaRPr>
          </a:p>
          <a:p>
            <a:pPr marL="285750" indent="-285750" defTabSz="1218895">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Petroleum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&amp; </a:t>
            </a: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Petrochem</a:t>
            </a:r>
          </a:p>
          <a:p>
            <a:pPr marL="285750" indent="-285750" defTabSz="1218895">
              <a:buFont typeface="Arial" panose="020B0604020202020204" pitchFamily="34" charset="0"/>
              <a:buChar char="•"/>
            </a:pP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Pharmaceutical, </a:t>
            </a:r>
            <a:r>
              <a:rPr lang="en-US" sz="1600" kern="0" dirty="0" err="1">
                <a:solidFill>
                  <a:srgbClr val="3F3F3F"/>
                </a:solidFill>
                <a:latin typeface="Times New Roman" panose="02020603050405020304" pitchFamily="18" charset="0"/>
                <a:ea typeface="Arial"/>
                <a:cs typeface="Times New Roman" panose="02020603050405020304" pitchFamily="18" charset="0"/>
                <a:sym typeface="Arial"/>
              </a:rPr>
              <a:t>Nutriceutical</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 &amp; </a:t>
            </a: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Cosmetics</a:t>
            </a:r>
            <a:endParaRPr lang="en-US" sz="1600" kern="0" dirty="0">
              <a:solidFill>
                <a:srgbClr val="3F3F3F"/>
              </a:solidFill>
              <a:latin typeface="Times New Roman" panose="02020603050405020304" pitchFamily="18" charset="0"/>
              <a:ea typeface="Arial"/>
              <a:cs typeface="Times New Roman" panose="02020603050405020304" pitchFamily="18" charset="0"/>
              <a:sym typeface="Arial"/>
            </a:endParaRPr>
          </a:p>
        </p:txBody>
      </p:sp>
      <p:sp>
        <p:nvSpPr>
          <p:cNvPr id="708" name="Shape 708"/>
          <p:cNvSpPr txBox="1"/>
          <p:nvPr/>
        </p:nvSpPr>
        <p:spPr>
          <a:xfrm>
            <a:off x="531812" y="2057400"/>
            <a:ext cx="3352800" cy="533341"/>
          </a:xfrm>
          <a:prstGeom prst="rect">
            <a:avLst/>
          </a:prstGeom>
          <a:noFill/>
          <a:ln>
            <a:noFill/>
          </a:ln>
        </p:spPr>
        <p:txBody>
          <a:bodyPr wrap="square" lIns="121868" tIns="60917" rIns="121868" bIns="60917" anchor="t" anchorCtr="0">
            <a:noAutofit/>
          </a:bodyPr>
          <a:lstStyle/>
          <a:p>
            <a:pPr defTabSz="1218895"/>
            <a:r>
              <a:rPr lang="en-US" sz="2400" b="1" dirty="0" err="1"/>
              <a:t>TakNegar</a:t>
            </a:r>
            <a:r>
              <a:rPr lang="en-US" sz="2400" b="1" dirty="0"/>
              <a:t> optical Spectrometer</a:t>
            </a:r>
            <a:r>
              <a:rPr lang="en-US" sz="2400" b="1" baseline="30000" dirty="0"/>
              <a:t> </a:t>
            </a:r>
            <a:endParaRPr lang="en" sz="1333" b="1" kern="0" dirty="0">
              <a:solidFill>
                <a:srgbClr val="3F3F3F"/>
              </a:solidFill>
              <a:latin typeface="Arial"/>
              <a:ea typeface="Arial"/>
              <a:cs typeface="Arial"/>
              <a:sym typeface="Arial"/>
            </a:endParaRPr>
          </a:p>
        </p:txBody>
      </p:sp>
      <p:grpSp>
        <p:nvGrpSpPr>
          <p:cNvPr id="711" name="Shape 711"/>
          <p:cNvGrpSpPr/>
          <p:nvPr/>
        </p:nvGrpSpPr>
        <p:grpSpPr>
          <a:xfrm>
            <a:off x="8560868" y="680349"/>
            <a:ext cx="3400944" cy="897785"/>
            <a:chOff x="2113657" y="4283314"/>
            <a:chExt cx="3647460" cy="673514"/>
          </a:xfrm>
        </p:grpSpPr>
        <p:sp>
          <p:nvSpPr>
            <p:cNvPr id="712" name="Shape 712"/>
            <p:cNvSpPr txBox="1"/>
            <p:nvPr/>
          </p:nvSpPr>
          <p:spPr>
            <a:xfrm>
              <a:off x="2113657" y="4495163"/>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10 </a:t>
              </a: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Devices (Per Year)</a:t>
              </a:r>
              <a:endParaRPr lang="en"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713" name="Shape 713"/>
            <p:cNvSpPr txBox="1"/>
            <p:nvPr/>
          </p:nvSpPr>
          <p:spPr>
            <a:xfrm>
              <a:off x="2113658" y="4283314"/>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rPr>
                <a:t>Production capacity</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715" name="Shape 715"/>
          <p:cNvSpPr/>
          <p:nvPr/>
        </p:nvSpPr>
        <p:spPr>
          <a:xfrm>
            <a:off x="8913812" y="1661061"/>
            <a:ext cx="445583" cy="444279"/>
          </a:xfrm>
          <a:custGeom>
            <a:avLst/>
            <a:gdLst/>
            <a:ahLst/>
            <a:cxnLst/>
            <a:rect l="0" t="0" r="0" b="0"/>
            <a:pathLst>
              <a:path w="120000" h="120000" extrusionOk="0">
                <a:moveTo>
                  <a:pt x="26666" y="100217"/>
                </a:moveTo>
                <a:cubicBezTo>
                  <a:pt x="25193" y="100217"/>
                  <a:pt x="24000" y="101415"/>
                  <a:pt x="24000" y="102892"/>
                </a:cubicBezTo>
                <a:cubicBezTo>
                  <a:pt x="24000" y="104369"/>
                  <a:pt x="25193" y="105566"/>
                  <a:pt x="26666" y="105566"/>
                </a:cubicBezTo>
                <a:lnTo>
                  <a:pt x="93333" y="105566"/>
                </a:lnTo>
                <a:cubicBezTo>
                  <a:pt x="94806" y="105566"/>
                  <a:pt x="96000" y="104369"/>
                  <a:pt x="96000" y="102892"/>
                </a:cubicBezTo>
                <a:cubicBezTo>
                  <a:pt x="96000" y="101415"/>
                  <a:pt x="94806" y="100217"/>
                  <a:pt x="93333" y="100217"/>
                </a:cubicBezTo>
                <a:close/>
                <a:moveTo>
                  <a:pt x="26666" y="87913"/>
                </a:moveTo>
                <a:cubicBezTo>
                  <a:pt x="25193" y="87913"/>
                  <a:pt x="24000" y="89111"/>
                  <a:pt x="24000" y="90588"/>
                </a:cubicBezTo>
                <a:cubicBezTo>
                  <a:pt x="24000" y="92065"/>
                  <a:pt x="25193" y="93262"/>
                  <a:pt x="26666" y="93262"/>
                </a:cubicBezTo>
                <a:lnTo>
                  <a:pt x="93333" y="93262"/>
                </a:lnTo>
                <a:cubicBezTo>
                  <a:pt x="94806" y="93262"/>
                  <a:pt x="96000" y="92065"/>
                  <a:pt x="96000" y="90588"/>
                </a:cubicBezTo>
                <a:cubicBezTo>
                  <a:pt x="96000" y="89111"/>
                  <a:pt x="94806" y="87913"/>
                  <a:pt x="93333" y="87913"/>
                </a:cubicBezTo>
                <a:close/>
                <a:moveTo>
                  <a:pt x="26666" y="75609"/>
                </a:moveTo>
                <a:cubicBezTo>
                  <a:pt x="25193" y="75609"/>
                  <a:pt x="24000" y="76806"/>
                  <a:pt x="24000" y="78284"/>
                </a:cubicBezTo>
                <a:cubicBezTo>
                  <a:pt x="24000" y="79761"/>
                  <a:pt x="25193" y="80958"/>
                  <a:pt x="26666" y="80958"/>
                </a:cubicBezTo>
                <a:lnTo>
                  <a:pt x="93333" y="80958"/>
                </a:lnTo>
                <a:cubicBezTo>
                  <a:pt x="94806" y="80958"/>
                  <a:pt x="96000" y="79761"/>
                  <a:pt x="96000" y="78284"/>
                </a:cubicBezTo>
                <a:cubicBezTo>
                  <a:pt x="96000" y="76806"/>
                  <a:pt x="94806" y="75609"/>
                  <a:pt x="93333" y="75609"/>
                </a:cubicBezTo>
                <a:close/>
                <a:moveTo>
                  <a:pt x="26666" y="63305"/>
                </a:moveTo>
                <a:cubicBezTo>
                  <a:pt x="25193" y="63305"/>
                  <a:pt x="24000" y="64502"/>
                  <a:pt x="24000" y="65979"/>
                </a:cubicBezTo>
                <a:cubicBezTo>
                  <a:pt x="24000" y="67457"/>
                  <a:pt x="25193" y="68654"/>
                  <a:pt x="26666" y="68654"/>
                </a:cubicBezTo>
                <a:lnTo>
                  <a:pt x="93333" y="68654"/>
                </a:lnTo>
                <a:cubicBezTo>
                  <a:pt x="94806" y="68654"/>
                  <a:pt x="96000" y="67457"/>
                  <a:pt x="96000" y="65979"/>
                </a:cubicBezTo>
                <a:cubicBezTo>
                  <a:pt x="96000" y="64502"/>
                  <a:pt x="94806" y="63305"/>
                  <a:pt x="93333" y="63305"/>
                </a:cubicBezTo>
                <a:close/>
                <a:moveTo>
                  <a:pt x="26666" y="51001"/>
                </a:moveTo>
                <a:cubicBezTo>
                  <a:pt x="25193" y="51001"/>
                  <a:pt x="24000" y="52198"/>
                  <a:pt x="24000" y="53675"/>
                </a:cubicBezTo>
                <a:cubicBezTo>
                  <a:pt x="24000" y="55152"/>
                  <a:pt x="25193" y="56350"/>
                  <a:pt x="26666" y="56350"/>
                </a:cubicBezTo>
                <a:lnTo>
                  <a:pt x="93333" y="56350"/>
                </a:lnTo>
                <a:cubicBezTo>
                  <a:pt x="94806" y="56350"/>
                  <a:pt x="96000" y="55152"/>
                  <a:pt x="96000" y="53675"/>
                </a:cubicBezTo>
                <a:cubicBezTo>
                  <a:pt x="96000" y="52198"/>
                  <a:pt x="94806" y="51001"/>
                  <a:pt x="93333" y="51001"/>
                </a:cubicBezTo>
                <a:close/>
                <a:moveTo>
                  <a:pt x="26666" y="38697"/>
                </a:moveTo>
                <a:cubicBezTo>
                  <a:pt x="25193" y="38697"/>
                  <a:pt x="24000" y="39894"/>
                  <a:pt x="24000" y="41371"/>
                </a:cubicBezTo>
                <a:cubicBezTo>
                  <a:pt x="24000" y="42848"/>
                  <a:pt x="25193" y="44046"/>
                  <a:pt x="26666" y="44046"/>
                </a:cubicBezTo>
                <a:lnTo>
                  <a:pt x="93333" y="44046"/>
                </a:lnTo>
                <a:cubicBezTo>
                  <a:pt x="94806" y="44046"/>
                  <a:pt x="96000" y="42848"/>
                  <a:pt x="96000" y="41371"/>
                </a:cubicBezTo>
                <a:cubicBezTo>
                  <a:pt x="96000" y="39894"/>
                  <a:pt x="94806" y="38697"/>
                  <a:pt x="93333" y="38697"/>
                </a:cubicBezTo>
                <a:close/>
                <a:moveTo>
                  <a:pt x="0" y="11366"/>
                </a:moveTo>
                <a:lnTo>
                  <a:pt x="6739" y="11366"/>
                </a:lnTo>
                <a:lnTo>
                  <a:pt x="6739" y="17459"/>
                </a:lnTo>
                <a:cubicBezTo>
                  <a:pt x="6739" y="22260"/>
                  <a:pt x="10619" y="26151"/>
                  <a:pt x="15405" y="26151"/>
                </a:cubicBezTo>
                <a:cubicBezTo>
                  <a:pt x="20192" y="26151"/>
                  <a:pt x="24072" y="22260"/>
                  <a:pt x="24072" y="17459"/>
                </a:cubicBezTo>
                <a:lnTo>
                  <a:pt x="24072" y="11366"/>
                </a:lnTo>
                <a:lnTo>
                  <a:pt x="29716" y="11366"/>
                </a:lnTo>
                <a:lnTo>
                  <a:pt x="29716" y="17459"/>
                </a:lnTo>
                <a:cubicBezTo>
                  <a:pt x="29716" y="22260"/>
                  <a:pt x="33597" y="26151"/>
                  <a:pt x="38383" y="26151"/>
                </a:cubicBezTo>
                <a:cubicBezTo>
                  <a:pt x="43170" y="26151"/>
                  <a:pt x="47050" y="22260"/>
                  <a:pt x="47050" y="17459"/>
                </a:cubicBezTo>
                <a:lnTo>
                  <a:pt x="47050" y="11366"/>
                </a:lnTo>
                <a:lnTo>
                  <a:pt x="52694" y="11366"/>
                </a:lnTo>
                <a:lnTo>
                  <a:pt x="52694" y="17459"/>
                </a:lnTo>
                <a:cubicBezTo>
                  <a:pt x="52694" y="22260"/>
                  <a:pt x="56574" y="26151"/>
                  <a:pt x="61361" y="26151"/>
                </a:cubicBezTo>
                <a:cubicBezTo>
                  <a:pt x="66147" y="26151"/>
                  <a:pt x="70028" y="22260"/>
                  <a:pt x="70028" y="17459"/>
                </a:cubicBezTo>
                <a:lnTo>
                  <a:pt x="70028" y="11366"/>
                </a:lnTo>
                <a:lnTo>
                  <a:pt x="75672" y="11366"/>
                </a:lnTo>
                <a:lnTo>
                  <a:pt x="75672" y="17459"/>
                </a:lnTo>
                <a:cubicBezTo>
                  <a:pt x="75672" y="22260"/>
                  <a:pt x="79552" y="26151"/>
                  <a:pt x="84339" y="26151"/>
                </a:cubicBezTo>
                <a:cubicBezTo>
                  <a:pt x="89125" y="26151"/>
                  <a:pt x="93005" y="22260"/>
                  <a:pt x="93005" y="17459"/>
                </a:cubicBezTo>
                <a:lnTo>
                  <a:pt x="93005" y="11366"/>
                </a:lnTo>
                <a:lnTo>
                  <a:pt x="98650" y="11366"/>
                </a:lnTo>
                <a:lnTo>
                  <a:pt x="98650" y="17459"/>
                </a:lnTo>
                <a:cubicBezTo>
                  <a:pt x="98650" y="22259"/>
                  <a:pt x="102530" y="26151"/>
                  <a:pt x="107316" y="26151"/>
                </a:cubicBezTo>
                <a:cubicBezTo>
                  <a:pt x="112103" y="26151"/>
                  <a:pt x="115983" y="22259"/>
                  <a:pt x="115983" y="17459"/>
                </a:cubicBezTo>
                <a:lnTo>
                  <a:pt x="115983" y="11366"/>
                </a:lnTo>
                <a:lnTo>
                  <a:pt x="120000" y="11366"/>
                </a:lnTo>
                <a:lnTo>
                  <a:pt x="120000" y="120000"/>
                </a:lnTo>
                <a:lnTo>
                  <a:pt x="0" y="120000"/>
                </a:lnTo>
                <a:close/>
                <a:moveTo>
                  <a:pt x="15405" y="0"/>
                </a:moveTo>
                <a:cubicBezTo>
                  <a:pt x="17983" y="0"/>
                  <a:pt x="20072" y="2095"/>
                  <a:pt x="20072" y="4680"/>
                </a:cubicBezTo>
                <a:lnTo>
                  <a:pt x="20072" y="18051"/>
                </a:lnTo>
                <a:cubicBezTo>
                  <a:pt x="20072" y="20636"/>
                  <a:pt x="17983" y="22732"/>
                  <a:pt x="15405" y="22732"/>
                </a:cubicBezTo>
                <a:cubicBezTo>
                  <a:pt x="12828" y="22732"/>
                  <a:pt x="10739" y="20636"/>
                  <a:pt x="10739" y="18051"/>
                </a:cubicBezTo>
                <a:lnTo>
                  <a:pt x="10739" y="4680"/>
                </a:lnTo>
                <a:cubicBezTo>
                  <a:pt x="10739" y="2095"/>
                  <a:pt x="12828" y="0"/>
                  <a:pt x="15405" y="0"/>
                </a:cubicBezTo>
                <a:close/>
                <a:moveTo>
                  <a:pt x="38383" y="0"/>
                </a:moveTo>
                <a:cubicBezTo>
                  <a:pt x="40960" y="0"/>
                  <a:pt x="43050" y="2095"/>
                  <a:pt x="43050" y="4680"/>
                </a:cubicBezTo>
                <a:lnTo>
                  <a:pt x="43050" y="18051"/>
                </a:lnTo>
                <a:cubicBezTo>
                  <a:pt x="43050" y="20636"/>
                  <a:pt x="40960" y="22732"/>
                  <a:pt x="38383" y="22732"/>
                </a:cubicBezTo>
                <a:cubicBezTo>
                  <a:pt x="35806" y="22732"/>
                  <a:pt x="33716" y="20636"/>
                  <a:pt x="33716" y="18051"/>
                </a:cubicBezTo>
                <a:lnTo>
                  <a:pt x="33716" y="4680"/>
                </a:lnTo>
                <a:cubicBezTo>
                  <a:pt x="33716" y="2095"/>
                  <a:pt x="35806" y="0"/>
                  <a:pt x="38383" y="0"/>
                </a:cubicBezTo>
                <a:close/>
                <a:moveTo>
                  <a:pt x="61361" y="0"/>
                </a:moveTo>
                <a:cubicBezTo>
                  <a:pt x="63938" y="0"/>
                  <a:pt x="66028" y="2095"/>
                  <a:pt x="66028" y="4680"/>
                </a:cubicBezTo>
                <a:lnTo>
                  <a:pt x="66028" y="18051"/>
                </a:lnTo>
                <a:cubicBezTo>
                  <a:pt x="66028" y="20636"/>
                  <a:pt x="63938" y="22731"/>
                  <a:pt x="61361" y="22731"/>
                </a:cubicBezTo>
                <a:cubicBezTo>
                  <a:pt x="58784" y="22731"/>
                  <a:pt x="56694" y="20636"/>
                  <a:pt x="56694" y="18051"/>
                </a:cubicBezTo>
                <a:lnTo>
                  <a:pt x="56694" y="4680"/>
                </a:lnTo>
                <a:cubicBezTo>
                  <a:pt x="56694" y="2095"/>
                  <a:pt x="58784" y="0"/>
                  <a:pt x="61361" y="0"/>
                </a:cubicBezTo>
                <a:close/>
                <a:moveTo>
                  <a:pt x="84339" y="0"/>
                </a:moveTo>
                <a:cubicBezTo>
                  <a:pt x="86916" y="0"/>
                  <a:pt x="89005" y="2095"/>
                  <a:pt x="89005" y="4680"/>
                </a:cubicBezTo>
                <a:lnTo>
                  <a:pt x="89005" y="18051"/>
                </a:lnTo>
                <a:cubicBezTo>
                  <a:pt x="89005" y="20636"/>
                  <a:pt x="86916" y="22731"/>
                  <a:pt x="84339" y="22731"/>
                </a:cubicBezTo>
                <a:cubicBezTo>
                  <a:pt x="81761" y="22731"/>
                  <a:pt x="79672" y="20636"/>
                  <a:pt x="79672" y="18051"/>
                </a:cubicBezTo>
                <a:lnTo>
                  <a:pt x="79672" y="4680"/>
                </a:lnTo>
                <a:cubicBezTo>
                  <a:pt x="79672" y="2095"/>
                  <a:pt x="81761" y="0"/>
                  <a:pt x="84339" y="0"/>
                </a:cubicBezTo>
                <a:close/>
                <a:moveTo>
                  <a:pt x="107316" y="0"/>
                </a:moveTo>
                <a:cubicBezTo>
                  <a:pt x="109894" y="0"/>
                  <a:pt x="111983" y="2095"/>
                  <a:pt x="111983" y="4680"/>
                </a:cubicBezTo>
                <a:lnTo>
                  <a:pt x="111983" y="18051"/>
                </a:lnTo>
                <a:cubicBezTo>
                  <a:pt x="111983" y="20636"/>
                  <a:pt x="109894" y="22731"/>
                  <a:pt x="107316" y="22731"/>
                </a:cubicBezTo>
                <a:cubicBezTo>
                  <a:pt x="104739" y="22731"/>
                  <a:pt x="102650" y="20636"/>
                  <a:pt x="102650" y="18051"/>
                </a:cubicBezTo>
                <a:lnTo>
                  <a:pt x="102650" y="4680"/>
                </a:lnTo>
                <a:cubicBezTo>
                  <a:pt x="102650" y="2095"/>
                  <a:pt x="104739" y="0"/>
                  <a:pt x="107316" y="0"/>
                </a:cubicBezTo>
                <a:close/>
              </a:path>
            </a:pathLst>
          </a:custGeom>
          <a:solidFill>
            <a:srgbClr val="1ED4DE"/>
          </a:solidFill>
          <a:ln>
            <a:noFill/>
          </a:ln>
        </p:spPr>
        <p:txBody>
          <a:bodyPr wrap="square" lIns="121868" tIns="60917" rIns="121868" bIns="60917" anchor="ctr" anchorCtr="0">
            <a:noAutofit/>
          </a:bodyPr>
          <a:lstStyle/>
          <a:p>
            <a:pPr algn="ctr" defTabSz="1218895"/>
            <a:endParaRPr sz="2399" kern="0">
              <a:solidFill>
                <a:srgbClr val="FFFFFF"/>
              </a:solidFill>
              <a:latin typeface="Arial"/>
              <a:ea typeface="Arial"/>
              <a:cs typeface="Arial"/>
              <a:sym typeface="Arial"/>
            </a:endParaRPr>
          </a:p>
        </p:txBody>
      </p:sp>
      <p:sp>
        <p:nvSpPr>
          <p:cNvPr id="719" name="Shape 719"/>
          <p:cNvSpPr txBox="1"/>
          <p:nvPr/>
        </p:nvSpPr>
        <p:spPr>
          <a:xfrm>
            <a:off x="8560869" y="2194461"/>
            <a:ext cx="3253607" cy="369236"/>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sym typeface="Arial"/>
              </a:rPr>
              <a:t>After sale services/ Guarantee</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nvGrpSpPr>
          <p:cNvPr id="720" name="Shape 720"/>
          <p:cNvGrpSpPr/>
          <p:nvPr/>
        </p:nvGrpSpPr>
        <p:grpSpPr>
          <a:xfrm>
            <a:off x="8560867" y="3990308"/>
            <a:ext cx="3627958" cy="897785"/>
            <a:chOff x="2113657" y="4283314"/>
            <a:chExt cx="3647460" cy="673514"/>
          </a:xfrm>
        </p:grpSpPr>
        <p:sp>
          <p:nvSpPr>
            <p:cNvPr id="721" name="Shape 721"/>
            <p:cNvSpPr txBox="1"/>
            <p:nvPr/>
          </p:nvSpPr>
          <p:spPr>
            <a:xfrm>
              <a:off x="2113657" y="4495163"/>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fr-FR" sz="1600" kern="0" dirty="0" smtClean="0">
                  <a:solidFill>
                    <a:srgbClr val="595959"/>
                  </a:solidFill>
                  <a:latin typeface="Times New Roman" panose="02020603050405020304" pitchFamily="18" charset="0"/>
                  <a:ea typeface="Arial"/>
                  <a:cs typeface="Times New Roman" panose="02020603050405020304" pitchFamily="18" charset="0"/>
                  <a:sym typeface="Arial"/>
                </a:rPr>
                <a:t>???</a:t>
              </a:r>
              <a:endParaRPr lang="pt-BR"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722" name="Shape 722"/>
            <p:cNvSpPr txBox="1"/>
            <p:nvPr/>
          </p:nvSpPr>
          <p:spPr>
            <a:xfrm>
              <a:off x="2113658" y="4283314"/>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sym typeface="Arial"/>
                </a:rPr>
                <a:t>Standards and legally certificates:</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29" name="Shape 450"/>
          <p:cNvSpPr/>
          <p:nvPr/>
        </p:nvSpPr>
        <p:spPr>
          <a:xfrm>
            <a:off x="8863945" y="3413661"/>
            <a:ext cx="545316" cy="588847"/>
          </a:xfrm>
          <a:custGeom>
            <a:avLst/>
            <a:gdLst/>
            <a:ahLst/>
            <a:cxnLst/>
            <a:rect l="0" t="0" r="0" b="0"/>
            <a:pathLst>
              <a:path w="120000" h="120000" extrusionOk="0">
                <a:moveTo>
                  <a:pt x="65274" y="39473"/>
                </a:moveTo>
                <a:cubicBezTo>
                  <a:pt x="53599" y="36371"/>
                  <a:pt x="41599" y="43242"/>
                  <a:pt x="38470" y="54820"/>
                </a:cubicBezTo>
                <a:cubicBezTo>
                  <a:pt x="35342" y="66398"/>
                  <a:pt x="42270" y="78299"/>
                  <a:pt x="53945" y="81402"/>
                </a:cubicBezTo>
                <a:cubicBezTo>
                  <a:pt x="65620" y="84504"/>
                  <a:pt x="77621" y="77633"/>
                  <a:pt x="80749" y="66055"/>
                </a:cubicBezTo>
                <a:cubicBezTo>
                  <a:pt x="83877" y="54477"/>
                  <a:pt x="76949" y="42576"/>
                  <a:pt x="65274" y="39473"/>
                </a:cubicBezTo>
                <a:close/>
                <a:moveTo>
                  <a:pt x="69168" y="25060"/>
                </a:moveTo>
                <a:cubicBezTo>
                  <a:pt x="88870" y="30296"/>
                  <a:pt x="100561" y="50379"/>
                  <a:pt x="95282" y="69917"/>
                </a:cubicBezTo>
                <a:cubicBezTo>
                  <a:pt x="90003" y="89455"/>
                  <a:pt x="69753" y="101050"/>
                  <a:pt x="50051" y="95815"/>
                </a:cubicBezTo>
                <a:cubicBezTo>
                  <a:pt x="30350" y="90579"/>
                  <a:pt x="18658" y="70496"/>
                  <a:pt x="23937" y="50958"/>
                </a:cubicBezTo>
                <a:cubicBezTo>
                  <a:pt x="29216" y="31420"/>
                  <a:pt x="49467" y="19825"/>
                  <a:pt x="69168" y="25060"/>
                </a:cubicBezTo>
                <a:close/>
                <a:moveTo>
                  <a:pt x="70584" y="19819"/>
                </a:moveTo>
                <a:cubicBezTo>
                  <a:pt x="47964" y="13808"/>
                  <a:pt x="24713" y="27121"/>
                  <a:pt x="18652" y="49554"/>
                </a:cubicBezTo>
                <a:cubicBezTo>
                  <a:pt x="12591" y="71987"/>
                  <a:pt x="26015" y="95045"/>
                  <a:pt x="48635" y="101056"/>
                </a:cubicBezTo>
                <a:cubicBezTo>
                  <a:pt x="71255" y="107067"/>
                  <a:pt x="94506" y="93754"/>
                  <a:pt x="100567" y="71321"/>
                </a:cubicBezTo>
                <a:cubicBezTo>
                  <a:pt x="106628" y="48888"/>
                  <a:pt x="93204" y="25830"/>
                  <a:pt x="70584" y="19819"/>
                </a:cubicBezTo>
                <a:close/>
                <a:moveTo>
                  <a:pt x="120000" y="28418"/>
                </a:moveTo>
                <a:lnTo>
                  <a:pt x="119819" y="29085"/>
                </a:lnTo>
                <a:lnTo>
                  <a:pt x="119636" y="28804"/>
                </a:lnTo>
                <a:close/>
                <a:moveTo>
                  <a:pt x="84120" y="4683"/>
                </a:moveTo>
                <a:lnTo>
                  <a:pt x="83867" y="19572"/>
                </a:lnTo>
                <a:lnTo>
                  <a:pt x="83406" y="19449"/>
                </a:lnTo>
                <a:cubicBezTo>
                  <a:pt x="87163" y="21546"/>
                  <a:pt x="90559" y="24117"/>
                  <a:pt x="93431" y="27166"/>
                </a:cubicBezTo>
                <a:lnTo>
                  <a:pt x="106796" y="23870"/>
                </a:lnTo>
                <a:lnTo>
                  <a:pt x="115363" y="39849"/>
                </a:lnTo>
                <a:lnTo>
                  <a:pt x="105840" y="48364"/>
                </a:lnTo>
                <a:cubicBezTo>
                  <a:pt x="107034" y="52676"/>
                  <a:pt x="107596" y="57191"/>
                  <a:pt x="107394" y="61781"/>
                </a:cubicBezTo>
                <a:lnTo>
                  <a:pt x="119289" y="68330"/>
                </a:lnTo>
                <a:lnTo>
                  <a:pt x="114566" y="85810"/>
                </a:lnTo>
                <a:lnTo>
                  <a:pt x="100132" y="85570"/>
                </a:lnTo>
                <a:cubicBezTo>
                  <a:pt x="98307" y="88594"/>
                  <a:pt x="96096" y="91321"/>
                  <a:pt x="93619" y="93756"/>
                </a:cubicBezTo>
                <a:lnTo>
                  <a:pt x="98359" y="106025"/>
                </a:lnTo>
                <a:lnTo>
                  <a:pt x="83411" y="116405"/>
                </a:lnTo>
                <a:lnTo>
                  <a:pt x="72073" y="106643"/>
                </a:lnTo>
                <a:lnTo>
                  <a:pt x="73453" y="105685"/>
                </a:lnTo>
                <a:cubicBezTo>
                  <a:pt x="69110" y="107079"/>
                  <a:pt x="64517" y="107749"/>
                  <a:pt x="59835" y="107723"/>
                </a:cubicBezTo>
                <a:lnTo>
                  <a:pt x="52963" y="119999"/>
                </a:lnTo>
                <a:lnTo>
                  <a:pt x="35336" y="115316"/>
                </a:lnTo>
                <a:lnTo>
                  <a:pt x="35574" y="101277"/>
                </a:lnTo>
                <a:cubicBezTo>
                  <a:pt x="31839" y="99165"/>
                  <a:pt x="28466" y="96583"/>
                  <a:pt x="25614" y="93529"/>
                </a:cubicBezTo>
                <a:lnTo>
                  <a:pt x="25843" y="94015"/>
                </a:lnTo>
                <a:lnTo>
                  <a:pt x="11102" y="96847"/>
                </a:lnTo>
                <a:lnTo>
                  <a:pt x="3390" y="80445"/>
                </a:lnTo>
                <a:lnTo>
                  <a:pt x="13359" y="72429"/>
                </a:lnTo>
                <a:cubicBezTo>
                  <a:pt x="12295" y="68561"/>
                  <a:pt x="11739" y="64530"/>
                  <a:pt x="11738" y="60428"/>
                </a:cubicBezTo>
                <a:lnTo>
                  <a:pt x="0" y="53965"/>
                </a:lnTo>
                <a:lnTo>
                  <a:pt x="4723" y="36484"/>
                </a:lnTo>
                <a:lnTo>
                  <a:pt x="18174" y="36709"/>
                </a:lnTo>
                <a:cubicBezTo>
                  <a:pt x="19999" y="33515"/>
                  <a:pt x="22203" y="30603"/>
                  <a:pt x="24696" y="27997"/>
                </a:cubicBezTo>
                <a:lnTo>
                  <a:pt x="20190" y="14215"/>
                </a:lnTo>
                <a:lnTo>
                  <a:pt x="35666" y="4625"/>
                </a:lnTo>
                <a:lnTo>
                  <a:pt x="46473" y="14962"/>
                </a:lnTo>
                <a:lnTo>
                  <a:pt x="46365" y="15030"/>
                </a:lnTo>
                <a:cubicBezTo>
                  <a:pt x="50613" y="13704"/>
                  <a:pt x="55098" y="13091"/>
                  <a:pt x="59667" y="13141"/>
                </a:cubicBezTo>
                <a:lnTo>
                  <a:pt x="59206" y="13018"/>
                </a:lnTo>
                <a:lnTo>
                  <a:pt x="66493" y="0"/>
                </a:lnTo>
                <a:close/>
              </a:path>
            </a:pathLst>
          </a:custGeom>
          <a:solidFill>
            <a:srgbClr val="E62949"/>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30" name="Shape 451"/>
          <p:cNvSpPr/>
          <p:nvPr/>
        </p:nvSpPr>
        <p:spPr>
          <a:xfrm rot="1795255">
            <a:off x="8958484" y="121276"/>
            <a:ext cx="356158" cy="656509"/>
          </a:xfrm>
          <a:custGeom>
            <a:avLst/>
            <a:gdLst/>
            <a:ahLst/>
            <a:cxnLst/>
            <a:rect l="0" t="0" r="0" b="0"/>
            <a:pathLst>
              <a:path w="120000" h="120000" extrusionOk="0">
                <a:moveTo>
                  <a:pt x="60041" y="0"/>
                </a:moveTo>
                <a:cubicBezTo>
                  <a:pt x="68312" y="142"/>
                  <a:pt x="77049" y="3617"/>
                  <a:pt x="77802" y="9249"/>
                </a:cubicBezTo>
                <a:cubicBezTo>
                  <a:pt x="79731" y="16341"/>
                  <a:pt x="68983" y="18083"/>
                  <a:pt x="72034" y="26607"/>
                </a:cubicBezTo>
                <a:lnTo>
                  <a:pt x="120000" y="26607"/>
                </a:lnTo>
                <a:lnTo>
                  <a:pt x="120000" y="53320"/>
                </a:lnTo>
                <a:cubicBezTo>
                  <a:pt x="105180" y="54850"/>
                  <a:pt x="101982" y="49006"/>
                  <a:pt x="89415" y="50069"/>
                </a:cubicBezTo>
                <a:cubicBezTo>
                  <a:pt x="79319" y="50489"/>
                  <a:pt x="73089" y="55363"/>
                  <a:pt x="72833" y="59977"/>
                </a:cubicBezTo>
                <a:cubicBezTo>
                  <a:pt x="73004" y="64029"/>
                  <a:pt x="79442" y="70012"/>
                  <a:pt x="91464" y="70060"/>
                </a:cubicBezTo>
                <a:cubicBezTo>
                  <a:pt x="106013" y="69226"/>
                  <a:pt x="103877" y="65247"/>
                  <a:pt x="120000" y="65606"/>
                </a:cubicBezTo>
                <a:lnTo>
                  <a:pt x="120000" y="93541"/>
                </a:lnTo>
                <a:lnTo>
                  <a:pt x="70059" y="93541"/>
                </a:lnTo>
                <a:cubicBezTo>
                  <a:pt x="69329" y="102697"/>
                  <a:pt x="76533" y="101447"/>
                  <a:pt x="78036" y="109608"/>
                </a:cubicBezTo>
                <a:cubicBezTo>
                  <a:pt x="77950" y="116314"/>
                  <a:pt x="67224" y="119904"/>
                  <a:pt x="59959" y="120000"/>
                </a:cubicBezTo>
                <a:cubicBezTo>
                  <a:pt x="51687" y="119857"/>
                  <a:pt x="42950" y="116382"/>
                  <a:pt x="42197" y="110750"/>
                </a:cubicBezTo>
                <a:cubicBezTo>
                  <a:pt x="40279" y="103699"/>
                  <a:pt x="50892" y="101936"/>
                  <a:pt x="47995" y="93541"/>
                </a:cubicBezTo>
                <a:lnTo>
                  <a:pt x="0" y="93541"/>
                </a:lnTo>
                <a:lnTo>
                  <a:pt x="0" y="66075"/>
                </a:lnTo>
                <a:cubicBezTo>
                  <a:pt x="15368" y="64341"/>
                  <a:pt x="18478" y="70364"/>
                  <a:pt x="31219" y="69286"/>
                </a:cubicBezTo>
                <a:cubicBezTo>
                  <a:pt x="41315" y="68866"/>
                  <a:pt x="47545" y="63992"/>
                  <a:pt x="47801" y="59379"/>
                </a:cubicBezTo>
                <a:cubicBezTo>
                  <a:pt x="47631" y="55326"/>
                  <a:pt x="41193" y="49343"/>
                  <a:pt x="29171" y="49296"/>
                </a:cubicBezTo>
                <a:cubicBezTo>
                  <a:pt x="14433" y="50140"/>
                  <a:pt x="16816" y="54212"/>
                  <a:pt x="0" y="53739"/>
                </a:cubicBezTo>
                <a:lnTo>
                  <a:pt x="0" y="26607"/>
                </a:lnTo>
                <a:lnTo>
                  <a:pt x="49932" y="26607"/>
                </a:lnTo>
                <a:cubicBezTo>
                  <a:pt x="50748" y="17288"/>
                  <a:pt x="43474" y="18596"/>
                  <a:pt x="41963" y="10391"/>
                </a:cubicBezTo>
                <a:cubicBezTo>
                  <a:pt x="42049" y="3685"/>
                  <a:pt x="52775" y="95"/>
                  <a:pt x="60041" y="0"/>
                </a:cubicBezTo>
                <a:close/>
              </a:path>
            </a:pathLst>
          </a:custGeom>
          <a:solidFill>
            <a:srgbClr val="F4BD2D"/>
          </a:solidFill>
          <a:ln>
            <a:noFill/>
          </a:ln>
          <a:scene3d>
            <a:camera prst="orthographicFront">
              <a:rot lat="0" lon="0" rev="7200000"/>
            </a:camera>
            <a:lightRig rig="threePt" dir="t"/>
          </a:scene3d>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grpSp>
        <p:nvGrpSpPr>
          <p:cNvPr id="19" name="Shape 717"/>
          <p:cNvGrpSpPr/>
          <p:nvPr/>
        </p:nvGrpSpPr>
        <p:grpSpPr>
          <a:xfrm>
            <a:off x="8560868" y="5882388"/>
            <a:ext cx="3253608" cy="897784"/>
            <a:chOff x="2113657" y="4283315"/>
            <a:chExt cx="3647460" cy="673513"/>
          </a:xfrm>
        </p:grpSpPr>
        <p:sp>
          <p:nvSpPr>
            <p:cNvPr id="21" name="Shape 718"/>
            <p:cNvSpPr txBox="1"/>
            <p:nvPr/>
          </p:nvSpPr>
          <p:spPr>
            <a:xfrm>
              <a:off x="2113657" y="4495163"/>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8000 $</a:t>
              </a:r>
            </a:p>
          </p:txBody>
        </p:sp>
        <p:sp>
          <p:nvSpPr>
            <p:cNvPr id="22" name="Shape 719"/>
            <p:cNvSpPr txBox="1"/>
            <p:nvPr/>
          </p:nvSpPr>
          <p:spPr>
            <a:xfrm>
              <a:off x="2113658" y="4283315"/>
              <a:ext cx="3647459" cy="276999"/>
            </a:xfrm>
            <a:prstGeom prst="rect">
              <a:avLst/>
            </a:prstGeom>
            <a:noFill/>
            <a:ln>
              <a:noFill/>
            </a:ln>
          </p:spPr>
          <p:txBody>
            <a:bodyPr wrap="square" lIns="121868" tIns="60917" rIns="121868" bIns="60917" anchor="t" anchorCtr="0">
              <a:noAutofit/>
            </a:bodyPr>
            <a:lstStyle/>
            <a:p>
              <a:pPr defTabSz="1218895"/>
              <a:r>
                <a:rPr lang="en-US" b="1" kern="0" dirty="0" smtClean="0">
                  <a:solidFill>
                    <a:srgbClr val="595959"/>
                  </a:solidFill>
                  <a:latin typeface="Times New Roman" panose="02020603050405020304" pitchFamily="18" charset="0"/>
                  <a:ea typeface="Arial"/>
                  <a:cs typeface="Times New Roman" panose="02020603050405020304" pitchFamily="18" charset="0"/>
                  <a:sym typeface="Arial"/>
                </a:rPr>
                <a:t>Sales’ Price</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28" name="Shape 718"/>
          <p:cNvSpPr txBox="1"/>
          <p:nvPr/>
        </p:nvSpPr>
        <p:spPr>
          <a:xfrm>
            <a:off x="8560868" y="2493886"/>
            <a:ext cx="3477143" cy="615393"/>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a:solidFill>
                  <a:srgbClr val="595959"/>
                </a:solidFill>
                <a:latin typeface="Times New Roman" panose="02020603050405020304" pitchFamily="18" charset="0"/>
                <a:ea typeface="Arial"/>
                <a:cs typeface="Times New Roman" panose="02020603050405020304" pitchFamily="18" charset="0"/>
              </a:rPr>
              <a:t>120 months after sale services</a:t>
            </a:r>
          </a:p>
          <a:p>
            <a:pPr marL="285750" indent="-285750" defTabSz="1218895">
              <a:buFont typeface="Arial" panose="020B0604020202020204" pitchFamily="34" charset="0"/>
              <a:buChar char="•"/>
            </a:pPr>
            <a:r>
              <a:rPr lang="en-US" sz="1600" kern="0" dirty="0">
                <a:solidFill>
                  <a:srgbClr val="595959"/>
                </a:solidFill>
                <a:latin typeface="Times New Roman" panose="02020603050405020304" pitchFamily="18" charset="0"/>
                <a:ea typeface="Arial"/>
                <a:cs typeface="Times New Roman" panose="02020603050405020304" pitchFamily="18" charset="0"/>
              </a:rPr>
              <a:t>12 months Guarantee</a:t>
            </a:r>
            <a:endParaRPr lang="en"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pic>
        <p:nvPicPr>
          <p:cNvPr id="24" name="Picture 23" descr="D:\شرکت\محصولات\تصاویر\عکس صنعتی دستگاه ها\طیف سنج\طیف‌سنج آرایه خطی\IMG_0319.jpg"/>
          <p:cNvPicPr/>
          <p:nvPr/>
        </p:nvPicPr>
        <p:blipFill rotWithShape="1">
          <a:blip r:embed="rId3" cstate="print"/>
          <a:srcRect l="10310" r="7545"/>
          <a:stretch/>
        </p:blipFill>
        <p:spPr bwMode="auto">
          <a:xfrm>
            <a:off x="4242500" y="1810500"/>
            <a:ext cx="3964123" cy="3206322"/>
          </a:xfrm>
          <a:prstGeom prst="rect">
            <a:avLst/>
          </a:prstGeom>
          <a:noFill/>
          <a:ln w="9525">
            <a:noFill/>
            <a:miter lim="800000"/>
            <a:headEnd/>
            <a:tailEnd/>
          </a:ln>
        </p:spPr>
      </p:pic>
      <p:pic>
        <p:nvPicPr>
          <p:cNvPr id="5" name="Picture 4"/>
          <p:cNvPicPr>
            <a:picLocks noChangeAspect="1"/>
          </p:cNvPicPr>
          <p:nvPr/>
        </p:nvPicPr>
        <p:blipFill rotWithShape="1">
          <a:blip r:embed="rId4">
            <a:extLst>
              <a:ext uri="{28A0092B-C50C-407E-A947-70E740481C1C}">
                <a14:useLocalDpi xmlns:a14="http://schemas.microsoft.com/office/drawing/2010/main" val="0"/>
              </a:ext>
            </a:extLst>
          </a:blip>
          <a:srcRect l="3125" t="2001" r="3125" b="3999"/>
          <a:stretch/>
        </p:blipFill>
        <p:spPr>
          <a:xfrm>
            <a:off x="531812" y="434946"/>
            <a:ext cx="2819400" cy="1275907"/>
          </a:xfrm>
          <a:prstGeom prst="rect">
            <a:avLst/>
          </a:prstGeom>
        </p:spPr>
      </p:pic>
      <p:sp>
        <p:nvSpPr>
          <p:cNvPr id="23" name="Shape 974"/>
          <p:cNvSpPr/>
          <p:nvPr/>
        </p:nvSpPr>
        <p:spPr>
          <a:xfrm rot="10800000">
            <a:off x="8959687" y="5338853"/>
            <a:ext cx="353751" cy="528546"/>
          </a:xfrm>
          <a:custGeom>
            <a:avLst/>
            <a:gdLst/>
            <a:ahLst/>
            <a:cxnLst/>
            <a:rect l="0" t="0" r="0" b="0"/>
            <a:pathLst>
              <a:path w="120000" h="120000" extrusionOk="0">
                <a:moveTo>
                  <a:pt x="51597" y="50921"/>
                </a:moveTo>
                <a:lnTo>
                  <a:pt x="51597" y="19698"/>
                </a:lnTo>
                <a:cubicBezTo>
                  <a:pt x="47669" y="20191"/>
                  <a:pt x="43916" y="21082"/>
                  <a:pt x="40531" y="22332"/>
                </a:cubicBezTo>
                <a:cubicBezTo>
                  <a:pt x="30598" y="26001"/>
                  <a:pt x="25457" y="32166"/>
                  <a:pt x="27169" y="38355"/>
                </a:cubicBezTo>
                <a:cubicBezTo>
                  <a:pt x="29239" y="46431"/>
                  <a:pt x="39005" y="49155"/>
                  <a:pt x="51597" y="50921"/>
                </a:cubicBezTo>
                <a:close/>
                <a:moveTo>
                  <a:pt x="67852" y="100379"/>
                </a:moveTo>
                <a:cubicBezTo>
                  <a:pt x="71963" y="99887"/>
                  <a:pt x="75901" y="98973"/>
                  <a:pt x="79437" y="97667"/>
                </a:cubicBezTo>
                <a:cubicBezTo>
                  <a:pt x="89370" y="93998"/>
                  <a:pt x="94511" y="87833"/>
                  <a:pt x="92799" y="81644"/>
                </a:cubicBezTo>
                <a:cubicBezTo>
                  <a:pt x="89506" y="73388"/>
                  <a:pt x="79840" y="69732"/>
                  <a:pt x="67852" y="67361"/>
                </a:cubicBezTo>
                <a:close/>
                <a:moveTo>
                  <a:pt x="67852" y="120000"/>
                </a:moveTo>
                <a:lnTo>
                  <a:pt x="51597" y="120000"/>
                </a:lnTo>
                <a:lnTo>
                  <a:pt x="51597" y="114256"/>
                </a:lnTo>
                <a:cubicBezTo>
                  <a:pt x="45417" y="113829"/>
                  <a:pt x="39328" y="112890"/>
                  <a:pt x="33554" y="111448"/>
                </a:cubicBezTo>
                <a:cubicBezTo>
                  <a:pt x="13606" y="106463"/>
                  <a:pt x="696" y="96271"/>
                  <a:pt x="0" y="84958"/>
                </a:cubicBezTo>
                <a:lnTo>
                  <a:pt x="26861" y="84529"/>
                </a:lnTo>
                <a:cubicBezTo>
                  <a:pt x="27245" y="90776"/>
                  <a:pt x="34374" y="96404"/>
                  <a:pt x="45389" y="99156"/>
                </a:cubicBezTo>
                <a:cubicBezTo>
                  <a:pt x="47394" y="99657"/>
                  <a:pt x="49467" y="100048"/>
                  <a:pt x="51597" y="100293"/>
                </a:cubicBezTo>
                <a:lnTo>
                  <a:pt x="51597" y="64682"/>
                </a:lnTo>
                <a:cubicBezTo>
                  <a:pt x="30368" y="61567"/>
                  <a:pt x="7690" y="58004"/>
                  <a:pt x="556" y="40045"/>
                </a:cubicBezTo>
                <a:cubicBezTo>
                  <a:pt x="-2422" y="28913"/>
                  <a:pt x="6883" y="17850"/>
                  <a:pt x="24755" y="11249"/>
                </a:cubicBezTo>
                <a:cubicBezTo>
                  <a:pt x="32832" y="8265"/>
                  <a:pt x="42066" y="6412"/>
                  <a:pt x="51597" y="5737"/>
                </a:cubicBezTo>
                <a:lnTo>
                  <a:pt x="51597" y="0"/>
                </a:lnTo>
                <a:lnTo>
                  <a:pt x="67852" y="0"/>
                </a:lnTo>
                <a:lnTo>
                  <a:pt x="67852" y="5703"/>
                </a:lnTo>
                <a:cubicBezTo>
                  <a:pt x="74209" y="6118"/>
                  <a:pt x="80479" y="7068"/>
                  <a:pt x="86414" y="8551"/>
                </a:cubicBezTo>
                <a:cubicBezTo>
                  <a:pt x="106363" y="13536"/>
                  <a:pt x="119273" y="23728"/>
                  <a:pt x="119969" y="35041"/>
                </a:cubicBezTo>
                <a:lnTo>
                  <a:pt x="93108" y="35470"/>
                </a:lnTo>
                <a:cubicBezTo>
                  <a:pt x="92723" y="29223"/>
                  <a:pt x="85594" y="23595"/>
                  <a:pt x="74579" y="20843"/>
                </a:cubicBezTo>
                <a:cubicBezTo>
                  <a:pt x="72410" y="20301"/>
                  <a:pt x="70160" y="19888"/>
                  <a:pt x="67852" y="19639"/>
                </a:cubicBezTo>
                <a:lnTo>
                  <a:pt x="67852" y="52969"/>
                </a:lnTo>
                <a:cubicBezTo>
                  <a:pt x="88284" y="55535"/>
                  <a:pt x="110482" y="59921"/>
                  <a:pt x="119411" y="79734"/>
                </a:cubicBezTo>
                <a:cubicBezTo>
                  <a:pt x="122511" y="90942"/>
                  <a:pt x="113201" y="102106"/>
                  <a:pt x="95213" y="108750"/>
                </a:cubicBezTo>
                <a:cubicBezTo>
                  <a:pt x="86990" y="111788"/>
                  <a:pt x="77568" y="113654"/>
                  <a:pt x="67852" y="114293"/>
                </a:cubicBezTo>
                <a:close/>
              </a:path>
            </a:pathLst>
          </a:custGeom>
          <a:solidFill>
            <a:schemeClr val="accent3">
              <a:lumMod val="75000"/>
            </a:schemeClr>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dk1"/>
              </a:solidFill>
              <a:latin typeface="Arial"/>
              <a:ea typeface="Arial"/>
              <a:cs typeface="Arial"/>
              <a:sym typeface="Arial"/>
            </a:endParaRPr>
          </a:p>
        </p:txBody>
      </p:sp>
    </p:spTree>
    <p:extLst>
      <p:ext uri="{BB962C8B-B14F-4D97-AF65-F5344CB8AC3E}">
        <p14:creationId xmlns:p14="http://schemas.microsoft.com/office/powerpoint/2010/main" val="207205570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704"/>
        <p:cNvGrpSpPr/>
        <p:nvPr/>
      </p:nvGrpSpPr>
      <p:grpSpPr>
        <a:xfrm>
          <a:off x="0" y="0"/>
          <a:ext cx="0" cy="0"/>
          <a:chOff x="0" y="0"/>
          <a:chExt cx="0" cy="0"/>
        </a:xfrm>
      </p:grpSpPr>
      <p:sp>
        <p:nvSpPr>
          <p:cNvPr id="707" name="Shape 707"/>
          <p:cNvSpPr txBox="1"/>
          <p:nvPr/>
        </p:nvSpPr>
        <p:spPr>
          <a:xfrm>
            <a:off x="455611" y="2514600"/>
            <a:ext cx="3886201" cy="4191000"/>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Characterization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of </a:t>
            </a: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Nano-Structured Materials Such as:</a:t>
            </a:r>
          </a:p>
          <a:p>
            <a:pPr marL="742950" lvl="1" indent="-285750" defTabSz="1218895">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Metal Nanoparticles</a:t>
            </a:r>
          </a:p>
          <a:p>
            <a:pPr marL="742950" lvl="1" indent="-285750" defTabSz="1218895">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Metal Oxide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and </a:t>
            </a: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Sulfide</a:t>
            </a:r>
          </a:p>
          <a:p>
            <a:pPr marL="742950" lvl="1" indent="-285750" defTabSz="1218895">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Carbon nanotubes</a:t>
            </a:r>
          </a:p>
          <a:p>
            <a:pPr marL="742950" lvl="1" indent="-285750" defTabSz="1218895">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Nanofibers</a:t>
            </a:r>
          </a:p>
          <a:p>
            <a:pPr marL="742950" lvl="1" indent="-285750" defTabSz="1218895">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Nano-adsorbents</a:t>
            </a:r>
          </a:p>
          <a:p>
            <a:pPr marL="742950" lvl="1" indent="-285750" defTabSz="1218895">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a:t>
            </a:r>
          </a:p>
          <a:p>
            <a:pPr marL="285750" indent="-285750" defTabSz="1218895">
              <a:buFont typeface="Arial" panose="020B0604020202020204" pitchFamily="34" charset="0"/>
              <a:buChar char="•"/>
            </a:pPr>
            <a:endParaRPr lang="en-US" sz="700" kern="0" dirty="0" smtClean="0">
              <a:solidFill>
                <a:srgbClr val="3F3F3F"/>
              </a:solidFill>
              <a:latin typeface="Times New Roman" panose="02020603050405020304" pitchFamily="18" charset="0"/>
              <a:ea typeface="Arial"/>
              <a:cs typeface="Times New Roman" panose="02020603050405020304" pitchFamily="18" charset="0"/>
              <a:sym typeface="Arial"/>
            </a:endParaRPr>
          </a:p>
          <a:p>
            <a:pPr marL="285750" indent="-285750" defTabSz="1218895">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Determining Properties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of </a:t>
            </a: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Materials Including: </a:t>
            </a:r>
          </a:p>
          <a:p>
            <a:pPr marL="742950" lvl="1" indent="-285750" defTabSz="1218895">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The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BET Specific Surface </a:t>
            </a: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Area</a:t>
            </a:r>
          </a:p>
          <a:p>
            <a:pPr marL="742950" lvl="1" indent="-285750" defTabSz="1218895">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Metal Dispersion</a:t>
            </a:r>
          </a:p>
          <a:p>
            <a:pPr marL="742950" lvl="1" indent="-285750" defTabSz="1218895">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The Adsorption Properties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of </a:t>
            </a: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Nanoparticles</a:t>
            </a:r>
          </a:p>
          <a:p>
            <a:pPr marL="742950" lvl="1" indent="-285750" defTabSz="1218895">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Temperature </a:t>
            </a:r>
          </a:p>
          <a:p>
            <a:pPr marL="742950" lvl="1" indent="-285750" defTabSz="1218895">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Mechanism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of </a:t>
            </a: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Reduction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for </a:t>
            </a: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Nano-Metal Oxide</a:t>
            </a:r>
            <a:endParaRPr lang="en-US" sz="1600" kern="0" dirty="0">
              <a:solidFill>
                <a:srgbClr val="3F3F3F"/>
              </a:solidFill>
              <a:ea typeface="Arial"/>
              <a:cs typeface="Arial"/>
              <a:sym typeface="Arial"/>
            </a:endParaRPr>
          </a:p>
        </p:txBody>
      </p:sp>
      <p:sp>
        <p:nvSpPr>
          <p:cNvPr id="708" name="Shape 708"/>
          <p:cNvSpPr txBox="1"/>
          <p:nvPr/>
        </p:nvSpPr>
        <p:spPr>
          <a:xfrm>
            <a:off x="455612" y="1981200"/>
            <a:ext cx="3352800" cy="533341"/>
          </a:xfrm>
          <a:prstGeom prst="rect">
            <a:avLst/>
          </a:prstGeom>
          <a:noFill/>
          <a:ln>
            <a:noFill/>
          </a:ln>
        </p:spPr>
        <p:txBody>
          <a:bodyPr wrap="square" lIns="121868" tIns="60917" rIns="121868" bIns="60917" anchor="t" anchorCtr="0">
            <a:noAutofit/>
          </a:bodyPr>
          <a:lstStyle/>
          <a:p>
            <a:pPr defTabSz="1218895"/>
            <a:r>
              <a:rPr lang="en-US" sz="2400" b="1" kern="0" dirty="0" err="1">
                <a:solidFill>
                  <a:srgbClr val="3F3F3F"/>
                </a:solidFill>
                <a:ea typeface="Arial"/>
                <a:cs typeface="Arial"/>
                <a:sym typeface="Arial"/>
              </a:rPr>
              <a:t>NanoSORD</a:t>
            </a:r>
            <a:endParaRPr lang="en" sz="1333" kern="0" dirty="0">
              <a:solidFill>
                <a:srgbClr val="3F3F3F"/>
              </a:solidFill>
              <a:latin typeface="Arial"/>
              <a:ea typeface="Arial"/>
              <a:cs typeface="Arial"/>
              <a:sym typeface="Arial"/>
            </a:endParaRPr>
          </a:p>
        </p:txBody>
      </p:sp>
      <p:grpSp>
        <p:nvGrpSpPr>
          <p:cNvPr id="23" name="Shape 711"/>
          <p:cNvGrpSpPr/>
          <p:nvPr/>
        </p:nvGrpSpPr>
        <p:grpSpPr>
          <a:xfrm>
            <a:off x="8560868" y="834377"/>
            <a:ext cx="3400944" cy="897785"/>
            <a:chOff x="2113657" y="4283314"/>
            <a:chExt cx="3647460" cy="673514"/>
          </a:xfrm>
        </p:grpSpPr>
        <p:sp>
          <p:nvSpPr>
            <p:cNvPr id="25" name="Shape 712"/>
            <p:cNvSpPr txBox="1"/>
            <p:nvPr/>
          </p:nvSpPr>
          <p:spPr>
            <a:xfrm>
              <a:off x="2113657" y="4495163"/>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4 Devices (Per year)</a:t>
              </a:r>
              <a:endParaRPr lang="en"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26" name="Shape 713"/>
            <p:cNvSpPr txBox="1"/>
            <p:nvPr/>
          </p:nvSpPr>
          <p:spPr>
            <a:xfrm>
              <a:off x="2113658" y="4283314"/>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rPr>
                <a:t>Production capacity</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27" name="Shape 715"/>
          <p:cNvSpPr/>
          <p:nvPr/>
        </p:nvSpPr>
        <p:spPr>
          <a:xfrm>
            <a:off x="8913812" y="1815089"/>
            <a:ext cx="445583" cy="444279"/>
          </a:xfrm>
          <a:custGeom>
            <a:avLst/>
            <a:gdLst/>
            <a:ahLst/>
            <a:cxnLst/>
            <a:rect l="0" t="0" r="0" b="0"/>
            <a:pathLst>
              <a:path w="120000" h="120000" extrusionOk="0">
                <a:moveTo>
                  <a:pt x="26666" y="100217"/>
                </a:moveTo>
                <a:cubicBezTo>
                  <a:pt x="25193" y="100217"/>
                  <a:pt x="24000" y="101415"/>
                  <a:pt x="24000" y="102892"/>
                </a:cubicBezTo>
                <a:cubicBezTo>
                  <a:pt x="24000" y="104369"/>
                  <a:pt x="25193" y="105566"/>
                  <a:pt x="26666" y="105566"/>
                </a:cubicBezTo>
                <a:lnTo>
                  <a:pt x="93333" y="105566"/>
                </a:lnTo>
                <a:cubicBezTo>
                  <a:pt x="94806" y="105566"/>
                  <a:pt x="96000" y="104369"/>
                  <a:pt x="96000" y="102892"/>
                </a:cubicBezTo>
                <a:cubicBezTo>
                  <a:pt x="96000" y="101415"/>
                  <a:pt x="94806" y="100217"/>
                  <a:pt x="93333" y="100217"/>
                </a:cubicBezTo>
                <a:close/>
                <a:moveTo>
                  <a:pt x="26666" y="87913"/>
                </a:moveTo>
                <a:cubicBezTo>
                  <a:pt x="25193" y="87913"/>
                  <a:pt x="24000" y="89111"/>
                  <a:pt x="24000" y="90588"/>
                </a:cubicBezTo>
                <a:cubicBezTo>
                  <a:pt x="24000" y="92065"/>
                  <a:pt x="25193" y="93262"/>
                  <a:pt x="26666" y="93262"/>
                </a:cubicBezTo>
                <a:lnTo>
                  <a:pt x="93333" y="93262"/>
                </a:lnTo>
                <a:cubicBezTo>
                  <a:pt x="94806" y="93262"/>
                  <a:pt x="96000" y="92065"/>
                  <a:pt x="96000" y="90588"/>
                </a:cubicBezTo>
                <a:cubicBezTo>
                  <a:pt x="96000" y="89111"/>
                  <a:pt x="94806" y="87913"/>
                  <a:pt x="93333" y="87913"/>
                </a:cubicBezTo>
                <a:close/>
                <a:moveTo>
                  <a:pt x="26666" y="75609"/>
                </a:moveTo>
                <a:cubicBezTo>
                  <a:pt x="25193" y="75609"/>
                  <a:pt x="24000" y="76806"/>
                  <a:pt x="24000" y="78284"/>
                </a:cubicBezTo>
                <a:cubicBezTo>
                  <a:pt x="24000" y="79761"/>
                  <a:pt x="25193" y="80958"/>
                  <a:pt x="26666" y="80958"/>
                </a:cubicBezTo>
                <a:lnTo>
                  <a:pt x="93333" y="80958"/>
                </a:lnTo>
                <a:cubicBezTo>
                  <a:pt x="94806" y="80958"/>
                  <a:pt x="96000" y="79761"/>
                  <a:pt x="96000" y="78284"/>
                </a:cubicBezTo>
                <a:cubicBezTo>
                  <a:pt x="96000" y="76806"/>
                  <a:pt x="94806" y="75609"/>
                  <a:pt x="93333" y="75609"/>
                </a:cubicBezTo>
                <a:close/>
                <a:moveTo>
                  <a:pt x="26666" y="63305"/>
                </a:moveTo>
                <a:cubicBezTo>
                  <a:pt x="25193" y="63305"/>
                  <a:pt x="24000" y="64502"/>
                  <a:pt x="24000" y="65979"/>
                </a:cubicBezTo>
                <a:cubicBezTo>
                  <a:pt x="24000" y="67457"/>
                  <a:pt x="25193" y="68654"/>
                  <a:pt x="26666" y="68654"/>
                </a:cubicBezTo>
                <a:lnTo>
                  <a:pt x="93333" y="68654"/>
                </a:lnTo>
                <a:cubicBezTo>
                  <a:pt x="94806" y="68654"/>
                  <a:pt x="96000" y="67457"/>
                  <a:pt x="96000" y="65979"/>
                </a:cubicBezTo>
                <a:cubicBezTo>
                  <a:pt x="96000" y="64502"/>
                  <a:pt x="94806" y="63305"/>
                  <a:pt x="93333" y="63305"/>
                </a:cubicBezTo>
                <a:close/>
                <a:moveTo>
                  <a:pt x="26666" y="51001"/>
                </a:moveTo>
                <a:cubicBezTo>
                  <a:pt x="25193" y="51001"/>
                  <a:pt x="24000" y="52198"/>
                  <a:pt x="24000" y="53675"/>
                </a:cubicBezTo>
                <a:cubicBezTo>
                  <a:pt x="24000" y="55152"/>
                  <a:pt x="25193" y="56350"/>
                  <a:pt x="26666" y="56350"/>
                </a:cubicBezTo>
                <a:lnTo>
                  <a:pt x="93333" y="56350"/>
                </a:lnTo>
                <a:cubicBezTo>
                  <a:pt x="94806" y="56350"/>
                  <a:pt x="96000" y="55152"/>
                  <a:pt x="96000" y="53675"/>
                </a:cubicBezTo>
                <a:cubicBezTo>
                  <a:pt x="96000" y="52198"/>
                  <a:pt x="94806" y="51001"/>
                  <a:pt x="93333" y="51001"/>
                </a:cubicBezTo>
                <a:close/>
                <a:moveTo>
                  <a:pt x="26666" y="38697"/>
                </a:moveTo>
                <a:cubicBezTo>
                  <a:pt x="25193" y="38697"/>
                  <a:pt x="24000" y="39894"/>
                  <a:pt x="24000" y="41371"/>
                </a:cubicBezTo>
                <a:cubicBezTo>
                  <a:pt x="24000" y="42848"/>
                  <a:pt x="25193" y="44046"/>
                  <a:pt x="26666" y="44046"/>
                </a:cubicBezTo>
                <a:lnTo>
                  <a:pt x="93333" y="44046"/>
                </a:lnTo>
                <a:cubicBezTo>
                  <a:pt x="94806" y="44046"/>
                  <a:pt x="96000" y="42848"/>
                  <a:pt x="96000" y="41371"/>
                </a:cubicBezTo>
                <a:cubicBezTo>
                  <a:pt x="96000" y="39894"/>
                  <a:pt x="94806" y="38697"/>
                  <a:pt x="93333" y="38697"/>
                </a:cubicBezTo>
                <a:close/>
                <a:moveTo>
                  <a:pt x="0" y="11366"/>
                </a:moveTo>
                <a:lnTo>
                  <a:pt x="6739" y="11366"/>
                </a:lnTo>
                <a:lnTo>
                  <a:pt x="6739" y="17459"/>
                </a:lnTo>
                <a:cubicBezTo>
                  <a:pt x="6739" y="22260"/>
                  <a:pt x="10619" y="26151"/>
                  <a:pt x="15405" y="26151"/>
                </a:cubicBezTo>
                <a:cubicBezTo>
                  <a:pt x="20192" y="26151"/>
                  <a:pt x="24072" y="22260"/>
                  <a:pt x="24072" y="17459"/>
                </a:cubicBezTo>
                <a:lnTo>
                  <a:pt x="24072" y="11366"/>
                </a:lnTo>
                <a:lnTo>
                  <a:pt x="29716" y="11366"/>
                </a:lnTo>
                <a:lnTo>
                  <a:pt x="29716" y="17459"/>
                </a:lnTo>
                <a:cubicBezTo>
                  <a:pt x="29716" y="22260"/>
                  <a:pt x="33597" y="26151"/>
                  <a:pt x="38383" y="26151"/>
                </a:cubicBezTo>
                <a:cubicBezTo>
                  <a:pt x="43170" y="26151"/>
                  <a:pt x="47050" y="22260"/>
                  <a:pt x="47050" y="17459"/>
                </a:cubicBezTo>
                <a:lnTo>
                  <a:pt x="47050" y="11366"/>
                </a:lnTo>
                <a:lnTo>
                  <a:pt x="52694" y="11366"/>
                </a:lnTo>
                <a:lnTo>
                  <a:pt x="52694" y="17459"/>
                </a:lnTo>
                <a:cubicBezTo>
                  <a:pt x="52694" y="22260"/>
                  <a:pt x="56574" y="26151"/>
                  <a:pt x="61361" y="26151"/>
                </a:cubicBezTo>
                <a:cubicBezTo>
                  <a:pt x="66147" y="26151"/>
                  <a:pt x="70028" y="22260"/>
                  <a:pt x="70028" y="17459"/>
                </a:cubicBezTo>
                <a:lnTo>
                  <a:pt x="70028" y="11366"/>
                </a:lnTo>
                <a:lnTo>
                  <a:pt x="75672" y="11366"/>
                </a:lnTo>
                <a:lnTo>
                  <a:pt x="75672" y="17459"/>
                </a:lnTo>
                <a:cubicBezTo>
                  <a:pt x="75672" y="22260"/>
                  <a:pt x="79552" y="26151"/>
                  <a:pt x="84339" y="26151"/>
                </a:cubicBezTo>
                <a:cubicBezTo>
                  <a:pt x="89125" y="26151"/>
                  <a:pt x="93005" y="22260"/>
                  <a:pt x="93005" y="17459"/>
                </a:cubicBezTo>
                <a:lnTo>
                  <a:pt x="93005" y="11366"/>
                </a:lnTo>
                <a:lnTo>
                  <a:pt x="98650" y="11366"/>
                </a:lnTo>
                <a:lnTo>
                  <a:pt x="98650" y="17459"/>
                </a:lnTo>
                <a:cubicBezTo>
                  <a:pt x="98650" y="22259"/>
                  <a:pt x="102530" y="26151"/>
                  <a:pt x="107316" y="26151"/>
                </a:cubicBezTo>
                <a:cubicBezTo>
                  <a:pt x="112103" y="26151"/>
                  <a:pt x="115983" y="22259"/>
                  <a:pt x="115983" y="17459"/>
                </a:cubicBezTo>
                <a:lnTo>
                  <a:pt x="115983" y="11366"/>
                </a:lnTo>
                <a:lnTo>
                  <a:pt x="120000" y="11366"/>
                </a:lnTo>
                <a:lnTo>
                  <a:pt x="120000" y="120000"/>
                </a:lnTo>
                <a:lnTo>
                  <a:pt x="0" y="120000"/>
                </a:lnTo>
                <a:close/>
                <a:moveTo>
                  <a:pt x="15405" y="0"/>
                </a:moveTo>
                <a:cubicBezTo>
                  <a:pt x="17983" y="0"/>
                  <a:pt x="20072" y="2095"/>
                  <a:pt x="20072" y="4680"/>
                </a:cubicBezTo>
                <a:lnTo>
                  <a:pt x="20072" y="18051"/>
                </a:lnTo>
                <a:cubicBezTo>
                  <a:pt x="20072" y="20636"/>
                  <a:pt x="17983" y="22732"/>
                  <a:pt x="15405" y="22732"/>
                </a:cubicBezTo>
                <a:cubicBezTo>
                  <a:pt x="12828" y="22732"/>
                  <a:pt x="10739" y="20636"/>
                  <a:pt x="10739" y="18051"/>
                </a:cubicBezTo>
                <a:lnTo>
                  <a:pt x="10739" y="4680"/>
                </a:lnTo>
                <a:cubicBezTo>
                  <a:pt x="10739" y="2095"/>
                  <a:pt x="12828" y="0"/>
                  <a:pt x="15405" y="0"/>
                </a:cubicBezTo>
                <a:close/>
                <a:moveTo>
                  <a:pt x="38383" y="0"/>
                </a:moveTo>
                <a:cubicBezTo>
                  <a:pt x="40960" y="0"/>
                  <a:pt x="43050" y="2095"/>
                  <a:pt x="43050" y="4680"/>
                </a:cubicBezTo>
                <a:lnTo>
                  <a:pt x="43050" y="18051"/>
                </a:lnTo>
                <a:cubicBezTo>
                  <a:pt x="43050" y="20636"/>
                  <a:pt x="40960" y="22732"/>
                  <a:pt x="38383" y="22732"/>
                </a:cubicBezTo>
                <a:cubicBezTo>
                  <a:pt x="35806" y="22732"/>
                  <a:pt x="33716" y="20636"/>
                  <a:pt x="33716" y="18051"/>
                </a:cubicBezTo>
                <a:lnTo>
                  <a:pt x="33716" y="4680"/>
                </a:lnTo>
                <a:cubicBezTo>
                  <a:pt x="33716" y="2095"/>
                  <a:pt x="35806" y="0"/>
                  <a:pt x="38383" y="0"/>
                </a:cubicBezTo>
                <a:close/>
                <a:moveTo>
                  <a:pt x="61361" y="0"/>
                </a:moveTo>
                <a:cubicBezTo>
                  <a:pt x="63938" y="0"/>
                  <a:pt x="66028" y="2095"/>
                  <a:pt x="66028" y="4680"/>
                </a:cubicBezTo>
                <a:lnTo>
                  <a:pt x="66028" y="18051"/>
                </a:lnTo>
                <a:cubicBezTo>
                  <a:pt x="66028" y="20636"/>
                  <a:pt x="63938" y="22731"/>
                  <a:pt x="61361" y="22731"/>
                </a:cubicBezTo>
                <a:cubicBezTo>
                  <a:pt x="58784" y="22731"/>
                  <a:pt x="56694" y="20636"/>
                  <a:pt x="56694" y="18051"/>
                </a:cubicBezTo>
                <a:lnTo>
                  <a:pt x="56694" y="4680"/>
                </a:lnTo>
                <a:cubicBezTo>
                  <a:pt x="56694" y="2095"/>
                  <a:pt x="58784" y="0"/>
                  <a:pt x="61361" y="0"/>
                </a:cubicBezTo>
                <a:close/>
                <a:moveTo>
                  <a:pt x="84339" y="0"/>
                </a:moveTo>
                <a:cubicBezTo>
                  <a:pt x="86916" y="0"/>
                  <a:pt x="89005" y="2095"/>
                  <a:pt x="89005" y="4680"/>
                </a:cubicBezTo>
                <a:lnTo>
                  <a:pt x="89005" y="18051"/>
                </a:lnTo>
                <a:cubicBezTo>
                  <a:pt x="89005" y="20636"/>
                  <a:pt x="86916" y="22731"/>
                  <a:pt x="84339" y="22731"/>
                </a:cubicBezTo>
                <a:cubicBezTo>
                  <a:pt x="81761" y="22731"/>
                  <a:pt x="79672" y="20636"/>
                  <a:pt x="79672" y="18051"/>
                </a:cubicBezTo>
                <a:lnTo>
                  <a:pt x="79672" y="4680"/>
                </a:lnTo>
                <a:cubicBezTo>
                  <a:pt x="79672" y="2095"/>
                  <a:pt x="81761" y="0"/>
                  <a:pt x="84339" y="0"/>
                </a:cubicBezTo>
                <a:close/>
                <a:moveTo>
                  <a:pt x="107316" y="0"/>
                </a:moveTo>
                <a:cubicBezTo>
                  <a:pt x="109894" y="0"/>
                  <a:pt x="111983" y="2095"/>
                  <a:pt x="111983" y="4680"/>
                </a:cubicBezTo>
                <a:lnTo>
                  <a:pt x="111983" y="18051"/>
                </a:lnTo>
                <a:cubicBezTo>
                  <a:pt x="111983" y="20636"/>
                  <a:pt x="109894" y="22731"/>
                  <a:pt x="107316" y="22731"/>
                </a:cubicBezTo>
                <a:cubicBezTo>
                  <a:pt x="104739" y="22731"/>
                  <a:pt x="102650" y="20636"/>
                  <a:pt x="102650" y="18051"/>
                </a:cubicBezTo>
                <a:lnTo>
                  <a:pt x="102650" y="4680"/>
                </a:lnTo>
                <a:cubicBezTo>
                  <a:pt x="102650" y="2095"/>
                  <a:pt x="104739" y="0"/>
                  <a:pt x="107316" y="0"/>
                </a:cubicBezTo>
                <a:close/>
              </a:path>
            </a:pathLst>
          </a:custGeom>
          <a:solidFill>
            <a:srgbClr val="1ED4DE"/>
          </a:solidFill>
          <a:ln>
            <a:noFill/>
          </a:ln>
        </p:spPr>
        <p:txBody>
          <a:bodyPr wrap="square" lIns="121868" tIns="60917" rIns="121868" bIns="60917" anchor="ctr" anchorCtr="0">
            <a:noAutofit/>
          </a:bodyPr>
          <a:lstStyle/>
          <a:p>
            <a:pPr algn="ctr" defTabSz="1218895"/>
            <a:endParaRPr sz="2399" kern="0">
              <a:solidFill>
                <a:srgbClr val="FFFFFF"/>
              </a:solidFill>
              <a:latin typeface="Arial"/>
              <a:ea typeface="Arial"/>
              <a:cs typeface="Arial"/>
              <a:sym typeface="Arial"/>
            </a:endParaRPr>
          </a:p>
        </p:txBody>
      </p:sp>
      <p:sp>
        <p:nvSpPr>
          <p:cNvPr id="28" name="Shape 719"/>
          <p:cNvSpPr txBox="1"/>
          <p:nvPr/>
        </p:nvSpPr>
        <p:spPr>
          <a:xfrm>
            <a:off x="8560869" y="2287628"/>
            <a:ext cx="3253607" cy="369236"/>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sym typeface="Arial"/>
              </a:rPr>
              <a:t>After sale services/ Guarantee</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nvGrpSpPr>
          <p:cNvPr id="31" name="Shape 720"/>
          <p:cNvGrpSpPr/>
          <p:nvPr/>
        </p:nvGrpSpPr>
        <p:grpSpPr>
          <a:xfrm>
            <a:off x="8560867" y="4116426"/>
            <a:ext cx="3705745" cy="925692"/>
            <a:chOff x="2113657" y="4262378"/>
            <a:chExt cx="3725665" cy="694450"/>
          </a:xfrm>
        </p:grpSpPr>
        <p:sp>
          <p:nvSpPr>
            <p:cNvPr id="32" name="Shape 721"/>
            <p:cNvSpPr txBox="1"/>
            <p:nvPr/>
          </p:nvSpPr>
          <p:spPr>
            <a:xfrm>
              <a:off x="2113657" y="4495163"/>
              <a:ext cx="3725665"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fr-FR" sz="1600" kern="0" dirty="0" smtClean="0">
                  <a:solidFill>
                    <a:srgbClr val="595959"/>
                  </a:solidFill>
                  <a:latin typeface="Times New Roman" panose="02020603050405020304" pitchFamily="18" charset="0"/>
                  <a:ea typeface="Arial"/>
                  <a:cs typeface="Times New Roman" panose="02020603050405020304" pitchFamily="18" charset="0"/>
                  <a:sym typeface="Arial"/>
                </a:rPr>
                <a:t>???</a:t>
              </a:r>
            </a:p>
          </p:txBody>
        </p:sp>
        <p:sp>
          <p:nvSpPr>
            <p:cNvPr id="33" name="Shape 722"/>
            <p:cNvSpPr txBox="1"/>
            <p:nvPr/>
          </p:nvSpPr>
          <p:spPr>
            <a:xfrm>
              <a:off x="2113658" y="4262378"/>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sym typeface="Arial"/>
                </a:rPr>
                <a:t>Standards and legally certificates:</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34" name="Shape 450"/>
          <p:cNvSpPr/>
          <p:nvPr/>
        </p:nvSpPr>
        <p:spPr>
          <a:xfrm>
            <a:off x="8841213" y="3534264"/>
            <a:ext cx="590697" cy="565118"/>
          </a:xfrm>
          <a:custGeom>
            <a:avLst/>
            <a:gdLst/>
            <a:ahLst/>
            <a:cxnLst/>
            <a:rect l="0" t="0" r="0" b="0"/>
            <a:pathLst>
              <a:path w="120000" h="120000" extrusionOk="0">
                <a:moveTo>
                  <a:pt x="65274" y="39473"/>
                </a:moveTo>
                <a:cubicBezTo>
                  <a:pt x="53599" y="36371"/>
                  <a:pt x="41599" y="43242"/>
                  <a:pt x="38470" y="54820"/>
                </a:cubicBezTo>
                <a:cubicBezTo>
                  <a:pt x="35342" y="66398"/>
                  <a:pt x="42270" y="78299"/>
                  <a:pt x="53945" y="81402"/>
                </a:cubicBezTo>
                <a:cubicBezTo>
                  <a:pt x="65620" y="84504"/>
                  <a:pt x="77621" y="77633"/>
                  <a:pt x="80749" y="66055"/>
                </a:cubicBezTo>
                <a:cubicBezTo>
                  <a:pt x="83877" y="54477"/>
                  <a:pt x="76949" y="42576"/>
                  <a:pt x="65274" y="39473"/>
                </a:cubicBezTo>
                <a:close/>
                <a:moveTo>
                  <a:pt x="69168" y="25060"/>
                </a:moveTo>
                <a:cubicBezTo>
                  <a:pt x="88870" y="30296"/>
                  <a:pt x="100561" y="50379"/>
                  <a:pt x="95282" y="69917"/>
                </a:cubicBezTo>
                <a:cubicBezTo>
                  <a:pt x="90003" y="89455"/>
                  <a:pt x="69753" y="101050"/>
                  <a:pt x="50051" y="95815"/>
                </a:cubicBezTo>
                <a:cubicBezTo>
                  <a:pt x="30350" y="90579"/>
                  <a:pt x="18658" y="70496"/>
                  <a:pt x="23937" y="50958"/>
                </a:cubicBezTo>
                <a:cubicBezTo>
                  <a:pt x="29216" y="31420"/>
                  <a:pt x="49467" y="19825"/>
                  <a:pt x="69168" y="25060"/>
                </a:cubicBezTo>
                <a:close/>
                <a:moveTo>
                  <a:pt x="70584" y="19819"/>
                </a:moveTo>
                <a:cubicBezTo>
                  <a:pt x="47964" y="13808"/>
                  <a:pt x="24713" y="27121"/>
                  <a:pt x="18652" y="49554"/>
                </a:cubicBezTo>
                <a:cubicBezTo>
                  <a:pt x="12591" y="71987"/>
                  <a:pt x="26015" y="95045"/>
                  <a:pt x="48635" y="101056"/>
                </a:cubicBezTo>
                <a:cubicBezTo>
                  <a:pt x="71255" y="107067"/>
                  <a:pt x="94506" y="93754"/>
                  <a:pt x="100567" y="71321"/>
                </a:cubicBezTo>
                <a:cubicBezTo>
                  <a:pt x="106628" y="48888"/>
                  <a:pt x="93204" y="25830"/>
                  <a:pt x="70584" y="19819"/>
                </a:cubicBezTo>
                <a:close/>
                <a:moveTo>
                  <a:pt x="120000" y="28418"/>
                </a:moveTo>
                <a:lnTo>
                  <a:pt x="119819" y="29085"/>
                </a:lnTo>
                <a:lnTo>
                  <a:pt x="119636" y="28804"/>
                </a:lnTo>
                <a:close/>
                <a:moveTo>
                  <a:pt x="84120" y="4683"/>
                </a:moveTo>
                <a:lnTo>
                  <a:pt x="83867" y="19572"/>
                </a:lnTo>
                <a:lnTo>
                  <a:pt x="83406" y="19449"/>
                </a:lnTo>
                <a:cubicBezTo>
                  <a:pt x="87163" y="21546"/>
                  <a:pt x="90559" y="24117"/>
                  <a:pt x="93431" y="27166"/>
                </a:cubicBezTo>
                <a:lnTo>
                  <a:pt x="106796" y="23870"/>
                </a:lnTo>
                <a:lnTo>
                  <a:pt x="115363" y="39849"/>
                </a:lnTo>
                <a:lnTo>
                  <a:pt x="105840" y="48364"/>
                </a:lnTo>
                <a:cubicBezTo>
                  <a:pt x="107034" y="52676"/>
                  <a:pt x="107596" y="57191"/>
                  <a:pt x="107394" y="61781"/>
                </a:cubicBezTo>
                <a:lnTo>
                  <a:pt x="119289" y="68330"/>
                </a:lnTo>
                <a:lnTo>
                  <a:pt x="114566" y="85810"/>
                </a:lnTo>
                <a:lnTo>
                  <a:pt x="100132" y="85570"/>
                </a:lnTo>
                <a:cubicBezTo>
                  <a:pt x="98307" y="88594"/>
                  <a:pt x="96096" y="91321"/>
                  <a:pt x="93619" y="93756"/>
                </a:cubicBezTo>
                <a:lnTo>
                  <a:pt x="98359" y="106025"/>
                </a:lnTo>
                <a:lnTo>
                  <a:pt x="83411" y="116405"/>
                </a:lnTo>
                <a:lnTo>
                  <a:pt x="72073" y="106643"/>
                </a:lnTo>
                <a:lnTo>
                  <a:pt x="73453" y="105685"/>
                </a:lnTo>
                <a:cubicBezTo>
                  <a:pt x="69110" y="107079"/>
                  <a:pt x="64517" y="107749"/>
                  <a:pt x="59835" y="107723"/>
                </a:cubicBezTo>
                <a:lnTo>
                  <a:pt x="52963" y="119999"/>
                </a:lnTo>
                <a:lnTo>
                  <a:pt x="35336" y="115316"/>
                </a:lnTo>
                <a:lnTo>
                  <a:pt x="35574" y="101277"/>
                </a:lnTo>
                <a:cubicBezTo>
                  <a:pt x="31839" y="99165"/>
                  <a:pt x="28466" y="96583"/>
                  <a:pt x="25614" y="93529"/>
                </a:cubicBezTo>
                <a:lnTo>
                  <a:pt x="25843" y="94015"/>
                </a:lnTo>
                <a:lnTo>
                  <a:pt x="11102" y="96847"/>
                </a:lnTo>
                <a:lnTo>
                  <a:pt x="3390" y="80445"/>
                </a:lnTo>
                <a:lnTo>
                  <a:pt x="13359" y="72429"/>
                </a:lnTo>
                <a:cubicBezTo>
                  <a:pt x="12295" y="68561"/>
                  <a:pt x="11739" y="64530"/>
                  <a:pt x="11738" y="60428"/>
                </a:cubicBezTo>
                <a:lnTo>
                  <a:pt x="0" y="53965"/>
                </a:lnTo>
                <a:lnTo>
                  <a:pt x="4723" y="36484"/>
                </a:lnTo>
                <a:lnTo>
                  <a:pt x="18174" y="36709"/>
                </a:lnTo>
                <a:cubicBezTo>
                  <a:pt x="19999" y="33515"/>
                  <a:pt x="22203" y="30603"/>
                  <a:pt x="24696" y="27997"/>
                </a:cubicBezTo>
                <a:lnTo>
                  <a:pt x="20190" y="14215"/>
                </a:lnTo>
                <a:lnTo>
                  <a:pt x="35666" y="4625"/>
                </a:lnTo>
                <a:lnTo>
                  <a:pt x="46473" y="14962"/>
                </a:lnTo>
                <a:lnTo>
                  <a:pt x="46365" y="15030"/>
                </a:lnTo>
                <a:cubicBezTo>
                  <a:pt x="50613" y="13704"/>
                  <a:pt x="55098" y="13091"/>
                  <a:pt x="59667" y="13141"/>
                </a:cubicBezTo>
                <a:lnTo>
                  <a:pt x="59206" y="13018"/>
                </a:lnTo>
                <a:lnTo>
                  <a:pt x="66493" y="0"/>
                </a:lnTo>
                <a:close/>
              </a:path>
            </a:pathLst>
          </a:custGeom>
          <a:solidFill>
            <a:srgbClr val="E62949"/>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35" name="Shape 451"/>
          <p:cNvSpPr/>
          <p:nvPr/>
        </p:nvSpPr>
        <p:spPr>
          <a:xfrm rot="1795255">
            <a:off x="8958484" y="275304"/>
            <a:ext cx="356158" cy="656509"/>
          </a:xfrm>
          <a:custGeom>
            <a:avLst/>
            <a:gdLst/>
            <a:ahLst/>
            <a:cxnLst/>
            <a:rect l="0" t="0" r="0" b="0"/>
            <a:pathLst>
              <a:path w="120000" h="120000" extrusionOk="0">
                <a:moveTo>
                  <a:pt x="60041" y="0"/>
                </a:moveTo>
                <a:cubicBezTo>
                  <a:pt x="68312" y="142"/>
                  <a:pt x="77049" y="3617"/>
                  <a:pt x="77802" y="9249"/>
                </a:cubicBezTo>
                <a:cubicBezTo>
                  <a:pt x="79731" y="16341"/>
                  <a:pt x="68983" y="18083"/>
                  <a:pt x="72034" y="26607"/>
                </a:cubicBezTo>
                <a:lnTo>
                  <a:pt x="120000" y="26607"/>
                </a:lnTo>
                <a:lnTo>
                  <a:pt x="120000" y="53320"/>
                </a:lnTo>
                <a:cubicBezTo>
                  <a:pt x="105180" y="54850"/>
                  <a:pt x="101982" y="49006"/>
                  <a:pt x="89415" y="50069"/>
                </a:cubicBezTo>
                <a:cubicBezTo>
                  <a:pt x="79319" y="50489"/>
                  <a:pt x="73089" y="55363"/>
                  <a:pt x="72833" y="59977"/>
                </a:cubicBezTo>
                <a:cubicBezTo>
                  <a:pt x="73004" y="64029"/>
                  <a:pt x="79442" y="70012"/>
                  <a:pt x="91464" y="70060"/>
                </a:cubicBezTo>
                <a:cubicBezTo>
                  <a:pt x="106013" y="69226"/>
                  <a:pt x="103877" y="65247"/>
                  <a:pt x="120000" y="65606"/>
                </a:cubicBezTo>
                <a:lnTo>
                  <a:pt x="120000" y="93541"/>
                </a:lnTo>
                <a:lnTo>
                  <a:pt x="70059" y="93541"/>
                </a:lnTo>
                <a:cubicBezTo>
                  <a:pt x="69329" y="102697"/>
                  <a:pt x="76533" y="101447"/>
                  <a:pt x="78036" y="109608"/>
                </a:cubicBezTo>
                <a:cubicBezTo>
                  <a:pt x="77950" y="116314"/>
                  <a:pt x="67224" y="119904"/>
                  <a:pt x="59959" y="120000"/>
                </a:cubicBezTo>
                <a:cubicBezTo>
                  <a:pt x="51687" y="119857"/>
                  <a:pt x="42950" y="116382"/>
                  <a:pt x="42197" y="110750"/>
                </a:cubicBezTo>
                <a:cubicBezTo>
                  <a:pt x="40279" y="103699"/>
                  <a:pt x="50892" y="101936"/>
                  <a:pt x="47995" y="93541"/>
                </a:cubicBezTo>
                <a:lnTo>
                  <a:pt x="0" y="93541"/>
                </a:lnTo>
                <a:lnTo>
                  <a:pt x="0" y="66075"/>
                </a:lnTo>
                <a:cubicBezTo>
                  <a:pt x="15368" y="64341"/>
                  <a:pt x="18478" y="70364"/>
                  <a:pt x="31219" y="69286"/>
                </a:cubicBezTo>
                <a:cubicBezTo>
                  <a:pt x="41315" y="68866"/>
                  <a:pt x="47545" y="63992"/>
                  <a:pt x="47801" y="59379"/>
                </a:cubicBezTo>
                <a:cubicBezTo>
                  <a:pt x="47631" y="55326"/>
                  <a:pt x="41193" y="49343"/>
                  <a:pt x="29171" y="49296"/>
                </a:cubicBezTo>
                <a:cubicBezTo>
                  <a:pt x="14433" y="50140"/>
                  <a:pt x="16816" y="54212"/>
                  <a:pt x="0" y="53739"/>
                </a:cubicBezTo>
                <a:lnTo>
                  <a:pt x="0" y="26607"/>
                </a:lnTo>
                <a:lnTo>
                  <a:pt x="49932" y="26607"/>
                </a:lnTo>
                <a:cubicBezTo>
                  <a:pt x="50748" y="17288"/>
                  <a:pt x="43474" y="18596"/>
                  <a:pt x="41963" y="10391"/>
                </a:cubicBezTo>
                <a:cubicBezTo>
                  <a:pt x="42049" y="3685"/>
                  <a:pt x="52775" y="95"/>
                  <a:pt x="60041" y="0"/>
                </a:cubicBezTo>
                <a:close/>
              </a:path>
            </a:pathLst>
          </a:custGeom>
          <a:solidFill>
            <a:srgbClr val="F4BD2D"/>
          </a:solidFill>
          <a:ln>
            <a:noFill/>
          </a:ln>
          <a:scene3d>
            <a:camera prst="orthographicFront">
              <a:rot lat="0" lon="0" rev="7200000"/>
            </a:camera>
            <a:lightRig rig="threePt" dir="t"/>
          </a:scene3d>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grpSp>
        <p:nvGrpSpPr>
          <p:cNvPr id="37" name="Shape 717"/>
          <p:cNvGrpSpPr/>
          <p:nvPr/>
        </p:nvGrpSpPr>
        <p:grpSpPr>
          <a:xfrm>
            <a:off x="8560868" y="6036416"/>
            <a:ext cx="3253608" cy="897784"/>
            <a:chOff x="2113657" y="4283315"/>
            <a:chExt cx="3647460" cy="673513"/>
          </a:xfrm>
        </p:grpSpPr>
        <p:sp>
          <p:nvSpPr>
            <p:cNvPr id="38" name="Shape 718"/>
            <p:cNvSpPr txBox="1"/>
            <p:nvPr/>
          </p:nvSpPr>
          <p:spPr>
            <a:xfrm>
              <a:off x="2113657" y="4495163"/>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60000 </a:t>
              </a: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a:t>
              </a:r>
              <a:endPar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39" name="Shape 719"/>
            <p:cNvSpPr txBox="1"/>
            <p:nvPr/>
          </p:nvSpPr>
          <p:spPr>
            <a:xfrm>
              <a:off x="2113658" y="4283315"/>
              <a:ext cx="3647459" cy="276999"/>
            </a:xfrm>
            <a:prstGeom prst="rect">
              <a:avLst/>
            </a:prstGeom>
            <a:noFill/>
            <a:ln>
              <a:noFill/>
            </a:ln>
          </p:spPr>
          <p:txBody>
            <a:bodyPr wrap="square" lIns="121868" tIns="60917" rIns="121868" bIns="60917" anchor="t" anchorCtr="0">
              <a:noAutofit/>
            </a:bodyPr>
            <a:lstStyle/>
            <a:p>
              <a:pPr defTabSz="1218895"/>
              <a:r>
                <a:rPr lang="en-US" b="1" kern="0" dirty="0" smtClean="0">
                  <a:solidFill>
                    <a:srgbClr val="595959"/>
                  </a:solidFill>
                  <a:latin typeface="Times New Roman" panose="02020603050405020304" pitchFamily="18" charset="0"/>
                  <a:ea typeface="Arial"/>
                  <a:cs typeface="Times New Roman" panose="02020603050405020304" pitchFamily="18" charset="0"/>
                  <a:sym typeface="Arial"/>
                </a:rPr>
                <a:t>Sales’ Price</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40" name="Shape 718"/>
          <p:cNvSpPr txBox="1"/>
          <p:nvPr/>
        </p:nvSpPr>
        <p:spPr>
          <a:xfrm>
            <a:off x="8560868" y="2587053"/>
            <a:ext cx="3477143" cy="615393"/>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a:solidFill>
                  <a:srgbClr val="595959"/>
                </a:solidFill>
                <a:latin typeface="Times New Roman" panose="02020603050405020304" pitchFamily="18" charset="0"/>
                <a:ea typeface="Arial"/>
                <a:cs typeface="Times New Roman" panose="02020603050405020304" pitchFamily="18" charset="0"/>
              </a:rPr>
              <a:t>120 months after sale services</a:t>
            </a:r>
          </a:p>
          <a:p>
            <a:pPr marL="285750" indent="-285750" defTabSz="1218895">
              <a:buFont typeface="Arial" panose="020B0604020202020204" pitchFamily="34" charset="0"/>
              <a:buChar char="•"/>
            </a:pPr>
            <a:r>
              <a:rPr lang="en-US" sz="1600" kern="0" dirty="0">
                <a:solidFill>
                  <a:srgbClr val="595959"/>
                </a:solidFill>
                <a:latin typeface="Times New Roman" panose="02020603050405020304" pitchFamily="18" charset="0"/>
                <a:ea typeface="Arial"/>
                <a:cs typeface="Times New Roman" panose="02020603050405020304" pitchFamily="18" charset="0"/>
              </a:rPr>
              <a:t>12 months Guarantee</a:t>
            </a:r>
            <a:endParaRPr lang="en"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22" name="Shape 974"/>
          <p:cNvSpPr/>
          <p:nvPr/>
        </p:nvSpPr>
        <p:spPr>
          <a:xfrm rot="10800000">
            <a:off x="8959687" y="5518439"/>
            <a:ext cx="353751" cy="528546"/>
          </a:xfrm>
          <a:custGeom>
            <a:avLst/>
            <a:gdLst/>
            <a:ahLst/>
            <a:cxnLst/>
            <a:rect l="0" t="0" r="0" b="0"/>
            <a:pathLst>
              <a:path w="120000" h="120000" extrusionOk="0">
                <a:moveTo>
                  <a:pt x="51597" y="50921"/>
                </a:moveTo>
                <a:lnTo>
                  <a:pt x="51597" y="19698"/>
                </a:lnTo>
                <a:cubicBezTo>
                  <a:pt x="47669" y="20191"/>
                  <a:pt x="43916" y="21082"/>
                  <a:pt x="40531" y="22332"/>
                </a:cubicBezTo>
                <a:cubicBezTo>
                  <a:pt x="30598" y="26001"/>
                  <a:pt x="25457" y="32166"/>
                  <a:pt x="27169" y="38355"/>
                </a:cubicBezTo>
                <a:cubicBezTo>
                  <a:pt x="29239" y="46431"/>
                  <a:pt x="39005" y="49155"/>
                  <a:pt x="51597" y="50921"/>
                </a:cubicBezTo>
                <a:close/>
                <a:moveTo>
                  <a:pt x="67852" y="100379"/>
                </a:moveTo>
                <a:cubicBezTo>
                  <a:pt x="71963" y="99887"/>
                  <a:pt x="75901" y="98973"/>
                  <a:pt x="79437" y="97667"/>
                </a:cubicBezTo>
                <a:cubicBezTo>
                  <a:pt x="89370" y="93998"/>
                  <a:pt x="94511" y="87833"/>
                  <a:pt x="92799" y="81644"/>
                </a:cubicBezTo>
                <a:cubicBezTo>
                  <a:pt x="89506" y="73388"/>
                  <a:pt x="79840" y="69732"/>
                  <a:pt x="67852" y="67361"/>
                </a:cubicBezTo>
                <a:close/>
                <a:moveTo>
                  <a:pt x="67852" y="120000"/>
                </a:moveTo>
                <a:lnTo>
                  <a:pt x="51597" y="120000"/>
                </a:lnTo>
                <a:lnTo>
                  <a:pt x="51597" y="114256"/>
                </a:lnTo>
                <a:cubicBezTo>
                  <a:pt x="45417" y="113829"/>
                  <a:pt x="39328" y="112890"/>
                  <a:pt x="33554" y="111448"/>
                </a:cubicBezTo>
                <a:cubicBezTo>
                  <a:pt x="13606" y="106463"/>
                  <a:pt x="696" y="96271"/>
                  <a:pt x="0" y="84958"/>
                </a:cubicBezTo>
                <a:lnTo>
                  <a:pt x="26861" y="84529"/>
                </a:lnTo>
                <a:cubicBezTo>
                  <a:pt x="27245" y="90776"/>
                  <a:pt x="34374" y="96404"/>
                  <a:pt x="45389" y="99156"/>
                </a:cubicBezTo>
                <a:cubicBezTo>
                  <a:pt x="47394" y="99657"/>
                  <a:pt x="49467" y="100048"/>
                  <a:pt x="51597" y="100293"/>
                </a:cubicBezTo>
                <a:lnTo>
                  <a:pt x="51597" y="64682"/>
                </a:lnTo>
                <a:cubicBezTo>
                  <a:pt x="30368" y="61567"/>
                  <a:pt x="7690" y="58004"/>
                  <a:pt x="556" y="40045"/>
                </a:cubicBezTo>
                <a:cubicBezTo>
                  <a:pt x="-2422" y="28913"/>
                  <a:pt x="6883" y="17850"/>
                  <a:pt x="24755" y="11249"/>
                </a:cubicBezTo>
                <a:cubicBezTo>
                  <a:pt x="32832" y="8265"/>
                  <a:pt x="42066" y="6412"/>
                  <a:pt x="51597" y="5737"/>
                </a:cubicBezTo>
                <a:lnTo>
                  <a:pt x="51597" y="0"/>
                </a:lnTo>
                <a:lnTo>
                  <a:pt x="67852" y="0"/>
                </a:lnTo>
                <a:lnTo>
                  <a:pt x="67852" y="5703"/>
                </a:lnTo>
                <a:cubicBezTo>
                  <a:pt x="74209" y="6118"/>
                  <a:pt x="80479" y="7068"/>
                  <a:pt x="86414" y="8551"/>
                </a:cubicBezTo>
                <a:cubicBezTo>
                  <a:pt x="106363" y="13536"/>
                  <a:pt x="119273" y="23728"/>
                  <a:pt x="119969" y="35041"/>
                </a:cubicBezTo>
                <a:lnTo>
                  <a:pt x="93108" y="35470"/>
                </a:lnTo>
                <a:cubicBezTo>
                  <a:pt x="92723" y="29223"/>
                  <a:pt x="85594" y="23595"/>
                  <a:pt x="74579" y="20843"/>
                </a:cubicBezTo>
                <a:cubicBezTo>
                  <a:pt x="72410" y="20301"/>
                  <a:pt x="70160" y="19888"/>
                  <a:pt x="67852" y="19639"/>
                </a:cubicBezTo>
                <a:lnTo>
                  <a:pt x="67852" y="52969"/>
                </a:lnTo>
                <a:cubicBezTo>
                  <a:pt x="88284" y="55535"/>
                  <a:pt x="110482" y="59921"/>
                  <a:pt x="119411" y="79734"/>
                </a:cubicBezTo>
                <a:cubicBezTo>
                  <a:pt x="122511" y="90942"/>
                  <a:pt x="113201" y="102106"/>
                  <a:pt x="95213" y="108750"/>
                </a:cubicBezTo>
                <a:cubicBezTo>
                  <a:pt x="86990" y="111788"/>
                  <a:pt x="77568" y="113654"/>
                  <a:pt x="67852" y="114293"/>
                </a:cubicBezTo>
                <a:close/>
              </a:path>
            </a:pathLst>
          </a:custGeom>
          <a:solidFill>
            <a:schemeClr val="accent3">
              <a:lumMod val="75000"/>
            </a:schemeClr>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dk1"/>
              </a:solidFill>
              <a:latin typeface="Arial"/>
              <a:ea typeface="Arial"/>
              <a:cs typeface="Arial"/>
              <a:sym typeface="Arial"/>
            </a:endParaRPr>
          </a:p>
        </p:txBody>
      </p:sp>
      <p:pic>
        <p:nvPicPr>
          <p:cNvPr id="24" name="Picture 23"/>
          <p:cNvPicPr/>
          <p:nvPr/>
        </p:nvPicPr>
        <p:blipFill rotWithShape="1">
          <a:blip r:embed="rId3" cstate="print">
            <a:extLst>
              <a:ext uri="{28A0092B-C50C-407E-A947-70E740481C1C}">
                <a14:useLocalDpi xmlns:a14="http://schemas.microsoft.com/office/drawing/2010/main" val="0"/>
              </a:ext>
            </a:extLst>
          </a:blip>
          <a:srcRect l="18931" t="28790" r="19763" b="18029"/>
          <a:stretch/>
        </p:blipFill>
        <p:spPr bwMode="auto">
          <a:xfrm>
            <a:off x="4207231" y="0"/>
            <a:ext cx="4100582" cy="6858000"/>
          </a:xfrm>
          <a:prstGeom prst="rect">
            <a:avLst/>
          </a:prstGeom>
          <a:ln>
            <a:noFill/>
          </a:ln>
          <a:extLst>
            <a:ext uri="{53640926-AAD7-44D8-BBD7-CCE9431645EC}">
              <a14:shadowObscured xmlns:a14="http://schemas.microsoft.com/office/drawing/2010/main"/>
            </a:ext>
          </a:extLst>
        </p:spPr>
      </p:pic>
      <p:pic>
        <p:nvPicPr>
          <p:cNvPr id="30" name="Picture 2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6612" y="337987"/>
            <a:ext cx="1555442" cy="1031780"/>
          </a:xfrm>
          <a:prstGeom prst="rect">
            <a:avLst/>
          </a:prstGeom>
        </p:spPr>
      </p:pic>
      <p:sp>
        <p:nvSpPr>
          <p:cNvPr id="36" name="TextBox 35"/>
          <p:cNvSpPr txBox="1"/>
          <p:nvPr/>
        </p:nvSpPr>
        <p:spPr>
          <a:xfrm>
            <a:off x="760412" y="1398925"/>
            <a:ext cx="3124200" cy="369332"/>
          </a:xfrm>
          <a:prstGeom prst="rect">
            <a:avLst/>
          </a:prstGeom>
          <a:noFill/>
        </p:spPr>
        <p:txBody>
          <a:bodyPr wrap="square" rtlCol="0">
            <a:spAutoFit/>
          </a:bodyPr>
          <a:lstStyle/>
          <a:p>
            <a:r>
              <a:rPr lang="en-US" b="1" dirty="0" err="1">
                <a:solidFill>
                  <a:schemeClr val="accent6">
                    <a:lumMod val="75000"/>
                  </a:schemeClr>
                </a:solidFill>
                <a:latin typeface="Cambria" panose="02040503050406030204" pitchFamily="18" charset="0"/>
              </a:rPr>
              <a:t>Towse</a:t>
            </a:r>
            <a:r>
              <a:rPr lang="en-US" b="1" dirty="0">
                <a:solidFill>
                  <a:schemeClr val="accent6">
                    <a:lumMod val="75000"/>
                  </a:schemeClr>
                </a:solidFill>
                <a:latin typeface="Cambria" panose="02040503050406030204" pitchFamily="18" charset="0"/>
              </a:rPr>
              <a:t>-e </a:t>
            </a:r>
            <a:r>
              <a:rPr lang="en-US" b="1" dirty="0" err="1">
                <a:solidFill>
                  <a:schemeClr val="accent6">
                    <a:lumMod val="75000"/>
                  </a:schemeClr>
                </a:solidFill>
                <a:latin typeface="Cambria" panose="02040503050406030204" pitchFamily="18" charset="0"/>
              </a:rPr>
              <a:t>Hesgarsazan</a:t>
            </a:r>
            <a:r>
              <a:rPr lang="en-US" b="1" dirty="0">
                <a:solidFill>
                  <a:schemeClr val="accent6">
                    <a:lumMod val="75000"/>
                  </a:schemeClr>
                </a:solidFill>
                <a:latin typeface="Cambria" panose="02040503050406030204" pitchFamily="18" charset="0"/>
              </a:rPr>
              <a:t>-e </a:t>
            </a:r>
            <a:r>
              <a:rPr lang="en-US" b="1" dirty="0" smtClean="0">
                <a:solidFill>
                  <a:schemeClr val="accent6">
                    <a:lumMod val="75000"/>
                  </a:schemeClr>
                </a:solidFill>
                <a:latin typeface="Cambria" panose="02040503050406030204" pitchFamily="18" charset="0"/>
              </a:rPr>
              <a:t>Asia</a:t>
            </a:r>
            <a:endParaRPr lang="en-US" b="1" dirty="0">
              <a:solidFill>
                <a:schemeClr val="accent6">
                  <a:lumMod val="75000"/>
                </a:schemeClr>
              </a:solidFill>
              <a:latin typeface="Cambria" panose="02040503050406030204" pitchFamily="18" charset="0"/>
            </a:endParaRPr>
          </a:p>
        </p:txBody>
      </p:sp>
      <p:sp>
        <p:nvSpPr>
          <p:cNvPr id="41" name="TextBox 40"/>
          <p:cNvSpPr txBox="1"/>
          <p:nvPr/>
        </p:nvSpPr>
        <p:spPr>
          <a:xfrm>
            <a:off x="2310981" y="997668"/>
            <a:ext cx="1644958" cy="738664"/>
          </a:xfrm>
          <a:prstGeom prst="rect">
            <a:avLst/>
          </a:prstGeom>
          <a:noFill/>
        </p:spPr>
        <p:txBody>
          <a:bodyPr wrap="square" rtlCol="0">
            <a:spAutoFit/>
          </a:bodyPr>
          <a:lstStyle/>
          <a:p>
            <a:r>
              <a:rPr lang="en-US" sz="2400" b="1" dirty="0" smtClean="0">
                <a:solidFill>
                  <a:schemeClr val="accent6">
                    <a:lumMod val="75000"/>
                  </a:schemeClr>
                </a:solidFill>
                <a:latin typeface="Cambria" panose="02040503050406030204" pitchFamily="18" charset="0"/>
              </a:rPr>
              <a:t>SENSIRAN</a:t>
            </a:r>
            <a:endParaRPr lang="en-US" b="1" dirty="0">
              <a:solidFill>
                <a:schemeClr val="accent6">
                  <a:lumMod val="75000"/>
                </a:schemeClr>
              </a:solidFill>
              <a:latin typeface="Cambria" panose="02040503050406030204" pitchFamily="18" charset="0"/>
            </a:endParaRPr>
          </a:p>
          <a:p>
            <a:endParaRPr lang="en-US" dirty="0"/>
          </a:p>
        </p:txBody>
      </p:sp>
    </p:spTree>
    <p:extLst>
      <p:ext uri="{BB962C8B-B14F-4D97-AF65-F5344CB8AC3E}">
        <p14:creationId xmlns:p14="http://schemas.microsoft.com/office/powerpoint/2010/main" val="258316842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04"/>
        <p:cNvGrpSpPr/>
        <p:nvPr/>
      </p:nvGrpSpPr>
      <p:grpSpPr>
        <a:xfrm>
          <a:off x="0" y="0"/>
          <a:ext cx="0" cy="0"/>
          <a:chOff x="0" y="0"/>
          <a:chExt cx="0" cy="0"/>
        </a:xfrm>
      </p:grpSpPr>
      <p:sp>
        <p:nvSpPr>
          <p:cNvPr id="707" name="Shape 707"/>
          <p:cNvSpPr txBox="1"/>
          <p:nvPr/>
        </p:nvSpPr>
        <p:spPr>
          <a:xfrm>
            <a:off x="455611" y="2743200"/>
            <a:ext cx="3657601" cy="4191000"/>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Designed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and built by integration of two devices: </a:t>
            </a:r>
            <a:r>
              <a:rPr lang="en-US" sz="1600" kern="0" dirty="0" err="1">
                <a:solidFill>
                  <a:srgbClr val="3F3F3F"/>
                </a:solidFill>
                <a:latin typeface="Times New Roman" panose="02020603050405020304" pitchFamily="18" charset="0"/>
                <a:ea typeface="Arial"/>
                <a:cs typeface="Times New Roman" panose="02020603050405020304" pitchFamily="18" charset="0"/>
                <a:sym typeface="Arial"/>
              </a:rPr>
              <a:t>Catatest</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 and Gas Sensor Testing System. </a:t>
            </a:r>
            <a:endPar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endParaRPr>
          </a:p>
          <a:p>
            <a:pPr marL="285750" indent="-285750" defTabSz="1218895">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It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is used in for research and development of semiconductor-based gas sensors as well as for testing the catalytic performance of materials.</a:t>
            </a:r>
            <a:endParaRPr lang="en-US" sz="1600" kern="0" dirty="0">
              <a:solidFill>
                <a:srgbClr val="3F3F3F"/>
              </a:solidFill>
              <a:ea typeface="Arial"/>
              <a:cs typeface="Arial"/>
              <a:sym typeface="Arial"/>
            </a:endParaRPr>
          </a:p>
        </p:txBody>
      </p:sp>
      <p:sp>
        <p:nvSpPr>
          <p:cNvPr id="708" name="Shape 708"/>
          <p:cNvSpPr txBox="1"/>
          <p:nvPr/>
        </p:nvSpPr>
        <p:spPr>
          <a:xfrm>
            <a:off x="455612" y="2133659"/>
            <a:ext cx="3352800" cy="533341"/>
          </a:xfrm>
          <a:prstGeom prst="rect">
            <a:avLst/>
          </a:prstGeom>
          <a:noFill/>
          <a:ln>
            <a:noFill/>
          </a:ln>
        </p:spPr>
        <p:txBody>
          <a:bodyPr wrap="square" lIns="121868" tIns="60917" rIns="121868" bIns="60917" anchor="t" anchorCtr="0">
            <a:noAutofit/>
          </a:bodyPr>
          <a:lstStyle/>
          <a:p>
            <a:pPr defTabSz="1218895"/>
            <a:r>
              <a:rPr lang="en-US" sz="2400" b="1" kern="0" dirty="0">
                <a:solidFill>
                  <a:srgbClr val="3F3F3F"/>
                </a:solidFill>
                <a:ea typeface="Arial"/>
                <a:cs typeface="Arial"/>
                <a:sym typeface="Arial"/>
              </a:rPr>
              <a:t>GSCITS</a:t>
            </a:r>
            <a:endParaRPr lang="en" sz="1333" kern="0" dirty="0">
              <a:solidFill>
                <a:srgbClr val="3F3F3F"/>
              </a:solidFill>
              <a:latin typeface="Arial"/>
              <a:ea typeface="Arial"/>
              <a:cs typeface="Arial"/>
              <a:sym typeface="Arial"/>
            </a:endParaRPr>
          </a:p>
        </p:txBody>
      </p:sp>
      <p:grpSp>
        <p:nvGrpSpPr>
          <p:cNvPr id="23" name="Shape 711"/>
          <p:cNvGrpSpPr/>
          <p:nvPr/>
        </p:nvGrpSpPr>
        <p:grpSpPr>
          <a:xfrm>
            <a:off x="8560868" y="834377"/>
            <a:ext cx="3400944" cy="897785"/>
            <a:chOff x="2113657" y="4283314"/>
            <a:chExt cx="3647460" cy="673514"/>
          </a:xfrm>
        </p:grpSpPr>
        <p:sp>
          <p:nvSpPr>
            <p:cNvPr id="25" name="Shape 712"/>
            <p:cNvSpPr txBox="1"/>
            <p:nvPr/>
          </p:nvSpPr>
          <p:spPr>
            <a:xfrm>
              <a:off x="2113657" y="4495163"/>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4 Devices (Per year)</a:t>
              </a:r>
              <a:endParaRPr lang="en"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26" name="Shape 713"/>
            <p:cNvSpPr txBox="1"/>
            <p:nvPr/>
          </p:nvSpPr>
          <p:spPr>
            <a:xfrm>
              <a:off x="2113658" y="4283314"/>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rPr>
                <a:t>Production capacity</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27" name="Shape 715"/>
          <p:cNvSpPr/>
          <p:nvPr/>
        </p:nvSpPr>
        <p:spPr>
          <a:xfrm>
            <a:off x="8913812" y="1815089"/>
            <a:ext cx="445583" cy="444279"/>
          </a:xfrm>
          <a:custGeom>
            <a:avLst/>
            <a:gdLst/>
            <a:ahLst/>
            <a:cxnLst/>
            <a:rect l="0" t="0" r="0" b="0"/>
            <a:pathLst>
              <a:path w="120000" h="120000" extrusionOk="0">
                <a:moveTo>
                  <a:pt x="26666" y="100217"/>
                </a:moveTo>
                <a:cubicBezTo>
                  <a:pt x="25193" y="100217"/>
                  <a:pt x="24000" y="101415"/>
                  <a:pt x="24000" y="102892"/>
                </a:cubicBezTo>
                <a:cubicBezTo>
                  <a:pt x="24000" y="104369"/>
                  <a:pt x="25193" y="105566"/>
                  <a:pt x="26666" y="105566"/>
                </a:cubicBezTo>
                <a:lnTo>
                  <a:pt x="93333" y="105566"/>
                </a:lnTo>
                <a:cubicBezTo>
                  <a:pt x="94806" y="105566"/>
                  <a:pt x="96000" y="104369"/>
                  <a:pt x="96000" y="102892"/>
                </a:cubicBezTo>
                <a:cubicBezTo>
                  <a:pt x="96000" y="101415"/>
                  <a:pt x="94806" y="100217"/>
                  <a:pt x="93333" y="100217"/>
                </a:cubicBezTo>
                <a:close/>
                <a:moveTo>
                  <a:pt x="26666" y="87913"/>
                </a:moveTo>
                <a:cubicBezTo>
                  <a:pt x="25193" y="87913"/>
                  <a:pt x="24000" y="89111"/>
                  <a:pt x="24000" y="90588"/>
                </a:cubicBezTo>
                <a:cubicBezTo>
                  <a:pt x="24000" y="92065"/>
                  <a:pt x="25193" y="93262"/>
                  <a:pt x="26666" y="93262"/>
                </a:cubicBezTo>
                <a:lnTo>
                  <a:pt x="93333" y="93262"/>
                </a:lnTo>
                <a:cubicBezTo>
                  <a:pt x="94806" y="93262"/>
                  <a:pt x="96000" y="92065"/>
                  <a:pt x="96000" y="90588"/>
                </a:cubicBezTo>
                <a:cubicBezTo>
                  <a:pt x="96000" y="89111"/>
                  <a:pt x="94806" y="87913"/>
                  <a:pt x="93333" y="87913"/>
                </a:cubicBezTo>
                <a:close/>
                <a:moveTo>
                  <a:pt x="26666" y="75609"/>
                </a:moveTo>
                <a:cubicBezTo>
                  <a:pt x="25193" y="75609"/>
                  <a:pt x="24000" y="76806"/>
                  <a:pt x="24000" y="78284"/>
                </a:cubicBezTo>
                <a:cubicBezTo>
                  <a:pt x="24000" y="79761"/>
                  <a:pt x="25193" y="80958"/>
                  <a:pt x="26666" y="80958"/>
                </a:cubicBezTo>
                <a:lnTo>
                  <a:pt x="93333" y="80958"/>
                </a:lnTo>
                <a:cubicBezTo>
                  <a:pt x="94806" y="80958"/>
                  <a:pt x="96000" y="79761"/>
                  <a:pt x="96000" y="78284"/>
                </a:cubicBezTo>
                <a:cubicBezTo>
                  <a:pt x="96000" y="76806"/>
                  <a:pt x="94806" y="75609"/>
                  <a:pt x="93333" y="75609"/>
                </a:cubicBezTo>
                <a:close/>
                <a:moveTo>
                  <a:pt x="26666" y="63305"/>
                </a:moveTo>
                <a:cubicBezTo>
                  <a:pt x="25193" y="63305"/>
                  <a:pt x="24000" y="64502"/>
                  <a:pt x="24000" y="65979"/>
                </a:cubicBezTo>
                <a:cubicBezTo>
                  <a:pt x="24000" y="67457"/>
                  <a:pt x="25193" y="68654"/>
                  <a:pt x="26666" y="68654"/>
                </a:cubicBezTo>
                <a:lnTo>
                  <a:pt x="93333" y="68654"/>
                </a:lnTo>
                <a:cubicBezTo>
                  <a:pt x="94806" y="68654"/>
                  <a:pt x="96000" y="67457"/>
                  <a:pt x="96000" y="65979"/>
                </a:cubicBezTo>
                <a:cubicBezTo>
                  <a:pt x="96000" y="64502"/>
                  <a:pt x="94806" y="63305"/>
                  <a:pt x="93333" y="63305"/>
                </a:cubicBezTo>
                <a:close/>
                <a:moveTo>
                  <a:pt x="26666" y="51001"/>
                </a:moveTo>
                <a:cubicBezTo>
                  <a:pt x="25193" y="51001"/>
                  <a:pt x="24000" y="52198"/>
                  <a:pt x="24000" y="53675"/>
                </a:cubicBezTo>
                <a:cubicBezTo>
                  <a:pt x="24000" y="55152"/>
                  <a:pt x="25193" y="56350"/>
                  <a:pt x="26666" y="56350"/>
                </a:cubicBezTo>
                <a:lnTo>
                  <a:pt x="93333" y="56350"/>
                </a:lnTo>
                <a:cubicBezTo>
                  <a:pt x="94806" y="56350"/>
                  <a:pt x="96000" y="55152"/>
                  <a:pt x="96000" y="53675"/>
                </a:cubicBezTo>
                <a:cubicBezTo>
                  <a:pt x="96000" y="52198"/>
                  <a:pt x="94806" y="51001"/>
                  <a:pt x="93333" y="51001"/>
                </a:cubicBezTo>
                <a:close/>
                <a:moveTo>
                  <a:pt x="26666" y="38697"/>
                </a:moveTo>
                <a:cubicBezTo>
                  <a:pt x="25193" y="38697"/>
                  <a:pt x="24000" y="39894"/>
                  <a:pt x="24000" y="41371"/>
                </a:cubicBezTo>
                <a:cubicBezTo>
                  <a:pt x="24000" y="42848"/>
                  <a:pt x="25193" y="44046"/>
                  <a:pt x="26666" y="44046"/>
                </a:cubicBezTo>
                <a:lnTo>
                  <a:pt x="93333" y="44046"/>
                </a:lnTo>
                <a:cubicBezTo>
                  <a:pt x="94806" y="44046"/>
                  <a:pt x="96000" y="42848"/>
                  <a:pt x="96000" y="41371"/>
                </a:cubicBezTo>
                <a:cubicBezTo>
                  <a:pt x="96000" y="39894"/>
                  <a:pt x="94806" y="38697"/>
                  <a:pt x="93333" y="38697"/>
                </a:cubicBezTo>
                <a:close/>
                <a:moveTo>
                  <a:pt x="0" y="11366"/>
                </a:moveTo>
                <a:lnTo>
                  <a:pt x="6739" y="11366"/>
                </a:lnTo>
                <a:lnTo>
                  <a:pt x="6739" y="17459"/>
                </a:lnTo>
                <a:cubicBezTo>
                  <a:pt x="6739" y="22260"/>
                  <a:pt x="10619" y="26151"/>
                  <a:pt x="15405" y="26151"/>
                </a:cubicBezTo>
                <a:cubicBezTo>
                  <a:pt x="20192" y="26151"/>
                  <a:pt x="24072" y="22260"/>
                  <a:pt x="24072" y="17459"/>
                </a:cubicBezTo>
                <a:lnTo>
                  <a:pt x="24072" y="11366"/>
                </a:lnTo>
                <a:lnTo>
                  <a:pt x="29716" y="11366"/>
                </a:lnTo>
                <a:lnTo>
                  <a:pt x="29716" y="17459"/>
                </a:lnTo>
                <a:cubicBezTo>
                  <a:pt x="29716" y="22260"/>
                  <a:pt x="33597" y="26151"/>
                  <a:pt x="38383" y="26151"/>
                </a:cubicBezTo>
                <a:cubicBezTo>
                  <a:pt x="43170" y="26151"/>
                  <a:pt x="47050" y="22260"/>
                  <a:pt x="47050" y="17459"/>
                </a:cubicBezTo>
                <a:lnTo>
                  <a:pt x="47050" y="11366"/>
                </a:lnTo>
                <a:lnTo>
                  <a:pt x="52694" y="11366"/>
                </a:lnTo>
                <a:lnTo>
                  <a:pt x="52694" y="17459"/>
                </a:lnTo>
                <a:cubicBezTo>
                  <a:pt x="52694" y="22260"/>
                  <a:pt x="56574" y="26151"/>
                  <a:pt x="61361" y="26151"/>
                </a:cubicBezTo>
                <a:cubicBezTo>
                  <a:pt x="66147" y="26151"/>
                  <a:pt x="70028" y="22260"/>
                  <a:pt x="70028" y="17459"/>
                </a:cubicBezTo>
                <a:lnTo>
                  <a:pt x="70028" y="11366"/>
                </a:lnTo>
                <a:lnTo>
                  <a:pt x="75672" y="11366"/>
                </a:lnTo>
                <a:lnTo>
                  <a:pt x="75672" y="17459"/>
                </a:lnTo>
                <a:cubicBezTo>
                  <a:pt x="75672" y="22260"/>
                  <a:pt x="79552" y="26151"/>
                  <a:pt x="84339" y="26151"/>
                </a:cubicBezTo>
                <a:cubicBezTo>
                  <a:pt x="89125" y="26151"/>
                  <a:pt x="93005" y="22260"/>
                  <a:pt x="93005" y="17459"/>
                </a:cubicBezTo>
                <a:lnTo>
                  <a:pt x="93005" y="11366"/>
                </a:lnTo>
                <a:lnTo>
                  <a:pt x="98650" y="11366"/>
                </a:lnTo>
                <a:lnTo>
                  <a:pt x="98650" y="17459"/>
                </a:lnTo>
                <a:cubicBezTo>
                  <a:pt x="98650" y="22259"/>
                  <a:pt x="102530" y="26151"/>
                  <a:pt x="107316" y="26151"/>
                </a:cubicBezTo>
                <a:cubicBezTo>
                  <a:pt x="112103" y="26151"/>
                  <a:pt x="115983" y="22259"/>
                  <a:pt x="115983" y="17459"/>
                </a:cubicBezTo>
                <a:lnTo>
                  <a:pt x="115983" y="11366"/>
                </a:lnTo>
                <a:lnTo>
                  <a:pt x="120000" y="11366"/>
                </a:lnTo>
                <a:lnTo>
                  <a:pt x="120000" y="120000"/>
                </a:lnTo>
                <a:lnTo>
                  <a:pt x="0" y="120000"/>
                </a:lnTo>
                <a:close/>
                <a:moveTo>
                  <a:pt x="15405" y="0"/>
                </a:moveTo>
                <a:cubicBezTo>
                  <a:pt x="17983" y="0"/>
                  <a:pt x="20072" y="2095"/>
                  <a:pt x="20072" y="4680"/>
                </a:cubicBezTo>
                <a:lnTo>
                  <a:pt x="20072" y="18051"/>
                </a:lnTo>
                <a:cubicBezTo>
                  <a:pt x="20072" y="20636"/>
                  <a:pt x="17983" y="22732"/>
                  <a:pt x="15405" y="22732"/>
                </a:cubicBezTo>
                <a:cubicBezTo>
                  <a:pt x="12828" y="22732"/>
                  <a:pt x="10739" y="20636"/>
                  <a:pt x="10739" y="18051"/>
                </a:cubicBezTo>
                <a:lnTo>
                  <a:pt x="10739" y="4680"/>
                </a:lnTo>
                <a:cubicBezTo>
                  <a:pt x="10739" y="2095"/>
                  <a:pt x="12828" y="0"/>
                  <a:pt x="15405" y="0"/>
                </a:cubicBezTo>
                <a:close/>
                <a:moveTo>
                  <a:pt x="38383" y="0"/>
                </a:moveTo>
                <a:cubicBezTo>
                  <a:pt x="40960" y="0"/>
                  <a:pt x="43050" y="2095"/>
                  <a:pt x="43050" y="4680"/>
                </a:cubicBezTo>
                <a:lnTo>
                  <a:pt x="43050" y="18051"/>
                </a:lnTo>
                <a:cubicBezTo>
                  <a:pt x="43050" y="20636"/>
                  <a:pt x="40960" y="22732"/>
                  <a:pt x="38383" y="22732"/>
                </a:cubicBezTo>
                <a:cubicBezTo>
                  <a:pt x="35806" y="22732"/>
                  <a:pt x="33716" y="20636"/>
                  <a:pt x="33716" y="18051"/>
                </a:cubicBezTo>
                <a:lnTo>
                  <a:pt x="33716" y="4680"/>
                </a:lnTo>
                <a:cubicBezTo>
                  <a:pt x="33716" y="2095"/>
                  <a:pt x="35806" y="0"/>
                  <a:pt x="38383" y="0"/>
                </a:cubicBezTo>
                <a:close/>
                <a:moveTo>
                  <a:pt x="61361" y="0"/>
                </a:moveTo>
                <a:cubicBezTo>
                  <a:pt x="63938" y="0"/>
                  <a:pt x="66028" y="2095"/>
                  <a:pt x="66028" y="4680"/>
                </a:cubicBezTo>
                <a:lnTo>
                  <a:pt x="66028" y="18051"/>
                </a:lnTo>
                <a:cubicBezTo>
                  <a:pt x="66028" y="20636"/>
                  <a:pt x="63938" y="22731"/>
                  <a:pt x="61361" y="22731"/>
                </a:cubicBezTo>
                <a:cubicBezTo>
                  <a:pt x="58784" y="22731"/>
                  <a:pt x="56694" y="20636"/>
                  <a:pt x="56694" y="18051"/>
                </a:cubicBezTo>
                <a:lnTo>
                  <a:pt x="56694" y="4680"/>
                </a:lnTo>
                <a:cubicBezTo>
                  <a:pt x="56694" y="2095"/>
                  <a:pt x="58784" y="0"/>
                  <a:pt x="61361" y="0"/>
                </a:cubicBezTo>
                <a:close/>
                <a:moveTo>
                  <a:pt x="84339" y="0"/>
                </a:moveTo>
                <a:cubicBezTo>
                  <a:pt x="86916" y="0"/>
                  <a:pt x="89005" y="2095"/>
                  <a:pt x="89005" y="4680"/>
                </a:cubicBezTo>
                <a:lnTo>
                  <a:pt x="89005" y="18051"/>
                </a:lnTo>
                <a:cubicBezTo>
                  <a:pt x="89005" y="20636"/>
                  <a:pt x="86916" y="22731"/>
                  <a:pt x="84339" y="22731"/>
                </a:cubicBezTo>
                <a:cubicBezTo>
                  <a:pt x="81761" y="22731"/>
                  <a:pt x="79672" y="20636"/>
                  <a:pt x="79672" y="18051"/>
                </a:cubicBezTo>
                <a:lnTo>
                  <a:pt x="79672" y="4680"/>
                </a:lnTo>
                <a:cubicBezTo>
                  <a:pt x="79672" y="2095"/>
                  <a:pt x="81761" y="0"/>
                  <a:pt x="84339" y="0"/>
                </a:cubicBezTo>
                <a:close/>
                <a:moveTo>
                  <a:pt x="107316" y="0"/>
                </a:moveTo>
                <a:cubicBezTo>
                  <a:pt x="109894" y="0"/>
                  <a:pt x="111983" y="2095"/>
                  <a:pt x="111983" y="4680"/>
                </a:cubicBezTo>
                <a:lnTo>
                  <a:pt x="111983" y="18051"/>
                </a:lnTo>
                <a:cubicBezTo>
                  <a:pt x="111983" y="20636"/>
                  <a:pt x="109894" y="22731"/>
                  <a:pt x="107316" y="22731"/>
                </a:cubicBezTo>
                <a:cubicBezTo>
                  <a:pt x="104739" y="22731"/>
                  <a:pt x="102650" y="20636"/>
                  <a:pt x="102650" y="18051"/>
                </a:cubicBezTo>
                <a:lnTo>
                  <a:pt x="102650" y="4680"/>
                </a:lnTo>
                <a:cubicBezTo>
                  <a:pt x="102650" y="2095"/>
                  <a:pt x="104739" y="0"/>
                  <a:pt x="107316" y="0"/>
                </a:cubicBezTo>
                <a:close/>
              </a:path>
            </a:pathLst>
          </a:custGeom>
          <a:solidFill>
            <a:srgbClr val="1ED4DE"/>
          </a:solidFill>
          <a:ln>
            <a:noFill/>
          </a:ln>
        </p:spPr>
        <p:txBody>
          <a:bodyPr wrap="square" lIns="121868" tIns="60917" rIns="121868" bIns="60917" anchor="ctr" anchorCtr="0">
            <a:noAutofit/>
          </a:bodyPr>
          <a:lstStyle/>
          <a:p>
            <a:pPr algn="ctr" defTabSz="1218895"/>
            <a:endParaRPr sz="2399" kern="0">
              <a:solidFill>
                <a:srgbClr val="FFFFFF"/>
              </a:solidFill>
              <a:latin typeface="Arial"/>
              <a:ea typeface="Arial"/>
              <a:cs typeface="Arial"/>
              <a:sym typeface="Arial"/>
            </a:endParaRPr>
          </a:p>
        </p:txBody>
      </p:sp>
      <p:sp>
        <p:nvSpPr>
          <p:cNvPr id="28" name="Shape 719"/>
          <p:cNvSpPr txBox="1"/>
          <p:nvPr/>
        </p:nvSpPr>
        <p:spPr>
          <a:xfrm>
            <a:off x="8560869" y="2287628"/>
            <a:ext cx="3253607" cy="369236"/>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sym typeface="Arial"/>
              </a:rPr>
              <a:t>After sale services/ Guarantee</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nvGrpSpPr>
          <p:cNvPr id="31" name="Shape 720"/>
          <p:cNvGrpSpPr/>
          <p:nvPr/>
        </p:nvGrpSpPr>
        <p:grpSpPr>
          <a:xfrm>
            <a:off x="8560867" y="4116426"/>
            <a:ext cx="3705745" cy="925692"/>
            <a:chOff x="2113657" y="4262378"/>
            <a:chExt cx="3725665" cy="694450"/>
          </a:xfrm>
        </p:grpSpPr>
        <p:sp>
          <p:nvSpPr>
            <p:cNvPr id="32" name="Shape 721"/>
            <p:cNvSpPr txBox="1"/>
            <p:nvPr/>
          </p:nvSpPr>
          <p:spPr>
            <a:xfrm>
              <a:off x="2113657" y="4495163"/>
              <a:ext cx="3725665"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fr-FR" sz="1600" kern="0" dirty="0" smtClean="0">
                  <a:solidFill>
                    <a:srgbClr val="595959"/>
                  </a:solidFill>
                  <a:latin typeface="Times New Roman" panose="02020603050405020304" pitchFamily="18" charset="0"/>
                  <a:ea typeface="Arial"/>
                  <a:cs typeface="Times New Roman" panose="02020603050405020304" pitchFamily="18" charset="0"/>
                  <a:sym typeface="Arial"/>
                </a:rPr>
                <a:t>???</a:t>
              </a:r>
            </a:p>
          </p:txBody>
        </p:sp>
        <p:sp>
          <p:nvSpPr>
            <p:cNvPr id="33" name="Shape 722"/>
            <p:cNvSpPr txBox="1"/>
            <p:nvPr/>
          </p:nvSpPr>
          <p:spPr>
            <a:xfrm>
              <a:off x="2113658" y="4262378"/>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sym typeface="Arial"/>
                </a:rPr>
                <a:t>Standards and legally certificates:</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34" name="Shape 450"/>
          <p:cNvSpPr/>
          <p:nvPr/>
        </p:nvSpPr>
        <p:spPr>
          <a:xfrm>
            <a:off x="8841213" y="3534264"/>
            <a:ext cx="590697" cy="565118"/>
          </a:xfrm>
          <a:custGeom>
            <a:avLst/>
            <a:gdLst/>
            <a:ahLst/>
            <a:cxnLst/>
            <a:rect l="0" t="0" r="0" b="0"/>
            <a:pathLst>
              <a:path w="120000" h="120000" extrusionOk="0">
                <a:moveTo>
                  <a:pt x="65274" y="39473"/>
                </a:moveTo>
                <a:cubicBezTo>
                  <a:pt x="53599" y="36371"/>
                  <a:pt x="41599" y="43242"/>
                  <a:pt x="38470" y="54820"/>
                </a:cubicBezTo>
                <a:cubicBezTo>
                  <a:pt x="35342" y="66398"/>
                  <a:pt x="42270" y="78299"/>
                  <a:pt x="53945" y="81402"/>
                </a:cubicBezTo>
                <a:cubicBezTo>
                  <a:pt x="65620" y="84504"/>
                  <a:pt x="77621" y="77633"/>
                  <a:pt x="80749" y="66055"/>
                </a:cubicBezTo>
                <a:cubicBezTo>
                  <a:pt x="83877" y="54477"/>
                  <a:pt x="76949" y="42576"/>
                  <a:pt x="65274" y="39473"/>
                </a:cubicBezTo>
                <a:close/>
                <a:moveTo>
                  <a:pt x="69168" y="25060"/>
                </a:moveTo>
                <a:cubicBezTo>
                  <a:pt x="88870" y="30296"/>
                  <a:pt x="100561" y="50379"/>
                  <a:pt x="95282" y="69917"/>
                </a:cubicBezTo>
                <a:cubicBezTo>
                  <a:pt x="90003" y="89455"/>
                  <a:pt x="69753" y="101050"/>
                  <a:pt x="50051" y="95815"/>
                </a:cubicBezTo>
                <a:cubicBezTo>
                  <a:pt x="30350" y="90579"/>
                  <a:pt x="18658" y="70496"/>
                  <a:pt x="23937" y="50958"/>
                </a:cubicBezTo>
                <a:cubicBezTo>
                  <a:pt x="29216" y="31420"/>
                  <a:pt x="49467" y="19825"/>
                  <a:pt x="69168" y="25060"/>
                </a:cubicBezTo>
                <a:close/>
                <a:moveTo>
                  <a:pt x="70584" y="19819"/>
                </a:moveTo>
                <a:cubicBezTo>
                  <a:pt x="47964" y="13808"/>
                  <a:pt x="24713" y="27121"/>
                  <a:pt x="18652" y="49554"/>
                </a:cubicBezTo>
                <a:cubicBezTo>
                  <a:pt x="12591" y="71987"/>
                  <a:pt x="26015" y="95045"/>
                  <a:pt x="48635" y="101056"/>
                </a:cubicBezTo>
                <a:cubicBezTo>
                  <a:pt x="71255" y="107067"/>
                  <a:pt x="94506" y="93754"/>
                  <a:pt x="100567" y="71321"/>
                </a:cubicBezTo>
                <a:cubicBezTo>
                  <a:pt x="106628" y="48888"/>
                  <a:pt x="93204" y="25830"/>
                  <a:pt x="70584" y="19819"/>
                </a:cubicBezTo>
                <a:close/>
                <a:moveTo>
                  <a:pt x="120000" y="28418"/>
                </a:moveTo>
                <a:lnTo>
                  <a:pt x="119819" y="29085"/>
                </a:lnTo>
                <a:lnTo>
                  <a:pt x="119636" y="28804"/>
                </a:lnTo>
                <a:close/>
                <a:moveTo>
                  <a:pt x="84120" y="4683"/>
                </a:moveTo>
                <a:lnTo>
                  <a:pt x="83867" y="19572"/>
                </a:lnTo>
                <a:lnTo>
                  <a:pt x="83406" y="19449"/>
                </a:lnTo>
                <a:cubicBezTo>
                  <a:pt x="87163" y="21546"/>
                  <a:pt x="90559" y="24117"/>
                  <a:pt x="93431" y="27166"/>
                </a:cubicBezTo>
                <a:lnTo>
                  <a:pt x="106796" y="23870"/>
                </a:lnTo>
                <a:lnTo>
                  <a:pt x="115363" y="39849"/>
                </a:lnTo>
                <a:lnTo>
                  <a:pt x="105840" y="48364"/>
                </a:lnTo>
                <a:cubicBezTo>
                  <a:pt x="107034" y="52676"/>
                  <a:pt x="107596" y="57191"/>
                  <a:pt x="107394" y="61781"/>
                </a:cubicBezTo>
                <a:lnTo>
                  <a:pt x="119289" y="68330"/>
                </a:lnTo>
                <a:lnTo>
                  <a:pt x="114566" y="85810"/>
                </a:lnTo>
                <a:lnTo>
                  <a:pt x="100132" y="85570"/>
                </a:lnTo>
                <a:cubicBezTo>
                  <a:pt x="98307" y="88594"/>
                  <a:pt x="96096" y="91321"/>
                  <a:pt x="93619" y="93756"/>
                </a:cubicBezTo>
                <a:lnTo>
                  <a:pt x="98359" y="106025"/>
                </a:lnTo>
                <a:lnTo>
                  <a:pt x="83411" y="116405"/>
                </a:lnTo>
                <a:lnTo>
                  <a:pt x="72073" y="106643"/>
                </a:lnTo>
                <a:lnTo>
                  <a:pt x="73453" y="105685"/>
                </a:lnTo>
                <a:cubicBezTo>
                  <a:pt x="69110" y="107079"/>
                  <a:pt x="64517" y="107749"/>
                  <a:pt x="59835" y="107723"/>
                </a:cubicBezTo>
                <a:lnTo>
                  <a:pt x="52963" y="119999"/>
                </a:lnTo>
                <a:lnTo>
                  <a:pt x="35336" y="115316"/>
                </a:lnTo>
                <a:lnTo>
                  <a:pt x="35574" y="101277"/>
                </a:lnTo>
                <a:cubicBezTo>
                  <a:pt x="31839" y="99165"/>
                  <a:pt x="28466" y="96583"/>
                  <a:pt x="25614" y="93529"/>
                </a:cubicBezTo>
                <a:lnTo>
                  <a:pt x="25843" y="94015"/>
                </a:lnTo>
                <a:lnTo>
                  <a:pt x="11102" y="96847"/>
                </a:lnTo>
                <a:lnTo>
                  <a:pt x="3390" y="80445"/>
                </a:lnTo>
                <a:lnTo>
                  <a:pt x="13359" y="72429"/>
                </a:lnTo>
                <a:cubicBezTo>
                  <a:pt x="12295" y="68561"/>
                  <a:pt x="11739" y="64530"/>
                  <a:pt x="11738" y="60428"/>
                </a:cubicBezTo>
                <a:lnTo>
                  <a:pt x="0" y="53965"/>
                </a:lnTo>
                <a:lnTo>
                  <a:pt x="4723" y="36484"/>
                </a:lnTo>
                <a:lnTo>
                  <a:pt x="18174" y="36709"/>
                </a:lnTo>
                <a:cubicBezTo>
                  <a:pt x="19999" y="33515"/>
                  <a:pt x="22203" y="30603"/>
                  <a:pt x="24696" y="27997"/>
                </a:cubicBezTo>
                <a:lnTo>
                  <a:pt x="20190" y="14215"/>
                </a:lnTo>
                <a:lnTo>
                  <a:pt x="35666" y="4625"/>
                </a:lnTo>
                <a:lnTo>
                  <a:pt x="46473" y="14962"/>
                </a:lnTo>
                <a:lnTo>
                  <a:pt x="46365" y="15030"/>
                </a:lnTo>
                <a:cubicBezTo>
                  <a:pt x="50613" y="13704"/>
                  <a:pt x="55098" y="13091"/>
                  <a:pt x="59667" y="13141"/>
                </a:cubicBezTo>
                <a:lnTo>
                  <a:pt x="59206" y="13018"/>
                </a:lnTo>
                <a:lnTo>
                  <a:pt x="66493" y="0"/>
                </a:lnTo>
                <a:close/>
              </a:path>
            </a:pathLst>
          </a:custGeom>
          <a:solidFill>
            <a:srgbClr val="E62949"/>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35" name="Shape 451"/>
          <p:cNvSpPr/>
          <p:nvPr/>
        </p:nvSpPr>
        <p:spPr>
          <a:xfrm rot="1795255">
            <a:off x="8958484" y="275304"/>
            <a:ext cx="356158" cy="656509"/>
          </a:xfrm>
          <a:custGeom>
            <a:avLst/>
            <a:gdLst/>
            <a:ahLst/>
            <a:cxnLst/>
            <a:rect l="0" t="0" r="0" b="0"/>
            <a:pathLst>
              <a:path w="120000" h="120000" extrusionOk="0">
                <a:moveTo>
                  <a:pt x="60041" y="0"/>
                </a:moveTo>
                <a:cubicBezTo>
                  <a:pt x="68312" y="142"/>
                  <a:pt x="77049" y="3617"/>
                  <a:pt x="77802" y="9249"/>
                </a:cubicBezTo>
                <a:cubicBezTo>
                  <a:pt x="79731" y="16341"/>
                  <a:pt x="68983" y="18083"/>
                  <a:pt x="72034" y="26607"/>
                </a:cubicBezTo>
                <a:lnTo>
                  <a:pt x="120000" y="26607"/>
                </a:lnTo>
                <a:lnTo>
                  <a:pt x="120000" y="53320"/>
                </a:lnTo>
                <a:cubicBezTo>
                  <a:pt x="105180" y="54850"/>
                  <a:pt x="101982" y="49006"/>
                  <a:pt x="89415" y="50069"/>
                </a:cubicBezTo>
                <a:cubicBezTo>
                  <a:pt x="79319" y="50489"/>
                  <a:pt x="73089" y="55363"/>
                  <a:pt x="72833" y="59977"/>
                </a:cubicBezTo>
                <a:cubicBezTo>
                  <a:pt x="73004" y="64029"/>
                  <a:pt x="79442" y="70012"/>
                  <a:pt x="91464" y="70060"/>
                </a:cubicBezTo>
                <a:cubicBezTo>
                  <a:pt x="106013" y="69226"/>
                  <a:pt x="103877" y="65247"/>
                  <a:pt x="120000" y="65606"/>
                </a:cubicBezTo>
                <a:lnTo>
                  <a:pt x="120000" y="93541"/>
                </a:lnTo>
                <a:lnTo>
                  <a:pt x="70059" y="93541"/>
                </a:lnTo>
                <a:cubicBezTo>
                  <a:pt x="69329" y="102697"/>
                  <a:pt x="76533" y="101447"/>
                  <a:pt x="78036" y="109608"/>
                </a:cubicBezTo>
                <a:cubicBezTo>
                  <a:pt x="77950" y="116314"/>
                  <a:pt x="67224" y="119904"/>
                  <a:pt x="59959" y="120000"/>
                </a:cubicBezTo>
                <a:cubicBezTo>
                  <a:pt x="51687" y="119857"/>
                  <a:pt x="42950" y="116382"/>
                  <a:pt x="42197" y="110750"/>
                </a:cubicBezTo>
                <a:cubicBezTo>
                  <a:pt x="40279" y="103699"/>
                  <a:pt x="50892" y="101936"/>
                  <a:pt x="47995" y="93541"/>
                </a:cubicBezTo>
                <a:lnTo>
                  <a:pt x="0" y="93541"/>
                </a:lnTo>
                <a:lnTo>
                  <a:pt x="0" y="66075"/>
                </a:lnTo>
                <a:cubicBezTo>
                  <a:pt x="15368" y="64341"/>
                  <a:pt x="18478" y="70364"/>
                  <a:pt x="31219" y="69286"/>
                </a:cubicBezTo>
                <a:cubicBezTo>
                  <a:pt x="41315" y="68866"/>
                  <a:pt x="47545" y="63992"/>
                  <a:pt x="47801" y="59379"/>
                </a:cubicBezTo>
                <a:cubicBezTo>
                  <a:pt x="47631" y="55326"/>
                  <a:pt x="41193" y="49343"/>
                  <a:pt x="29171" y="49296"/>
                </a:cubicBezTo>
                <a:cubicBezTo>
                  <a:pt x="14433" y="50140"/>
                  <a:pt x="16816" y="54212"/>
                  <a:pt x="0" y="53739"/>
                </a:cubicBezTo>
                <a:lnTo>
                  <a:pt x="0" y="26607"/>
                </a:lnTo>
                <a:lnTo>
                  <a:pt x="49932" y="26607"/>
                </a:lnTo>
                <a:cubicBezTo>
                  <a:pt x="50748" y="17288"/>
                  <a:pt x="43474" y="18596"/>
                  <a:pt x="41963" y="10391"/>
                </a:cubicBezTo>
                <a:cubicBezTo>
                  <a:pt x="42049" y="3685"/>
                  <a:pt x="52775" y="95"/>
                  <a:pt x="60041" y="0"/>
                </a:cubicBezTo>
                <a:close/>
              </a:path>
            </a:pathLst>
          </a:custGeom>
          <a:solidFill>
            <a:srgbClr val="F4BD2D"/>
          </a:solidFill>
          <a:ln>
            <a:noFill/>
          </a:ln>
          <a:scene3d>
            <a:camera prst="orthographicFront">
              <a:rot lat="0" lon="0" rev="7200000"/>
            </a:camera>
            <a:lightRig rig="threePt" dir="t"/>
          </a:scene3d>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grpSp>
        <p:nvGrpSpPr>
          <p:cNvPr id="37" name="Shape 717"/>
          <p:cNvGrpSpPr/>
          <p:nvPr/>
        </p:nvGrpSpPr>
        <p:grpSpPr>
          <a:xfrm>
            <a:off x="8560868" y="6036416"/>
            <a:ext cx="3253608" cy="897784"/>
            <a:chOff x="2113657" y="4283315"/>
            <a:chExt cx="3647460" cy="673513"/>
          </a:xfrm>
        </p:grpSpPr>
        <p:sp>
          <p:nvSpPr>
            <p:cNvPr id="38" name="Shape 718"/>
            <p:cNvSpPr txBox="1"/>
            <p:nvPr/>
          </p:nvSpPr>
          <p:spPr>
            <a:xfrm>
              <a:off x="2113657" y="4495163"/>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40000 </a:t>
              </a: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a:t>
              </a:r>
            </a:p>
          </p:txBody>
        </p:sp>
        <p:sp>
          <p:nvSpPr>
            <p:cNvPr id="39" name="Shape 719"/>
            <p:cNvSpPr txBox="1"/>
            <p:nvPr/>
          </p:nvSpPr>
          <p:spPr>
            <a:xfrm>
              <a:off x="2113658" y="4283315"/>
              <a:ext cx="3647459" cy="276999"/>
            </a:xfrm>
            <a:prstGeom prst="rect">
              <a:avLst/>
            </a:prstGeom>
            <a:noFill/>
            <a:ln>
              <a:noFill/>
            </a:ln>
          </p:spPr>
          <p:txBody>
            <a:bodyPr wrap="square" lIns="121868" tIns="60917" rIns="121868" bIns="60917" anchor="t" anchorCtr="0">
              <a:noAutofit/>
            </a:bodyPr>
            <a:lstStyle/>
            <a:p>
              <a:pPr defTabSz="1218895"/>
              <a:r>
                <a:rPr lang="en-US" b="1" kern="0" dirty="0" smtClean="0">
                  <a:solidFill>
                    <a:srgbClr val="595959"/>
                  </a:solidFill>
                  <a:latin typeface="Times New Roman" panose="02020603050405020304" pitchFamily="18" charset="0"/>
                  <a:ea typeface="Arial"/>
                  <a:cs typeface="Times New Roman" panose="02020603050405020304" pitchFamily="18" charset="0"/>
                  <a:sym typeface="Arial"/>
                </a:rPr>
                <a:t>Sales’ Price</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40" name="Shape 718"/>
          <p:cNvSpPr txBox="1"/>
          <p:nvPr/>
        </p:nvSpPr>
        <p:spPr>
          <a:xfrm>
            <a:off x="8560868" y="2587053"/>
            <a:ext cx="3477143" cy="615393"/>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a:solidFill>
                  <a:srgbClr val="595959"/>
                </a:solidFill>
                <a:latin typeface="Times New Roman" panose="02020603050405020304" pitchFamily="18" charset="0"/>
                <a:ea typeface="Arial"/>
                <a:cs typeface="Times New Roman" panose="02020603050405020304" pitchFamily="18" charset="0"/>
              </a:rPr>
              <a:t>120 months after sale services</a:t>
            </a:r>
          </a:p>
          <a:p>
            <a:pPr marL="285750" indent="-285750" defTabSz="1218895">
              <a:buFont typeface="Arial" panose="020B0604020202020204" pitchFamily="34" charset="0"/>
              <a:buChar char="•"/>
            </a:pPr>
            <a:r>
              <a:rPr lang="en-US" sz="1600" kern="0" dirty="0">
                <a:solidFill>
                  <a:srgbClr val="595959"/>
                </a:solidFill>
                <a:latin typeface="Times New Roman" panose="02020603050405020304" pitchFamily="18" charset="0"/>
                <a:ea typeface="Arial"/>
                <a:cs typeface="Times New Roman" panose="02020603050405020304" pitchFamily="18" charset="0"/>
              </a:rPr>
              <a:t>12 months Guarantee</a:t>
            </a:r>
            <a:endParaRPr lang="en"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22" name="Shape 974"/>
          <p:cNvSpPr/>
          <p:nvPr/>
        </p:nvSpPr>
        <p:spPr>
          <a:xfrm rot="10800000">
            <a:off x="8959687" y="5518439"/>
            <a:ext cx="353751" cy="528546"/>
          </a:xfrm>
          <a:custGeom>
            <a:avLst/>
            <a:gdLst/>
            <a:ahLst/>
            <a:cxnLst/>
            <a:rect l="0" t="0" r="0" b="0"/>
            <a:pathLst>
              <a:path w="120000" h="120000" extrusionOk="0">
                <a:moveTo>
                  <a:pt x="51597" y="50921"/>
                </a:moveTo>
                <a:lnTo>
                  <a:pt x="51597" y="19698"/>
                </a:lnTo>
                <a:cubicBezTo>
                  <a:pt x="47669" y="20191"/>
                  <a:pt x="43916" y="21082"/>
                  <a:pt x="40531" y="22332"/>
                </a:cubicBezTo>
                <a:cubicBezTo>
                  <a:pt x="30598" y="26001"/>
                  <a:pt x="25457" y="32166"/>
                  <a:pt x="27169" y="38355"/>
                </a:cubicBezTo>
                <a:cubicBezTo>
                  <a:pt x="29239" y="46431"/>
                  <a:pt x="39005" y="49155"/>
                  <a:pt x="51597" y="50921"/>
                </a:cubicBezTo>
                <a:close/>
                <a:moveTo>
                  <a:pt x="67852" y="100379"/>
                </a:moveTo>
                <a:cubicBezTo>
                  <a:pt x="71963" y="99887"/>
                  <a:pt x="75901" y="98973"/>
                  <a:pt x="79437" y="97667"/>
                </a:cubicBezTo>
                <a:cubicBezTo>
                  <a:pt x="89370" y="93998"/>
                  <a:pt x="94511" y="87833"/>
                  <a:pt x="92799" y="81644"/>
                </a:cubicBezTo>
                <a:cubicBezTo>
                  <a:pt x="89506" y="73388"/>
                  <a:pt x="79840" y="69732"/>
                  <a:pt x="67852" y="67361"/>
                </a:cubicBezTo>
                <a:close/>
                <a:moveTo>
                  <a:pt x="67852" y="120000"/>
                </a:moveTo>
                <a:lnTo>
                  <a:pt x="51597" y="120000"/>
                </a:lnTo>
                <a:lnTo>
                  <a:pt x="51597" y="114256"/>
                </a:lnTo>
                <a:cubicBezTo>
                  <a:pt x="45417" y="113829"/>
                  <a:pt x="39328" y="112890"/>
                  <a:pt x="33554" y="111448"/>
                </a:cubicBezTo>
                <a:cubicBezTo>
                  <a:pt x="13606" y="106463"/>
                  <a:pt x="696" y="96271"/>
                  <a:pt x="0" y="84958"/>
                </a:cubicBezTo>
                <a:lnTo>
                  <a:pt x="26861" y="84529"/>
                </a:lnTo>
                <a:cubicBezTo>
                  <a:pt x="27245" y="90776"/>
                  <a:pt x="34374" y="96404"/>
                  <a:pt x="45389" y="99156"/>
                </a:cubicBezTo>
                <a:cubicBezTo>
                  <a:pt x="47394" y="99657"/>
                  <a:pt x="49467" y="100048"/>
                  <a:pt x="51597" y="100293"/>
                </a:cubicBezTo>
                <a:lnTo>
                  <a:pt x="51597" y="64682"/>
                </a:lnTo>
                <a:cubicBezTo>
                  <a:pt x="30368" y="61567"/>
                  <a:pt x="7690" y="58004"/>
                  <a:pt x="556" y="40045"/>
                </a:cubicBezTo>
                <a:cubicBezTo>
                  <a:pt x="-2422" y="28913"/>
                  <a:pt x="6883" y="17850"/>
                  <a:pt x="24755" y="11249"/>
                </a:cubicBezTo>
                <a:cubicBezTo>
                  <a:pt x="32832" y="8265"/>
                  <a:pt x="42066" y="6412"/>
                  <a:pt x="51597" y="5737"/>
                </a:cubicBezTo>
                <a:lnTo>
                  <a:pt x="51597" y="0"/>
                </a:lnTo>
                <a:lnTo>
                  <a:pt x="67852" y="0"/>
                </a:lnTo>
                <a:lnTo>
                  <a:pt x="67852" y="5703"/>
                </a:lnTo>
                <a:cubicBezTo>
                  <a:pt x="74209" y="6118"/>
                  <a:pt x="80479" y="7068"/>
                  <a:pt x="86414" y="8551"/>
                </a:cubicBezTo>
                <a:cubicBezTo>
                  <a:pt x="106363" y="13536"/>
                  <a:pt x="119273" y="23728"/>
                  <a:pt x="119969" y="35041"/>
                </a:cubicBezTo>
                <a:lnTo>
                  <a:pt x="93108" y="35470"/>
                </a:lnTo>
                <a:cubicBezTo>
                  <a:pt x="92723" y="29223"/>
                  <a:pt x="85594" y="23595"/>
                  <a:pt x="74579" y="20843"/>
                </a:cubicBezTo>
                <a:cubicBezTo>
                  <a:pt x="72410" y="20301"/>
                  <a:pt x="70160" y="19888"/>
                  <a:pt x="67852" y="19639"/>
                </a:cubicBezTo>
                <a:lnTo>
                  <a:pt x="67852" y="52969"/>
                </a:lnTo>
                <a:cubicBezTo>
                  <a:pt x="88284" y="55535"/>
                  <a:pt x="110482" y="59921"/>
                  <a:pt x="119411" y="79734"/>
                </a:cubicBezTo>
                <a:cubicBezTo>
                  <a:pt x="122511" y="90942"/>
                  <a:pt x="113201" y="102106"/>
                  <a:pt x="95213" y="108750"/>
                </a:cubicBezTo>
                <a:cubicBezTo>
                  <a:pt x="86990" y="111788"/>
                  <a:pt x="77568" y="113654"/>
                  <a:pt x="67852" y="114293"/>
                </a:cubicBezTo>
                <a:close/>
              </a:path>
            </a:pathLst>
          </a:custGeom>
          <a:solidFill>
            <a:schemeClr val="accent3">
              <a:lumMod val="75000"/>
            </a:schemeClr>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dk1"/>
              </a:solidFill>
              <a:latin typeface="Arial"/>
              <a:ea typeface="Arial"/>
              <a:cs typeface="Arial"/>
              <a:sym typeface="Arial"/>
            </a:endParaRPr>
          </a:p>
        </p:txBody>
      </p:sp>
      <p:pic>
        <p:nvPicPr>
          <p:cNvPr id="29" name="Picture 2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6612" y="337987"/>
            <a:ext cx="1555442" cy="1031780"/>
          </a:xfrm>
          <a:prstGeom prst="rect">
            <a:avLst/>
          </a:prstGeom>
        </p:spPr>
      </p:pic>
      <p:sp>
        <p:nvSpPr>
          <p:cNvPr id="6" name="TextBox 5"/>
          <p:cNvSpPr txBox="1"/>
          <p:nvPr/>
        </p:nvSpPr>
        <p:spPr>
          <a:xfrm>
            <a:off x="760412" y="1398925"/>
            <a:ext cx="3124200" cy="369332"/>
          </a:xfrm>
          <a:prstGeom prst="rect">
            <a:avLst/>
          </a:prstGeom>
          <a:noFill/>
        </p:spPr>
        <p:txBody>
          <a:bodyPr wrap="square" rtlCol="0">
            <a:spAutoFit/>
          </a:bodyPr>
          <a:lstStyle/>
          <a:p>
            <a:r>
              <a:rPr lang="en-US" b="1" dirty="0" err="1">
                <a:solidFill>
                  <a:schemeClr val="accent6">
                    <a:lumMod val="75000"/>
                  </a:schemeClr>
                </a:solidFill>
                <a:latin typeface="Cambria" panose="02040503050406030204" pitchFamily="18" charset="0"/>
              </a:rPr>
              <a:t>Towse</a:t>
            </a:r>
            <a:r>
              <a:rPr lang="en-US" b="1" dirty="0">
                <a:solidFill>
                  <a:schemeClr val="accent6">
                    <a:lumMod val="75000"/>
                  </a:schemeClr>
                </a:solidFill>
                <a:latin typeface="Cambria" panose="02040503050406030204" pitchFamily="18" charset="0"/>
              </a:rPr>
              <a:t>-e </a:t>
            </a:r>
            <a:r>
              <a:rPr lang="en-US" b="1" dirty="0" err="1">
                <a:solidFill>
                  <a:schemeClr val="accent6">
                    <a:lumMod val="75000"/>
                  </a:schemeClr>
                </a:solidFill>
                <a:latin typeface="Cambria" panose="02040503050406030204" pitchFamily="18" charset="0"/>
              </a:rPr>
              <a:t>Hesgarsazan</a:t>
            </a:r>
            <a:r>
              <a:rPr lang="en-US" b="1" dirty="0">
                <a:solidFill>
                  <a:schemeClr val="accent6">
                    <a:lumMod val="75000"/>
                  </a:schemeClr>
                </a:solidFill>
                <a:latin typeface="Cambria" panose="02040503050406030204" pitchFamily="18" charset="0"/>
              </a:rPr>
              <a:t>-e </a:t>
            </a:r>
            <a:r>
              <a:rPr lang="en-US" b="1" dirty="0" smtClean="0">
                <a:solidFill>
                  <a:schemeClr val="accent6">
                    <a:lumMod val="75000"/>
                  </a:schemeClr>
                </a:solidFill>
                <a:latin typeface="Cambria" panose="02040503050406030204" pitchFamily="18" charset="0"/>
              </a:rPr>
              <a:t>Asia</a:t>
            </a:r>
            <a:endParaRPr lang="en-US" b="1" dirty="0">
              <a:solidFill>
                <a:schemeClr val="accent6">
                  <a:lumMod val="75000"/>
                </a:schemeClr>
              </a:solidFill>
              <a:latin typeface="Cambria" panose="02040503050406030204" pitchFamily="18" charset="0"/>
            </a:endParaRPr>
          </a:p>
        </p:txBody>
      </p:sp>
      <p:pic>
        <p:nvPicPr>
          <p:cNvPr id="30" name="Picture 29"/>
          <p:cNvPicPr/>
          <p:nvPr/>
        </p:nvPicPr>
        <p:blipFill rotWithShape="1">
          <a:blip r:embed="rId4" cstate="print">
            <a:extLst>
              <a:ext uri="{28A0092B-C50C-407E-A947-70E740481C1C}">
                <a14:useLocalDpi xmlns:a14="http://schemas.microsoft.com/office/drawing/2010/main" val="0"/>
              </a:ext>
            </a:extLst>
          </a:blip>
          <a:srcRect l="20222" t="30790" r="20959" b="17573"/>
          <a:stretch/>
        </p:blipFill>
        <p:spPr bwMode="auto">
          <a:xfrm>
            <a:off x="4189412" y="-2600"/>
            <a:ext cx="4162126" cy="6860599"/>
          </a:xfrm>
          <a:prstGeom prst="rect">
            <a:avLst/>
          </a:prstGeom>
          <a:ln>
            <a:noFill/>
          </a:ln>
          <a:extLst>
            <a:ext uri="{53640926-AAD7-44D8-BBD7-CCE9431645EC}">
              <a14:shadowObscured xmlns:a14="http://schemas.microsoft.com/office/drawing/2010/main"/>
            </a:ext>
          </a:extLst>
        </p:spPr>
      </p:pic>
      <p:sp>
        <p:nvSpPr>
          <p:cNvPr id="2" name="TextBox 1"/>
          <p:cNvSpPr txBox="1"/>
          <p:nvPr/>
        </p:nvSpPr>
        <p:spPr>
          <a:xfrm>
            <a:off x="2310981" y="997668"/>
            <a:ext cx="1644958" cy="738664"/>
          </a:xfrm>
          <a:prstGeom prst="rect">
            <a:avLst/>
          </a:prstGeom>
          <a:noFill/>
        </p:spPr>
        <p:txBody>
          <a:bodyPr wrap="square" rtlCol="0">
            <a:spAutoFit/>
          </a:bodyPr>
          <a:lstStyle/>
          <a:p>
            <a:r>
              <a:rPr lang="en-US" sz="2400" b="1" dirty="0" smtClean="0">
                <a:solidFill>
                  <a:schemeClr val="accent6">
                    <a:lumMod val="75000"/>
                  </a:schemeClr>
                </a:solidFill>
                <a:latin typeface="Cambria" panose="02040503050406030204" pitchFamily="18" charset="0"/>
              </a:rPr>
              <a:t>SENSIRAN</a:t>
            </a:r>
            <a:endParaRPr lang="en-US" b="1" dirty="0">
              <a:solidFill>
                <a:schemeClr val="accent6">
                  <a:lumMod val="75000"/>
                </a:schemeClr>
              </a:solidFill>
              <a:latin typeface="Cambria" panose="02040503050406030204" pitchFamily="18" charset="0"/>
            </a:endParaRPr>
          </a:p>
          <a:p>
            <a:endParaRPr lang="en-US" dirty="0"/>
          </a:p>
        </p:txBody>
      </p:sp>
    </p:spTree>
    <p:extLst>
      <p:ext uri="{BB962C8B-B14F-4D97-AF65-F5344CB8AC3E}">
        <p14:creationId xmlns:p14="http://schemas.microsoft.com/office/powerpoint/2010/main" val="134271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04"/>
        <p:cNvGrpSpPr/>
        <p:nvPr/>
      </p:nvGrpSpPr>
      <p:grpSpPr>
        <a:xfrm>
          <a:off x="0" y="0"/>
          <a:ext cx="0" cy="0"/>
          <a:chOff x="0" y="0"/>
          <a:chExt cx="0" cy="0"/>
        </a:xfrm>
      </p:grpSpPr>
      <p:sp>
        <p:nvSpPr>
          <p:cNvPr id="707" name="Shape 707"/>
          <p:cNvSpPr txBox="1"/>
          <p:nvPr/>
        </p:nvSpPr>
        <p:spPr>
          <a:xfrm>
            <a:off x="455612" y="2409436"/>
            <a:ext cx="4724400" cy="3076964"/>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Maximum Load Current 12/ 80 A </a:t>
            </a:r>
          </a:p>
          <a:p>
            <a:pPr marL="285750" indent="-285750" defTabSz="1218895">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Maximum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Load Power: 125 W</a:t>
            </a:r>
          </a:p>
          <a:p>
            <a:pPr marL="285750" indent="-285750" defTabSz="1218895">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Maximum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Whole Cell Voltage: 20 V</a:t>
            </a:r>
          </a:p>
          <a:p>
            <a:pPr marL="285750" indent="-285750" defTabSz="1218895">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Voltage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Accuracy: ±3 mV±3% of </a:t>
            </a: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reading</a:t>
            </a:r>
            <a:endParaRPr lang="en-US" sz="1600" kern="0" dirty="0">
              <a:solidFill>
                <a:srgbClr val="3F3F3F"/>
              </a:solidFill>
              <a:latin typeface="Times New Roman" panose="02020603050405020304" pitchFamily="18" charset="0"/>
              <a:ea typeface="Arial"/>
              <a:cs typeface="Times New Roman" panose="02020603050405020304" pitchFamily="18" charset="0"/>
              <a:sym typeface="Arial"/>
            </a:endParaRPr>
          </a:p>
          <a:p>
            <a:pPr marL="285750" indent="-285750" defTabSz="1218895">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Reactant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Gas Control System: All 316 SS construction (humidifiers, flow path, valves and MFC) with Swagelok fittings</a:t>
            </a:r>
          </a:p>
          <a:p>
            <a:pPr marL="285750" indent="-285750" defTabSz="1218895">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Mass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Flow Control: Anode 2 SLPM and Cathode 5 SLPM </a:t>
            </a:r>
          </a:p>
          <a:p>
            <a:pPr marL="285750" indent="-285750" defTabSz="1218895">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Dual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rate software controlled mass flow controllers</a:t>
            </a:r>
          </a:p>
          <a:p>
            <a:pPr marL="285750" indent="-285750" defTabSz="1218895">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Automatic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N2 purge</a:t>
            </a:r>
          </a:p>
          <a:p>
            <a:pPr marL="285750" indent="-285750" defTabSz="1218895">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Back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pressure Control: Standard: Manual control, 0-30 PSIG</a:t>
            </a:r>
          </a:p>
          <a:p>
            <a:pPr marL="285750" indent="-285750" defTabSz="1218895">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Temperature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Controllers: cell, anode humidifier, cathode </a:t>
            </a: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humidifier</a:t>
            </a:r>
          </a:p>
          <a:p>
            <a:pPr marL="285750" indent="-285750" defTabSz="1218895">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Suitable for PEMFC, SOFC, DAFC and AFC evaluation </a:t>
            </a:r>
          </a:p>
          <a:p>
            <a:pPr defTabSz="1218895"/>
            <a:endParaRPr lang="en-US" sz="1600" kern="0" dirty="0">
              <a:solidFill>
                <a:srgbClr val="3F3F3F"/>
              </a:solidFill>
              <a:ea typeface="Arial"/>
              <a:cs typeface="Arial"/>
              <a:sym typeface="Arial"/>
            </a:endParaRPr>
          </a:p>
        </p:txBody>
      </p:sp>
      <p:sp>
        <p:nvSpPr>
          <p:cNvPr id="708" name="Shape 708"/>
          <p:cNvSpPr txBox="1"/>
          <p:nvPr/>
        </p:nvSpPr>
        <p:spPr>
          <a:xfrm>
            <a:off x="455612" y="1828800"/>
            <a:ext cx="3352800" cy="533341"/>
          </a:xfrm>
          <a:prstGeom prst="rect">
            <a:avLst/>
          </a:prstGeom>
          <a:noFill/>
          <a:ln>
            <a:noFill/>
          </a:ln>
        </p:spPr>
        <p:txBody>
          <a:bodyPr wrap="square" lIns="121868" tIns="60917" rIns="121868" bIns="60917" anchor="t" anchorCtr="0">
            <a:noAutofit/>
          </a:bodyPr>
          <a:lstStyle/>
          <a:p>
            <a:pPr defTabSz="1218895"/>
            <a:r>
              <a:rPr lang="en-US" sz="2400" b="1" kern="0" dirty="0">
                <a:solidFill>
                  <a:srgbClr val="3F3F3F"/>
                </a:solidFill>
                <a:ea typeface="Arial"/>
                <a:cs typeface="Arial"/>
                <a:sym typeface="Arial"/>
              </a:rPr>
              <a:t>Fuel Cell Test Station</a:t>
            </a:r>
            <a:endParaRPr lang="en" sz="1333" kern="0" dirty="0">
              <a:solidFill>
                <a:srgbClr val="3F3F3F"/>
              </a:solidFill>
              <a:latin typeface="Arial"/>
              <a:ea typeface="Arial"/>
              <a:cs typeface="Arial"/>
              <a:sym typeface="Arial"/>
            </a:endParaRPr>
          </a:p>
        </p:txBody>
      </p:sp>
      <p:grpSp>
        <p:nvGrpSpPr>
          <p:cNvPr id="23" name="Shape 711"/>
          <p:cNvGrpSpPr/>
          <p:nvPr/>
        </p:nvGrpSpPr>
        <p:grpSpPr>
          <a:xfrm>
            <a:off x="8560868" y="834377"/>
            <a:ext cx="3400944" cy="897785"/>
            <a:chOff x="2113657" y="4283314"/>
            <a:chExt cx="3647460" cy="673514"/>
          </a:xfrm>
        </p:grpSpPr>
        <p:sp>
          <p:nvSpPr>
            <p:cNvPr id="25" name="Shape 712"/>
            <p:cNvSpPr txBox="1"/>
            <p:nvPr/>
          </p:nvSpPr>
          <p:spPr>
            <a:xfrm>
              <a:off x="2113657" y="4495163"/>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5 Devices (Per month)</a:t>
              </a:r>
              <a:endParaRPr lang="en"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26" name="Shape 713"/>
            <p:cNvSpPr txBox="1"/>
            <p:nvPr/>
          </p:nvSpPr>
          <p:spPr>
            <a:xfrm>
              <a:off x="2113658" y="4283314"/>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rPr>
                <a:t>Production capacity</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27" name="Shape 715"/>
          <p:cNvSpPr/>
          <p:nvPr/>
        </p:nvSpPr>
        <p:spPr>
          <a:xfrm>
            <a:off x="8913812" y="1841721"/>
            <a:ext cx="445583" cy="444279"/>
          </a:xfrm>
          <a:custGeom>
            <a:avLst/>
            <a:gdLst/>
            <a:ahLst/>
            <a:cxnLst/>
            <a:rect l="0" t="0" r="0" b="0"/>
            <a:pathLst>
              <a:path w="120000" h="120000" extrusionOk="0">
                <a:moveTo>
                  <a:pt x="26666" y="100217"/>
                </a:moveTo>
                <a:cubicBezTo>
                  <a:pt x="25193" y="100217"/>
                  <a:pt x="24000" y="101415"/>
                  <a:pt x="24000" y="102892"/>
                </a:cubicBezTo>
                <a:cubicBezTo>
                  <a:pt x="24000" y="104369"/>
                  <a:pt x="25193" y="105566"/>
                  <a:pt x="26666" y="105566"/>
                </a:cubicBezTo>
                <a:lnTo>
                  <a:pt x="93333" y="105566"/>
                </a:lnTo>
                <a:cubicBezTo>
                  <a:pt x="94806" y="105566"/>
                  <a:pt x="96000" y="104369"/>
                  <a:pt x="96000" y="102892"/>
                </a:cubicBezTo>
                <a:cubicBezTo>
                  <a:pt x="96000" y="101415"/>
                  <a:pt x="94806" y="100217"/>
                  <a:pt x="93333" y="100217"/>
                </a:cubicBezTo>
                <a:close/>
                <a:moveTo>
                  <a:pt x="26666" y="87913"/>
                </a:moveTo>
                <a:cubicBezTo>
                  <a:pt x="25193" y="87913"/>
                  <a:pt x="24000" y="89111"/>
                  <a:pt x="24000" y="90588"/>
                </a:cubicBezTo>
                <a:cubicBezTo>
                  <a:pt x="24000" y="92065"/>
                  <a:pt x="25193" y="93262"/>
                  <a:pt x="26666" y="93262"/>
                </a:cubicBezTo>
                <a:lnTo>
                  <a:pt x="93333" y="93262"/>
                </a:lnTo>
                <a:cubicBezTo>
                  <a:pt x="94806" y="93262"/>
                  <a:pt x="96000" y="92065"/>
                  <a:pt x="96000" y="90588"/>
                </a:cubicBezTo>
                <a:cubicBezTo>
                  <a:pt x="96000" y="89111"/>
                  <a:pt x="94806" y="87913"/>
                  <a:pt x="93333" y="87913"/>
                </a:cubicBezTo>
                <a:close/>
                <a:moveTo>
                  <a:pt x="26666" y="75609"/>
                </a:moveTo>
                <a:cubicBezTo>
                  <a:pt x="25193" y="75609"/>
                  <a:pt x="24000" y="76806"/>
                  <a:pt x="24000" y="78284"/>
                </a:cubicBezTo>
                <a:cubicBezTo>
                  <a:pt x="24000" y="79761"/>
                  <a:pt x="25193" y="80958"/>
                  <a:pt x="26666" y="80958"/>
                </a:cubicBezTo>
                <a:lnTo>
                  <a:pt x="93333" y="80958"/>
                </a:lnTo>
                <a:cubicBezTo>
                  <a:pt x="94806" y="80958"/>
                  <a:pt x="96000" y="79761"/>
                  <a:pt x="96000" y="78284"/>
                </a:cubicBezTo>
                <a:cubicBezTo>
                  <a:pt x="96000" y="76806"/>
                  <a:pt x="94806" y="75609"/>
                  <a:pt x="93333" y="75609"/>
                </a:cubicBezTo>
                <a:close/>
                <a:moveTo>
                  <a:pt x="26666" y="63305"/>
                </a:moveTo>
                <a:cubicBezTo>
                  <a:pt x="25193" y="63305"/>
                  <a:pt x="24000" y="64502"/>
                  <a:pt x="24000" y="65979"/>
                </a:cubicBezTo>
                <a:cubicBezTo>
                  <a:pt x="24000" y="67457"/>
                  <a:pt x="25193" y="68654"/>
                  <a:pt x="26666" y="68654"/>
                </a:cubicBezTo>
                <a:lnTo>
                  <a:pt x="93333" y="68654"/>
                </a:lnTo>
                <a:cubicBezTo>
                  <a:pt x="94806" y="68654"/>
                  <a:pt x="96000" y="67457"/>
                  <a:pt x="96000" y="65979"/>
                </a:cubicBezTo>
                <a:cubicBezTo>
                  <a:pt x="96000" y="64502"/>
                  <a:pt x="94806" y="63305"/>
                  <a:pt x="93333" y="63305"/>
                </a:cubicBezTo>
                <a:close/>
                <a:moveTo>
                  <a:pt x="26666" y="51001"/>
                </a:moveTo>
                <a:cubicBezTo>
                  <a:pt x="25193" y="51001"/>
                  <a:pt x="24000" y="52198"/>
                  <a:pt x="24000" y="53675"/>
                </a:cubicBezTo>
                <a:cubicBezTo>
                  <a:pt x="24000" y="55152"/>
                  <a:pt x="25193" y="56350"/>
                  <a:pt x="26666" y="56350"/>
                </a:cubicBezTo>
                <a:lnTo>
                  <a:pt x="93333" y="56350"/>
                </a:lnTo>
                <a:cubicBezTo>
                  <a:pt x="94806" y="56350"/>
                  <a:pt x="96000" y="55152"/>
                  <a:pt x="96000" y="53675"/>
                </a:cubicBezTo>
                <a:cubicBezTo>
                  <a:pt x="96000" y="52198"/>
                  <a:pt x="94806" y="51001"/>
                  <a:pt x="93333" y="51001"/>
                </a:cubicBezTo>
                <a:close/>
                <a:moveTo>
                  <a:pt x="26666" y="38697"/>
                </a:moveTo>
                <a:cubicBezTo>
                  <a:pt x="25193" y="38697"/>
                  <a:pt x="24000" y="39894"/>
                  <a:pt x="24000" y="41371"/>
                </a:cubicBezTo>
                <a:cubicBezTo>
                  <a:pt x="24000" y="42848"/>
                  <a:pt x="25193" y="44046"/>
                  <a:pt x="26666" y="44046"/>
                </a:cubicBezTo>
                <a:lnTo>
                  <a:pt x="93333" y="44046"/>
                </a:lnTo>
                <a:cubicBezTo>
                  <a:pt x="94806" y="44046"/>
                  <a:pt x="96000" y="42848"/>
                  <a:pt x="96000" y="41371"/>
                </a:cubicBezTo>
                <a:cubicBezTo>
                  <a:pt x="96000" y="39894"/>
                  <a:pt x="94806" y="38697"/>
                  <a:pt x="93333" y="38697"/>
                </a:cubicBezTo>
                <a:close/>
                <a:moveTo>
                  <a:pt x="0" y="11366"/>
                </a:moveTo>
                <a:lnTo>
                  <a:pt x="6739" y="11366"/>
                </a:lnTo>
                <a:lnTo>
                  <a:pt x="6739" y="17459"/>
                </a:lnTo>
                <a:cubicBezTo>
                  <a:pt x="6739" y="22260"/>
                  <a:pt x="10619" y="26151"/>
                  <a:pt x="15405" y="26151"/>
                </a:cubicBezTo>
                <a:cubicBezTo>
                  <a:pt x="20192" y="26151"/>
                  <a:pt x="24072" y="22260"/>
                  <a:pt x="24072" y="17459"/>
                </a:cubicBezTo>
                <a:lnTo>
                  <a:pt x="24072" y="11366"/>
                </a:lnTo>
                <a:lnTo>
                  <a:pt x="29716" y="11366"/>
                </a:lnTo>
                <a:lnTo>
                  <a:pt x="29716" y="17459"/>
                </a:lnTo>
                <a:cubicBezTo>
                  <a:pt x="29716" y="22260"/>
                  <a:pt x="33597" y="26151"/>
                  <a:pt x="38383" y="26151"/>
                </a:cubicBezTo>
                <a:cubicBezTo>
                  <a:pt x="43170" y="26151"/>
                  <a:pt x="47050" y="22260"/>
                  <a:pt x="47050" y="17459"/>
                </a:cubicBezTo>
                <a:lnTo>
                  <a:pt x="47050" y="11366"/>
                </a:lnTo>
                <a:lnTo>
                  <a:pt x="52694" y="11366"/>
                </a:lnTo>
                <a:lnTo>
                  <a:pt x="52694" y="17459"/>
                </a:lnTo>
                <a:cubicBezTo>
                  <a:pt x="52694" y="22260"/>
                  <a:pt x="56574" y="26151"/>
                  <a:pt x="61361" y="26151"/>
                </a:cubicBezTo>
                <a:cubicBezTo>
                  <a:pt x="66147" y="26151"/>
                  <a:pt x="70028" y="22260"/>
                  <a:pt x="70028" y="17459"/>
                </a:cubicBezTo>
                <a:lnTo>
                  <a:pt x="70028" y="11366"/>
                </a:lnTo>
                <a:lnTo>
                  <a:pt x="75672" y="11366"/>
                </a:lnTo>
                <a:lnTo>
                  <a:pt x="75672" y="17459"/>
                </a:lnTo>
                <a:cubicBezTo>
                  <a:pt x="75672" y="22260"/>
                  <a:pt x="79552" y="26151"/>
                  <a:pt x="84339" y="26151"/>
                </a:cubicBezTo>
                <a:cubicBezTo>
                  <a:pt x="89125" y="26151"/>
                  <a:pt x="93005" y="22260"/>
                  <a:pt x="93005" y="17459"/>
                </a:cubicBezTo>
                <a:lnTo>
                  <a:pt x="93005" y="11366"/>
                </a:lnTo>
                <a:lnTo>
                  <a:pt x="98650" y="11366"/>
                </a:lnTo>
                <a:lnTo>
                  <a:pt x="98650" y="17459"/>
                </a:lnTo>
                <a:cubicBezTo>
                  <a:pt x="98650" y="22259"/>
                  <a:pt x="102530" y="26151"/>
                  <a:pt x="107316" y="26151"/>
                </a:cubicBezTo>
                <a:cubicBezTo>
                  <a:pt x="112103" y="26151"/>
                  <a:pt x="115983" y="22259"/>
                  <a:pt x="115983" y="17459"/>
                </a:cubicBezTo>
                <a:lnTo>
                  <a:pt x="115983" y="11366"/>
                </a:lnTo>
                <a:lnTo>
                  <a:pt x="120000" y="11366"/>
                </a:lnTo>
                <a:lnTo>
                  <a:pt x="120000" y="120000"/>
                </a:lnTo>
                <a:lnTo>
                  <a:pt x="0" y="120000"/>
                </a:lnTo>
                <a:close/>
                <a:moveTo>
                  <a:pt x="15405" y="0"/>
                </a:moveTo>
                <a:cubicBezTo>
                  <a:pt x="17983" y="0"/>
                  <a:pt x="20072" y="2095"/>
                  <a:pt x="20072" y="4680"/>
                </a:cubicBezTo>
                <a:lnTo>
                  <a:pt x="20072" y="18051"/>
                </a:lnTo>
                <a:cubicBezTo>
                  <a:pt x="20072" y="20636"/>
                  <a:pt x="17983" y="22732"/>
                  <a:pt x="15405" y="22732"/>
                </a:cubicBezTo>
                <a:cubicBezTo>
                  <a:pt x="12828" y="22732"/>
                  <a:pt x="10739" y="20636"/>
                  <a:pt x="10739" y="18051"/>
                </a:cubicBezTo>
                <a:lnTo>
                  <a:pt x="10739" y="4680"/>
                </a:lnTo>
                <a:cubicBezTo>
                  <a:pt x="10739" y="2095"/>
                  <a:pt x="12828" y="0"/>
                  <a:pt x="15405" y="0"/>
                </a:cubicBezTo>
                <a:close/>
                <a:moveTo>
                  <a:pt x="38383" y="0"/>
                </a:moveTo>
                <a:cubicBezTo>
                  <a:pt x="40960" y="0"/>
                  <a:pt x="43050" y="2095"/>
                  <a:pt x="43050" y="4680"/>
                </a:cubicBezTo>
                <a:lnTo>
                  <a:pt x="43050" y="18051"/>
                </a:lnTo>
                <a:cubicBezTo>
                  <a:pt x="43050" y="20636"/>
                  <a:pt x="40960" y="22732"/>
                  <a:pt x="38383" y="22732"/>
                </a:cubicBezTo>
                <a:cubicBezTo>
                  <a:pt x="35806" y="22732"/>
                  <a:pt x="33716" y="20636"/>
                  <a:pt x="33716" y="18051"/>
                </a:cubicBezTo>
                <a:lnTo>
                  <a:pt x="33716" y="4680"/>
                </a:lnTo>
                <a:cubicBezTo>
                  <a:pt x="33716" y="2095"/>
                  <a:pt x="35806" y="0"/>
                  <a:pt x="38383" y="0"/>
                </a:cubicBezTo>
                <a:close/>
                <a:moveTo>
                  <a:pt x="61361" y="0"/>
                </a:moveTo>
                <a:cubicBezTo>
                  <a:pt x="63938" y="0"/>
                  <a:pt x="66028" y="2095"/>
                  <a:pt x="66028" y="4680"/>
                </a:cubicBezTo>
                <a:lnTo>
                  <a:pt x="66028" y="18051"/>
                </a:lnTo>
                <a:cubicBezTo>
                  <a:pt x="66028" y="20636"/>
                  <a:pt x="63938" y="22731"/>
                  <a:pt x="61361" y="22731"/>
                </a:cubicBezTo>
                <a:cubicBezTo>
                  <a:pt x="58784" y="22731"/>
                  <a:pt x="56694" y="20636"/>
                  <a:pt x="56694" y="18051"/>
                </a:cubicBezTo>
                <a:lnTo>
                  <a:pt x="56694" y="4680"/>
                </a:lnTo>
                <a:cubicBezTo>
                  <a:pt x="56694" y="2095"/>
                  <a:pt x="58784" y="0"/>
                  <a:pt x="61361" y="0"/>
                </a:cubicBezTo>
                <a:close/>
                <a:moveTo>
                  <a:pt x="84339" y="0"/>
                </a:moveTo>
                <a:cubicBezTo>
                  <a:pt x="86916" y="0"/>
                  <a:pt x="89005" y="2095"/>
                  <a:pt x="89005" y="4680"/>
                </a:cubicBezTo>
                <a:lnTo>
                  <a:pt x="89005" y="18051"/>
                </a:lnTo>
                <a:cubicBezTo>
                  <a:pt x="89005" y="20636"/>
                  <a:pt x="86916" y="22731"/>
                  <a:pt x="84339" y="22731"/>
                </a:cubicBezTo>
                <a:cubicBezTo>
                  <a:pt x="81761" y="22731"/>
                  <a:pt x="79672" y="20636"/>
                  <a:pt x="79672" y="18051"/>
                </a:cubicBezTo>
                <a:lnTo>
                  <a:pt x="79672" y="4680"/>
                </a:lnTo>
                <a:cubicBezTo>
                  <a:pt x="79672" y="2095"/>
                  <a:pt x="81761" y="0"/>
                  <a:pt x="84339" y="0"/>
                </a:cubicBezTo>
                <a:close/>
                <a:moveTo>
                  <a:pt x="107316" y="0"/>
                </a:moveTo>
                <a:cubicBezTo>
                  <a:pt x="109894" y="0"/>
                  <a:pt x="111983" y="2095"/>
                  <a:pt x="111983" y="4680"/>
                </a:cubicBezTo>
                <a:lnTo>
                  <a:pt x="111983" y="18051"/>
                </a:lnTo>
                <a:cubicBezTo>
                  <a:pt x="111983" y="20636"/>
                  <a:pt x="109894" y="22731"/>
                  <a:pt x="107316" y="22731"/>
                </a:cubicBezTo>
                <a:cubicBezTo>
                  <a:pt x="104739" y="22731"/>
                  <a:pt x="102650" y="20636"/>
                  <a:pt x="102650" y="18051"/>
                </a:cubicBezTo>
                <a:lnTo>
                  <a:pt x="102650" y="4680"/>
                </a:lnTo>
                <a:cubicBezTo>
                  <a:pt x="102650" y="2095"/>
                  <a:pt x="104739" y="0"/>
                  <a:pt x="107316" y="0"/>
                </a:cubicBezTo>
                <a:close/>
              </a:path>
            </a:pathLst>
          </a:custGeom>
          <a:solidFill>
            <a:srgbClr val="1ED4DE"/>
          </a:solidFill>
          <a:ln>
            <a:noFill/>
          </a:ln>
        </p:spPr>
        <p:txBody>
          <a:bodyPr wrap="square" lIns="121868" tIns="60917" rIns="121868" bIns="60917" anchor="ctr" anchorCtr="0">
            <a:noAutofit/>
          </a:bodyPr>
          <a:lstStyle/>
          <a:p>
            <a:pPr algn="ctr" defTabSz="1218895"/>
            <a:endParaRPr sz="2399" kern="0">
              <a:solidFill>
                <a:srgbClr val="FFFFFF"/>
              </a:solidFill>
              <a:latin typeface="Arial"/>
              <a:ea typeface="Arial"/>
              <a:cs typeface="Arial"/>
              <a:sym typeface="Arial"/>
            </a:endParaRPr>
          </a:p>
        </p:txBody>
      </p:sp>
      <p:sp>
        <p:nvSpPr>
          <p:cNvPr id="28" name="Shape 719"/>
          <p:cNvSpPr txBox="1"/>
          <p:nvPr/>
        </p:nvSpPr>
        <p:spPr>
          <a:xfrm>
            <a:off x="8560869" y="2348489"/>
            <a:ext cx="3253607" cy="369236"/>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sym typeface="Arial"/>
              </a:rPr>
              <a:t>After sale services/ Guarantee</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nvGrpSpPr>
          <p:cNvPr id="31" name="Shape 720"/>
          <p:cNvGrpSpPr/>
          <p:nvPr/>
        </p:nvGrpSpPr>
        <p:grpSpPr>
          <a:xfrm>
            <a:off x="8560867" y="4144333"/>
            <a:ext cx="3627958" cy="892286"/>
            <a:chOff x="2113657" y="4283314"/>
            <a:chExt cx="3647460" cy="669389"/>
          </a:xfrm>
        </p:grpSpPr>
        <p:sp>
          <p:nvSpPr>
            <p:cNvPr id="32" name="Shape 721"/>
            <p:cNvSpPr txBox="1"/>
            <p:nvPr/>
          </p:nvSpPr>
          <p:spPr>
            <a:xfrm>
              <a:off x="2113657" y="4491038"/>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fr-FR" sz="1600" kern="0" dirty="0" smtClean="0">
                  <a:solidFill>
                    <a:srgbClr val="595959"/>
                  </a:solidFill>
                  <a:latin typeface="Times New Roman" panose="02020603050405020304" pitchFamily="18" charset="0"/>
                  <a:ea typeface="Arial"/>
                  <a:cs typeface="Times New Roman" panose="02020603050405020304" pitchFamily="18" charset="0"/>
                  <a:sym typeface="Arial"/>
                </a:rPr>
                <a:t>???</a:t>
              </a:r>
              <a:endParaRPr lang="pt-BR"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33" name="Shape 722"/>
            <p:cNvSpPr txBox="1"/>
            <p:nvPr/>
          </p:nvSpPr>
          <p:spPr>
            <a:xfrm>
              <a:off x="2113658" y="4283314"/>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sym typeface="Arial"/>
                </a:rPr>
                <a:t>Standards and legally certificates:</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35" name="Shape 451"/>
          <p:cNvSpPr/>
          <p:nvPr/>
        </p:nvSpPr>
        <p:spPr>
          <a:xfrm rot="1795255">
            <a:off x="8958484" y="275304"/>
            <a:ext cx="356158" cy="656509"/>
          </a:xfrm>
          <a:custGeom>
            <a:avLst/>
            <a:gdLst/>
            <a:ahLst/>
            <a:cxnLst/>
            <a:rect l="0" t="0" r="0" b="0"/>
            <a:pathLst>
              <a:path w="120000" h="120000" extrusionOk="0">
                <a:moveTo>
                  <a:pt x="60041" y="0"/>
                </a:moveTo>
                <a:cubicBezTo>
                  <a:pt x="68312" y="142"/>
                  <a:pt x="77049" y="3617"/>
                  <a:pt x="77802" y="9249"/>
                </a:cubicBezTo>
                <a:cubicBezTo>
                  <a:pt x="79731" y="16341"/>
                  <a:pt x="68983" y="18083"/>
                  <a:pt x="72034" y="26607"/>
                </a:cubicBezTo>
                <a:lnTo>
                  <a:pt x="120000" y="26607"/>
                </a:lnTo>
                <a:lnTo>
                  <a:pt x="120000" y="53320"/>
                </a:lnTo>
                <a:cubicBezTo>
                  <a:pt x="105180" y="54850"/>
                  <a:pt x="101982" y="49006"/>
                  <a:pt x="89415" y="50069"/>
                </a:cubicBezTo>
                <a:cubicBezTo>
                  <a:pt x="79319" y="50489"/>
                  <a:pt x="73089" y="55363"/>
                  <a:pt x="72833" y="59977"/>
                </a:cubicBezTo>
                <a:cubicBezTo>
                  <a:pt x="73004" y="64029"/>
                  <a:pt x="79442" y="70012"/>
                  <a:pt x="91464" y="70060"/>
                </a:cubicBezTo>
                <a:cubicBezTo>
                  <a:pt x="106013" y="69226"/>
                  <a:pt x="103877" y="65247"/>
                  <a:pt x="120000" y="65606"/>
                </a:cubicBezTo>
                <a:lnTo>
                  <a:pt x="120000" y="93541"/>
                </a:lnTo>
                <a:lnTo>
                  <a:pt x="70059" y="93541"/>
                </a:lnTo>
                <a:cubicBezTo>
                  <a:pt x="69329" y="102697"/>
                  <a:pt x="76533" y="101447"/>
                  <a:pt x="78036" y="109608"/>
                </a:cubicBezTo>
                <a:cubicBezTo>
                  <a:pt x="77950" y="116314"/>
                  <a:pt x="67224" y="119904"/>
                  <a:pt x="59959" y="120000"/>
                </a:cubicBezTo>
                <a:cubicBezTo>
                  <a:pt x="51687" y="119857"/>
                  <a:pt x="42950" y="116382"/>
                  <a:pt x="42197" y="110750"/>
                </a:cubicBezTo>
                <a:cubicBezTo>
                  <a:pt x="40279" y="103699"/>
                  <a:pt x="50892" y="101936"/>
                  <a:pt x="47995" y="93541"/>
                </a:cubicBezTo>
                <a:lnTo>
                  <a:pt x="0" y="93541"/>
                </a:lnTo>
                <a:lnTo>
                  <a:pt x="0" y="66075"/>
                </a:lnTo>
                <a:cubicBezTo>
                  <a:pt x="15368" y="64341"/>
                  <a:pt x="18478" y="70364"/>
                  <a:pt x="31219" y="69286"/>
                </a:cubicBezTo>
                <a:cubicBezTo>
                  <a:pt x="41315" y="68866"/>
                  <a:pt x="47545" y="63992"/>
                  <a:pt x="47801" y="59379"/>
                </a:cubicBezTo>
                <a:cubicBezTo>
                  <a:pt x="47631" y="55326"/>
                  <a:pt x="41193" y="49343"/>
                  <a:pt x="29171" y="49296"/>
                </a:cubicBezTo>
                <a:cubicBezTo>
                  <a:pt x="14433" y="50140"/>
                  <a:pt x="16816" y="54212"/>
                  <a:pt x="0" y="53739"/>
                </a:cubicBezTo>
                <a:lnTo>
                  <a:pt x="0" y="26607"/>
                </a:lnTo>
                <a:lnTo>
                  <a:pt x="49932" y="26607"/>
                </a:lnTo>
                <a:cubicBezTo>
                  <a:pt x="50748" y="17288"/>
                  <a:pt x="43474" y="18596"/>
                  <a:pt x="41963" y="10391"/>
                </a:cubicBezTo>
                <a:cubicBezTo>
                  <a:pt x="42049" y="3685"/>
                  <a:pt x="52775" y="95"/>
                  <a:pt x="60041" y="0"/>
                </a:cubicBezTo>
                <a:close/>
              </a:path>
            </a:pathLst>
          </a:custGeom>
          <a:solidFill>
            <a:srgbClr val="F4BD2D"/>
          </a:solidFill>
          <a:ln>
            <a:noFill/>
          </a:ln>
          <a:scene3d>
            <a:camera prst="orthographicFront">
              <a:rot lat="0" lon="0" rev="7200000"/>
            </a:camera>
            <a:lightRig rig="threePt" dir="t"/>
          </a:scene3d>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grpSp>
        <p:nvGrpSpPr>
          <p:cNvPr id="37" name="Shape 717"/>
          <p:cNvGrpSpPr/>
          <p:nvPr/>
        </p:nvGrpSpPr>
        <p:grpSpPr>
          <a:xfrm>
            <a:off x="8560868" y="6036416"/>
            <a:ext cx="3253608" cy="897784"/>
            <a:chOff x="2113657" y="4283315"/>
            <a:chExt cx="3647460" cy="673513"/>
          </a:xfrm>
        </p:grpSpPr>
        <p:sp>
          <p:nvSpPr>
            <p:cNvPr id="38" name="Shape 718"/>
            <p:cNvSpPr txBox="1"/>
            <p:nvPr/>
          </p:nvSpPr>
          <p:spPr>
            <a:xfrm>
              <a:off x="2113657" y="4495163"/>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27000 $</a:t>
              </a:r>
            </a:p>
          </p:txBody>
        </p:sp>
        <p:sp>
          <p:nvSpPr>
            <p:cNvPr id="39" name="Shape 719"/>
            <p:cNvSpPr txBox="1"/>
            <p:nvPr/>
          </p:nvSpPr>
          <p:spPr>
            <a:xfrm>
              <a:off x="2113658" y="4283315"/>
              <a:ext cx="3647459" cy="276999"/>
            </a:xfrm>
            <a:prstGeom prst="rect">
              <a:avLst/>
            </a:prstGeom>
            <a:noFill/>
            <a:ln>
              <a:noFill/>
            </a:ln>
          </p:spPr>
          <p:txBody>
            <a:bodyPr wrap="square" lIns="121868" tIns="60917" rIns="121868" bIns="60917" anchor="t" anchorCtr="0">
              <a:noAutofit/>
            </a:bodyPr>
            <a:lstStyle/>
            <a:p>
              <a:pPr defTabSz="1218895"/>
              <a:r>
                <a:rPr lang="en-US" b="1" kern="0" dirty="0" smtClean="0">
                  <a:solidFill>
                    <a:srgbClr val="595959"/>
                  </a:solidFill>
                  <a:latin typeface="Times New Roman" panose="02020603050405020304" pitchFamily="18" charset="0"/>
                  <a:ea typeface="Arial"/>
                  <a:cs typeface="Times New Roman" panose="02020603050405020304" pitchFamily="18" charset="0"/>
                  <a:sym typeface="Arial"/>
                </a:rPr>
                <a:t>Sales’ Price</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40" name="Shape 718"/>
          <p:cNvSpPr txBox="1"/>
          <p:nvPr/>
        </p:nvSpPr>
        <p:spPr>
          <a:xfrm>
            <a:off x="8560868" y="2647914"/>
            <a:ext cx="3477143" cy="615393"/>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a:solidFill>
                  <a:srgbClr val="595959"/>
                </a:solidFill>
                <a:latin typeface="Times New Roman" panose="02020603050405020304" pitchFamily="18" charset="0"/>
                <a:ea typeface="Arial"/>
                <a:cs typeface="Times New Roman" panose="02020603050405020304" pitchFamily="18" charset="0"/>
              </a:rPr>
              <a:t>120 months after sale services</a:t>
            </a:r>
          </a:p>
          <a:p>
            <a:pPr marL="285750" indent="-285750" defTabSz="1218895">
              <a:buFont typeface="Arial" panose="020B0604020202020204" pitchFamily="34" charset="0"/>
              <a:buChar char="•"/>
            </a:pPr>
            <a:r>
              <a:rPr lang="en-US" sz="1600" kern="0" dirty="0">
                <a:solidFill>
                  <a:srgbClr val="595959"/>
                </a:solidFill>
                <a:latin typeface="Times New Roman" panose="02020603050405020304" pitchFamily="18" charset="0"/>
                <a:ea typeface="Arial"/>
                <a:cs typeface="Times New Roman" panose="02020603050405020304" pitchFamily="18" charset="0"/>
              </a:rPr>
              <a:t>12 months Guarantee</a:t>
            </a:r>
            <a:endParaRPr lang="en"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22" name="Shape 974"/>
          <p:cNvSpPr/>
          <p:nvPr/>
        </p:nvSpPr>
        <p:spPr>
          <a:xfrm rot="10800000">
            <a:off x="8959687" y="5518439"/>
            <a:ext cx="353751" cy="528546"/>
          </a:xfrm>
          <a:custGeom>
            <a:avLst/>
            <a:gdLst/>
            <a:ahLst/>
            <a:cxnLst/>
            <a:rect l="0" t="0" r="0" b="0"/>
            <a:pathLst>
              <a:path w="120000" h="120000" extrusionOk="0">
                <a:moveTo>
                  <a:pt x="51597" y="50921"/>
                </a:moveTo>
                <a:lnTo>
                  <a:pt x="51597" y="19698"/>
                </a:lnTo>
                <a:cubicBezTo>
                  <a:pt x="47669" y="20191"/>
                  <a:pt x="43916" y="21082"/>
                  <a:pt x="40531" y="22332"/>
                </a:cubicBezTo>
                <a:cubicBezTo>
                  <a:pt x="30598" y="26001"/>
                  <a:pt x="25457" y="32166"/>
                  <a:pt x="27169" y="38355"/>
                </a:cubicBezTo>
                <a:cubicBezTo>
                  <a:pt x="29239" y="46431"/>
                  <a:pt x="39005" y="49155"/>
                  <a:pt x="51597" y="50921"/>
                </a:cubicBezTo>
                <a:close/>
                <a:moveTo>
                  <a:pt x="67852" y="100379"/>
                </a:moveTo>
                <a:cubicBezTo>
                  <a:pt x="71963" y="99887"/>
                  <a:pt x="75901" y="98973"/>
                  <a:pt x="79437" y="97667"/>
                </a:cubicBezTo>
                <a:cubicBezTo>
                  <a:pt x="89370" y="93998"/>
                  <a:pt x="94511" y="87833"/>
                  <a:pt x="92799" y="81644"/>
                </a:cubicBezTo>
                <a:cubicBezTo>
                  <a:pt x="89506" y="73388"/>
                  <a:pt x="79840" y="69732"/>
                  <a:pt x="67852" y="67361"/>
                </a:cubicBezTo>
                <a:close/>
                <a:moveTo>
                  <a:pt x="67852" y="120000"/>
                </a:moveTo>
                <a:lnTo>
                  <a:pt x="51597" y="120000"/>
                </a:lnTo>
                <a:lnTo>
                  <a:pt x="51597" y="114256"/>
                </a:lnTo>
                <a:cubicBezTo>
                  <a:pt x="45417" y="113829"/>
                  <a:pt x="39328" y="112890"/>
                  <a:pt x="33554" y="111448"/>
                </a:cubicBezTo>
                <a:cubicBezTo>
                  <a:pt x="13606" y="106463"/>
                  <a:pt x="696" y="96271"/>
                  <a:pt x="0" y="84958"/>
                </a:cubicBezTo>
                <a:lnTo>
                  <a:pt x="26861" y="84529"/>
                </a:lnTo>
                <a:cubicBezTo>
                  <a:pt x="27245" y="90776"/>
                  <a:pt x="34374" y="96404"/>
                  <a:pt x="45389" y="99156"/>
                </a:cubicBezTo>
                <a:cubicBezTo>
                  <a:pt x="47394" y="99657"/>
                  <a:pt x="49467" y="100048"/>
                  <a:pt x="51597" y="100293"/>
                </a:cubicBezTo>
                <a:lnTo>
                  <a:pt x="51597" y="64682"/>
                </a:lnTo>
                <a:cubicBezTo>
                  <a:pt x="30368" y="61567"/>
                  <a:pt x="7690" y="58004"/>
                  <a:pt x="556" y="40045"/>
                </a:cubicBezTo>
                <a:cubicBezTo>
                  <a:pt x="-2422" y="28913"/>
                  <a:pt x="6883" y="17850"/>
                  <a:pt x="24755" y="11249"/>
                </a:cubicBezTo>
                <a:cubicBezTo>
                  <a:pt x="32832" y="8265"/>
                  <a:pt x="42066" y="6412"/>
                  <a:pt x="51597" y="5737"/>
                </a:cubicBezTo>
                <a:lnTo>
                  <a:pt x="51597" y="0"/>
                </a:lnTo>
                <a:lnTo>
                  <a:pt x="67852" y="0"/>
                </a:lnTo>
                <a:lnTo>
                  <a:pt x="67852" y="5703"/>
                </a:lnTo>
                <a:cubicBezTo>
                  <a:pt x="74209" y="6118"/>
                  <a:pt x="80479" y="7068"/>
                  <a:pt x="86414" y="8551"/>
                </a:cubicBezTo>
                <a:cubicBezTo>
                  <a:pt x="106363" y="13536"/>
                  <a:pt x="119273" y="23728"/>
                  <a:pt x="119969" y="35041"/>
                </a:cubicBezTo>
                <a:lnTo>
                  <a:pt x="93108" y="35470"/>
                </a:lnTo>
                <a:cubicBezTo>
                  <a:pt x="92723" y="29223"/>
                  <a:pt x="85594" y="23595"/>
                  <a:pt x="74579" y="20843"/>
                </a:cubicBezTo>
                <a:cubicBezTo>
                  <a:pt x="72410" y="20301"/>
                  <a:pt x="70160" y="19888"/>
                  <a:pt x="67852" y="19639"/>
                </a:cubicBezTo>
                <a:lnTo>
                  <a:pt x="67852" y="52969"/>
                </a:lnTo>
                <a:cubicBezTo>
                  <a:pt x="88284" y="55535"/>
                  <a:pt x="110482" y="59921"/>
                  <a:pt x="119411" y="79734"/>
                </a:cubicBezTo>
                <a:cubicBezTo>
                  <a:pt x="122511" y="90942"/>
                  <a:pt x="113201" y="102106"/>
                  <a:pt x="95213" y="108750"/>
                </a:cubicBezTo>
                <a:cubicBezTo>
                  <a:pt x="86990" y="111788"/>
                  <a:pt x="77568" y="113654"/>
                  <a:pt x="67852" y="114293"/>
                </a:cubicBezTo>
                <a:close/>
              </a:path>
            </a:pathLst>
          </a:custGeom>
          <a:solidFill>
            <a:schemeClr val="accent3">
              <a:lumMod val="75000"/>
            </a:schemeClr>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dk1"/>
              </a:solidFill>
              <a:latin typeface="Arial"/>
              <a:ea typeface="Arial"/>
              <a:cs typeface="Arial"/>
              <a:sym typeface="Arial"/>
            </a:endParaRPr>
          </a:p>
        </p:txBody>
      </p:sp>
      <p:sp>
        <p:nvSpPr>
          <p:cNvPr id="24" name="Shape 450"/>
          <p:cNvSpPr/>
          <p:nvPr/>
        </p:nvSpPr>
        <p:spPr>
          <a:xfrm>
            <a:off x="8841213" y="3534264"/>
            <a:ext cx="590697" cy="565118"/>
          </a:xfrm>
          <a:custGeom>
            <a:avLst/>
            <a:gdLst/>
            <a:ahLst/>
            <a:cxnLst/>
            <a:rect l="0" t="0" r="0" b="0"/>
            <a:pathLst>
              <a:path w="120000" h="120000" extrusionOk="0">
                <a:moveTo>
                  <a:pt x="65274" y="39473"/>
                </a:moveTo>
                <a:cubicBezTo>
                  <a:pt x="53599" y="36371"/>
                  <a:pt x="41599" y="43242"/>
                  <a:pt x="38470" y="54820"/>
                </a:cubicBezTo>
                <a:cubicBezTo>
                  <a:pt x="35342" y="66398"/>
                  <a:pt x="42270" y="78299"/>
                  <a:pt x="53945" y="81402"/>
                </a:cubicBezTo>
                <a:cubicBezTo>
                  <a:pt x="65620" y="84504"/>
                  <a:pt x="77621" y="77633"/>
                  <a:pt x="80749" y="66055"/>
                </a:cubicBezTo>
                <a:cubicBezTo>
                  <a:pt x="83877" y="54477"/>
                  <a:pt x="76949" y="42576"/>
                  <a:pt x="65274" y="39473"/>
                </a:cubicBezTo>
                <a:close/>
                <a:moveTo>
                  <a:pt x="69168" y="25060"/>
                </a:moveTo>
                <a:cubicBezTo>
                  <a:pt x="88870" y="30296"/>
                  <a:pt x="100561" y="50379"/>
                  <a:pt x="95282" y="69917"/>
                </a:cubicBezTo>
                <a:cubicBezTo>
                  <a:pt x="90003" y="89455"/>
                  <a:pt x="69753" y="101050"/>
                  <a:pt x="50051" y="95815"/>
                </a:cubicBezTo>
                <a:cubicBezTo>
                  <a:pt x="30350" y="90579"/>
                  <a:pt x="18658" y="70496"/>
                  <a:pt x="23937" y="50958"/>
                </a:cubicBezTo>
                <a:cubicBezTo>
                  <a:pt x="29216" y="31420"/>
                  <a:pt x="49467" y="19825"/>
                  <a:pt x="69168" y="25060"/>
                </a:cubicBezTo>
                <a:close/>
                <a:moveTo>
                  <a:pt x="70584" y="19819"/>
                </a:moveTo>
                <a:cubicBezTo>
                  <a:pt x="47964" y="13808"/>
                  <a:pt x="24713" y="27121"/>
                  <a:pt x="18652" y="49554"/>
                </a:cubicBezTo>
                <a:cubicBezTo>
                  <a:pt x="12591" y="71987"/>
                  <a:pt x="26015" y="95045"/>
                  <a:pt x="48635" y="101056"/>
                </a:cubicBezTo>
                <a:cubicBezTo>
                  <a:pt x="71255" y="107067"/>
                  <a:pt x="94506" y="93754"/>
                  <a:pt x="100567" y="71321"/>
                </a:cubicBezTo>
                <a:cubicBezTo>
                  <a:pt x="106628" y="48888"/>
                  <a:pt x="93204" y="25830"/>
                  <a:pt x="70584" y="19819"/>
                </a:cubicBezTo>
                <a:close/>
                <a:moveTo>
                  <a:pt x="120000" y="28418"/>
                </a:moveTo>
                <a:lnTo>
                  <a:pt x="119819" y="29085"/>
                </a:lnTo>
                <a:lnTo>
                  <a:pt x="119636" y="28804"/>
                </a:lnTo>
                <a:close/>
                <a:moveTo>
                  <a:pt x="84120" y="4683"/>
                </a:moveTo>
                <a:lnTo>
                  <a:pt x="83867" y="19572"/>
                </a:lnTo>
                <a:lnTo>
                  <a:pt x="83406" y="19449"/>
                </a:lnTo>
                <a:cubicBezTo>
                  <a:pt x="87163" y="21546"/>
                  <a:pt x="90559" y="24117"/>
                  <a:pt x="93431" y="27166"/>
                </a:cubicBezTo>
                <a:lnTo>
                  <a:pt x="106796" y="23870"/>
                </a:lnTo>
                <a:lnTo>
                  <a:pt x="115363" y="39849"/>
                </a:lnTo>
                <a:lnTo>
                  <a:pt x="105840" y="48364"/>
                </a:lnTo>
                <a:cubicBezTo>
                  <a:pt x="107034" y="52676"/>
                  <a:pt x="107596" y="57191"/>
                  <a:pt x="107394" y="61781"/>
                </a:cubicBezTo>
                <a:lnTo>
                  <a:pt x="119289" y="68330"/>
                </a:lnTo>
                <a:lnTo>
                  <a:pt x="114566" y="85810"/>
                </a:lnTo>
                <a:lnTo>
                  <a:pt x="100132" y="85570"/>
                </a:lnTo>
                <a:cubicBezTo>
                  <a:pt x="98307" y="88594"/>
                  <a:pt x="96096" y="91321"/>
                  <a:pt x="93619" y="93756"/>
                </a:cubicBezTo>
                <a:lnTo>
                  <a:pt x="98359" y="106025"/>
                </a:lnTo>
                <a:lnTo>
                  <a:pt x="83411" y="116405"/>
                </a:lnTo>
                <a:lnTo>
                  <a:pt x="72073" y="106643"/>
                </a:lnTo>
                <a:lnTo>
                  <a:pt x="73453" y="105685"/>
                </a:lnTo>
                <a:cubicBezTo>
                  <a:pt x="69110" y="107079"/>
                  <a:pt x="64517" y="107749"/>
                  <a:pt x="59835" y="107723"/>
                </a:cubicBezTo>
                <a:lnTo>
                  <a:pt x="52963" y="119999"/>
                </a:lnTo>
                <a:lnTo>
                  <a:pt x="35336" y="115316"/>
                </a:lnTo>
                <a:lnTo>
                  <a:pt x="35574" y="101277"/>
                </a:lnTo>
                <a:cubicBezTo>
                  <a:pt x="31839" y="99165"/>
                  <a:pt x="28466" y="96583"/>
                  <a:pt x="25614" y="93529"/>
                </a:cubicBezTo>
                <a:lnTo>
                  <a:pt x="25843" y="94015"/>
                </a:lnTo>
                <a:lnTo>
                  <a:pt x="11102" y="96847"/>
                </a:lnTo>
                <a:lnTo>
                  <a:pt x="3390" y="80445"/>
                </a:lnTo>
                <a:lnTo>
                  <a:pt x="13359" y="72429"/>
                </a:lnTo>
                <a:cubicBezTo>
                  <a:pt x="12295" y="68561"/>
                  <a:pt x="11739" y="64530"/>
                  <a:pt x="11738" y="60428"/>
                </a:cubicBezTo>
                <a:lnTo>
                  <a:pt x="0" y="53965"/>
                </a:lnTo>
                <a:lnTo>
                  <a:pt x="4723" y="36484"/>
                </a:lnTo>
                <a:lnTo>
                  <a:pt x="18174" y="36709"/>
                </a:lnTo>
                <a:cubicBezTo>
                  <a:pt x="19999" y="33515"/>
                  <a:pt x="22203" y="30603"/>
                  <a:pt x="24696" y="27997"/>
                </a:cubicBezTo>
                <a:lnTo>
                  <a:pt x="20190" y="14215"/>
                </a:lnTo>
                <a:lnTo>
                  <a:pt x="35666" y="4625"/>
                </a:lnTo>
                <a:lnTo>
                  <a:pt x="46473" y="14962"/>
                </a:lnTo>
                <a:lnTo>
                  <a:pt x="46365" y="15030"/>
                </a:lnTo>
                <a:cubicBezTo>
                  <a:pt x="50613" y="13704"/>
                  <a:pt x="55098" y="13091"/>
                  <a:pt x="59667" y="13141"/>
                </a:cubicBezTo>
                <a:lnTo>
                  <a:pt x="59206" y="13018"/>
                </a:lnTo>
                <a:lnTo>
                  <a:pt x="66493" y="0"/>
                </a:lnTo>
                <a:close/>
              </a:path>
            </a:pathLst>
          </a:custGeom>
          <a:solidFill>
            <a:srgbClr val="E62949"/>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pic>
        <p:nvPicPr>
          <p:cNvPr id="30" name="Picture 29" descr="D:\Picture\1390\New Picture.JPG"/>
          <p:cNvPicPr/>
          <p:nvPr/>
        </p:nvPicPr>
        <p:blipFill>
          <a:blip r:embed="rId3" cstate="print">
            <a:duotone>
              <a:schemeClr val="accent5">
                <a:shade val="45000"/>
                <a:satMod val="135000"/>
              </a:schemeClr>
              <a:prstClr val="white"/>
            </a:duotone>
          </a:blip>
          <a:srcRect/>
          <a:stretch>
            <a:fillRect/>
          </a:stretch>
        </p:blipFill>
        <p:spPr bwMode="auto">
          <a:xfrm>
            <a:off x="684212" y="381000"/>
            <a:ext cx="2667000" cy="1114678"/>
          </a:xfrm>
          <a:prstGeom prst="rect">
            <a:avLst/>
          </a:prstGeom>
          <a:noFill/>
          <a:ln w="9525">
            <a:noFill/>
            <a:miter lim="800000"/>
            <a:headEnd/>
            <a:tailEnd/>
          </a:ln>
        </p:spPr>
      </p:pic>
      <p:pic>
        <p:nvPicPr>
          <p:cNvPr id="34" name="Picture 33"/>
          <p:cNvPicPr/>
          <p:nvPr/>
        </p:nvPicPr>
        <p:blipFill rotWithShape="1">
          <a:blip r:embed="rId4" cstate="print">
            <a:extLst>
              <a:ext uri="{28A0092B-C50C-407E-A947-70E740481C1C}">
                <a14:useLocalDpi xmlns:a14="http://schemas.microsoft.com/office/drawing/2010/main" val="0"/>
              </a:ext>
            </a:extLst>
          </a:blip>
          <a:srcRect l="61463" t="9283" b="19748"/>
          <a:stretch/>
        </p:blipFill>
        <p:spPr>
          <a:xfrm>
            <a:off x="4799012" y="4038600"/>
            <a:ext cx="3124200" cy="2667000"/>
          </a:xfrm>
          <a:prstGeom prst="rect">
            <a:avLst/>
          </a:prstGeom>
        </p:spPr>
      </p:pic>
      <p:pic>
        <p:nvPicPr>
          <p:cNvPr id="36" name="Picture 35"/>
          <p:cNvPicPr/>
          <p:nvPr/>
        </p:nvPicPr>
        <p:blipFill rotWithShape="1">
          <a:blip r:embed="rId4" cstate="print">
            <a:extLst>
              <a:ext uri="{28A0092B-C50C-407E-A947-70E740481C1C}">
                <a14:useLocalDpi xmlns:a14="http://schemas.microsoft.com/office/drawing/2010/main" val="0"/>
              </a:ext>
            </a:extLst>
          </a:blip>
          <a:srcRect r="37997"/>
          <a:stretch/>
        </p:blipFill>
        <p:spPr>
          <a:xfrm>
            <a:off x="4341812" y="1013898"/>
            <a:ext cx="3966001" cy="2881499"/>
          </a:xfrm>
          <a:prstGeom prst="rect">
            <a:avLst/>
          </a:prstGeom>
        </p:spPr>
      </p:pic>
    </p:spTree>
    <p:extLst>
      <p:ext uri="{BB962C8B-B14F-4D97-AF65-F5344CB8AC3E}">
        <p14:creationId xmlns:p14="http://schemas.microsoft.com/office/powerpoint/2010/main" val="334498399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704"/>
        <p:cNvGrpSpPr/>
        <p:nvPr/>
      </p:nvGrpSpPr>
      <p:grpSpPr>
        <a:xfrm>
          <a:off x="0" y="0"/>
          <a:ext cx="0" cy="0"/>
          <a:chOff x="0" y="0"/>
          <a:chExt cx="0" cy="0"/>
        </a:xfrm>
      </p:grpSpPr>
      <p:sp>
        <p:nvSpPr>
          <p:cNvPr id="707" name="Shape 707"/>
          <p:cNvSpPr txBox="1"/>
          <p:nvPr/>
        </p:nvSpPr>
        <p:spPr>
          <a:xfrm>
            <a:off x="455613" y="2866636"/>
            <a:ext cx="4114800" cy="3076964"/>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Measure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and </a:t>
            </a: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Record The Resistance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of </a:t>
            </a: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Different Materials as A Function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of </a:t>
            </a: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Temperature</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 </a:t>
            </a: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Humidity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and </a:t>
            </a: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Pressure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at </a:t>
            </a: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Different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media (Acidic, </a:t>
            </a: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Alkaline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or </a:t>
            </a: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Salty</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a:t>
            </a:r>
          </a:p>
          <a:p>
            <a:pPr marL="285750" indent="-285750" defTabSz="1218895">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Resistance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measurement range: </a:t>
            </a: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30m</a:t>
            </a:r>
            <a:r>
              <a:rPr lang="el-GR" sz="1600" kern="0" dirty="0">
                <a:solidFill>
                  <a:srgbClr val="3F3F3F"/>
                </a:solidFill>
                <a:latin typeface="Times New Roman" panose="02020603050405020304" pitchFamily="18" charset="0"/>
                <a:ea typeface="Arial"/>
                <a:cs typeface="Times New Roman" panose="02020603050405020304" pitchFamily="18" charset="0"/>
                <a:sym typeface="Arial"/>
              </a:rPr>
              <a:t>Ω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to </a:t>
            </a: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30k</a:t>
            </a:r>
            <a:r>
              <a:rPr lang="el-GR" sz="1600" kern="0" dirty="0">
                <a:solidFill>
                  <a:srgbClr val="3F3F3F"/>
                </a:solidFill>
                <a:latin typeface="Times New Roman" panose="02020603050405020304" pitchFamily="18" charset="0"/>
                <a:ea typeface="Arial"/>
                <a:cs typeface="Times New Roman" panose="02020603050405020304" pitchFamily="18" charset="0"/>
                <a:sym typeface="Arial"/>
              </a:rPr>
              <a:t>Ω</a:t>
            </a:r>
          </a:p>
          <a:p>
            <a:pPr marL="285750" indent="-285750" defTabSz="1218895">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Voltage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measurement range: 12 V </a:t>
            </a: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to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120 V</a:t>
            </a:r>
          </a:p>
          <a:p>
            <a:pPr marL="285750" indent="-285750" defTabSz="1218895">
              <a:buFont typeface="Arial" panose="020B0604020202020204" pitchFamily="34" charset="0"/>
              <a:buChar char="•"/>
            </a:pP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 </a:t>
            </a: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Resistance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accuracy: 0.001 m</a:t>
            </a:r>
            <a:r>
              <a:rPr lang="el-GR" sz="1600" kern="0" dirty="0">
                <a:solidFill>
                  <a:srgbClr val="3F3F3F"/>
                </a:solidFill>
                <a:latin typeface="Times New Roman" panose="02020603050405020304" pitchFamily="18" charset="0"/>
                <a:ea typeface="Arial"/>
                <a:cs typeface="Times New Roman" panose="02020603050405020304" pitchFamily="18" charset="0"/>
                <a:sym typeface="Arial"/>
              </a:rPr>
              <a:t>Ω</a:t>
            </a:r>
          </a:p>
          <a:p>
            <a:pPr marL="285750" indent="-285750" defTabSz="1218895">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Voltage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accuracy: 0.00001 V</a:t>
            </a:r>
          </a:p>
          <a:p>
            <a:pPr marL="285750" indent="-285750" defTabSz="1218895">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Maximum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temperature: 200 </a:t>
            </a:r>
            <a:r>
              <a:rPr lang="en-US" sz="1600" kern="0" dirty="0" err="1">
                <a:solidFill>
                  <a:srgbClr val="3F3F3F"/>
                </a:solidFill>
                <a:latin typeface="Times New Roman" panose="02020603050405020304" pitchFamily="18" charset="0"/>
                <a:ea typeface="Arial"/>
                <a:cs typeface="Times New Roman" panose="02020603050405020304" pitchFamily="18" charset="0"/>
                <a:sym typeface="Arial"/>
              </a:rPr>
              <a:t>oC</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 for conductivity cell and 120 </a:t>
            </a:r>
            <a:r>
              <a:rPr lang="en-US" sz="1600" kern="0" dirty="0" err="1">
                <a:solidFill>
                  <a:srgbClr val="3F3F3F"/>
                </a:solidFill>
                <a:latin typeface="Times New Roman" panose="02020603050405020304" pitchFamily="18" charset="0"/>
                <a:ea typeface="Arial"/>
                <a:cs typeface="Times New Roman" panose="02020603050405020304" pitchFamily="18" charset="0"/>
                <a:sym typeface="Arial"/>
              </a:rPr>
              <a:t>oC</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 for humidifier (at 2 bar)</a:t>
            </a:r>
          </a:p>
          <a:p>
            <a:pPr marL="285750" indent="-285750" defTabSz="1218895">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Computer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controlled operation using professional software</a:t>
            </a:r>
          </a:p>
          <a:p>
            <a:pPr marL="285750" indent="-285750" defTabSz="1218895">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Stainless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steel line and </a:t>
            </a: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fittings</a:t>
            </a:r>
          </a:p>
          <a:p>
            <a:pPr marL="285750" indent="-285750" defTabSz="1218895">
              <a:buFont typeface="Arial" panose="020B0604020202020204" pitchFamily="34" charset="0"/>
              <a:buChar char="•"/>
            </a:pPr>
            <a:endParaRPr lang="en-US" sz="1600" kern="0" dirty="0">
              <a:solidFill>
                <a:srgbClr val="3F3F3F"/>
              </a:solidFill>
              <a:latin typeface="Times New Roman" panose="02020603050405020304" pitchFamily="18" charset="0"/>
              <a:ea typeface="Arial"/>
              <a:cs typeface="Times New Roman" panose="02020603050405020304" pitchFamily="18" charset="0"/>
              <a:sym typeface="Arial"/>
            </a:endParaRPr>
          </a:p>
          <a:p>
            <a:pPr defTabSz="1218895"/>
            <a:endParaRPr lang="en-US" sz="1600" kern="0" dirty="0">
              <a:solidFill>
                <a:srgbClr val="3F3F3F"/>
              </a:solidFill>
              <a:ea typeface="Arial"/>
              <a:cs typeface="Arial"/>
              <a:sym typeface="Arial"/>
            </a:endParaRPr>
          </a:p>
        </p:txBody>
      </p:sp>
      <p:sp>
        <p:nvSpPr>
          <p:cNvPr id="708" name="Shape 708"/>
          <p:cNvSpPr txBox="1"/>
          <p:nvPr/>
        </p:nvSpPr>
        <p:spPr>
          <a:xfrm>
            <a:off x="455611" y="1828800"/>
            <a:ext cx="4114801" cy="533341"/>
          </a:xfrm>
          <a:prstGeom prst="rect">
            <a:avLst/>
          </a:prstGeom>
          <a:noFill/>
          <a:ln>
            <a:noFill/>
          </a:ln>
        </p:spPr>
        <p:txBody>
          <a:bodyPr wrap="square" lIns="121868" tIns="60917" rIns="121868" bIns="60917" anchor="t" anchorCtr="0">
            <a:noAutofit/>
          </a:bodyPr>
          <a:lstStyle/>
          <a:p>
            <a:pPr defTabSz="1218895"/>
            <a:r>
              <a:rPr lang="en-US" sz="2400" b="1" kern="0" dirty="0">
                <a:solidFill>
                  <a:srgbClr val="3F3F3F"/>
                </a:solidFill>
                <a:ea typeface="Arial"/>
                <a:cs typeface="Arial"/>
                <a:sym typeface="Arial"/>
              </a:rPr>
              <a:t>Ionic and Electronic Conductivity Test System </a:t>
            </a:r>
            <a:endParaRPr lang="en" sz="1333" kern="0" dirty="0">
              <a:solidFill>
                <a:srgbClr val="3F3F3F"/>
              </a:solidFill>
              <a:latin typeface="Arial"/>
              <a:ea typeface="Arial"/>
              <a:cs typeface="Arial"/>
              <a:sym typeface="Arial"/>
            </a:endParaRPr>
          </a:p>
        </p:txBody>
      </p:sp>
      <p:grpSp>
        <p:nvGrpSpPr>
          <p:cNvPr id="23" name="Shape 711"/>
          <p:cNvGrpSpPr/>
          <p:nvPr/>
        </p:nvGrpSpPr>
        <p:grpSpPr>
          <a:xfrm>
            <a:off x="8560868" y="834377"/>
            <a:ext cx="3400944" cy="897785"/>
            <a:chOff x="2113657" y="4283314"/>
            <a:chExt cx="3647460" cy="673514"/>
          </a:xfrm>
        </p:grpSpPr>
        <p:sp>
          <p:nvSpPr>
            <p:cNvPr id="25" name="Shape 712"/>
            <p:cNvSpPr txBox="1"/>
            <p:nvPr/>
          </p:nvSpPr>
          <p:spPr>
            <a:xfrm>
              <a:off x="2113657" y="4495163"/>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5 Devices (Per month)</a:t>
              </a:r>
              <a:endParaRPr lang="en"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26" name="Shape 713"/>
            <p:cNvSpPr txBox="1"/>
            <p:nvPr/>
          </p:nvSpPr>
          <p:spPr>
            <a:xfrm>
              <a:off x="2113658" y="4283314"/>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rPr>
                <a:t>Production capacity</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27" name="Shape 715"/>
          <p:cNvSpPr/>
          <p:nvPr/>
        </p:nvSpPr>
        <p:spPr>
          <a:xfrm>
            <a:off x="8913812" y="1841721"/>
            <a:ext cx="445583" cy="444279"/>
          </a:xfrm>
          <a:custGeom>
            <a:avLst/>
            <a:gdLst/>
            <a:ahLst/>
            <a:cxnLst/>
            <a:rect l="0" t="0" r="0" b="0"/>
            <a:pathLst>
              <a:path w="120000" h="120000" extrusionOk="0">
                <a:moveTo>
                  <a:pt x="26666" y="100217"/>
                </a:moveTo>
                <a:cubicBezTo>
                  <a:pt x="25193" y="100217"/>
                  <a:pt x="24000" y="101415"/>
                  <a:pt x="24000" y="102892"/>
                </a:cubicBezTo>
                <a:cubicBezTo>
                  <a:pt x="24000" y="104369"/>
                  <a:pt x="25193" y="105566"/>
                  <a:pt x="26666" y="105566"/>
                </a:cubicBezTo>
                <a:lnTo>
                  <a:pt x="93333" y="105566"/>
                </a:lnTo>
                <a:cubicBezTo>
                  <a:pt x="94806" y="105566"/>
                  <a:pt x="96000" y="104369"/>
                  <a:pt x="96000" y="102892"/>
                </a:cubicBezTo>
                <a:cubicBezTo>
                  <a:pt x="96000" y="101415"/>
                  <a:pt x="94806" y="100217"/>
                  <a:pt x="93333" y="100217"/>
                </a:cubicBezTo>
                <a:close/>
                <a:moveTo>
                  <a:pt x="26666" y="87913"/>
                </a:moveTo>
                <a:cubicBezTo>
                  <a:pt x="25193" y="87913"/>
                  <a:pt x="24000" y="89111"/>
                  <a:pt x="24000" y="90588"/>
                </a:cubicBezTo>
                <a:cubicBezTo>
                  <a:pt x="24000" y="92065"/>
                  <a:pt x="25193" y="93262"/>
                  <a:pt x="26666" y="93262"/>
                </a:cubicBezTo>
                <a:lnTo>
                  <a:pt x="93333" y="93262"/>
                </a:lnTo>
                <a:cubicBezTo>
                  <a:pt x="94806" y="93262"/>
                  <a:pt x="96000" y="92065"/>
                  <a:pt x="96000" y="90588"/>
                </a:cubicBezTo>
                <a:cubicBezTo>
                  <a:pt x="96000" y="89111"/>
                  <a:pt x="94806" y="87913"/>
                  <a:pt x="93333" y="87913"/>
                </a:cubicBezTo>
                <a:close/>
                <a:moveTo>
                  <a:pt x="26666" y="75609"/>
                </a:moveTo>
                <a:cubicBezTo>
                  <a:pt x="25193" y="75609"/>
                  <a:pt x="24000" y="76806"/>
                  <a:pt x="24000" y="78284"/>
                </a:cubicBezTo>
                <a:cubicBezTo>
                  <a:pt x="24000" y="79761"/>
                  <a:pt x="25193" y="80958"/>
                  <a:pt x="26666" y="80958"/>
                </a:cubicBezTo>
                <a:lnTo>
                  <a:pt x="93333" y="80958"/>
                </a:lnTo>
                <a:cubicBezTo>
                  <a:pt x="94806" y="80958"/>
                  <a:pt x="96000" y="79761"/>
                  <a:pt x="96000" y="78284"/>
                </a:cubicBezTo>
                <a:cubicBezTo>
                  <a:pt x="96000" y="76806"/>
                  <a:pt x="94806" y="75609"/>
                  <a:pt x="93333" y="75609"/>
                </a:cubicBezTo>
                <a:close/>
                <a:moveTo>
                  <a:pt x="26666" y="63305"/>
                </a:moveTo>
                <a:cubicBezTo>
                  <a:pt x="25193" y="63305"/>
                  <a:pt x="24000" y="64502"/>
                  <a:pt x="24000" y="65979"/>
                </a:cubicBezTo>
                <a:cubicBezTo>
                  <a:pt x="24000" y="67457"/>
                  <a:pt x="25193" y="68654"/>
                  <a:pt x="26666" y="68654"/>
                </a:cubicBezTo>
                <a:lnTo>
                  <a:pt x="93333" y="68654"/>
                </a:lnTo>
                <a:cubicBezTo>
                  <a:pt x="94806" y="68654"/>
                  <a:pt x="96000" y="67457"/>
                  <a:pt x="96000" y="65979"/>
                </a:cubicBezTo>
                <a:cubicBezTo>
                  <a:pt x="96000" y="64502"/>
                  <a:pt x="94806" y="63305"/>
                  <a:pt x="93333" y="63305"/>
                </a:cubicBezTo>
                <a:close/>
                <a:moveTo>
                  <a:pt x="26666" y="51001"/>
                </a:moveTo>
                <a:cubicBezTo>
                  <a:pt x="25193" y="51001"/>
                  <a:pt x="24000" y="52198"/>
                  <a:pt x="24000" y="53675"/>
                </a:cubicBezTo>
                <a:cubicBezTo>
                  <a:pt x="24000" y="55152"/>
                  <a:pt x="25193" y="56350"/>
                  <a:pt x="26666" y="56350"/>
                </a:cubicBezTo>
                <a:lnTo>
                  <a:pt x="93333" y="56350"/>
                </a:lnTo>
                <a:cubicBezTo>
                  <a:pt x="94806" y="56350"/>
                  <a:pt x="96000" y="55152"/>
                  <a:pt x="96000" y="53675"/>
                </a:cubicBezTo>
                <a:cubicBezTo>
                  <a:pt x="96000" y="52198"/>
                  <a:pt x="94806" y="51001"/>
                  <a:pt x="93333" y="51001"/>
                </a:cubicBezTo>
                <a:close/>
                <a:moveTo>
                  <a:pt x="26666" y="38697"/>
                </a:moveTo>
                <a:cubicBezTo>
                  <a:pt x="25193" y="38697"/>
                  <a:pt x="24000" y="39894"/>
                  <a:pt x="24000" y="41371"/>
                </a:cubicBezTo>
                <a:cubicBezTo>
                  <a:pt x="24000" y="42848"/>
                  <a:pt x="25193" y="44046"/>
                  <a:pt x="26666" y="44046"/>
                </a:cubicBezTo>
                <a:lnTo>
                  <a:pt x="93333" y="44046"/>
                </a:lnTo>
                <a:cubicBezTo>
                  <a:pt x="94806" y="44046"/>
                  <a:pt x="96000" y="42848"/>
                  <a:pt x="96000" y="41371"/>
                </a:cubicBezTo>
                <a:cubicBezTo>
                  <a:pt x="96000" y="39894"/>
                  <a:pt x="94806" y="38697"/>
                  <a:pt x="93333" y="38697"/>
                </a:cubicBezTo>
                <a:close/>
                <a:moveTo>
                  <a:pt x="0" y="11366"/>
                </a:moveTo>
                <a:lnTo>
                  <a:pt x="6739" y="11366"/>
                </a:lnTo>
                <a:lnTo>
                  <a:pt x="6739" y="17459"/>
                </a:lnTo>
                <a:cubicBezTo>
                  <a:pt x="6739" y="22260"/>
                  <a:pt x="10619" y="26151"/>
                  <a:pt x="15405" y="26151"/>
                </a:cubicBezTo>
                <a:cubicBezTo>
                  <a:pt x="20192" y="26151"/>
                  <a:pt x="24072" y="22260"/>
                  <a:pt x="24072" y="17459"/>
                </a:cubicBezTo>
                <a:lnTo>
                  <a:pt x="24072" y="11366"/>
                </a:lnTo>
                <a:lnTo>
                  <a:pt x="29716" y="11366"/>
                </a:lnTo>
                <a:lnTo>
                  <a:pt x="29716" y="17459"/>
                </a:lnTo>
                <a:cubicBezTo>
                  <a:pt x="29716" y="22260"/>
                  <a:pt x="33597" y="26151"/>
                  <a:pt x="38383" y="26151"/>
                </a:cubicBezTo>
                <a:cubicBezTo>
                  <a:pt x="43170" y="26151"/>
                  <a:pt x="47050" y="22260"/>
                  <a:pt x="47050" y="17459"/>
                </a:cubicBezTo>
                <a:lnTo>
                  <a:pt x="47050" y="11366"/>
                </a:lnTo>
                <a:lnTo>
                  <a:pt x="52694" y="11366"/>
                </a:lnTo>
                <a:lnTo>
                  <a:pt x="52694" y="17459"/>
                </a:lnTo>
                <a:cubicBezTo>
                  <a:pt x="52694" y="22260"/>
                  <a:pt x="56574" y="26151"/>
                  <a:pt x="61361" y="26151"/>
                </a:cubicBezTo>
                <a:cubicBezTo>
                  <a:pt x="66147" y="26151"/>
                  <a:pt x="70028" y="22260"/>
                  <a:pt x="70028" y="17459"/>
                </a:cubicBezTo>
                <a:lnTo>
                  <a:pt x="70028" y="11366"/>
                </a:lnTo>
                <a:lnTo>
                  <a:pt x="75672" y="11366"/>
                </a:lnTo>
                <a:lnTo>
                  <a:pt x="75672" y="17459"/>
                </a:lnTo>
                <a:cubicBezTo>
                  <a:pt x="75672" y="22260"/>
                  <a:pt x="79552" y="26151"/>
                  <a:pt x="84339" y="26151"/>
                </a:cubicBezTo>
                <a:cubicBezTo>
                  <a:pt x="89125" y="26151"/>
                  <a:pt x="93005" y="22260"/>
                  <a:pt x="93005" y="17459"/>
                </a:cubicBezTo>
                <a:lnTo>
                  <a:pt x="93005" y="11366"/>
                </a:lnTo>
                <a:lnTo>
                  <a:pt x="98650" y="11366"/>
                </a:lnTo>
                <a:lnTo>
                  <a:pt x="98650" y="17459"/>
                </a:lnTo>
                <a:cubicBezTo>
                  <a:pt x="98650" y="22259"/>
                  <a:pt x="102530" y="26151"/>
                  <a:pt x="107316" y="26151"/>
                </a:cubicBezTo>
                <a:cubicBezTo>
                  <a:pt x="112103" y="26151"/>
                  <a:pt x="115983" y="22259"/>
                  <a:pt x="115983" y="17459"/>
                </a:cubicBezTo>
                <a:lnTo>
                  <a:pt x="115983" y="11366"/>
                </a:lnTo>
                <a:lnTo>
                  <a:pt x="120000" y="11366"/>
                </a:lnTo>
                <a:lnTo>
                  <a:pt x="120000" y="120000"/>
                </a:lnTo>
                <a:lnTo>
                  <a:pt x="0" y="120000"/>
                </a:lnTo>
                <a:close/>
                <a:moveTo>
                  <a:pt x="15405" y="0"/>
                </a:moveTo>
                <a:cubicBezTo>
                  <a:pt x="17983" y="0"/>
                  <a:pt x="20072" y="2095"/>
                  <a:pt x="20072" y="4680"/>
                </a:cubicBezTo>
                <a:lnTo>
                  <a:pt x="20072" y="18051"/>
                </a:lnTo>
                <a:cubicBezTo>
                  <a:pt x="20072" y="20636"/>
                  <a:pt x="17983" y="22732"/>
                  <a:pt x="15405" y="22732"/>
                </a:cubicBezTo>
                <a:cubicBezTo>
                  <a:pt x="12828" y="22732"/>
                  <a:pt x="10739" y="20636"/>
                  <a:pt x="10739" y="18051"/>
                </a:cubicBezTo>
                <a:lnTo>
                  <a:pt x="10739" y="4680"/>
                </a:lnTo>
                <a:cubicBezTo>
                  <a:pt x="10739" y="2095"/>
                  <a:pt x="12828" y="0"/>
                  <a:pt x="15405" y="0"/>
                </a:cubicBezTo>
                <a:close/>
                <a:moveTo>
                  <a:pt x="38383" y="0"/>
                </a:moveTo>
                <a:cubicBezTo>
                  <a:pt x="40960" y="0"/>
                  <a:pt x="43050" y="2095"/>
                  <a:pt x="43050" y="4680"/>
                </a:cubicBezTo>
                <a:lnTo>
                  <a:pt x="43050" y="18051"/>
                </a:lnTo>
                <a:cubicBezTo>
                  <a:pt x="43050" y="20636"/>
                  <a:pt x="40960" y="22732"/>
                  <a:pt x="38383" y="22732"/>
                </a:cubicBezTo>
                <a:cubicBezTo>
                  <a:pt x="35806" y="22732"/>
                  <a:pt x="33716" y="20636"/>
                  <a:pt x="33716" y="18051"/>
                </a:cubicBezTo>
                <a:lnTo>
                  <a:pt x="33716" y="4680"/>
                </a:lnTo>
                <a:cubicBezTo>
                  <a:pt x="33716" y="2095"/>
                  <a:pt x="35806" y="0"/>
                  <a:pt x="38383" y="0"/>
                </a:cubicBezTo>
                <a:close/>
                <a:moveTo>
                  <a:pt x="61361" y="0"/>
                </a:moveTo>
                <a:cubicBezTo>
                  <a:pt x="63938" y="0"/>
                  <a:pt x="66028" y="2095"/>
                  <a:pt x="66028" y="4680"/>
                </a:cubicBezTo>
                <a:lnTo>
                  <a:pt x="66028" y="18051"/>
                </a:lnTo>
                <a:cubicBezTo>
                  <a:pt x="66028" y="20636"/>
                  <a:pt x="63938" y="22731"/>
                  <a:pt x="61361" y="22731"/>
                </a:cubicBezTo>
                <a:cubicBezTo>
                  <a:pt x="58784" y="22731"/>
                  <a:pt x="56694" y="20636"/>
                  <a:pt x="56694" y="18051"/>
                </a:cubicBezTo>
                <a:lnTo>
                  <a:pt x="56694" y="4680"/>
                </a:lnTo>
                <a:cubicBezTo>
                  <a:pt x="56694" y="2095"/>
                  <a:pt x="58784" y="0"/>
                  <a:pt x="61361" y="0"/>
                </a:cubicBezTo>
                <a:close/>
                <a:moveTo>
                  <a:pt x="84339" y="0"/>
                </a:moveTo>
                <a:cubicBezTo>
                  <a:pt x="86916" y="0"/>
                  <a:pt x="89005" y="2095"/>
                  <a:pt x="89005" y="4680"/>
                </a:cubicBezTo>
                <a:lnTo>
                  <a:pt x="89005" y="18051"/>
                </a:lnTo>
                <a:cubicBezTo>
                  <a:pt x="89005" y="20636"/>
                  <a:pt x="86916" y="22731"/>
                  <a:pt x="84339" y="22731"/>
                </a:cubicBezTo>
                <a:cubicBezTo>
                  <a:pt x="81761" y="22731"/>
                  <a:pt x="79672" y="20636"/>
                  <a:pt x="79672" y="18051"/>
                </a:cubicBezTo>
                <a:lnTo>
                  <a:pt x="79672" y="4680"/>
                </a:lnTo>
                <a:cubicBezTo>
                  <a:pt x="79672" y="2095"/>
                  <a:pt x="81761" y="0"/>
                  <a:pt x="84339" y="0"/>
                </a:cubicBezTo>
                <a:close/>
                <a:moveTo>
                  <a:pt x="107316" y="0"/>
                </a:moveTo>
                <a:cubicBezTo>
                  <a:pt x="109894" y="0"/>
                  <a:pt x="111983" y="2095"/>
                  <a:pt x="111983" y="4680"/>
                </a:cubicBezTo>
                <a:lnTo>
                  <a:pt x="111983" y="18051"/>
                </a:lnTo>
                <a:cubicBezTo>
                  <a:pt x="111983" y="20636"/>
                  <a:pt x="109894" y="22731"/>
                  <a:pt x="107316" y="22731"/>
                </a:cubicBezTo>
                <a:cubicBezTo>
                  <a:pt x="104739" y="22731"/>
                  <a:pt x="102650" y="20636"/>
                  <a:pt x="102650" y="18051"/>
                </a:cubicBezTo>
                <a:lnTo>
                  <a:pt x="102650" y="4680"/>
                </a:lnTo>
                <a:cubicBezTo>
                  <a:pt x="102650" y="2095"/>
                  <a:pt x="104739" y="0"/>
                  <a:pt x="107316" y="0"/>
                </a:cubicBezTo>
                <a:close/>
              </a:path>
            </a:pathLst>
          </a:custGeom>
          <a:solidFill>
            <a:srgbClr val="1ED4DE"/>
          </a:solidFill>
          <a:ln>
            <a:noFill/>
          </a:ln>
        </p:spPr>
        <p:txBody>
          <a:bodyPr wrap="square" lIns="121868" tIns="60917" rIns="121868" bIns="60917" anchor="ctr" anchorCtr="0">
            <a:noAutofit/>
          </a:bodyPr>
          <a:lstStyle/>
          <a:p>
            <a:pPr algn="ctr" defTabSz="1218895"/>
            <a:endParaRPr sz="2399" kern="0">
              <a:solidFill>
                <a:srgbClr val="FFFFFF"/>
              </a:solidFill>
              <a:latin typeface="Arial"/>
              <a:ea typeface="Arial"/>
              <a:cs typeface="Arial"/>
              <a:sym typeface="Arial"/>
            </a:endParaRPr>
          </a:p>
        </p:txBody>
      </p:sp>
      <p:sp>
        <p:nvSpPr>
          <p:cNvPr id="28" name="Shape 719"/>
          <p:cNvSpPr txBox="1"/>
          <p:nvPr/>
        </p:nvSpPr>
        <p:spPr>
          <a:xfrm>
            <a:off x="8560869" y="2348489"/>
            <a:ext cx="3253607" cy="369236"/>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sym typeface="Arial"/>
              </a:rPr>
              <a:t>After sale services/ Guarantee</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nvGrpSpPr>
          <p:cNvPr id="31" name="Shape 720"/>
          <p:cNvGrpSpPr/>
          <p:nvPr/>
        </p:nvGrpSpPr>
        <p:grpSpPr>
          <a:xfrm>
            <a:off x="8560867" y="4213114"/>
            <a:ext cx="3627958" cy="892286"/>
            <a:chOff x="2113657" y="4283314"/>
            <a:chExt cx="3647460" cy="669389"/>
          </a:xfrm>
        </p:grpSpPr>
        <p:sp>
          <p:nvSpPr>
            <p:cNvPr id="32" name="Shape 721"/>
            <p:cNvSpPr txBox="1"/>
            <p:nvPr/>
          </p:nvSpPr>
          <p:spPr>
            <a:xfrm>
              <a:off x="2113657" y="4491038"/>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fr-FR" sz="1600" kern="0" dirty="0" smtClean="0">
                  <a:solidFill>
                    <a:srgbClr val="595959"/>
                  </a:solidFill>
                  <a:latin typeface="Times New Roman" panose="02020603050405020304" pitchFamily="18" charset="0"/>
                  <a:ea typeface="Arial"/>
                  <a:cs typeface="Times New Roman" panose="02020603050405020304" pitchFamily="18" charset="0"/>
                  <a:sym typeface="Arial"/>
                </a:rPr>
                <a:t>???</a:t>
              </a:r>
              <a:endParaRPr lang="pt-BR"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33" name="Shape 722"/>
            <p:cNvSpPr txBox="1"/>
            <p:nvPr/>
          </p:nvSpPr>
          <p:spPr>
            <a:xfrm>
              <a:off x="2113658" y="4283314"/>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sym typeface="Arial"/>
                </a:rPr>
                <a:t>Standards and legally certificates:</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35" name="Shape 451"/>
          <p:cNvSpPr/>
          <p:nvPr/>
        </p:nvSpPr>
        <p:spPr>
          <a:xfrm rot="1795255">
            <a:off x="8958484" y="275304"/>
            <a:ext cx="356158" cy="656509"/>
          </a:xfrm>
          <a:custGeom>
            <a:avLst/>
            <a:gdLst/>
            <a:ahLst/>
            <a:cxnLst/>
            <a:rect l="0" t="0" r="0" b="0"/>
            <a:pathLst>
              <a:path w="120000" h="120000" extrusionOk="0">
                <a:moveTo>
                  <a:pt x="60041" y="0"/>
                </a:moveTo>
                <a:cubicBezTo>
                  <a:pt x="68312" y="142"/>
                  <a:pt x="77049" y="3617"/>
                  <a:pt x="77802" y="9249"/>
                </a:cubicBezTo>
                <a:cubicBezTo>
                  <a:pt x="79731" y="16341"/>
                  <a:pt x="68983" y="18083"/>
                  <a:pt x="72034" y="26607"/>
                </a:cubicBezTo>
                <a:lnTo>
                  <a:pt x="120000" y="26607"/>
                </a:lnTo>
                <a:lnTo>
                  <a:pt x="120000" y="53320"/>
                </a:lnTo>
                <a:cubicBezTo>
                  <a:pt x="105180" y="54850"/>
                  <a:pt x="101982" y="49006"/>
                  <a:pt x="89415" y="50069"/>
                </a:cubicBezTo>
                <a:cubicBezTo>
                  <a:pt x="79319" y="50489"/>
                  <a:pt x="73089" y="55363"/>
                  <a:pt x="72833" y="59977"/>
                </a:cubicBezTo>
                <a:cubicBezTo>
                  <a:pt x="73004" y="64029"/>
                  <a:pt x="79442" y="70012"/>
                  <a:pt x="91464" y="70060"/>
                </a:cubicBezTo>
                <a:cubicBezTo>
                  <a:pt x="106013" y="69226"/>
                  <a:pt x="103877" y="65247"/>
                  <a:pt x="120000" y="65606"/>
                </a:cubicBezTo>
                <a:lnTo>
                  <a:pt x="120000" y="93541"/>
                </a:lnTo>
                <a:lnTo>
                  <a:pt x="70059" y="93541"/>
                </a:lnTo>
                <a:cubicBezTo>
                  <a:pt x="69329" y="102697"/>
                  <a:pt x="76533" y="101447"/>
                  <a:pt x="78036" y="109608"/>
                </a:cubicBezTo>
                <a:cubicBezTo>
                  <a:pt x="77950" y="116314"/>
                  <a:pt x="67224" y="119904"/>
                  <a:pt x="59959" y="120000"/>
                </a:cubicBezTo>
                <a:cubicBezTo>
                  <a:pt x="51687" y="119857"/>
                  <a:pt x="42950" y="116382"/>
                  <a:pt x="42197" y="110750"/>
                </a:cubicBezTo>
                <a:cubicBezTo>
                  <a:pt x="40279" y="103699"/>
                  <a:pt x="50892" y="101936"/>
                  <a:pt x="47995" y="93541"/>
                </a:cubicBezTo>
                <a:lnTo>
                  <a:pt x="0" y="93541"/>
                </a:lnTo>
                <a:lnTo>
                  <a:pt x="0" y="66075"/>
                </a:lnTo>
                <a:cubicBezTo>
                  <a:pt x="15368" y="64341"/>
                  <a:pt x="18478" y="70364"/>
                  <a:pt x="31219" y="69286"/>
                </a:cubicBezTo>
                <a:cubicBezTo>
                  <a:pt x="41315" y="68866"/>
                  <a:pt x="47545" y="63992"/>
                  <a:pt x="47801" y="59379"/>
                </a:cubicBezTo>
                <a:cubicBezTo>
                  <a:pt x="47631" y="55326"/>
                  <a:pt x="41193" y="49343"/>
                  <a:pt x="29171" y="49296"/>
                </a:cubicBezTo>
                <a:cubicBezTo>
                  <a:pt x="14433" y="50140"/>
                  <a:pt x="16816" y="54212"/>
                  <a:pt x="0" y="53739"/>
                </a:cubicBezTo>
                <a:lnTo>
                  <a:pt x="0" y="26607"/>
                </a:lnTo>
                <a:lnTo>
                  <a:pt x="49932" y="26607"/>
                </a:lnTo>
                <a:cubicBezTo>
                  <a:pt x="50748" y="17288"/>
                  <a:pt x="43474" y="18596"/>
                  <a:pt x="41963" y="10391"/>
                </a:cubicBezTo>
                <a:cubicBezTo>
                  <a:pt x="42049" y="3685"/>
                  <a:pt x="52775" y="95"/>
                  <a:pt x="60041" y="0"/>
                </a:cubicBezTo>
                <a:close/>
              </a:path>
            </a:pathLst>
          </a:custGeom>
          <a:solidFill>
            <a:srgbClr val="F4BD2D"/>
          </a:solidFill>
          <a:ln>
            <a:noFill/>
          </a:ln>
          <a:scene3d>
            <a:camera prst="orthographicFront">
              <a:rot lat="0" lon="0" rev="7200000"/>
            </a:camera>
            <a:lightRig rig="threePt" dir="t"/>
          </a:scene3d>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grpSp>
        <p:nvGrpSpPr>
          <p:cNvPr id="37" name="Shape 717"/>
          <p:cNvGrpSpPr/>
          <p:nvPr/>
        </p:nvGrpSpPr>
        <p:grpSpPr>
          <a:xfrm>
            <a:off x="8560868" y="5928177"/>
            <a:ext cx="3253608" cy="897784"/>
            <a:chOff x="2113657" y="4283315"/>
            <a:chExt cx="3647460" cy="673513"/>
          </a:xfrm>
        </p:grpSpPr>
        <p:sp>
          <p:nvSpPr>
            <p:cNvPr id="38" name="Shape 718"/>
            <p:cNvSpPr txBox="1"/>
            <p:nvPr/>
          </p:nvSpPr>
          <p:spPr>
            <a:xfrm>
              <a:off x="2113657" y="4495163"/>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18500 </a:t>
              </a: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a:t>
              </a:r>
            </a:p>
          </p:txBody>
        </p:sp>
        <p:sp>
          <p:nvSpPr>
            <p:cNvPr id="39" name="Shape 719"/>
            <p:cNvSpPr txBox="1"/>
            <p:nvPr/>
          </p:nvSpPr>
          <p:spPr>
            <a:xfrm>
              <a:off x="2113658" y="4283315"/>
              <a:ext cx="3647459" cy="276999"/>
            </a:xfrm>
            <a:prstGeom prst="rect">
              <a:avLst/>
            </a:prstGeom>
            <a:noFill/>
            <a:ln>
              <a:noFill/>
            </a:ln>
          </p:spPr>
          <p:txBody>
            <a:bodyPr wrap="square" lIns="121868" tIns="60917" rIns="121868" bIns="60917" anchor="t" anchorCtr="0">
              <a:noAutofit/>
            </a:bodyPr>
            <a:lstStyle/>
            <a:p>
              <a:pPr defTabSz="1218895"/>
              <a:r>
                <a:rPr lang="en-US" b="1" kern="0" dirty="0" smtClean="0">
                  <a:solidFill>
                    <a:srgbClr val="595959"/>
                  </a:solidFill>
                  <a:latin typeface="Times New Roman" panose="02020603050405020304" pitchFamily="18" charset="0"/>
                  <a:ea typeface="Arial"/>
                  <a:cs typeface="Times New Roman" panose="02020603050405020304" pitchFamily="18" charset="0"/>
                  <a:sym typeface="Arial"/>
                </a:rPr>
                <a:t>Sales’ Price</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40" name="Shape 718"/>
          <p:cNvSpPr txBox="1"/>
          <p:nvPr/>
        </p:nvSpPr>
        <p:spPr>
          <a:xfrm>
            <a:off x="8560868" y="2647914"/>
            <a:ext cx="3477143" cy="615393"/>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a:solidFill>
                  <a:srgbClr val="595959"/>
                </a:solidFill>
                <a:latin typeface="Times New Roman" panose="02020603050405020304" pitchFamily="18" charset="0"/>
                <a:ea typeface="Arial"/>
                <a:cs typeface="Times New Roman" panose="02020603050405020304" pitchFamily="18" charset="0"/>
              </a:rPr>
              <a:t>120 months after sale services</a:t>
            </a:r>
          </a:p>
          <a:p>
            <a:pPr marL="285750" indent="-285750" defTabSz="1218895">
              <a:buFont typeface="Arial" panose="020B0604020202020204" pitchFamily="34" charset="0"/>
              <a:buChar char="•"/>
            </a:pPr>
            <a:r>
              <a:rPr lang="en-US" sz="1600" kern="0" dirty="0">
                <a:solidFill>
                  <a:srgbClr val="595959"/>
                </a:solidFill>
                <a:latin typeface="Times New Roman" panose="02020603050405020304" pitchFamily="18" charset="0"/>
                <a:ea typeface="Arial"/>
                <a:cs typeface="Times New Roman" panose="02020603050405020304" pitchFamily="18" charset="0"/>
              </a:rPr>
              <a:t>12 months Guarantee</a:t>
            </a:r>
            <a:endParaRPr lang="en"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22" name="Shape 974"/>
          <p:cNvSpPr/>
          <p:nvPr/>
        </p:nvSpPr>
        <p:spPr>
          <a:xfrm rot="10800000">
            <a:off x="8959687" y="5410200"/>
            <a:ext cx="353751" cy="528546"/>
          </a:xfrm>
          <a:custGeom>
            <a:avLst/>
            <a:gdLst/>
            <a:ahLst/>
            <a:cxnLst/>
            <a:rect l="0" t="0" r="0" b="0"/>
            <a:pathLst>
              <a:path w="120000" h="120000" extrusionOk="0">
                <a:moveTo>
                  <a:pt x="51597" y="50921"/>
                </a:moveTo>
                <a:lnTo>
                  <a:pt x="51597" y="19698"/>
                </a:lnTo>
                <a:cubicBezTo>
                  <a:pt x="47669" y="20191"/>
                  <a:pt x="43916" y="21082"/>
                  <a:pt x="40531" y="22332"/>
                </a:cubicBezTo>
                <a:cubicBezTo>
                  <a:pt x="30598" y="26001"/>
                  <a:pt x="25457" y="32166"/>
                  <a:pt x="27169" y="38355"/>
                </a:cubicBezTo>
                <a:cubicBezTo>
                  <a:pt x="29239" y="46431"/>
                  <a:pt x="39005" y="49155"/>
                  <a:pt x="51597" y="50921"/>
                </a:cubicBezTo>
                <a:close/>
                <a:moveTo>
                  <a:pt x="67852" y="100379"/>
                </a:moveTo>
                <a:cubicBezTo>
                  <a:pt x="71963" y="99887"/>
                  <a:pt x="75901" y="98973"/>
                  <a:pt x="79437" y="97667"/>
                </a:cubicBezTo>
                <a:cubicBezTo>
                  <a:pt x="89370" y="93998"/>
                  <a:pt x="94511" y="87833"/>
                  <a:pt x="92799" y="81644"/>
                </a:cubicBezTo>
                <a:cubicBezTo>
                  <a:pt x="89506" y="73388"/>
                  <a:pt x="79840" y="69732"/>
                  <a:pt x="67852" y="67361"/>
                </a:cubicBezTo>
                <a:close/>
                <a:moveTo>
                  <a:pt x="67852" y="120000"/>
                </a:moveTo>
                <a:lnTo>
                  <a:pt x="51597" y="120000"/>
                </a:lnTo>
                <a:lnTo>
                  <a:pt x="51597" y="114256"/>
                </a:lnTo>
                <a:cubicBezTo>
                  <a:pt x="45417" y="113829"/>
                  <a:pt x="39328" y="112890"/>
                  <a:pt x="33554" y="111448"/>
                </a:cubicBezTo>
                <a:cubicBezTo>
                  <a:pt x="13606" y="106463"/>
                  <a:pt x="696" y="96271"/>
                  <a:pt x="0" y="84958"/>
                </a:cubicBezTo>
                <a:lnTo>
                  <a:pt x="26861" y="84529"/>
                </a:lnTo>
                <a:cubicBezTo>
                  <a:pt x="27245" y="90776"/>
                  <a:pt x="34374" y="96404"/>
                  <a:pt x="45389" y="99156"/>
                </a:cubicBezTo>
                <a:cubicBezTo>
                  <a:pt x="47394" y="99657"/>
                  <a:pt x="49467" y="100048"/>
                  <a:pt x="51597" y="100293"/>
                </a:cubicBezTo>
                <a:lnTo>
                  <a:pt x="51597" y="64682"/>
                </a:lnTo>
                <a:cubicBezTo>
                  <a:pt x="30368" y="61567"/>
                  <a:pt x="7690" y="58004"/>
                  <a:pt x="556" y="40045"/>
                </a:cubicBezTo>
                <a:cubicBezTo>
                  <a:pt x="-2422" y="28913"/>
                  <a:pt x="6883" y="17850"/>
                  <a:pt x="24755" y="11249"/>
                </a:cubicBezTo>
                <a:cubicBezTo>
                  <a:pt x="32832" y="8265"/>
                  <a:pt x="42066" y="6412"/>
                  <a:pt x="51597" y="5737"/>
                </a:cubicBezTo>
                <a:lnTo>
                  <a:pt x="51597" y="0"/>
                </a:lnTo>
                <a:lnTo>
                  <a:pt x="67852" y="0"/>
                </a:lnTo>
                <a:lnTo>
                  <a:pt x="67852" y="5703"/>
                </a:lnTo>
                <a:cubicBezTo>
                  <a:pt x="74209" y="6118"/>
                  <a:pt x="80479" y="7068"/>
                  <a:pt x="86414" y="8551"/>
                </a:cubicBezTo>
                <a:cubicBezTo>
                  <a:pt x="106363" y="13536"/>
                  <a:pt x="119273" y="23728"/>
                  <a:pt x="119969" y="35041"/>
                </a:cubicBezTo>
                <a:lnTo>
                  <a:pt x="93108" y="35470"/>
                </a:lnTo>
                <a:cubicBezTo>
                  <a:pt x="92723" y="29223"/>
                  <a:pt x="85594" y="23595"/>
                  <a:pt x="74579" y="20843"/>
                </a:cubicBezTo>
                <a:cubicBezTo>
                  <a:pt x="72410" y="20301"/>
                  <a:pt x="70160" y="19888"/>
                  <a:pt x="67852" y="19639"/>
                </a:cubicBezTo>
                <a:lnTo>
                  <a:pt x="67852" y="52969"/>
                </a:lnTo>
                <a:cubicBezTo>
                  <a:pt x="88284" y="55535"/>
                  <a:pt x="110482" y="59921"/>
                  <a:pt x="119411" y="79734"/>
                </a:cubicBezTo>
                <a:cubicBezTo>
                  <a:pt x="122511" y="90942"/>
                  <a:pt x="113201" y="102106"/>
                  <a:pt x="95213" y="108750"/>
                </a:cubicBezTo>
                <a:cubicBezTo>
                  <a:pt x="86990" y="111788"/>
                  <a:pt x="77568" y="113654"/>
                  <a:pt x="67852" y="114293"/>
                </a:cubicBezTo>
                <a:close/>
              </a:path>
            </a:pathLst>
          </a:custGeom>
          <a:solidFill>
            <a:schemeClr val="accent3">
              <a:lumMod val="75000"/>
            </a:schemeClr>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dk1"/>
              </a:solidFill>
              <a:latin typeface="Arial"/>
              <a:ea typeface="Arial"/>
              <a:cs typeface="Arial"/>
              <a:sym typeface="Arial"/>
            </a:endParaRPr>
          </a:p>
        </p:txBody>
      </p:sp>
      <p:sp>
        <p:nvSpPr>
          <p:cNvPr id="24" name="Shape 450"/>
          <p:cNvSpPr/>
          <p:nvPr/>
        </p:nvSpPr>
        <p:spPr>
          <a:xfrm>
            <a:off x="8841213" y="3603045"/>
            <a:ext cx="590697" cy="565118"/>
          </a:xfrm>
          <a:custGeom>
            <a:avLst/>
            <a:gdLst/>
            <a:ahLst/>
            <a:cxnLst/>
            <a:rect l="0" t="0" r="0" b="0"/>
            <a:pathLst>
              <a:path w="120000" h="120000" extrusionOk="0">
                <a:moveTo>
                  <a:pt x="65274" y="39473"/>
                </a:moveTo>
                <a:cubicBezTo>
                  <a:pt x="53599" y="36371"/>
                  <a:pt x="41599" y="43242"/>
                  <a:pt x="38470" y="54820"/>
                </a:cubicBezTo>
                <a:cubicBezTo>
                  <a:pt x="35342" y="66398"/>
                  <a:pt x="42270" y="78299"/>
                  <a:pt x="53945" y="81402"/>
                </a:cubicBezTo>
                <a:cubicBezTo>
                  <a:pt x="65620" y="84504"/>
                  <a:pt x="77621" y="77633"/>
                  <a:pt x="80749" y="66055"/>
                </a:cubicBezTo>
                <a:cubicBezTo>
                  <a:pt x="83877" y="54477"/>
                  <a:pt x="76949" y="42576"/>
                  <a:pt x="65274" y="39473"/>
                </a:cubicBezTo>
                <a:close/>
                <a:moveTo>
                  <a:pt x="69168" y="25060"/>
                </a:moveTo>
                <a:cubicBezTo>
                  <a:pt x="88870" y="30296"/>
                  <a:pt x="100561" y="50379"/>
                  <a:pt x="95282" y="69917"/>
                </a:cubicBezTo>
                <a:cubicBezTo>
                  <a:pt x="90003" y="89455"/>
                  <a:pt x="69753" y="101050"/>
                  <a:pt x="50051" y="95815"/>
                </a:cubicBezTo>
                <a:cubicBezTo>
                  <a:pt x="30350" y="90579"/>
                  <a:pt x="18658" y="70496"/>
                  <a:pt x="23937" y="50958"/>
                </a:cubicBezTo>
                <a:cubicBezTo>
                  <a:pt x="29216" y="31420"/>
                  <a:pt x="49467" y="19825"/>
                  <a:pt x="69168" y="25060"/>
                </a:cubicBezTo>
                <a:close/>
                <a:moveTo>
                  <a:pt x="70584" y="19819"/>
                </a:moveTo>
                <a:cubicBezTo>
                  <a:pt x="47964" y="13808"/>
                  <a:pt x="24713" y="27121"/>
                  <a:pt x="18652" y="49554"/>
                </a:cubicBezTo>
                <a:cubicBezTo>
                  <a:pt x="12591" y="71987"/>
                  <a:pt x="26015" y="95045"/>
                  <a:pt x="48635" y="101056"/>
                </a:cubicBezTo>
                <a:cubicBezTo>
                  <a:pt x="71255" y="107067"/>
                  <a:pt x="94506" y="93754"/>
                  <a:pt x="100567" y="71321"/>
                </a:cubicBezTo>
                <a:cubicBezTo>
                  <a:pt x="106628" y="48888"/>
                  <a:pt x="93204" y="25830"/>
                  <a:pt x="70584" y="19819"/>
                </a:cubicBezTo>
                <a:close/>
                <a:moveTo>
                  <a:pt x="120000" y="28418"/>
                </a:moveTo>
                <a:lnTo>
                  <a:pt x="119819" y="29085"/>
                </a:lnTo>
                <a:lnTo>
                  <a:pt x="119636" y="28804"/>
                </a:lnTo>
                <a:close/>
                <a:moveTo>
                  <a:pt x="84120" y="4683"/>
                </a:moveTo>
                <a:lnTo>
                  <a:pt x="83867" y="19572"/>
                </a:lnTo>
                <a:lnTo>
                  <a:pt x="83406" y="19449"/>
                </a:lnTo>
                <a:cubicBezTo>
                  <a:pt x="87163" y="21546"/>
                  <a:pt x="90559" y="24117"/>
                  <a:pt x="93431" y="27166"/>
                </a:cubicBezTo>
                <a:lnTo>
                  <a:pt x="106796" y="23870"/>
                </a:lnTo>
                <a:lnTo>
                  <a:pt x="115363" y="39849"/>
                </a:lnTo>
                <a:lnTo>
                  <a:pt x="105840" y="48364"/>
                </a:lnTo>
                <a:cubicBezTo>
                  <a:pt x="107034" y="52676"/>
                  <a:pt x="107596" y="57191"/>
                  <a:pt x="107394" y="61781"/>
                </a:cubicBezTo>
                <a:lnTo>
                  <a:pt x="119289" y="68330"/>
                </a:lnTo>
                <a:lnTo>
                  <a:pt x="114566" y="85810"/>
                </a:lnTo>
                <a:lnTo>
                  <a:pt x="100132" y="85570"/>
                </a:lnTo>
                <a:cubicBezTo>
                  <a:pt x="98307" y="88594"/>
                  <a:pt x="96096" y="91321"/>
                  <a:pt x="93619" y="93756"/>
                </a:cubicBezTo>
                <a:lnTo>
                  <a:pt x="98359" y="106025"/>
                </a:lnTo>
                <a:lnTo>
                  <a:pt x="83411" y="116405"/>
                </a:lnTo>
                <a:lnTo>
                  <a:pt x="72073" y="106643"/>
                </a:lnTo>
                <a:lnTo>
                  <a:pt x="73453" y="105685"/>
                </a:lnTo>
                <a:cubicBezTo>
                  <a:pt x="69110" y="107079"/>
                  <a:pt x="64517" y="107749"/>
                  <a:pt x="59835" y="107723"/>
                </a:cubicBezTo>
                <a:lnTo>
                  <a:pt x="52963" y="119999"/>
                </a:lnTo>
                <a:lnTo>
                  <a:pt x="35336" y="115316"/>
                </a:lnTo>
                <a:lnTo>
                  <a:pt x="35574" y="101277"/>
                </a:lnTo>
                <a:cubicBezTo>
                  <a:pt x="31839" y="99165"/>
                  <a:pt x="28466" y="96583"/>
                  <a:pt x="25614" y="93529"/>
                </a:cubicBezTo>
                <a:lnTo>
                  <a:pt x="25843" y="94015"/>
                </a:lnTo>
                <a:lnTo>
                  <a:pt x="11102" y="96847"/>
                </a:lnTo>
                <a:lnTo>
                  <a:pt x="3390" y="80445"/>
                </a:lnTo>
                <a:lnTo>
                  <a:pt x="13359" y="72429"/>
                </a:lnTo>
                <a:cubicBezTo>
                  <a:pt x="12295" y="68561"/>
                  <a:pt x="11739" y="64530"/>
                  <a:pt x="11738" y="60428"/>
                </a:cubicBezTo>
                <a:lnTo>
                  <a:pt x="0" y="53965"/>
                </a:lnTo>
                <a:lnTo>
                  <a:pt x="4723" y="36484"/>
                </a:lnTo>
                <a:lnTo>
                  <a:pt x="18174" y="36709"/>
                </a:lnTo>
                <a:cubicBezTo>
                  <a:pt x="19999" y="33515"/>
                  <a:pt x="22203" y="30603"/>
                  <a:pt x="24696" y="27997"/>
                </a:cubicBezTo>
                <a:lnTo>
                  <a:pt x="20190" y="14215"/>
                </a:lnTo>
                <a:lnTo>
                  <a:pt x="35666" y="4625"/>
                </a:lnTo>
                <a:lnTo>
                  <a:pt x="46473" y="14962"/>
                </a:lnTo>
                <a:lnTo>
                  <a:pt x="46365" y="15030"/>
                </a:lnTo>
                <a:cubicBezTo>
                  <a:pt x="50613" y="13704"/>
                  <a:pt x="55098" y="13091"/>
                  <a:pt x="59667" y="13141"/>
                </a:cubicBezTo>
                <a:lnTo>
                  <a:pt x="59206" y="13018"/>
                </a:lnTo>
                <a:lnTo>
                  <a:pt x="66493" y="0"/>
                </a:lnTo>
                <a:close/>
              </a:path>
            </a:pathLst>
          </a:custGeom>
          <a:solidFill>
            <a:srgbClr val="E62949"/>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pic>
        <p:nvPicPr>
          <p:cNvPr id="30" name="Picture 29" descr="D:\Picture\1390\New Picture.JPG"/>
          <p:cNvPicPr/>
          <p:nvPr/>
        </p:nvPicPr>
        <p:blipFill>
          <a:blip r:embed="rId3" cstate="print">
            <a:duotone>
              <a:schemeClr val="accent5">
                <a:shade val="45000"/>
                <a:satMod val="135000"/>
              </a:schemeClr>
              <a:prstClr val="white"/>
            </a:duotone>
          </a:blip>
          <a:srcRect/>
          <a:stretch>
            <a:fillRect/>
          </a:stretch>
        </p:blipFill>
        <p:spPr bwMode="auto">
          <a:xfrm>
            <a:off x="684212" y="381000"/>
            <a:ext cx="2667000" cy="1114678"/>
          </a:xfrm>
          <a:prstGeom prst="rect">
            <a:avLst/>
          </a:prstGeom>
          <a:noFill/>
          <a:ln w="9525">
            <a:noFill/>
            <a:miter lim="800000"/>
            <a:headEnd/>
            <a:tailEnd/>
          </a:ln>
        </p:spPr>
      </p:pic>
      <p:pic>
        <p:nvPicPr>
          <p:cNvPr id="29" name="Picture 28" descr="20170117_105312.jpg"/>
          <p:cNvPicPr/>
          <p:nvPr/>
        </p:nvPicPr>
        <p:blipFill>
          <a:blip r:embed="rId4" cstate="print">
            <a:lum bright="20000" contrast="-20000"/>
          </a:blip>
          <a:stretch>
            <a:fillRect/>
          </a:stretch>
        </p:blipFill>
        <p:spPr>
          <a:xfrm>
            <a:off x="4570411" y="2291083"/>
            <a:ext cx="3886201" cy="2433317"/>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162958013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Biotech Products</a:t>
            </a:r>
            <a:endParaRPr lang="en-US" dirty="0"/>
          </a:p>
        </p:txBody>
      </p:sp>
    </p:spTree>
    <p:extLst>
      <p:ext uri="{BB962C8B-B14F-4D97-AF65-F5344CB8AC3E}">
        <p14:creationId xmlns:p14="http://schemas.microsoft.com/office/powerpoint/2010/main" val="826593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704"/>
        <p:cNvGrpSpPr/>
        <p:nvPr/>
      </p:nvGrpSpPr>
      <p:grpSpPr>
        <a:xfrm>
          <a:off x="0" y="0"/>
          <a:ext cx="0" cy="0"/>
          <a:chOff x="0" y="0"/>
          <a:chExt cx="0" cy="0"/>
        </a:xfrm>
      </p:grpSpPr>
      <p:sp>
        <p:nvSpPr>
          <p:cNvPr id="707" name="Shape 707"/>
          <p:cNvSpPr txBox="1"/>
          <p:nvPr/>
        </p:nvSpPr>
        <p:spPr>
          <a:xfrm>
            <a:off x="455612" y="2847663"/>
            <a:ext cx="3306573" cy="3076964"/>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kern="0" dirty="0" smtClean="0">
                <a:solidFill>
                  <a:srgbClr val="3F3F3F"/>
                </a:solidFill>
                <a:latin typeface="Times New Roman" panose="02020603050405020304" pitchFamily="18" charset="0"/>
                <a:ea typeface="Arial"/>
                <a:cs typeface="Times New Roman" panose="02020603050405020304" pitchFamily="18" charset="0"/>
                <a:sym typeface="Arial"/>
              </a:rPr>
              <a:t>Extraction and Purification KIT</a:t>
            </a:r>
            <a:endParaRPr lang="en-US" kern="0" dirty="0">
              <a:solidFill>
                <a:srgbClr val="3F3F3F"/>
              </a:solidFill>
              <a:latin typeface="Times New Roman" panose="02020603050405020304" pitchFamily="18" charset="0"/>
              <a:ea typeface="Arial"/>
              <a:cs typeface="Times New Roman" panose="02020603050405020304" pitchFamily="18" charset="0"/>
              <a:sym typeface="Arial"/>
            </a:endParaRPr>
          </a:p>
          <a:p>
            <a:pPr marL="285750" indent="-285750" defTabSz="1218895">
              <a:buFont typeface="Arial" panose="020B0604020202020204" pitchFamily="34" charset="0"/>
              <a:buChar char="•"/>
            </a:pPr>
            <a:r>
              <a:rPr lang="en-US" kern="0" dirty="0" err="1" smtClean="0">
                <a:solidFill>
                  <a:srgbClr val="3F3F3F"/>
                </a:solidFill>
                <a:latin typeface="Times New Roman" panose="02020603050405020304" pitchFamily="18" charset="0"/>
                <a:ea typeface="Arial"/>
                <a:cs typeface="Times New Roman" panose="02020603050405020304" pitchFamily="18" charset="0"/>
                <a:sym typeface="Arial"/>
              </a:rPr>
              <a:t>Taq</a:t>
            </a:r>
            <a:r>
              <a:rPr lang="en-US" kern="0" dirty="0" smtClean="0">
                <a:solidFill>
                  <a:srgbClr val="3F3F3F"/>
                </a:solidFill>
                <a:latin typeface="Times New Roman" panose="02020603050405020304" pitchFamily="18" charset="0"/>
                <a:ea typeface="Arial"/>
                <a:cs typeface="Times New Roman" panose="02020603050405020304" pitchFamily="18" charset="0"/>
                <a:sym typeface="Arial"/>
              </a:rPr>
              <a:t> </a:t>
            </a:r>
            <a:r>
              <a:rPr lang="en-US" kern="0" dirty="0">
                <a:solidFill>
                  <a:srgbClr val="3F3F3F"/>
                </a:solidFill>
                <a:latin typeface="Times New Roman" panose="02020603050405020304" pitchFamily="18" charset="0"/>
                <a:ea typeface="Arial"/>
                <a:cs typeface="Times New Roman" panose="02020603050405020304" pitchFamily="18" charset="0"/>
                <a:sym typeface="Arial"/>
              </a:rPr>
              <a:t>DNA </a:t>
            </a:r>
            <a:r>
              <a:rPr lang="en-US" kern="0" dirty="0" smtClean="0">
                <a:solidFill>
                  <a:srgbClr val="3F3F3F"/>
                </a:solidFill>
                <a:latin typeface="Times New Roman" panose="02020603050405020304" pitchFamily="18" charset="0"/>
                <a:ea typeface="Arial"/>
                <a:cs typeface="Times New Roman" panose="02020603050405020304" pitchFamily="18" charset="0"/>
                <a:sym typeface="Arial"/>
              </a:rPr>
              <a:t>Polymerase</a:t>
            </a:r>
            <a:endParaRPr lang="fa-IR" sz="1550" kern="0" dirty="0">
              <a:solidFill>
                <a:srgbClr val="3F3F3F"/>
              </a:solidFill>
              <a:ea typeface="Arial"/>
              <a:cs typeface="Arial"/>
              <a:sym typeface="Arial"/>
            </a:endParaRPr>
          </a:p>
          <a:p>
            <a:pPr marL="285750" indent="-285750" defTabSz="1218895">
              <a:buFont typeface="Arial" panose="020B0604020202020204" pitchFamily="34" charset="0"/>
              <a:buChar char="•"/>
            </a:pPr>
            <a:r>
              <a:rPr lang="en-US" kern="0" dirty="0">
                <a:solidFill>
                  <a:srgbClr val="3F3F3F"/>
                </a:solidFill>
                <a:latin typeface="Times New Roman" panose="02020603050405020304" pitchFamily="18" charset="0"/>
                <a:ea typeface="Arial"/>
                <a:cs typeface="Times New Roman" panose="02020603050405020304" pitchFamily="18" charset="0"/>
                <a:sym typeface="Arial"/>
              </a:rPr>
              <a:t>PCR Detection KIT</a:t>
            </a:r>
          </a:p>
          <a:p>
            <a:pPr marL="285750" indent="-285750" defTabSz="1218895">
              <a:buFont typeface="Arial" panose="020B0604020202020204" pitchFamily="34" charset="0"/>
              <a:buChar char="•"/>
            </a:pPr>
            <a:r>
              <a:rPr lang="en-US" kern="0" dirty="0">
                <a:solidFill>
                  <a:srgbClr val="3F3F3F"/>
                </a:solidFill>
                <a:latin typeface="Times New Roman" panose="02020603050405020304" pitchFamily="18" charset="0"/>
                <a:ea typeface="Arial"/>
                <a:cs typeface="Times New Roman" panose="02020603050405020304" pitchFamily="18" charset="0"/>
                <a:sym typeface="Arial"/>
              </a:rPr>
              <a:t>PCR Cloning </a:t>
            </a:r>
            <a:r>
              <a:rPr lang="en-US" kern="0" dirty="0" smtClean="0">
                <a:solidFill>
                  <a:srgbClr val="3F3F3F"/>
                </a:solidFill>
                <a:latin typeface="Times New Roman" panose="02020603050405020304" pitchFamily="18" charset="0"/>
                <a:ea typeface="Arial"/>
                <a:cs typeface="Times New Roman" panose="02020603050405020304" pitchFamily="18" charset="0"/>
                <a:sym typeface="Arial"/>
              </a:rPr>
              <a:t>KIT</a:t>
            </a:r>
          </a:p>
          <a:p>
            <a:pPr marL="285750" indent="-285750" defTabSz="1218895">
              <a:buFont typeface="Arial" panose="020B0604020202020204" pitchFamily="34" charset="0"/>
              <a:buChar char="•"/>
            </a:pPr>
            <a:r>
              <a:rPr lang="en-US" kern="0" dirty="0">
                <a:solidFill>
                  <a:srgbClr val="3F3F3F"/>
                </a:solidFill>
                <a:latin typeface="Times New Roman" panose="02020603050405020304" pitchFamily="18" charset="0"/>
                <a:ea typeface="Arial"/>
                <a:cs typeface="Times New Roman" panose="02020603050405020304" pitchFamily="18" charset="0"/>
                <a:sym typeface="Arial"/>
              </a:rPr>
              <a:t>PCR &amp; Real Time PCR Master Mix</a:t>
            </a:r>
          </a:p>
          <a:p>
            <a:pPr marL="285750" indent="-285750" defTabSz="1218895">
              <a:buFont typeface="Arial" panose="020B0604020202020204" pitchFamily="34" charset="0"/>
              <a:buChar char="•"/>
            </a:pPr>
            <a:r>
              <a:rPr lang="en-US" kern="0" dirty="0">
                <a:solidFill>
                  <a:srgbClr val="3F3F3F"/>
                </a:solidFill>
                <a:latin typeface="Times New Roman" panose="02020603050405020304" pitchFamily="18" charset="0"/>
                <a:ea typeface="Arial"/>
                <a:cs typeface="Times New Roman" panose="02020603050405020304" pitchFamily="18" charset="0"/>
                <a:sym typeface="Arial"/>
              </a:rPr>
              <a:t>Protein Marker &amp; DNA Ladder</a:t>
            </a:r>
          </a:p>
          <a:p>
            <a:pPr marL="285750" indent="-285750" defTabSz="1218895">
              <a:buFont typeface="Arial" panose="020B0604020202020204" pitchFamily="34" charset="0"/>
              <a:buChar char="•"/>
            </a:pPr>
            <a:r>
              <a:rPr lang="en-US" kern="0" dirty="0" err="1">
                <a:solidFill>
                  <a:srgbClr val="3F3F3F"/>
                </a:solidFill>
                <a:latin typeface="Times New Roman" panose="02020603050405020304" pitchFamily="18" charset="0"/>
                <a:ea typeface="Arial"/>
                <a:cs typeface="Times New Roman" panose="02020603050405020304" pitchFamily="18" charset="0"/>
                <a:sym typeface="Arial"/>
              </a:rPr>
              <a:t>FastDigest</a:t>
            </a:r>
            <a:r>
              <a:rPr lang="en-US" kern="0" dirty="0">
                <a:solidFill>
                  <a:srgbClr val="3F3F3F"/>
                </a:solidFill>
                <a:latin typeface="Times New Roman" panose="02020603050405020304" pitchFamily="18" charset="0"/>
                <a:ea typeface="Arial"/>
                <a:cs typeface="Times New Roman" panose="02020603050405020304" pitchFamily="18" charset="0"/>
                <a:sym typeface="Arial"/>
              </a:rPr>
              <a:t> Enzymes</a:t>
            </a:r>
          </a:p>
          <a:p>
            <a:pPr marL="285750" indent="-285750" defTabSz="1218895">
              <a:buFont typeface="Arial" panose="020B0604020202020204" pitchFamily="34" charset="0"/>
              <a:buChar char="•"/>
            </a:pPr>
            <a:endParaRPr lang="en-US" kern="0" dirty="0" smtClean="0">
              <a:solidFill>
                <a:srgbClr val="3F3F3F"/>
              </a:solidFill>
              <a:latin typeface="Times New Roman" panose="02020603050405020304" pitchFamily="18" charset="0"/>
              <a:ea typeface="Arial"/>
              <a:cs typeface="Times New Roman" panose="02020603050405020304" pitchFamily="18" charset="0"/>
              <a:sym typeface="Arial"/>
            </a:endParaRPr>
          </a:p>
          <a:p>
            <a:pPr marL="285750" indent="-285750" defTabSz="1218895">
              <a:buFont typeface="Arial" panose="020B0604020202020204" pitchFamily="34" charset="0"/>
              <a:buChar char="•"/>
            </a:pPr>
            <a:endParaRPr lang="en-US" kern="0" dirty="0">
              <a:solidFill>
                <a:srgbClr val="3F3F3F"/>
              </a:solidFill>
              <a:latin typeface="Times New Roman" panose="02020603050405020304" pitchFamily="18" charset="0"/>
              <a:ea typeface="Arial"/>
              <a:cs typeface="Times New Roman" panose="02020603050405020304" pitchFamily="18" charset="0"/>
              <a:sym typeface="Arial"/>
            </a:endParaRPr>
          </a:p>
        </p:txBody>
      </p:sp>
      <p:sp>
        <p:nvSpPr>
          <p:cNvPr id="708" name="Shape 708"/>
          <p:cNvSpPr txBox="1"/>
          <p:nvPr/>
        </p:nvSpPr>
        <p:spPr>
          <a:xfrm>
            <a:off x="531812" y="2122351"/>
            <a:ext cx="3352800" cy="533341"/>
          </a:xfrm>
          <a:prstGeom prst="rect">
            <a:avLst/>
          </a:prstGeom>
          <a:noFill/>
          <a:ln>
            <a:noFill/>
          </a:ln>
        </p:spPr>
        <p:txBody>
          <a:bodyPr wrap="square" lIns="121868" tIns="60917" rIns="121868" bIns="60917" anchor="t" anchorCtr="0">
            <a:noAutofit/>
          </a:bodyPr>
          <a:lstStyle/>
          <a:p>
            <a:pPr defTabSz="1218895"/>
            <a:r>
              <a:rPr lang="en-US" sz="2400" b="1" kern="0" dirty="0">
                <a:solidFill>
                  <a:srgbClr val="3F3F3F"/>
                </a:solidFill>
                <a:ea typeface="Arial"/>
                <a:cs typeface="Arial"/>
                <a:sym typeface="Arial"/>
              </a:rPr>
              <a:t>Detection </a:t>
            </a:r>
            <a:r>
              <a:rPr lang="en-US" sz="2400" b="1" kern="0" dirty="0" smtClean="0">
                <a:solidFill>
                  <a:srgbClr val="3F3F3F"/>
                </a:solidFill>
                <a:ea typeface="Arial"/>
                <a:cs typeface="Arial"/>
                <a:sym typeface="Arial"/>
              </a:rPr>
              <a:t>Kits</a:t>
            </a:r>
            <a:endParaRPr lang="en" sz="1333" b="1" kern="0" dirty="0">
              <a:solidFill>
                <a:srgbClr val="3F3F3F"/>
              </a:solidFill>
              <a:latin typeface="Arial"/>
              <a:ea typeface="Arial"/>
              <a:cs typeface="Arial"/>
              <a:sym typeface="Arial"/>
            </a:endParaRPr>
          </a:p>
        </p:txBody>
      </p:sp>
      <p:grpSp>
        <p:nvGrpSpPr>
          <p:cNvPr id="711" name="Shape 711"/>
          <p:cNvGrpSpPr/>
          <p:nvPr/>
        </p:nvGrpSpPr>
        <p:grpSpPr>
          <a:xfrm>
            <a:off x="8560868" y="832749"/>
            <a:ext cx="3400944" cy="897785"/>
            <a:chOff x="2113657" y="4283314"/>
            <a:chExt cx="3647460" cy="673514"/>
          </a:xfrm>
        </p:grpSpPr>
        <p:sp>
          <p:nvSpPr>
            <p:cNvPr id="712" name="Shape 712"/>
            <p:cNvSpPr txBox="1"/>
            <p:nvPr/>
          </p:nvSpPr>
          <p:spPr>
            <a:xfrm>
              <a:off x="2113657" y="4495163"/>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500 Kits (</a:t>
              </a: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Per </a:t>
              </a: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month for each type of Kit)</a:t>
              </a:r>
              <a:endParaRPr lang="en"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713" name="Shape 713"/>
            <p:cNvSpPr txBox="1"/>
            <p:nvPr/>
          </p:nvSpPr>
          <p:spPr>
            <a:xfrm>
              <a:off x="2113658" y="4283314"/>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rPr>
                <a:t>Production capacity</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715" name="Shape 715"/>
          <p:cNvSpPr/>
          <p:nvPr/>
        </p:nvSpPr>
        <p:spPr>
          <a:xfrm>
            <a:off x="8913812" y="1905000"/>
            <a:ext cx="445583" cy="444279"/>
          </a:xfrm>
          <a:custGeom>
            <a:avLst/>
            <a:gdLst/>
            <a:ahLst/>
            <a:cxnLst/>
            <a:rect l="0" t="0" r="0" b="0"/>
            <a:pathLst>
              <a:path w="120000" h="120000" extrusionOk="0">
                <a:moveTo>
                  <a:pt x="26666" y="100217"/>
                </a:moveTo>
                <a:cubicBezTo>
                  <a:pt x="25193" y="100217"/>
                  <a:pt x="24000" y="101415"/>
                  <a:pt x="24000" y="102892"/>
                </a:cubicBezTo>
                <a:cubicBezTo>
                  <a:pt x="24000" y="104369"/>
                  <a:pt x="25193" y="105566"/>
                  <a:pt x="26666" y="105566"/>
                </a:cubicBezTo>
                <a:lnTo>
                  <a:pt x="93333" y="105566"/>
                </a:lnTo>
                <a:cubicBezTo>
                  <a:pt x="94806" y="105566"/>
                  <a:pt x="96000" y="104369"/>
                  <a:pt x="96000" y="102892"/>
                </a:cubicBezTo>
                <a:cubicBezTo>
                  <a:pt x="96000" y="101415"/>
                  <a:pt x="94806" y="100217"/>
                  <a:pt x="93333" y="100217"/>
                </a:cubicBezTo>
                <a:close/>
                <a:moveTo>
                  <a:pt x="26666" y="87913"/>
                </a:moveTo>
                <a:cubicBezTo>
                  <a:pt x="25193" y="87913"/>
                  <a:pt x="24000" y="89111"/>
                  <a:pt x="24000" y="90588"/>
                </a:cubicBezTo>
                <a:cubicBezTo>
                  <a:pt x="24000" y="92065"/>
                  <a:pt x="25193" y="93262"/>
                  <a:pt x="26666" y="93262"/>
                </a:cubicBezTo>
                <a:lnTo>
                  <a:pt x="93333" y="93262"/>
                </a:lnTo>
                <a:cubicBezTo>
                  <a:pt x="94806" y="93262"/>
                  <a:pt x="96000" y="92065"/>
                  <a:pt x="96000" y="90588"/>
                </a:cubicBezTo>
                <a:cubicBezTo>
                  <a:pt x="96000" y="89111"/>
                  <a:pt x="94806" y="87913"/>
                  <a:pt x="93333" y="87913"/>
                </a:cubicBezTo>
                <a:close/>
                <a:moveTo>
                  <a:pt x="26666" y="75609"/>
                </a:moveTo>
                <a:cubicBezTo>
                  <a:pt x="25193" y="75609"/>
                  <a:pt x="24000" y="76806"/>
                  <a:pt x="24000" y="78284"/>
                </a:cubicBezTo>
                <a:cubicBezTo>
                  <a:pt x="24000" y="79761"/>
                  <a:pt x="25193" y="80958"/>
                  <a:pt x="26666" y="80958"/>
                </a:cubicBezTo>
                <a:lnTo>
                  <a:pt x="93333" y="80958"/>
                </a:lnTo>
                <a:cubicBezTo>
                  <a:pt x="94806" y="80958"/>
                  <a:pt x="96000" y="79761"/>
                  <a:pt x="96000" y="78284"/>
                </a:cubicBezTo>
                <a:cubicBezTo>
                  <a:pt x="96000" y="76806"/>
                  <a:pt x="94806" y="75609"/>
                  <a:pt x="93333" y="75609"/>
                </a:cubicBezTo>
                <a:close/>
                <a:moveTo>
                  <a:pt x="26666" y="63305"/>
                </a:moveTo>
                <a:cubicBezTo>
                  <a:pt x="25193" y="63305"/>
                  <a:pt x="24000" y="64502"/>
                  <a:pt x="24000" y="65979"/>
                </a:cubicBezTo>
                <a:cubicBezTo>
                  <a:pt x="24000" y="67457"/>
                  <a:pt x="25193" y="68654"/>
                  <a:pt x="26666" y="68654"/>
                </a:cubicBezTo>
                <a:lnTo>
                  <a:pt x="93333" y="68654"/>
                </a:lnTo>
                <a:cubicBezTo>
                  <a:pt x="94806" y="68654"/>
                  <a:pt x="96000" y="67457"/>
                  <a:pt x="96000" y="65979"/>
                </a:cubicBezTo>
                <a:cubicBezTo>
                  <a:pt x="96000" y="64502"/>
                  <a:pt x="94806" y="63305"/>
                  <a:pt x="93333" y="63305"/>
                </a:cubicBezTo>
                <a:close/>
                <a:moveTo>
                  <a:pt x="26666" y="51001"/>
                </a:moveTo>
                <a:cubicBezTo>
                  <a:pt x="25193" y="51001"/>
                  <a:pt x="24000" y="52198"/>
                  <a:pt x="24000" y="53675"/>
                </a:cubicBezTo>
                <a:cubicBezTo>
                  <a:pt x="24000" y="55152"/>
                  <a:pt x="25193" y="56350"/>
                  <a:pt x="26666" y="56350"/>
                </a:cubicBezTo>
                <a:lnTo>
                  <a:pt x="93333" y="56350"/>
                </a:lnTo>
                <a:cubicBezTo>
                  <a:pt x="94806" y="56350"/>
                  <a:pt x="96000" y="55152"/>
                  <a:pt x="96000" y="53675"/>
                </a:cubicBezTo>
                <a:cubicBezTo>
                  <a:pt x="96000" y="52198"/>
                  <a:pt x="94806" y="51001"/>
                  <a:pt x="93333" y="51001"/>
                </a:cubicBezTo>
                <a:close/>
                <a:moveTo>
                  <a:pt x="26666" y="38697"/>
                </a:moveTo>
                <a:cubicBezTo>
                  <a:pt x="25193" y="38697"/>
                  <a:pt x="24000" y="39894"/>
                  <a:pt x="24000" y="41371"/>
                </a:cubicBezTo>
                <a:cubicBezTo>
                  <a:pt x="24000" y="42848"/>
                  <a:pt x="25193" y="44046"/>
                  <a:pt x="26666" y="44046"/>
                </a:cubicBezTo>
                <a:lnTo>
                  <a:pt x="93333" y="44046"/>
                </a:lnTo>
                <a:cubicBezTo>
                  <a:pt x="94806" y="44046"/>
                  <a:pt x="96000" y="42848"/>
                  <a:pt x="96000" y="41371"/>
                </a:cubicBezTo>
                <a:cubicBezTo>
                  <a:pt x="96000" y="39894"/>
                  <a:pt x="94806" y="38697"/>
                  <a:pt x="93333" y="38697"/>
                </a:cubicBezTo>
                <a:close/>
                <a:moveTo>
                  <a:pt x="0" y="11366"/>
                </a:moveTo>
                <a:lnTo>
                  <a:pt x="6739" y="11366"/>
                </a:lnTo>
                <a:lnTo>
                  <a:pt x="6739" y="17459"/>
                </a:lnTo>
                <a:cubicBezTo>
                  <a:pt x="6739" y="22260"/>
                  <a:pt x="10619" y="26151"/>
                  <a:pt x="15405" y="26151"/>
                </a:cubicBezTo>
                <a:cubicBezTo>
                  <a:pt x="20192" y="26151"/>
                  <a:pt x="24072" y="22260"/>
                  <a:pt x="24072" y="17459"/>
                </a:cubicBezTo>
                <a:lnTo>
                  <a:pt x="24072" y="11366"/>
                </a:lnTo>
                <a:lnTo>
                  <a:pt x="29716" y="11366"/>
                </a:lnTo>
                <a:lnTo>
                  <a:pt x="29716" y="17459"/>
                </a:lnTo>
                <a:cubicBezTo>
                  <a:pt x="29716" y="22260"/>
                  <a:pt x="33597" y="26151"/>
                  <a:pt x="38383" y="26151"/>
                </a:cubicBezTo>
                <a:cubicBezTo>
                  <a:pt x="43170" y="26151"/>
                  <a:pt x="47050" y="22260"/>
                  <a:pt x="47050" y="17459"/>
                </a:cubicBezTo>
                <a:lnTo>
                  <a:pt x="47050" y="11366"/>
                </a:lnTo>
                <a:lnTo>
                  <a:pt x="52694" y="11366"/>
                </a:lnTo>
                <a:lnTo>
                  <a:pt x="52694" y="17459"/>
                </a:lnTo>
                <a:cubicBezTo>
                  <a:pt x="52694" y="22260"/>
                  <a:pt x="56574" y="26151"/>
                  <a:pt x="61361" y="26151"/>
                </a:cubicBezTo>
                <a:cubicBezTo>
                  <a:pt x="66147" y="26151"/>
                  <a:pt x="70028" y="22260"/>
                  <a:pt x="70028" y="17459"/>
                </a:cubicBezTo>
                <a:lnTo>
                  <a:pt x="70028" y="11366"/>
                </a:lnTo>
                <a:lnTo>
                  <a:pt x="75672" y="11366"/>
                </a:lnTo>
                <a:lnTo>
                  <a:pt x="75672" y="17459"/>
                </a:lnTo>
                <a:cubicBezTo>
                  <a:pt x="75672" y="22260"/>
                  <a:pt x="79552" y="26151"/>
                  <a:pt x="84339" y="26151"/>
                </a:cubicBezTo>
                <a:cubicBezTo>
                  <a:pt x="89125" y="26151"/>
                  <a:pt x="93005" y="22260"/>
                  <a:pt x="93005" y="17459"/>
                </a:cubicBezTo>
                <a:lnTo>
                  <a:pt x="93005" y="11366"/>
                </a:lnTo>
                <a:lnTo>
                  <a:pt x="98650" y="11366"/>
                </a:lnTo>
                <a:lnTo>
                  <a:pt x="98650" y="17459"/>
                </a:lnTo>
                <a:cubicBezTo>
                  <a:pt x="98650" y="22259"/>
                  <a:pt x="102530" y="26151"/>
                  <a:pt x="107316" y="26151"/>
                </a:cubicBezTo>
                <a:cubicBezTo>
                  <a:pt x="112103" y="26151"/>
                  <a:pt x="115983" y="22259"/>
                  <a:pt x="115983" y="17459"/>
                </a:cubicBezTo>
                <a:lnTo>
                  <a:pt x="115983" y="11366"/>
                </a:lnTo>
                <a:lnTo>
                  <a:pt x="120000" y="11366"/>
                </a:lnTo>
                <a:lnTo>
                  <a:pt x="120000" y="120000"/>
                </a:lnTo>
                <a:lnTo>
                  <a:pt x="0" y="120000"/>
                </a:lnTo>
                <a:close/>
                <a:moveTo>
                  <a:pt x="15405" y="0"/>
                </a:moveTo>
                <a:cubicBezTo>
                  <a:pt x="17983" y="0"/>
                  <a:pt x="20072" y="2095"/>
                  <a:pt x="20072" y="4680"/>
                </a:cubicBezTo>
                <a:lnTo>
                  <a:pt x="20072" y="18051"/>
                </a:lnTo>
                <a:cubicBezTo>
                  <a:pt x="20072" y="20636"/>
                  <a:pt x="17983" y="22732"/>
                  <a:pt x="15405" y="22732"/>
                </a:cubicBezTo>
                <a:cubicBezTo>
                  <a:pt x="12828" y="22732"/>
                  <a:pt x="10739" y="20636"/>
                  <a:pt x="10739" y="18051"/>
                </a:cubicBezTo>
                <a:lnTo>
                  <a:pt x="10739" y="4680"/>
                </a:lnTo>
                <a:cubicBezTo>
                  <a:pt x="10739" y="2095"/>
                  <a:pt x="12828" y="0"/>
                  <a:pt x="15405" y="0"/>
                </a:cubicBezTo>
                <a:close/>
                <a:moveTo>
                  <a:pt x="38383" y="0"/>
                </a:moveTo>
                <a:cubicBezTo>
                  <a:pt x="40960" y="0"/>
                  <a:pt x="43050" y="2095"/>
                  <a:pt x="43050" y="4680"/>
                </a:cubicBezTo>
                <a:lnTo>
                  <a:pt x="43050" y="18051"/>
                </a:lnTo>
                <a:cubicBezTo>
                  <a:pt x="43050" y="20636"/>
                  <a:pt x="40960" y="22732"/>
                  <a:pt x="38383" y="22732"/>
                </a:cubicBezTo>
                <a:cubicBezTo>
                  <a:pt x="35806" y="22732"/>
                  <a:pt x="33716" y="20636"/>
                  <a:pt x="33716" y="18051"/>
                </a:cubicBezTo>
                <a:lnTo>
                  <a:pt x="33716" y="4680"/>
                </a:lnTo>
                <a:cubicBezTo>
                  <a:pt x="33716" y="2095"/>
                  <a:pt x="35806" y="0"/>
                  <a:pt x="38383" y="0"/>
                </a:cubicBezTo>
                <a:close/>
                <a:moveTo>
                  <a:pt x="61361" y="0"/>
                </a:moveTo>
                <a:cubicBezTo>
                  <a:pt x="63938" y="0"/>
                  <a:pt x="66028" y="2095"/>
                  <a:pt x="66028" y="4680"/>
                </a:cubicBezTo>
                <a:lnTo>
                  <a:pt x="66028" y="18051"/>
                </a:lnTo>
                <a:cubicBezTo>
                  <a:pt x="66028" y="20636"/>
                  <a:pt x="63938" y="22731"/>
                  <a:pt x="61361" y="22731"/>
                </a:cubicBezTo>
                <a:cubicBezTo>
                  <a:pt x="58784" y="22731"/>
                  <a:pt x="56694" y="20636"/>
                  <a:pt x="56694" y="18051"/>
                </a:cubicBezTo>
                <a:lnTo>
                  <a:pt x="56694" y="4680"/>
                </a:lnTo>
                <a:cubicBezTo>
                  <a:pt x="56694" y="2095"/>
                  <a:pt x="58784" y="0"/>
                  <a:pt x="61361" y="0"/>
                </a:cubicBezTo>
                <a:close/>
                <a:moveTo>
                  <a:pt x="84339" y="0"/>
                </a:moveTo>
                <a:cubicBezTo>
                  <a:pt x="86916" y="0"/>
                  <a:pt x="89005" y="2095"/>
                  <a:pt x="89005" y="4680"/>
                </a:cubicBezTo>
                <a:lnTo>
                  <a:pt x="89005" y="18051"/>
                </a:lnTo>
                <a:cubicBezTo>
                  <a:pt x="89005" y="20636"/>
                  <a:pt x="86916" y="22731"/>
                  <a:pt x="84339" y="22731"/>
                </a:cubicBezTo>
                <a:cubicBezTo>
                  <a:pt x="81761" y="22731"/>
                  <a:pt x="79672" y="20636"/>
                  <a:pt x="79672" y="18051"/>
                </a:cubicBezTo>
                <a:lnTo>
                  <a:pt x="79672" y="4680"/>
                </a:lnTo>
                <a:cubicBezTo>
                  <a:pt x="79672" y="2095"/>
                  <a:pt x="81761" y="0"/>
                  <a:pt x="84339" y="0"/>
                </a:cubicBezTo>
                <a:close/>
                <a:moveTo>
                  <a:pt x="107316" y="0"/>
                </a:moveTo>
                <a:cubicBezTo>
                  <a:pt x="109894" y="0"/>
                  <a:pt x="111983" y="2095"/>
                  <a:pt x="111983" y="4680"/>
                </a:cubicBezTo>
                <a:lnTo>
                  <a:pt x="111983" y="18051"/>
                </a:lnTo>
                <a:cubicBezTo>
                  <a:pt x="111983" y="20636"/>
                  <a:pt x="109894" y="22731"/>
                  <a:pt x="107316" y="22731"/>
                </a:cubicBezTo>
                <a:cubicBezTo>
                  <a:pt x="104739" y="22731"/>
                  <a:pt x="102650" y="20636"/>
                  <a:pt x="102650" y="18051"/>
                </a:cubicBezTo>
                <a:lnTo>
                  <a:pt x="102650" y="4680"/>
                </a:lnTo>
                <a:cubicBezTo>
                  <a:pt x="102650" y="2095"/>
                  <a:pt x="104739" y="0"/>
                  <a:pt x="107316" y="0"/>
                </a:cubicBezTo>
                <a:close/>
              </a:path>
            </a:pathLst>
          </a:custGeom>
          <a:solidFill>
            <a:srgbClr val="1ED4DE"/>
          </a:solidFill>
          <a:ln>
            <a:noFill/>
          </a:ln>
        </p:spPr>
        <p:txBody>
          <a:bodyPr wrap="square" lIns="121868" tIns="60917" rIns="121868" bIns="60917" anchor="ctr" anchorCtr="0">
            <a:noAutofit/>
          </a:bodyPr>
          <a:lstStyle/>
          <a:p>
            <a:pPr algn="ctr" defTabSz="1218895"/>
            <a:endParaRPr sz="2399" kern="0">
              <a:solidFill>
                <a:srgbClr val="FFFFFF"/>
              </a:solidFill>
              <a:latin typeface="Arial"/>
              <a:ea typeface="Arial"/>
              <a:cs typeface="Arial"/>
              <a:sym typeface="Arial"/>
            </a:endParaRPr>
          </a:p>
        </p:txBody>
      </p:sp>
      <p:grpSp>
        <p:nvGrpSpPr>
          <p:cNvPr id="717" name="Shape 717"/>
          <p:cNvGrpSpPr/>
          <p:nvPr/>
        </p:nvGrpSpPr>
        <p:grpSpPr>
          <a:xfrm>
            <a:off x="8560868" y="2401300"/>
            <a:ext cx="3781944" cy="897784"/>
            <a:chOff x="2113657" y="4283315"/>
            <a:chExt cx="3967190" cy="673513"/>
          </a:xfrm>
        </p:grpSpPr>
        <p:sp>
          <p:nvSpPr>
            <p:cNvPr id="718" name="Shape 718"/>
            <p:cNvSpPr txBox="1"/>
            <p:nvPr/>
          </p:nvSpPr>
          <p:spPr>
            <a:xfrm>
              <a:off x="2113657" y="4495163"/>
              <a:ext cx="3967190"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a:solidFill>
                    <a:srgbClr val="595959"/>
                  </a:solidFill>
                  <a:latin typeface="Times New Roman" panose="02020603050405020304" pitchFamily="18" charset="0"/>
                  <a:ea typeface="Arial"/>
                  <a:cs typeface="Times New Roman" panose="02020603050405020304" pitchFamily="18" charset="0"/>
                </a:rPr>
                <a:t>All components of the </a:t>
              </a:r>
              <a:r>
                <a:rPr lang="en-US" sz="1600" kern="0" dirty="0" smtClean="0">
                  <a:solidFill>
                    <a:srgbClr val="595959"/>
                  </a:solidFill>
                  <a:latin typeface="Times New Roman" panose="02020603050405020304" pitchFamily="18" charset="0"/>
                  <a:ea typeface="Arial"/>
                  <a:cs typeface="Times New Roman" panose="02020603050405020304" pitchFamily="18" charset="0"/>
                </a:rPr>
                <a:t>Kits </a:t>
              </a:r>
              <a:r>
                <a:rPr lang="en-US" sz="1600" kern="0" dirty="0">
                  <a:solidFill>
                    <a:srgbClr val="595959"/>
                  </a:solidFill>
                  <a:latin typeface="Times New Roman" panose="02020603050405020304" pitchFamily="18" charset="0"/>
                  <a:ea typeface="Arial"/>
                  <a:cs typeface="Times New Roman" panose="02020603050405020304" pitchFamily="18" charset="0"/>
                </a:rPr>
                <a:t>are successfully tested in the DNA purification and amplification reaction </a:t>
              </a:r>
              <a:endParaRPr lang="en"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719" name="Shape 719"/>
            <p:cNvSpPr txBox="1"/>
            <p:nvPr/>
          </p:nvSpPr>
          <p:spPr>
            <a:xfrm>
              <a:off x="2113658" y="4283315"/>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sym typeface="Arial"/>
                </a:rPr>
                <a:t>After sale services/ Guarantee</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grpSp>
        <p:nvGrpSpPr>
          <p:cNvPr id="720" name="Shape 720"/>
          <p:cNvGrpSpPr/>
          <p:nvPr/>
        </p:nvGrpSpPr>
        <p:grpSpPr>
          <a:xfrm>
            <a:off x="8560867" y="4343400"/>
            <a:ext cx="3627958" cy="897784"/>
            <a:chOff x="2113657" y="4283314"/>
            <a:chExt cx="3647460" cy="673513"/>
          </a:xfrm>
        </p:grpSpPr>
        <p:sp>
          <p:nvSpPr>
            <p:cNvPr id="721" name="Shape 721"/>
            <p:cNvSpPr txBox="1"/>
            <p:nvPr/>
          </p:nvSpPr>
          <p:spPr>
            <a:xfrm>
              <a:off x="2113657" y="4495162"/>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pt-BR" sz="1600" kern="0" dirty="0" smtClean="0">
                  <a:solidFill>
                    <a:srgbClr val="595959"/>
                  </a:solidFill>
                  <a:latin typeface="Times New Roman" panose="02020603050405020304" pitchFamily="18" charset="0"/>
                  <a:ea typeface="Arial"/>
                  <a:cs typeface="Times New Roman" panose="02020603050405020304" pitchFamily="18" charset="0"/>
                  <a:sym typeface="Arial"/>
                </a:rPr>
                <a:t>ISO 13485</a:t>
              </a:r>
            </a:p>
            <a:p>
              <a:pPr marL="285750" indent="-285750" defTabSz="1218895">
                <a:buFont typeface="Arial" panose="020B0604020202020204" pitchFamily="34" charset="0"/>
                <a:buChar char="•"/>
              </a:pPr>
              <a:r>
                <a:rPr lang="pt-BR" sz="1600" kern="0" dirty="0" smtClean="0">
                  <a:solidFill>
                    <a:srgbClr val="595959"/>
                  </a:solidFill>
                  <a:latin typeface="Times New Roman" panose="02020603050405020304" pitchFamily="18" charset="0"/>
                  <a:ea typeface="Arial"/>
                  <a:cs typeface="Times New Roman" panose="02020603050405020304" pitchFamily="18" charset="0"/>
                  <a:sym typeface="Arial"/>
                </a:rPr>
                <a:t>ISO 9001</a:t>
              </a:r>
              <a:endParaRPr lang="pt-BR"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722" name="Shape 722"/>
            <p:cNvSpPr txBox="1"/>
            <p:nvPr/>
          </p:nvSpPr>
          <p:spPr>
            <a:xfrm>
              <a:off x="2113658" y="4283314"/>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sym typeface="Arial"/>
                </a:rPr>
                <a:t>Standards and legally certificates:</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30" name="Shape 451"/>
          <p:cNvSpPr/>
          <p:nvPr/>
        </p:nvSpPr>
        <p:spPr>
          <a:xfrm rot="1795255">
            <a:off x="8958484" y="273676"/>
            <a:ext cx="356158" cy="656509"/>
          </a:xfrm>
          <a:custGeom>
            <a:avLst/>
            <a:gdLst/>
            <a:ahLst/>
            <a:cxnLst/>
            <a:rect l="0" t="0" r="0" b="0"/>
            <a:pathLst>
              <a:path w="120000" h="120000" extrusionOk="0">
                <a:moveTo>
                  <a:pt x="60041" y="0"/>
                </a:moveTo>
                <a:cubicBezTo>
                  <a:pt x="68312" y="142"/>
                  <a:pt x="77049" y="3617"/>
                  <a:pt x="77802" y="9249"/>
                </a:cubicBezTo>
                <a:cubicBezTo>
                  <a:pt x="79731" y="16341"/>
                  <a:pt x="68983" y="18083"/>
                  <a:pt x="72034" y="26607"/>
                </a:cubicBezTo>
                <a:lnTo>
                  <a:pt x="120000" y="26607"/>
                </a:lnTo>
                <a:lnTo>
                  <a:pt x="120000" y="53320"/>
                </a:lnTo>
                <a:cubicBezTo>
                  <a:pt x="105180" y="54850"/>
                  <a:pt x="101982" y="49006"/>
                  <a:pt x="89415" y="50069"/>
                </a:cubicBezTo>
                <a:cubicBezTo>
                  <a:pt x="79319" y="50489"/>
                  <a:pt x="73089" y="55363"/>
                  <a:pt x="72833" y="59977"/>
                </a:cubicBezTo>
                <a:cubicBezTo>
                  <a:pt x="73004" y="64029"/>
                  <a:pt x="79442" y="70012"/>
                  <a:pt x="91464" y="70060"/>
                </a:cubicBezTo>
                <a:cubicBezTo>
                  <a:pt x="106013" y="69226"/>
                  <a:pt x="103877" y="65247"/>
                  <a:pt x="120000" y="65606"/>
                </a:cubicBezTo>
                <a:lnTo>
                  <a:pt x="120000" y="93541"/>
                </a:lnTo>
                <a:lnTo>
                  <a:pt x="70059" y="93541"/>
                </a:lnTo>
                <a:cubicBezTo>
                  <a:pt x="69329" y="102697"/>
                  <a:pt x="76533" y="101447"/>
                  <a:pt x="78036" y="109608"/>
                </a:cubicBezTo>
                <a:cubicBezTo>
                  <a:pt x="77950" y="116314"/>
                  <a:pt x="67224" y="119904"/>
                  <a:pt x="59959" y="120000"/>
                </a:cubicBezTo>
                <a:cubicBezTo>
                  <a:pt x="51687" y="119857"/>
                  <a:pt x="42950" y="116382"/>
                  <a:pt x="42197" y="110750"/>
                </a:cubicBezTo>
                <a:cubicBezTo>
                  <a:pt x="40279" y="103699"/>
                  <a:pt x="50892" y="101936"/>
                  <a:pt x="47995" y="93541"/>
                </a:cubicBezTo>
                <a:lnTo>
                  <a:pt x="0" y="93541"/>
                </a:lnTo>
                <a:lnTo>
                  <a:pt x="0" y="66075"/>
                </a:lnTo>
                <a:cubicBezTo>
                  <a:pt x="15368" y="64341"/>
                  <a:pt x="18478" y="70364"/>
                  <a:pt x="31219" y="69286"/>
                </a:cubicBezTo>
                <a:cubicBezTo>
                  <a:pt x="41315" y="68866"/>
                  <a:pt x="47545" y="63992"/>
                  <a:pt x="47801" y="59379"/>
                </a:cubicBezTo>
                <a:cubicBezTo>
                  <a:pt x="47631" y="55326"/>
                  <a:pt x="41193" y="49343"/>
                  <a:pt x="29171" y="49296"/>
                </a:cubicBezTo>
                <a:cubicBezTo>
                  <a:pt x="14433" y="50140"/>
                  <a:pt x="16816" y="54212"/>
                  <a:pt x="0" y="53739"/>
                </a:cubicBezTo>
                <a:lnTo>
                  <a:pt x="0" y="26607"/>
                </a:lnTo>
                <a:lnTo>
                  <a:pt x="49932" y="26607"/>
                </a:lnTo>
                <a:cubicBezTo>
                  <a:pt x="50748" y="17288"/>
                  <a:pt x="43474" y="18596"/>
                  <a:pt x="41963" y="10391"/>
                </a:cubicBezTo>
                <a:cubicBezTo>
                  <a:pt x="42049" y="3685"/>
                  <a:pt x="52775" y="95"/>
                  <a:pt x="60041" y="0"/>
                </a:cubicBezTo>
                <a:close/>
              </a:path>
            </a:pathLst>
          </a:custGeom>
          <a:solidFill>
            <a:srgbClr val="F4BD2D"/>
          </a:solidFill>
          <a:ln>
            <a:noFill/>
          </a:ln>
          <a:scene3d>
            <a:camera prst="orthographicFront">
              <a:rot lat="0" lon="0" rev="7200000"/>
            </a:camera>
            <a:lightRig rig="threePt" dir="t"/>
          </a:scene3d>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grpSp>
        <p:nvGrpSpPr>
          <p:cNvPr id="19" name="Shape 717"/>
          <p:cNvGrpSpPr/>
          <p:nvPr/>
        </p:nvGrpSpPr>
        <p:grpSpPr>
          <a:xfrm>
            <a:off x="8560868" y="5932064"/>
            <a:ext cx="3253608" cy="897784"/>
            <a:chOff x="2113657" y="4283315"/>
            <a:chExt cx="3647460" cy="673513"/>
          </a:xfrm>
        </p:grpSpPr>
        <p:sp>
          <p:nvSpPr>
            <p:cNvPr id="21" name="Shape 718"/>
            <p:cNvSpPr txBox="1"/>
            <p:nvPr/>
          </p:nvSpPr>
          <p:spPr>
            <a:xfrm>
              <a:off x="2113657" y="4495163"/>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 </a:t>
              </a: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42 – 199 USD (Depends on different type of Kits</a:t>
              </a:r>
              <a:r>
                <a:rPr lang="fa-IR" sz="1600" kern="0" dirty="0" smtClean="0">
                  <a:solidFill>
                    <a:srgbClr val="595959"/>
                  </a:solidFill>
                  <a:latin typeface="Times New Roman" panose="02020603050405020304" pitchFamily="18" charset="0"/>
                  <a:ea typeface="Arial"/>
                  <a:cs typeface="Times New Roman" panose="02020603050405020304" pitchFamily="18" charset="0"/>
                  <a:sym typeface="Arial"/>
                </a:rPr>
                <a:t>(</a:t>
              </a:r>
              <a:endPar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22" name="Shape 719"/>
            <p:cNvSpPr txBox="1"/>
            <p:nvPr/>
          </p:nvSpPr>
          <p:spPr>
            <a:xfrm>
              <a:off x="2113658" y="4283315"/>
              <a:ext cx="3647459" cy="276999"/>
            </a:xfrm>
            <a:prstGeom prst="rect">
              <a:avLst/>
            </a:prstGeom>
            <a:noFill/>
            <a:ln>
              <a:noFill/>
            </a:ln>
          </p:spPr>
          <p:txBody>
            <a:bodyPr wrap="square" lIns="121868" tIns="60917" rIns="121868" bIns="60917" anchor="t" anchorCtr="0">
              <a:noAutofit/>
            </a:bodyPr>
            <a:lstStyle/>
            <a:p>
              <a:pPr defTabSz="1218895"/>
              <a:r>
                <a:rPr lang="en-US" b="1" kern="0" dirty="0" smtClean="0">
                  <a:solidFill>
                    <a:srgbClr val="595959"/>
                  </a:solidFill>
                  <a:latin typeface="Times New Roman" panose="02020603050405020304" pitchFamily="18" charset="0"/>
                  <a:ea typeface="Arial"/>
                  <a:cs typeface="Times New Roman" panose="02020603050405020304" pitchFamily="18" charset="0"/>
                  <a:sym typeface="Arial"/>
                </a:rPr>
                <a:t>Sales’ Price</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24" name="Shape 974"/>
          <p:cNvSpPr/>
          <p:nvPr/>
        </p:nvSpPr>
        <p:spPr>
          <a:xfrm rot="10800000">
            <a:off x="8959685" y="5410200"/>
            <a:ext cx="353751" cy="528546"/>
          </a:xfrm>
          <a:custGeom>
            <a:avLst/>
            <a:gdLst/>
            <a:ahLst/>
            <a:cxnLst/>
            <a:rect l="0" t="0" r="0" b="0"/>
            <a:pathLst>
              <a:path w="120000" h="120000" extrusionOk="0">
                <a:moveTo>
                  <a:pt x="51597" y="50921"/>
                </a:moveTo>
                <a:lnTo>
                  <a:pt x="51597" y="19698"/>
                </a:lnTo>
                <a:cubicBezTo>
                  <a:pt x="47669" y="20191"/>
                  <a:pt x="43916" y="21082"/>
                  <a:pt x="40531" y="22332"/>
                </a:cubicBezTo>
                <a:cubicBezTo>
                  <a:pt x="30598" y="26001"/>
                  <a:pt x="25457" y="32166"/>
                  <a:pt x="27169" y="38355"/>
                </a:cubicBezTo>
                <a:cubicBezTo>
                  <a:pt x="29239" y="46431"/>
                  <a:pt x="39005" y="49155"/>
                  <a:pt x="51597" y="50921"/>
                </a:cubicBezTo>
                <a:close/>
                <a:moveTo>
                  <a:pt x="67852" y="100379"/>
                </a:moveTo>
                <a:cubicBezTo>
                  <a:pt x="71963" y="99887"/>
                  <a:pt x="75901" y="98973"/>
                  <a:pt x="79437" y="97667"/>
                </a:cubicBezTo>
                <a:cubicBezTo>
                  <a:pt x="89370" y="93998"/>
                  <a:pt x="94511" y="87833"/>
                  <a:pt x="92799" y="81644"/>
                </a:cubicBezTo>
                <a:cubicBezTo>
                  <a:pt x="89506" y="73388"/>
                  <a:pt x="79840" y="69732"/>
                  <a:pt x="67852" y="67361"/>
                </a:cubicBezTo>
                <a:close/>
                <a:moveTo>
                  <a:pt x="67852" y="120000"/>
                </a:moveTo>
                <a:lnTo>
                  <a:pt x="51597" y="120000"/>
                </a:lnTo>
                <a:lnTo>
                  <a:pt x="51597" y="114256"/>
                </a:lnTo>
                <a:cubicBezTo>
                  <a:pt x="45417" y="113829"/>
                  <a:pt x="39328" y="112890"/>
                  <a:pt x="33554" y="111448"/>
                </a:cubicBezTo>
                <a:cubicBezTo>
                  <a:pt x="13606" y="106463"/>
                  <a:pt x="696" y="96271"/>
                  <a:pt x="0" y="84958"/>
                </a:cubicBezTo>
                <a:lnTo>
                  <a:pt x="26861" y="84529"/>
                </a:lnTo>
                <a:cubicBezTo>
                  <a:pt x="27245" y="90776"/>
                  <a:pt x="34374" y="96404"/>
                  <a:pt x="45389" y="99156"/>
                </a:cubicBezTo>
                <a:cubicBezTo>
                  <a:pt x="47394" y="99657"/>
                  <a:pt x="49467" y="100048"/>
                  <a:pt x="51597" y="100293"/>
                </a:cubicBezTo>
                <a:lnTo>
                  <a:pt x="51597" y="64682"/>
                </a:lnTo>
                <a:cubicBezTo>
                  <a:pt x="30368" y="61567"/>
                  <a:pt x="7690" y="58004"/>
                  <a:pt x="556" y="40045"/>
                </a:cubicBezTo>
                <a:cubicBezTo>
                  <a:pt x="-2422" y="28913"/>
                  <a:pt x="6883" y="17850"/>
                  <a:pt x="24755" y="11249"/>
                </a:cubicBezTo>
                <a:cubicBezTo>
                  <a:pt x="32832" y="8265"/>
                  <a:pt x="42066" y="6412"/>
                  <a:pt x="51597" y="5737"/>
                </a:cubicBezTo>
                <a:lnTo>
                  <a:pt x="51597" y="0"/>
                </a:lnTo>
                <a:lnTo>
                  <a:pt x="67852" y="0"/>
                </a:lnTo>
                <a:lnTo>
                  <a:pt x="67852" y="5703"/>
                </a:lnTo>
                <a:cubicBezTo>
                  <a:pt x="74209" y="6118"/>
                  <a:pt x="80479" y="7068"/>
                  <a:pt x="86414" y="8551"/>
                </a:cubicBezTo>
                <a:cubicBezTo>
                  <a:pt x="106363" y="13536"/>
                  <a:pt x="119273" y="23728"/>
                  <a:pt x="119969" y="35041"/>
                </a:cubicBezTo>
                <a:lnTo>
                  <a:pt x="93108" y="35470"/>
                </a:lnTo>
                <a:cubicBezTo>
                  <a:pt x="92723" y="29223"/>
                  <a:pt x="85594" y="23595"/>
                  <a:pt x="74579" y="20843"/>
                </a:cubicBezTo>
                <a:cubicBezTo>
                  <a:pt x="72410" y="20301"/>
                  <a:pt x="70160" y="19888"/>
                  <a:pt x="67852" y="19639"/>
                </a:cubicBezTo>
                <a:lnTo>
                  <a:pt x="67852" y="52969"/>
                </a:lnTo>
                <a:cubicBezTo>
                  <a:pt x="88284" y="55535"/>
                  <a:pt x="110482" y="59921"/>
                  <a:pt x="119411" y="79734"/>
                </a:cubicBezTo>
                <a:cubicBezTo>
                  <a:pt x="122511" y="90942"/>
                  <a:pt x="113201" y="102106"/>
                  <a:pt x="95213" y="108750"/>
                </a:cubicBezTo>
                <a:cubicBezTo>
                  <a:pt x="86990" y="111788"/>
                  <a:pt x="77568" y="113654"/>
                  <a:pt x="67852" y="114293"/>
                </a:cubicBezTo>
                <a:close/>
              </a:path>
            </a:pathLst>
          </a:custGeom>
          <a:solidFill>
            <a:schemeClr val="accent3">
              <a:lumMod val="75000"/>
            </a:schemeClr>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dk1"/>
              </a:solidFill>
              <a:latin typeface="Arial"/>
              <a:ea typeface="Arial"/>
              <a:cs typeface="Arial"/>
              <a:sym typeface="Arial"/>
            </a:endParaRPr>
          </a:p>
        </p:txBody>
      </p:sp>
      <p:sp>
        <p:nvSpPr>
          <p:cNvPr id="27" name="Shape 450"/>
          <p:cNvSpPr/>
          <p:nvPr/>
        </p:nvSpPr>
        <p:spPr>
          <a:xfrm>
            <a:off x="8841211" y="3687726"/>
            <a:ext cx="590697" cy="565118"/>
          </a:xfrm>
          <a:custGeom>
            <a:avLst/>
            <a:gdLst/>
            <a:ahLst/>
            <a:cxnLst/>
            <a:rect l="0" t="0" r="0" b="0"/>
            <a:pathLst>
              <a:path w="120000" h="120000" extrusionOk="0">
                <a:moveTo>
                  <a:pt x="65274" y="39473"/>
                </a:moveTo>
                <a:cubicBezTo>
                  <a:pt x="53599" y="36371"/>
                  <a:pt x="41599" y="43242"/>
                  <a:pt x="38470" y="54820"/>
                </a:cubicBezTo>
                <a:cubicBezTo>
                  <a:pt x="35342" y="66398"/>
                  <a:pt x="42270" y="78299"/>
                  <a:pt x="53945" y="81402"/>
                </a:cubicBezTo>
                <a:cubicBezTo>
                  <a:pt x="65620" y="84504"/>
                  <a:pt x="77621" y="77633"/>
                  <a:pt x="80749" y="66055"/>
                </a:cubicBezTo>
                <a:cubicBezTo>
                  <a:pt x="83877" y="54477"/>
                  <a:pt x="76949" y="42576"/>
                  <a:pt x="65274" y="39473"/>
                </a:cubicBezTo>
                <a:close/>
                <a:moveTo>
                  <a:pt x="69168" y="25060"/>
                </a:moveTo>
                <a:cubicBezTo>
                  <a:pt x="88870" y="30296"/>
                  <a:pt x="100561" y="50379"/>
                  <a:pt x="95282" y="69917"/>
                </a:cubicBezTo>
                <a:cubicBezTo>
                  <a:pt x="90003" y="89455"/>
                  <a:pt x="69753" y="101050"/>
                  <a:pt x="50051" y="95815"/>
                </a:cubicBezTo>
                <a:cubicBezTo>
                  <a:pt x="30350" y="90579"/>
                  <a:pt x="18658" y="70496"/>
                  <a:pt x="23937" y="50958"/>
                </a:cubicBezTo>
                <a:cubicBezTo>
                  <a:pt x="29216" y="31420"/>
                  <a:pt x="49467" y="19825"/>
                  <a:pt x="69168" y="25060"/>
                </a:cubicBezTo>
                <a:close/>
                <a:moveTo>
                  <a:pt x="70584" y="19819"/>
                </a:moveTo>
                <a:cubicBezTo>
                  <a:pt x="47964" y="13808"/>
                  <a:pt x="24713" y="27121"/>
                  <a:pt x="18652" y="49554"/>
                </a:cubicBezTo>
                <a:cubicBezTo>
                  <a:pt x="12591" y="71987"/>
                  <a:pt x="26015" y="95045"/>
                  <a:pt x="48635" y="101056"/>
                </a:cubicBezTo>
                <a:cubicBezTo>
                  <a:pt x="71255" y="107067"/>
                  <a:pt x="94506" y="93754"/>
                  <a:pt x="100567" y="71321"/>
                </a:cubicBezTo>
                <a:cubicBezTo>
                  <a:pt x="106628" y="48888"/>
                  <a:pt x="93204" y="25830"/>
                  <a:pt x="70584" y="19819"/>
                </a:cubicBezTo>
                <a:close/>
                <a:moveTo>
                  <a:pt x="120000" y="28418"/>
                </a:moveTo>
                <a:lnTo>
                  <a:pt x="119819" y="29085"/>
                </a:lnTo>
                <a:lnTo>
                  <a:pt x="119636" y="28804"/>
                </a:lnTo>
                <a:close/>
                <a:moveTo>
                  <a:pt x="84120" y="4683"/>
                </a:moveTo>
                <a:lnTo>
                  <a:pt x="83867" y="19572"/>
                </a:lnTo>
                <a:lnTo>
                  <a:pt x="83406" y="19449"/>
                </a:lnTo>
                <a:cubicBezTo>
                  <a:pt x="87163" y="21546"/>
                  <a:pt x="90559" y="24117"/>
                  <a:pt x="93431" y="27166"/>
                </a:cubicBezTo>
                <a:lnTo>
                  <a:pt x="106796" y="23870"/>
                </a:lnTo>
                <a:lnTo>
                  <a:pt x="115363" y="39849"/>
                </a:lnTo>
                <a:lnTo>
                  <a:pt x="105840" y="48364"/>
                </a:lnTo>
                <a:cubicBezTo>
                  <a:pt x="107034" y="52676"/>
                  <a:pt x="107596" y="57191"/>
                  <a:pt x="107394" y="61781"/>
                </a:cubicBezTo>
                <a:lnTo>
                  <a:pt x="119289" y="68330"/>
                </a:lnTo>
                <a:lnTo>
                  <a:pt x="114566" y="85810"/>
                </a:lnTo>
                <a:lnTo>
                  <a:pt x="100132" y="85570"/>
                </a:lnTo>
                <a:cubicBezTo>
                  <a:pt x="98307" y="88594"/>
                  <a:pt x="96096" y="91321"/>
                  <a:pt x="93619" y="93756"/>
                </a:cubicBezTo>
                <a:lnTo>
                  <a:pt x="98359" y="106025"/>
                </a:lnTo>
                <a:lnTo>
                  <a:pt x="83411" y="116405"/>
                </a:lnTo>
                <a:lnTo>
                  <a:pt x="72073" y="106643"/>
                </a:lnTo>
                <a:lnTo>
                  <a:pt x="73453" y="105685"/>
                </a:lnTo>
                <a:cubicBezTo>
                  <a:pt x="69110" y="107079"/>
                  <a:pt x="64517" y="107749"/>
                  <a:pt x="59835" y="107723"/>
                </a:cubicBezTo>
                <a:lnTo>
                  <a:pt x="52963" y="119999"/>
                </a:lnTo>
                <a:lnTo>
                  <a:pt x="35336" y="115316"/>
                </a:lnTo>
                <a:lnTo>
                  <a:pt x="35574" y="101277"/>
                </a:lnTo>
                <a:cubicBezTo>
                  <a:pt x="31839" y="99165"/>
                  <a:pt x="28466" y="96583"/>
                  <a:pt x="25614" y="93529"/>
                </a:cubicBezTo>
                <a:lnTo>
                  <a:pt x="25843" y="94015"/>
                </a:lnTo>
                <a:lnTo>
                  <a:pt x="11102" y="96847"/>
                </a:lnTo>
                <a:lnTo>
                  <a:pt x="3390" y="80445"/>
                </a:lnTo>
                <a:lnTo>
                  <a:pt x="13359" y="72429"/>
                </a:lnTo>
                <a:cubicBezTo>
                  <a:pt x="12295" y="68561"/>
                  <a:pt x="11739" y="64530"/>
                  <a:pt x="11738" y="60428"/>
                </a:cubicBezTo>
                <a:lnTo>
                  <a:pt x="0" y="53965"/>
                </a:lnTo>
                <a:lnTo>
                  <a:pt x="4723" y="36484"/>
                </a:lnTo>
                <a:lnTo>
                  <a:pt x="18174" y="36709"/>
                </a:lnTo>
                <a:cubicBezTo>
                  <a:pt x="19999" y="33515"/>
                  <a:pt x="22203" y="30603"/>
                  <a:pt x="24696" y="27997"/>
                </a:cubicBezTo>
                <a:lnTo>
                  <a:pt x="20190" y="14215"/>
                </a:lnTo>
                <a:lnTo>
                  <a:pt x="35666" y="4625"/>
                </a:lnTo>
                <a:lnTo>
                  <a:pt x="46473" y="14962"/>
                </a:lnTo>
                <a:lnTo>
                  <a:pt x="46365" y="15030"/>
                </a:lnTo>
                <a:cubicBezTo>
                  <a:pt x="50613" y="13704"/>
                  <a:pt x="55098" y="13091"/>
                  <a:pt x="59667" y="13141"/>
                </a:cubicBezTo>
                <a:lnTo>
                  <a:pt x="59206" y="13018"/>
                </a:lnTo>
                <a:lnTo>
                  <a:pt x="66493" y="0"/>
                </a:lnTo>
                <a:close/>
              </a:path>
            </a:pathLst>
          </a:custGeom>
          <a:solidFill>
            <a:srgbClr val="E62949"/>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pic>
        <p:nvPicPr>
          <p:cNvPr id="2" name="Picture 1"/>
          <p:cNvPicPr>
            <a:picLocks noChangeAspect="1"/>
          </p:cNvPicPr>
          <p:nvPr/>
        </p:nvPicPr>
        <p:blipFill rotWithShape="1">
          <a:blip r:embed="rId3" cstate="print">
            <a:extLst>
              <a:ext uri="{28A0092B-C50C-407E-A947-70E740481C1C}">
                <a14:useLocalDpi xmlns:a14="http://schemas.microsoft.com/office/drawing/2010/main" val="0"/>
              </a:ext>
            </a:extLst>
          </a:blip>
          <a:srcRect t="-1" b="44639"/>
          <a:stretch/>
        </p:blipFill>
        <p:spPr>
          <a:xfrm>
            <a:off x="451397" y="304801"/>
            <a:ext cx="2442616" cy="1447799"/>
          </a:xfrm>
          <a:prstGeom prst="rect">
            <a:avLst/>
          </a:prstGeom>
        </p:spPr>
      </p:pic>
      <p:pic>
        <p:nvPicPr>
          <p:cNvPr id="23" name="Picture 22" descr="Y:\تبلیغات\تصاویر\photo_2017-09-27_13-55-44.jpg"/>
          <p:cNvPicPr/>
          <p:nvPr/>
        </p:nvPicPr>
        <p:blipFill rotWithShape="1">
          <a:blip r:embed="rId4" cstate="print">
            <a:extLst>
              <a:ext uri="{28A0092B-C50C-407E-A947-70E740481C1C}">
                <a14:useLocalDpi xmlns:a14="http://schemas.microsoft.com/office/drawing/2010/main" val="0"/>
              </a:ext>
            </a:extLst>
          </a:blip>
          <a:srcRect b="24453"/>
          <a:stretch/>
        </p:blipFill>
        <p:spPr bwMode="auto">
          <a:xfrm>
            <a:off x="4142227" y="1385056"/>
            <a:ext cx="4038600" cy="1835955"/>
          </a:xfrm>
          <a:prstGeom prst="rect">
            <a:avLst/>
          </a:prstGeom>
          <a:noFill/>
          <a:ln>
            <a:noFill/>
          </a:ln>
        </p:spPr>
      </p:pic>
      <p:pic>
        <p:nvPicPr>
          <p:cNvPr id="25" name="Picture 24" descr="Y:\تبلیغات\تصاویر\photo_2017-09-27_13-55-27.jpg"/>
          <p:cNvPicPr/>
          <p:nvPr/>
        </p:nvPicPr>
        <p:blipFill rotWithShape="1">
          <a:blip r:embed="rId5" cstate="print">
            <a:extLst>
              <a:ext uri="{28A0092B-C50C-407E-A947-70E740481C1C}">
                <a14:useLocalDpi xmlns:a14="http://schemas.microsoft.com/office/drawing/2010/main" val="0"/>
              </a:ext>
            </a:extLst>
          </a:blip>
          <a:srcRect t="3099" b="24226"/>
          <a:stretch/>
        </p:blipFill>
        <p:spPr bwMode="auto">
          <a:xfrm>
            <a:off x="4142227" y="3657600"/>
            <a:ext cx="4038600" cy="1828800"/>
          </a:xfrm>
          <a:prstGeom prst="rect">
            <a:avLst/>
          </a:prstGeom>
          <a:noFill/>
          <a:ln>
            <a:noFill/>
          </a:ln>
        </p:spPr>
      </p:pic>
    </p:spTree>
    <p:extLst>
      <p:ext uri="{BB962C8B-B14F-4D97-AF65-F5344CB8AC3E}">
        <p14:creationId xmlns:p14="http://schemas.microsoft.com/office/powerpoint/2010/main" val="194363383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704"/>
        <p:cNvGrpSpPr/>
        <p:nvPr/>
      </p:nvGrpSpPr>
      <p:grpSpPr>
        <a:xfrm>
          <a:off x="0" y="0"/>
          <a:ext cx="0" cy="0"/>
          <a:chOff x="0" y="0"/>
          <a:chExt cx="0" cy="0"/>
        </a:xfrm>
      </p:grpSpPr>
      <p:sp>
        <p:nvSpPr>
          <p:cNvPr id="707" name="Shape 707"/>
          <p:cNvSpPr txBox="1"/>
          <p:nvPr/>
        </p:nvSpPr>
        <p:spPr>
          <a:xfrm>
            <a:off x="455612" y="2847663"/>
            <a:ext cx="3505200" cy="3076964"/>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kern="0" dirty="0" smtClean="0">
                <a:solidFill>
                  <a:srgbClr val="3F3F3F"/>
                </a:solidFill>
                <a:latin typeface="Times New Roman" panose="02020603050405020304" pitchFamily="18" charset="0"/>
                <a:ea typeface="Arial"/>
                <a:cs typeface="Times New Roman" panose="02020603050405020304" pitchFamily="18" charset="0"/>
                <a:sym typeface="Arial"/>
              </a:rPr>
              <a:t>The </a:t>
            </a:r>
            <a:r>
              <a:rPr lang="en-US" kern="0" dirty="0">
                <a:solidFill>
                  <a:srgbClr val="3F3F3F"/>
                </a:solidFill>
                <a:latin typeface="Times New Roman" panose="02020603050405020304" pitchFamily="18" charset="0"/>
                <a:ea typeface="Arial"/>
                <a:cs typeface="Times New Roman" panose="02020603050405020304" pitchFamily="18" charset="0"/>
                <a:sym typeface="Arial"/>
              </a:rPr>
              <a:t>first homemade product for molecular genetic diagnosis of Aneuploidies</a:t>
            </a:r>
          </a:p>
          <a:p>
            <a:pPr marL="285750" indent="-285750" defTabSz="1218895">
              <a:buFont typeface="Arial" panose="020B0604020202020204" pitchFamily="34" charset="0"/>
              <a:buChar char="•"/>
            </a:pPr>
            <a:r>
              <a:rPr lang="en-US" kern="0" dirty="0" smtClean="0">
                <a:solidFill>
                  <a:srgbClr val="3F3F3F"/>
                </a:solidFill>
                <a:latin typeface="Times New Roman" panose="02020603050405020304" pitchFamily="18" charset="0"/>
                <a:ea typeface="Arial"/>
                <a:cs typeface="Times New Roman" panose="02020603050405020304" pitchFamily="18" charset="0"/>
                <a:sym typeface="Arial"/>
              </a:rPr>
              <a:t>Lower </a:t>
            </a:r>
            <a:r>
              <a:rPr lang="en-US" kern="0" dirty="0">
                <a:solidFill>
                  <a:srgbClr val="3F3F3F"/>
                </a:solidFill>
                <a:latin typeface="Times New Roman" panose="02020603050405020304" pitchFamily="18" charset="0"/>
                <a:ea typeface="Arial"/>
                <a:cs typeface="Times New Roman" panose="02020603050405020304" pitchFamily="18" charset="0"/>
                <a:sym typeface="Arial"/>
              </a:rPr>
              <a:t>price in comparison with the same other products while the results have  the same quality </a:t>
            </a:r>
          </a:p>
          <a:p>
            <a:pPr marL="285750" indent="-285750" defTabSz="1218895">
              <a:buFont typeface="Arial" panose="020B0604020202020204" pitchFamily="34" charset="0"/>
              <a:buChar char="•"/>
            </a:pPr>
            <a:r>
              <a:rPr lang="en-US" kern="0" dirty="0" smtClean="0">
                <a:solidFill>
                  <a:srgbClr val="3F3F3F"/>
                </a:solidFill>
                <a:latin typeface="Times New Roman" panose="02020603050405020304" pitchFamily="18" charset="0"/>
                <a:ea typeface="Arial"/>
                <a:cs typeface="Times New Roman" panose="02020603050405020304" pitchFamily="18" charset="0"/>
                <a:sym typeface="Arial"/>
              </a:rPr>
              <a:t>IVD </a:t>
            </a:r>
            <a:r>
              <a:rPr lang="en-US" kern="0" dirty="0">
                <a:solidFill>
                  <a:srgbClr val="3F3F3F"/>
                </a:solidFill>
                <a:latin typeface="Times New Roman" panose="02020603050405020304" pitchFamily="18" charset="0"/>
                <a:ea typeface="Arial"/>
                <a:cs typeface="Times New Roman" panose="02020603050405020304" pitchFamily="18" charset="0"/>
                <a:sym typeface="Arial"/>
              </a:rPr>
              <a:t>certification approved </a:t>
            </a:r>
          </a:p>
          <a:p>
            <a:pPr marL="285750" indent="-285750" defTabSz="1218895">
              <a:buFont typeface="Arial" panose="020B0604020202020204" pitchFamily="34" charset="0"/>
              <a:buChar char="•"/>
            </a:pPr>
            <a:endParaRPr lang="en-US" sz="1600" kern="0" dirty="0">
              <a:solidFill>
                <a:srgbClr val="3F3F3F"/>
              </a:solidFill>
              <a:latin typeface="Times New Roman" panose="02020603050405020304" pitchFamily="18" charset="0"/>
              <a:ea typeface="Arial"/>
              <a:cs typeface="Times New Roman" panose="02020603050405020304" pitchFamily="18" charset="0"/>
              <a:sym typeface="Arial"/>
            </a:endParaRPr>
          </a:p>
          <a:p>
            <a:pPr marL="285750" indent="-285750" defTabSz="1218895">
              <a:buFont typeface="Arial" panose="020B0604020202020204" pitchFamily="34" charset="0"/>
              <a:buChar char="•"/>
            </a:pPr>
            <a:r>
              <a:rPr lang="en-US" kern="0" dirty="0">
                <a:solidFill>
                  <a:srgbClr val="3F3F3F"/>
                </a:solidFill>
                <a:latin typeface="Times New Roman" panose="02020603050405020304" pitchFamily="18" charset="0"/>
                <a:ea typeface="Arial"/>
                <a:cs typeface="Times New Roman" panose="02020603050405020304" pitchFamily="18" charset="0"/>
                <a:sym typeface="Arial"/>
              </a:rPr>
              <a:t>Rapid Detection of Numerical Aneuploidies ( molecular Genetics) of Chromosomes 21, 18, 13, X and Y (QF-PCR</a:t>
            </a:r>
            <a:r>
              <a:rPr lang="en-US" kern="0" dirty="0" smtClean="0">
                <a:solidFill>
                  <a:srgbClr val="3F3F3F"/>
                </a:solidFill>
                <a:latin typeface="Times New Roman" panose="02020603050405020304" pitchFamily="18" charset="0"/>
                <a:ea typeface="Arial"/>
                <a:cs typeface="Times New Roman" panose="02020603050405020304" pitchFamily="18" charset="0"/>
                <a:sym typeface="Arial"/>
              </a:rPr>
              <a:t>)</a:t>
            </a:r>
          </a:p>
          <a:p>
            <a:pPr defTabSz="1218895"/>
            <a:endParaRPr lang="en-US" sz="1550" kern="0" dirty="0">
              <a:solidFill>
                <a:srgbClr val="3F3F3F"/>
              </a:solidFill>
              <a:ea typeface="Arial"/>
              <a:cs typeface="Arial"/>
              <a:sym typeface="Arial"/>
            </a:endParaRPr>
          </a:p>
        </p:txBody>
      </p:sp>
      <p:sp>
        <p:nvSpPr>
          <p:cNvPr id="708" name="Shape 708"/>
          <p:cNvSpPr txBox="1"/>
          <p:nvPr/>
        </p:nvSpPr>
        <p:spPr>
          <a:xfrm>
            <a:off x="531812" y="2122351"/>
            <a:ext cx="3581400" cy="533341"/>
          </a:xfrm>
          <a:prstGeom prst="rect">
            <a:avLst/>
          </a:prstGeom>
          <a:noFill/>
          <a:ln>
            <a:noFill/>
          </a:ln>
        </p:spPr>
        <p:txBody>
          <a:bodyPr wrap="square" lIns="121868" tIns="60917" rIns="121868" bIns="60917" anchor="t" anchorCtr="0">
            <a:noAutofit/>
          </a:bodyPr>
          <a:lstStyle/>
          <a:p>
            <a:pPr defTabSz="1218895"/>
            <a:r>
              <a:rPr lang="en-US" sz="2400" b="1" kern="0" dirty="0" err="1">
                <a:solidFill>
                  <a:srgbClr val="3F3F3F"/>
                </a:solidFill>
                <a:ea typeface="Arial"/>
                <a:cs typeface="Arial"/>
              </a:rPr>
              <a:t>AneuQuick</a:t>
            </a:r>
            <a:r>
              <a:rPr lang="en-US" sz="2400" b="1" kern="0" dirty="0">
                <a:solidFill>
                  <a:srgbClr val="3F3F3F"/>
                </a:solidFill>
                <a:ea typeface="Arial"/>
                <a:cs typeface="Arial"/>
              </a:rPr>
              <a:t>™ kit (IVD)</a:t>
            </a:r>
            <a:endParaRPr lang="en" sz="2400" b="1" kern="0" dirty="0">
              <a:solidFill>
                <a:srgbClr val="3F3F3F"/>
              </a:solidFill>
              <a:ea typeface="Arial"/>
              <a:cs typeface="Arial"/>
              <a:sym typeface="Arial"/>
            </a:endParaRPr>
          </a:p>
        </p:txBody>
      </p:sp>
      <p:grpSp>
        <p:nvGrpSpPr>
          <p:cNvPr id="711" name="Shape 711"/>
          <p:cNvGrpSpPr/>
          <p:nvPr/>
        </p:nvGrpSpPr>
        <p:grpSpPr>
          <a:xfrm>
            <a:off x="8560868" y="832749"/>
            <a:ext cx="3400944" cy="897785"/>
            <a:chOff x="2113657" y="4283314"/>
            <a:chExt cx="3647460" cy="673514"/>
          </a:xfrm>
        </p:grpSpPr>
        <p:sp>
          <p:nvSpPr>
            <p:cNvPr id="712" name="Shape 712"/>
            <p:cNvSpPr txBox="1"/>
            <p:nvPr/>
          </p:nvSpPr>
          <p:spPr>
            <a:xfrm>
              <a:off x="2113657" y="4495163"/>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1000 Kits (</a:t>
              </a: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Per </a:t>
              </a: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month)</a:t>
              </a:r>
              <a:endParaRPr lang="en"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713" name="Shape 713"/>
            <p:cNvSpPr txBox="1"/>
            <p:nvPr/>
          </p:nvSpPr>
          <p:spPr>
            <a:xfrm>
              <a:off x="2113658" y="4283314"/>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rPr>
                <a:t>Production capacity</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715" name="Shape 715"/>
          <p:cNvSpPr/>
          <p:nvPr/>
        </p:nvSpPr>
        <p:spPr>
          <a:xfrm>
            <a:off x="8913812" y="1882516"/>
            <a:ext cx="445583" cy="444279"/>
          </a:xfrm>
          <a:custGeom>
            <a:avLst/>
            <a:gdLst/>
            <a:ahLst/>
            <a:cxnLst/>
            <a:rect l="0" t="0" r="0" b="0"/>
            <a:pathLst>
              <a:path w="120000" h="120000" extrusionOk="0">
                <a:moveTo>
                  <a:pt x="26666" y="100217"/>
                </a:moveTo>
                <a:cubicBezTo>
                  <a:pt x="25193" y="100217"/>
                  <a:pt x="24000" y="101415"/>
                  <a:pt x="24000" y="102892"/>
                </a:cubicBezTo>
                <a:cubicBezTo>
                  <a:pt x="24000" y="104369"/>
                  <a:pt x="25193" y="105566"/>
                  <a:pt x="26666" y="105566"/>
                </a:cubicBezTo>
                <a:lnTo>
                  <a:pt x="93333" y="105566"/>
                </a:lnTo>
                <a:cubicBezTo>
                  <a:pt x="94806" y="105566"/>
                  <a:pt x="96000" y="104369"/>
                  <a:pt x="96000" y="102892"/>
                </a:cubicBezTo>
                <a:cubicBezTo>
                  <a:pt x="96000" y="101415"/>
                  <a:pt x="94806" y="100217"/>
                  <a:pt x="93333" y="100217"/>
                </a:cubicBezTo>
                <a:close/>
                <a:moveTo>
                  <a:pt x="26666" y="87913"/>
                </a:moveTo>
                <a:cubicBezTo>
                  <a:pt x="25193" y="87913"/>
                  <a:pt x="24000" y="89111"/>
                  <a:pt x="24000" y="90588"/>
                </a:cubicBezTo>
                <a:cubicBezTo>
                  <a:pt x="24000" y="92065"/>
                  <a:pt x="25193" y="93262"/>
                  <a:pt x="26666" y="93262"/>
                </a:cubicBezTo>
                <a:lnTo>
                  <a:pt x="93333" y="93262"/>
                </a:lnTo>
                <a:cubicBezTo>
                  <a:pt x="94806" y="93262"/>
                  <a:pt x="96000" y="92065"/>
                  <a:pt x="96000" y="90588"/>
                </a:cubicBezTo>
                <a:cubicBezTo>
                  <a:pt x="96000" y="89111"/>
                  <a:pt x="94806" y="87913"/>
                  <a:pt x="93333" y="87913"/>
                </a:cubicBezTo>
                <a:close/>
                <a:moveTo>
                  <a:pt x="26666" y="75609"/>
                </a:moveTo>
                <a:cubicBezTo>
                  <a:pt x="25193" y="75609"/>
                  <a:pt x="24000" y="76806"/>
                  <a:pt x="24000" y="78284"/>
                </a:cubicBezTo>
                <a:cubicBezTo>
                  <a:pt x="24000" y="79761"/>
                  <a:pt x="25193" y="80958"/>
                  <a:pt x="26666" y="80958"/>
                </a:cubicBezTo>
                <a:lnTo>
                  <a:pt x="93333" y="80958"/>
                </a:lnTo>
                <a:cubicBezTo>
                  <a:pt x="94806" y="80958"/>
                  <a:pt x="96000" y="79761"/>
                  <a:pt x="96000" y="78284"/>
                </a:cubicBezTo>
                <a:cubicBezTo>
                  <a:pt x="96000" y="76806"/>
                  <a:pt x="94806" y="75609"/>
                  <a:pt x="93333" y="75609"/>
                </a:cubicBezTo>
                <a:close/>
                <a:moveTo>
                  <a:pt x="26666" y="63305"/>
                </a:moveTo>
                <a:cubicBezTo>
                  <a:pt x="25193" y="63305"/>
                  <a:pt x="24000" y="64502"/>
                  <a:pt x="24000" y="65979"/>
                </a:cubicBezTo>
                <a:cubicBezTo>
                  <a:pt x="24000" y="67457"/>
                  <a:pt x="25193" y="68654"/>
                  <a:pt x="26666" y="68654"/>
                </a:cubicBezTo>
                <a:lnTo>
                  <a:pt x="93333" y="68654"/>
                </a:lnTo>
                <a:cubicBezTo>
                  <a:pt x="94806" y="68654"/>
                  <a:pt x="96000" y="67457"/>
                  <a:pt x="96000" y="65979"/>
                </a:cubicBezTo>
                <a:cubicBezTo>
                  <a:pt x="96000" y="64502"/>
                  <a:pt x="94806" y="63305"/>
                  <a:pt x="93333" y="63305"/>
                </a:cubicBezTo>
                <a:close/>
                <a:moveTo>
                  <a:pt x="26666" y="51001"/>
                </a:moveTo>
                <a:cubicBezTo>
                  <a:pt x="25193" y="51001"/>
                  <a:pt x="24000" y="52198"/>
                  <a:pt x="24000" y="53675"/>
                </a:cubicBezTo>
                <a:cubicBezTo>
                  <a:pt x="24000" y="55152"/>
                  <a:pt x="25193" y="56350"/>
                  <a:pt x="26666" y="56350"/>
                </a:cubicBezTo>
                <a:lnTo>
                  <a:pt x="93333" y="56350"/>
                </a:lnTo>
                <a:cubicBezTo>
                  <a:pt x="94806" y="56350"/>
                  <a:pt x="96000" y="55152"/>
                  <a:pt x="96000" y="53675"/>
                </a:cubicBezTo>
                <a:cubicBezTo>
                  <a:pt x="96000" y="52198"/>
                  <a:pt x="94806" y="51001"/>
                  <a:pt x="93333" y="51001"/>
                </a:cubicBezTo>
                <a:close/>
                <a:moveTo>
                  <a:pt x="26666" y="38697"/>
                </a:moveTo>
                <a:cubicBezTo>
                  <a:pt x="25193" y="38697"/>
                  <a:pt x="24000" y="39894"/>
                  <a:pt x="24000" y="41371"/>
                </a:cubicBezTo>
                <a:cubicBezTo>
                  <a:pt x="24000" y="42848"/>
                  <a:pt x="25193" y="44046"/>
                  <a:pt x="26666" y="44046"/>
                </a:cubicBezTo>
                <a:lnTo>
                  <a:pt x="93333" y="44046"/>
                </a:lnTo>
                <a:cubicBezTo>
                  <a:pt x="94806" y="44046"/>
                  <a:pt x="96000" y="42848"/>
                  <a:pt x="96000" y="41371"/>
                </a:cubicBezTo>
                <a:cubicBezTo>
                  <a:pt x="96000" y="39894"/>
                  <a:pt x="94806" y="38697"/>
                  <a:pt x="93333" y="38697"/>
                </a:cubicBezTo>
                <a:close/>
                <a:moveTo>
                  <a:pt x="0" y="11366"/>
                </a:moveTo>
                <a:lnTo>
                  <a:pt x="6739" y="11366"/>
                </a:lnTo>
                <a:lnTo>
                  <a:pt x="6739" y="17459"/>
                </a:lnTo>
                <a:cubicBezTo>
                  <a:pt x="6739" y="22260"/>
                  <a:pt x="10619" y="26151"/>
                  <a:pt x="15405" y="26151"/>
                </a:cubicBezTo>
                <a:cubicBezTo>
                  <a:pt x="20192" y="26151"/>
                  <a:pt x="24072" y="22260"/>
                  <a:pt x="24072" y="17459"/>
                </a:cubicBezTo>
                <a:lnTo>
                  <a:pt x="24072" y="11366"/>
                </a:lnTo>
                <a:lnTo>
                  <a:pt x="29716" y="11366"/>
                </a:lnTo>
                <a:lnTo>
                  <a:pt x="29716" y="17459"/>
                </a:lnTo>
                <a:cubicBezTo>
                  <a:pt x="29716" y="22260"/>
                  <a:pt x="33597" y="26151"/>
                  <a:pt x="38383" y="26151"/>
                </a:cubicBezTo>
                <a:cubicBezTo>
                  <a:pt x="43170" y="26151"/>
                  <a:pt x="47050" y="22260"/>
                  <a:pt x="47050" y="17459"/>
                </a:cubicBezTo>
                <a:lnTo>
                  <a:pt x="47050" y="11366"/>
                </a:lnTo>
                <a:lnTo>
                  <a:pt x="52694" y="11366"/>
                </a:lnTo>
                <a:lnTo>
                  <a:pt x="52694" y="17459"/>
                </a:lnTo>
                <a:cubicBezTo>
                  <a:pt x="52694" y="22260"/>
                  <a:pt x="56574" y="26151"/>
                  <a:pt x="61361" y="26151"/>
                </a:cubicBezTo>
                <a:cubicBezTo>
                  <a:pt x="66147" y="26151"/>
                  <a:pt x="70028" y="22260"/>
                  <a:pt x="70028" y="17459"/>
                </a:cubicBezTo>
                <a:lnTo>
                  <a:pt x="70028" y="11366"/>
                </a:lnTo>
                <a:lnTo>
                  <a:pt x="75672" y="11366"/>
                </a:lnTo>
                <a:lnTo>
                  <a:pt x="75672" y="17459"/>
                </a:lnTo>
                <a:cubicBezTo>
                  <a:pt x="75672" y="22260"/>
                  <a:pt x="79552" y="26151"/>
                  <a:pt x="84339" y="26151"/>
                </a:cubicBezTo>
                <a:cubicBezTo>
                  <a:pt x="89125" y="26151"/>
                  <a:pt x="93005" y="22260"/>
                  <a:pt x="93005" y="17459"/>
                </a:cubicBezTo>
                <a:lnTo>
                  <a:pt x="93005" y="11366"/>
                </a:lnTo>
                <a:lnTo>
                  <a:pt x="98650" y="11366"/>
                </a:lnTo>
                <a:lnTo>
                  <a:pt x="98650" y="17459"/>
                </a:lnTo>
                <a:cubicBezTo>
                  <a:pt x="98650" y="22259"/>
                  <a:pt x="102530" y="26151"/>
                  <a:pt x="107316" y="26151"/>
                </a:cubicBezTo>
                <a:cubicBezTo>
                  <a:pt x="112103" y="26151"/>
                  <a:pt x="115983" y="22259"/>
                  <a:pt x="115983" y="17459"/>
                </a:cubicBezTo>
                <a:lnTo>
                  <a:pt x="115983" y="11366"/>
                </a:lnTo>
                <a:lnTo>
                  <a:pt x="120000" y="11366"/>
                </a:lnTo>
                <a:lnTo>
                  <a:pt x="120000" y="120000"/>
                </a:lnTo>
                <a:lnTo>
                  <a:pt x="0" y="120000"/>
                </a:lnTo>
                <a:close/>
                <a:moveTo>
                  <a:pt x="15405" y="0"/>
                </a:moveTo>
                <a:cubicBezTo>
                  <a:pt x="17983" y="0"/>
                  <a:pt x="20072" y="2095"/>
                  <a:pt x="20072" y="4680"/>
                </a:cubicBezTo>
                <a:lnTo>
                  <a:pt x="20072" y="18051"/>
                </a:lnTo>
                <a:cubicBezTo>
                  <a:pt x="20072" y="20636"/>
                  <a:pt x="17983" y="22732"/>
                  <a:pt x="15405" y="22732"/>
                </a:cubicBezTo>
                <a:cubicBezTo>
                  <a:pt x="12828" y="22732"/>
                  <a:pt x="10739" y="20636"/>
                  <a:pt x="10739" y="18051"/>
                </a:cubicBezTo>
                <a:lnTo>
                  <a:pt x="10739" y="4680"/>
                </a:lnTo>
                <a:cubicBezTo>
                  <a:pt x="10739" y="2095"/>
                  <a:pt x="12828" y="0"/>
                  <a:pt x="15405" y="0"/>
                </a:cubicBezTo>
                <a:close/>
                <a:moveTo>
                  <a:pt x="38383" y="0"/>
                </a:moveTo>
                <a:cubicBezTo>
                  <a:pt x="40960" y="0"/>
                  <a:pt x="43050" y="2095"/>
                  <a:pt x="43050" y="4680"/>
                </a:cubicBezTo>
                <a:lnTo>
                  <a:pt x="43050" y="18051"/>
                </a:lnTo>
                <a:cubicBezTo>
                  <a:pt x="43050" y="20636"/>
                  <a:pt x="40960" y="22732"/>
                  <a:pt x="38383" y="22732"/>
                </a:cubicBezTo>
                <a:cubicBezTo>
                  <a:pt x="35806" y="22732"/>
                  <a:pt x="33716" y="20636"/>
                  <a:pt x="33716" y="18051"/>
                </a:cubicBezTo>
                <a:lnTo>
                  <a:pt x="33716" y="4680"/>
                </a:lnTo>
                <a:cubicBezTo>
                  <a:pt x="33716" y="2095"/>
                  <a:pt x="35806" y="0"/>
                  <a:pt x="38383" y="0"/>
                </a:cubicBezTo>
                <a:close/>
                <a:moveTo>
                  <a:pt x="61361" y="0"/>
                </a:moveTo>
                <a:cubicBezTo>
                  <a:pt x="63938" y="0"/>
                  <a:pt x="66028" y="2095"/>
                  <a:pt x="66028" y="4680"/>
                </a:cubicBezTo>
                <a:lnTo>
                  <a:pt x="66028" y="18051"/>
                </a:lnTo>
                <a:cubicBezTo>
                  <a:pt x="66028" y="20636"/>
                  <a:pt x="63938" y="22731"/>
                  <a:pt x="61361" y="22731"/>
                </a:cubicBezTo>
                <a:cubicBezTo>
                  <a:pt x="58784" y="22731"/>
                  <a:pt x="56694" y="20636"/>
                  <a:pt x="56694" y="18051"/>
                </a:cubicBezTo>
                <a:lnTo>
                  <a:pt x="56694" y="4680"/>
                </a:lnTo>
                <a:cubicBezTo>
                  <a:pt x="56694" y="2095"/>
                  <a:pt x="58784" y="0"/>
                  <a:pt x="61361" y="0"/>
                </a:cubicBezTo>
                <a:close/>
                <a:moveTo>
                  <a:pt x="84339" y="0"/>
                </a:moveTo>
                <a:cubicBezTo>
                  <a:pt x="86916" y="0"/>
                  <a:pt x="89005" y="2095"/>
                  <a:pt x="89005" y="4680"/>
                </a:cubicBezTo>
                <a:lnTo>
                  <a:pt x="89005" y="18051"/>
                </a:lnTo>
                <a:cubicBezTo>
                  <a:pt x="89005" y="20636"/>
                  <a:pt x="86916" y="22731"/>
                  <a:pt x="84339" y="22731"/>
                </a:cubicBezTo>
                <a:cubicBezTo>
                  <a:pt x="81761" y="22731"/>
                  <a:pt x="79672" y="20636"/>
                  <a:pt x="79672" y="18051"/>
                </a:cubicBezTo>
                <a:lnTo>
                  <a:pt x="79672" y="4680"/>
                </a:lnTo>
                <a:cubicBezTo>
                  <a:pt x="79672" y="2095"/>
                  <a:pt x="81761" y="0"/>
                  <a:pt x="84339" y="0"/>
                </a:cubicBezTo>
                <a:close/>
                <a:moveTo>
                  <a:pt x="107316" y="0"/>
                </a:moveTo>
                <a:cubicBezTo>
                  <a:pt x="109894" y="0"/>
                  <a:pt x="111983" y="2095"/>
                  <a:pt x="111983" y="4680"/>
                </a:cubicBezTo>
                <a:lnTo>
                  <a:pt x="111983" y="18051"/>
                </a:lnTo>
                <a:cubicBezTo>
                  <a:pt x="111983" y="20636"/>
                  <a:pt x="109894" y="22731"/>
                  <a:pt x="107316" y="22731"/>
                </a:cubicBezTo>
                <a:cubicBezTo>
                  <a:pt x="104739" y="22731"/>
                  <a:pt x="102650" y="20636"/>
                  <a:pt x="102650" y="18051"/>
                </a:cubicBezTo>
                <a:lnTo>
                  <a:pt x="102650" y="4680"/>
                </a:lnTo>
                <a:cubicBezTo>
                  <a:pt x="102650" y="2095"/>
                  <a:pt x="104739" y="0"/>
                  <a:pt x="107316" y="0"/>
                </a:cubicBezTo>
                <a:close/>
              </a:path>
            </a:pathLst>
          </a:custGeom>
          <a:solidFill>
            <a:srgbClr val="1ED4DE"/>
          </a:solidFill>
          <a:ln>
            <a:noFill/>
          </a:ln>
        </p:spPr>
        <p:txBody>
          <a:bodyPr wrap="square" lIns="121868" tIns="60917" rIns="121868" bIns="60917" anchor="ctr" anchorCtr="0">
            <a:noAutofit/>
          </a:bodyPr>
          <a:lstStyle/>
          <a:p>
            <a:pPr algn="ctr" defTabSz="1218895"/>
            <a:endParaRPr sz="2399" kern="0">
              <a:solidFill>
                <a:srgbClr val="FFFFFF"/>
              </a:solidFill>
              <a:latin typeface="Arial"/>
              <a:ea typeface="Arial"/>
              <a:cs typeface="Arial"/>
              <a:sym typeface="Arial"/>
            </a:endParaRPr>
          </a:p>
        </p:txBody>
      </p:sp>
      <p:grpSp>
        <p:nvGrpSpPr>
          <p:cNvPr id="717" name="Shape 717"/>
          <p:cNvGrpSpPr/>
          <p:nvPr/>
        </p:nvGrpSpPr>
        <p:grpSpPr>
          <a:xfrm>
            <a:off x="8560868" y="2378816"/>
            <a:ext cx="3705744" cy="897784"/>
            <a:chOff x="2113657" y="4283315"/>
            <a:chExt cx="3887257" cy="673513"/>
          </a:xfrm>
        </p:grpSpPr>
        <p:sp>
          <p:nvSpPr>
            <p:cNvPr id="718" name="Shape 718"/>
            <p:cNvSpPr txBox="1"/>
            <p:nvPr/>
          </p:nvSpPr>
          <p:spPr>
            <a:xfrm>
              <a:off x="2113657" y="4495163"/>
              <a:ext cx="3887257"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a:solidFill>
                    <a:srgbClr val="595959"/>
                  </a:solidFill>
                  <a:latin typeface="Times New Roman" panose="02020603050405020304" pitchFamily="18" charset="0"/>
                  <a:ea typeface="Arial"/>
                  <a:cs typeface="Times New Roman" panose="02020603050405020304" pitchFamily="18" charset="0"/>
                </a:rPr>
                <a:t>All components of the Kits are successfully </a:t>
              </a:r>
              <a:r>
                <a:rPr lang="en-US" sz="1600" kern="0" dirty="0" smtClean="0">
                  <a:solidFill>
                    <a:srgbClr val="595959"/>
                  </a:solidFill>
                  <a:latin typeface="Times New Roman" panose="02020603050405020304" pitchFamily="18" charset="0"/>
                  <a:ea typeface="Arial"/>
                  <a:cs typeface="Times New Roman" panose="02020603050405020304" pitchFamily="18" charset="0"/>
                </a:rPr>
                <a:t>tested</a:t>
              </a:r>
              <a:endParaRPr lang="en"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719" name="Shape 719"/>
            <p:cNvSpPr txBox="1"/>
            <p:nvPr/>
          </p:nvSpPr>
          <p:spPr>
            <a:xfrm>
              <a:off x="2113658" y="4283315"/>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sym typeface="Arial"/>
                </a:rPr>
                <a:t>After sale services/ Guarantee</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grpSp>
        <p:nvGrpSpPr>
          <p:cNvPr id="720" name="Shape 720"/>
          <p:cNvGrpSpPr/>
          <p:nvPr/>
        </p:nvGrpSpPr>
        <p:grpSpPr>
          <a:xfrm>
            <a:off x="8560867" y="4261751"/>
            <a:ext cx="3627958" cy="897784"/>
            <a:chOff x="2113657" y="4283314"/>
            <a:chExt cx="3647460" cy="673513"/>
          </a:xfrm>
        </p:grpSpPr>
        <p:sp>
          <p:nvSpPr>
            <p:cNvPr id="721" name="Shape 721"/>
            <p:cNvSpPr txBox="1"/>
            <p:nvPr/>
          </p:nvSpPr>
          <p:spPr>
            <a:xfrm>
              <a:off x="2113657" y="4495162"/>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pt-BR" sz="1600" kern="0" dirty="0">
                  <a:solidFill>
                    <a:srgbClr val="595959"/>
                  </a:solidFill>
                  <a:latin typeface="Times New Roman" panose="02020603050405020304" pitchFamily="18" charset="0"/>
                  <a:ea typeface="Arial"/>
                  <a:cs typeface="Times New Roman" panose="02020603050405020304" pitchFamily="18" charset="0"/>
                  <a:sym typeface="Arial"/>
                </a:rPr>
                <a:t>ISO </a:t>
              </a:r>
              <a:r>
                <a:rPr lang="pt-BR" sz="1600" kern="0" dirty="0" smtClean="0">
                  <a:solidFill>
                    <a:srgbClr val="595959"/>
                  </a:solidFill>
                  <a:latin typeface="Times New Roman" panose="02020603050405020304" pitchFamily="18" charset="0"/>
                  <a:ea typeface="Arial"/>
                  <a:cs typeface="Times New Roman" panose="02020603050405020304" pitchFamily="18" charset="0"/>
                  <a:sym typeface="Arial"/>
                </a:rPr>
                <a:t>13485</a:t>
              </a:r>
            </a:p>
            <a:p>
              <a:pPr marL="285750" indent="-285750" defTabSz="1218895">
                <a:buFont typeface="Arial" panose="020B0604020202020204" pitchFamily="34" charset="0"/>
                <a:buChar char="•"/>
              </a:pPr>
              <a:r>
                <a:rPr lang="pt-BR" sz="1600" kern="0" dirty="0" smtClean="0">
                  <a:solidFill>
                    <a:srgbClr val="595959"/>
                  </a:solidFill>
                  <a:latin typeface="Times New Roman" panose="02020603050405020304" pitchFamily="18" charset="0"/>
                  <a:ea typeface="Arial"/>
                  <a:cs typeface="Times New Roman" panose="02020603050405020304" pitchFamily="18" charset="0"/>
                  <a:sym typeface="Arial"/>
                </a:rPr>
                <a:t>ISO </a:t>
              </a:r>
              <a:r>
                <a:rPr lang="pt-BR" sz="1600" kern="0" dirty="0">
                  <a:solidFill>
                    <a:srgbClr val="595959"/>
                  </a:solidFill>
                  <a:latin typeface="Times New Roman" panose="02020603050405020304" pitchFamily="18" charset="0"/>
                  <a:ea typeface="Arial"/>
                  <a:cs typeface="Times New Roman" panose="02020603050405020304" pitchFamily="18" charset="0"/>
                  <a:sym typeface="Arial"/>
                </a:rPr>
                <a:t>9001</a:t>
              </a:r>
            </a:p>
          </p:txBody>
        </p:sp>
        <p:sp>
          <p:nvSpPr>
            <p:cNvPr id="722" name="Shape 722"/>
            <p:cNvSpPr txBox="1"/>
            <p:nvPr/>
          </p:nvSpPr>
          <p:spPr>
            <a:xfrm>
              <a:off x="2113658" y="4283314"/>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sym typeface="Arial"/>
                </a:rPr>
                <a:t>Standards and legally certificates:</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30" name="Shape 451"/>
          <p:cNvSpPr/>
          <p:nvPr/>
        </p:nvSpPr>
        <p:spPr>
          <a:xfrm rot="1795255">
            <a:off x="8958484" y="273676"/>
            <a:ext cx="356158" cy="656509"/>
          </a:xfrm>
          <a:custGeom>
            <a:avLst/>
            <a:gdLst/>
            <a:ahLst/>
            <a:cxnLst/>
            <a:rect l="0" t="0" r="0" b="0"/>
            <a:pathLst>
              <a:path w="120000" h="120000" extrusionOk="0">
                <a:moveTo>
                  <a:pt x="60041" y="0"/>
                </a:moveTo>
                <a:cubicBezTo>
                  <a:pt x="68312" y="142"/>
                  <a:pt x="77049" y="3617"/>
                  <a:pt x="77802" y="9249"/>
                </a:cubicBezTo>
                <a:cubicBezTo>
                  <a:pt x="79731" y="16341"/>
                  <a:pt x="68983" y="18083"/>
                  <a:pt x="72034" y="26607"/>
                </a:cubicBezTo>
                <a:lnTo>
                  <a:pt x="120000" y="26607"/>
                </a:lnTo>
                <a:lnTo>
                  <a:pt x="120000" y="53320"/>
                </a:lnTo>
                <a:cubicBezTo>
                  <a:pt x="105180" y="54850"/>
                  <a:pt x="101982" y="49006"/>
                  <a:pt x="89415" y="50069"/>
                </a:cubicBezTo>
                <a:cubicBezTo>
                  <a:pt x="79319" y="50489"/>
                  <a:pt x="73089" y="55363"/>
                  <a:pt x="72833" y="59977"/>
                </a:cubicBezTo>
                <a:cubicBezTo>
                  <a:pt x="73004" y="64029"/>
                  <a:pt x="79442" y="70012"/>
                  <a:pt x="91464" y="70060"/>
                </a:cubicBezTo>
                <a:cubicBezTo>
                  <a:pt x="106013" y="69226"/>
                  <a:pt x="103877" y="65247"/>
                  <a:pt x="120000" y="65606"/>
                </a:cubicBezTo>
                <a:lnTo>
                  <a:pt x="120000" y="93541"/>
                </a:lnTo>
                <a:lnTo>
                  <a:pt x="70059" y="93541"/>
                </a:lnTo>
                <a:cubicBezTo>
                  <a:pt x="69329" y="102697"/>
                  <a:pt x="76533" y="101447"/>
                  <a:pt x="78036" y="109608"/>
                </a:cubicBezTo>
                <a:cubicBezTo>
                  <a:pt x="77950" y="116314"/>
                  <a:pt x="67224" y="119904"/>
                  <a:pt x="59959" y="120000"/>
                </a:cubicBezTo>
                <a:cubicBezTo>
                  <a:pt x="51687" y="119857"/>
                  <a:pt x="42950" y="116382"/>
                  <a:pt x="42197" y="110750"/>
                </a:cubicBezTo>
                <a:cubicBezTo>
                  <a:pt x="40279" y="103699"/>
                  <a:pt x="50892" y="101936"/>
                  <a:pt x="47995" y="93541"/>
                </a:cubicBezTo>
                <a:lnTo>
                  <a:pt x="0" y="93541"/>
                </a:lnTo>
                <a:lnTo>
                  <a:pt x="0" y="66075"/>
                </a:lnTo>
                <a:cubicBezTo>
                  <a:pt x="15368" y="64341"/>
                  <a:pt x="18478" y="70364"/>
                  <a:pt x="31219" y="69286"/>
                </a:cubicBezTo>
                <a:cubicBezTo>
                  <a:pt x="41315" y="68866"/>
                  <a:pt x="47545" y="63992"/>
                  <a:pt x="47801" y="59379"/>
                </a:cubicBezTo>
                <a:cubicBezTo>
                  <a:pt x="47631" y="55326"/>
                  <a:pt x="41193" y="49343"/>
                  <a:pt x="29171" y="49296"/>
                </a:cubicBezTo>
                <a:cubicBezTo>
                  <a:pt x="14433" y="50140"/>
                  <a:pt x="16816" y="54212"/>
                  <a:pt x="0" y="53739"/>
                </a:cubicBezTo>
                <a:lnTo>
                  <a:pt x="0" y="26607"/>
                </a:lnTo>
                <a:lnTo>
                  <a:pt x="49932" y="26607"/>
                </a:lnTo>
                <a:cubicBezTo>
                  <a:pt x="50748" y="17288"/>
                  <a:pt x="43474" y="18596"/>
                  <a:pt x="41963" y="10391"/>
                </a:cubicBezTo>
                <a:cubicBezTo>
                  <a:pt x="42049" y="3685"/>
                  <a:pt x="52775" y="95"/>
                  <a:pt x="60041" y="0"/>
                </a:cubicBezTo>
                <a:close/>
              </a:path>
            </a:pathLst>
          </a:custGeom>
          <a:solidFill>
            <a:srgbClr val="F4BD2D"/>
          </a:solidFill>
          <a:ln>
            <a:noFill/>
          </a:ln>
          <a:scene3d>
            <a:camera prst="orthographicFront">
              <a:rot lat="0" lon="0" rev="7200000"/>
            </a:camera>
            <a:lightRig rig="threePt" dir="t"/>
          </a:scene3d>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grpSp>
        <p:nvGrpSpPr>
          <p:cNvPr id="19" name="Shape 717"/>
          <p:cNvGrpSpPr/>
          <p:nvPr/>
        </p:nvGrpSpPr>
        <p:grpSpPr>
          <a:xfrm>
            <a:off x="8560868" y="6013117"/>
            <a:ext cx="3253608" cy="897784"/>
            <a:chOff x="2113657" y="4283315"/>
            <a:chExt cx="3647460" cy="673513"/>
          </a:xfrm>
        </p:grpSpPr>
        <p:sp>
          <p:nvSpPr>
            <p:cNvPr id="21" name="Shape 718"/>
            <p:cNvSpPr txBox="1"/>
            <p:nvPr/>
          </p:nvSpPr>
          <p:spPr>
            <a:xfrm>
              <a:off x="2113657" y="4495163"/>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 </a:t>
              </a: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1000 </a:t>
              </a: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USD</a:t>
              </a:r>
              <a:endPar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22" name="Shape 719"/>
            <p:cNvSpPr txBox="1"/>
            <p:nvPr/>
          </p:nvSpPr>
          <p:spPr>
            <a:xfrm>
              <a:off x="2113658" y="4283315"/>
              <a:ext cx="3647459" cy="276999"/>
            </a:xfrm>
            <a:prstGeom prst="rect">
              <a:avLst/>
            </a:prstGeom>
            <a:noFill/>
            <a:ln>
              <a:noFill/>
            </a:ln>
          </p:spPr>
          <p:txBody>
            <a:bodyPr wrap="square" lIns="121868" tIns="60917" rIns="121868" bIns="60917" anchor="t" anchorCtr="0">
              <a:noAutofit/>
            </a:bodyPr>
            <a:lstStyle/>
            <a:p>
              <a:pPr defTabSz="1218895"/>
              <a:r>
                <a:rPr lang="en-US" b="1" kern="0" dirty="0" smtClean="0">
                  <a:solidFill>
                    <a:srgbClr val="595959"/>
                  </a:solidFill>
                  <a:latin typeface="Times New Roman" panose="02020603050405020304" pitchFamily="18" charset="0"/>
                  <a:ea typeface="Arial"/>
                  <a:cs typeface="Times New Roman" panose="02020603050405020304" pitchFamily="18" charset="0"/>
                  <a:sym typeface="Arial"/>
                </a:rPr>
                <a:t>Sales’ Price</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24" name="Shape 974"/>
          <p:cNvSpPr/>
          <p:nvPr/>
        </p:nvSpPr>
        <p:spPr>
          <a:xfrm rot="10800000">
            <a:off x="8959685" y="5491253"/>
            <a:ext cx="353751" cy="528546"/>
          </a:xfrm>
          <a:custGeom>
            <a:avLst/>
            <a:gdLst/>
            <a:ahLst/>
            <a:cxnLst/>
            <a:rect l="0" t="0" r="0" b="0"/>
            <a:pathLst>
              <a:path w="120000" h="120000" extrusionOk="0">
                <a:moveTo>
                  <a:pt x="51597" y="50921"/>
                </a:moveTo>
                <a:lnTo>
                  <a:pt x="51597" y="19698"/>
                </a:lnTo>
                <a:cubicBezTo>
                  <a:pt x="47669" y="20191"/>
                  <a:pt x="43916" y="21082"/>
                  <a:pt x="40531" y="22332"/>
                </a:cubicBezTo>
                <a:cubicBezTo>
                  <a:pt x="30598" y="26001"/>
                  <a:pt x="25457" y="32166"/>
                  <a:pt x="27169" y="38355"/>
                </a:cubicBezTo>
                <a:cubicBezTo>
                  <a:pt x="29239" y="46431"/>
                  <a:pt x="39005" y="49155"/>
                  <a:pt x="51597" y="50921"/>
                </a:cubicBezTo>
                <a:close/>
                <a:moveTo>
                  <a:pt x="67852" y="100379"/>
                </a:moveTo>
                <a:cubicBezTo>
                  <a:pt x="71963" y="99887"/>
                  <a:pt x="75901" y="98973"/>
                  <a:pt x="79437" y="97667"/>
                </a:cubicBezTo>
                <a:cubicBezTo>
                  <a:pt x="89370" y="93998"/>
                  <a:pt x="94511" y="87833"/>
                  <a:pt x="92799" y="81644"/>
                </a:cubicBezTo>
                <a:cubicBezTo>
                  <a:pt x="89506" y="73388"/>
                  <a:pt x="79840" y="69732"/>
                  <a:pt x="67852" y="67361"/>
                </a:cubicBezTo>
                <a:close/>
                <a:moveTo>
                  <a:pt x="67852" y="120000"/>
                </a:moveTo>
                <a:lnTo>
                  <a:pt x="51597" y="120000"/>
                </a:lnTo>
                <a:lnTo>
                  <a:pt x="51597" y="114256"/>
                </a:lnTo>
                <a:cubicBezTo>
                  <a:pt x="45417" y="113829"/>
                  <a:pt x="39328" y="112890"/>
                  <a:pt x="33554" y="111448"/>
                </a:cubicBezTo>
                <a:cubicBezTo>
                  <a:pt x="13606" y="106463"/>
                  <a:pt x="696" y="96271"/>
                  <a:pt x="0" y="84958"/>
                </a:cubicBezTo>
                <a:lnTo>
                  <a:pt x="26861" y="84529"/>
                </a:lnTo>
                <a:cubicBezTo>
                  <a:pt x="27245" y="90776"/>
                  <a:pt x="34374" y="96404"/>
                  <a:pt x="45389" y="99156"/>
                </a:cubicBezTo>
                <a:cubicBezTo>
                  <a:pt x="47394" y="99657"/>
                  <a:pt x="49467" y="100048"/>
                  <a:pt x="51597" y="100293"/>
                </a:cubicBezTo>
                <a:lnTo>
                  <a:pt x="51597" y="64682"/>
                </a:lnTo>
                <a:cubicBezTo>
                  <a:pt x="30368" y="61567"/>
                  <a:pt x="7690" y="58004"/>
                  <a:pt x="556" y="40045"/>
                </a:cubicBezTo>
                <a:cubicBezTo>
                  <a:pt x="-2422" y="28913"/>
                  <a:pt x="6883" y="17850"/>
                  <a:pt x="24755" y="11249"/>
                </a:cubicBezTo>
                <a:cubicBezTo>
                  <a:pt x="32832" y="8265"/>
                  <a:pt x="42066" y="6412"/>
                  <a:pt x="51597" y="5737"/>
                </a:cubicBezTo>
                <a:lnTo>
                  <a:pt x="51597" y="0"/>
                </a:lnTo>
                <a:lnTo>
                  <a:pt x="67852" y="0"/>
                </a:lnTo>
                <a:lnTo>
                  <a:pt x="67852" y="5703"/>
                </a:lnTo>
                <a:cubicBezTo>
                  <a:pt x="74209" y="6118"/>
                  <a:pt x="80479" y="7068"/>
                  <a:pt x="86414" y="8551"/>
                </a:cubicBezTo>
                <a:cubicBezTo>
                  <a:pt x="106363" y="13536"/>
                  <a:pt x="119273" y="23728"/>
                  <a:pt x="119969" y="35041"/>
                </a:cubicBezTo>
                <a:lnTo>
                  <a:pt x="93108" y="35470"/>
                </a:lnTo>
                <a:cubicBezTo>
                  <a:pt x="92723" y="29223"/>
                  <a:pt x="85594" y="23595"/>
                  <a:pt x="74579" y="20843"/>
                </a:cubicBezTo>
                <a:cubicBezTo>
                  <a:pt x="72410" y="20301"/>
                  <a:pt x="70160" y="19888"/>
                  <a:pt x="67852" y="19639"/>
                </a:cubicBezTo>
                <a:lnTo>
                  <a:pt x="67852" y="52969"/>
                </a:lnTo>
                <a:cubicBezTo>
                  <a:pt x="88284" y="55535"/>
                  <a:pt x="110482" y="59921"/>
                  <a:pt x="119411" y="79734"/>
                </a:cubicBezTo>
                <a:cubicBezTo>
                  <a:pt x="122511" y="90942"/>
                  <a:pt x="113201" y="102106"/>
                  <a:pt x="95213" y="108750"/>
                </a:cubicBezTo>
                <a:cubicBezTo>
                  <a:pt x="86990" y="111788"/>
                  <a:pt x="77568" y="113654"/>
                  <a:pt x="67852" y="114293"/>
                </a:cubicBezTo>
                <a:close/>
              </a:path>
            </a:pathLst>
          </a:custGeom>
          <a:solidFill>
            <a:schemeClr val="accent3">
              <a:lumMod val="75000"/>
            </a:schemeClr>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dk1"/>
              </a:solidFill>
              <a:latin typeface="Arial"/>
              <a:ea typeface="Arial"/>
              <a:cs typeface="Arial"/>
              <a:sym typeface="Arial"/>
            </a:endParaRPr>
          </a:p>
        </p:txBody>
      </p:sp>
      <p:sp>
        <p:nvSpPr>
          <p:cNvPr id="27" name="Shape 450"/>
          <p:cNvSpPr/>
          <p:nvPr/>
        </p:nvSpPr>
        <p:spPr>
          <a:xfrm>
            <a:off x="8841213" y="3657600"/>
            <a:ext cx="590697" cy="565118"/>
          </a:xfrm>
          <a:custGeom>
            <a:avLst/>
            <a:gdLst/>
            <a:ahLst/>
            <a:cxnLst/>
            <a:rect l="0" t="0" r="0" b="0"/>
            <a:pathLst>
              <a:path w="120000" h="120000" extrusionOk="0">
                <a:moveTo>
                  <a:pt x="65274" y="39473"/>
                </a:moveTo>
                <a:cubicBezTo>
                  <a:pt x="53599" y="36371"/>
                  <a:pt x="41599" y="43242"/>
                  <a:pt x="38470" y="54820"/>
                </a:cubicBezTo>
                <a:cubicBezTo>
                  <a:pt x="35342" y="66398"/>
                  <a:pt x="42270" y="78299"/>
                  <a:pt x="53945" y="81402"/>
                </a:cubicBezTo>
                <a:cubicBezTo>
                  <a:pt x="65620" y="84504"/>
                  <a:pt x="77621" y="77633"/>
                  <a:pt x="80749" y="66055"/>
                </a:cubicBezTo>
                <a:cubicBezTo>
                  <a:pt x="83877" y="54477"/>
                  <a:pt x="76949" y="42576"/>
                  <a:pt x="65274" y="39473"/>
                </a:cubicBezTo>
                <a:close/>
                <a:moveTo>
                  <a:pt x="69168" y="25060"/>
                </a:moveTo>
                <a:cubicBezTo>
                  <a:pt x="88870" y="30296"/>
                  <a:pt x="100561" y="50379"/>
                  <a:pt x="95282" y="69917"/>
                </a:cubicBezTo>
                <a:cubicBezTo>
                  <a:pt x="90003" y="89455"/>
                  <a:pt x="69753" y="101050"/>
                  <a:pt x="50051" y="95815"/>
                </a:cubicBezTo>
                <a:cubicBezTo>
                  <a:pt x="30350" y="90579"/>
                  <a:pt x="18658" y="70496"/>
                  <a:pt x="23937" y="50958"/>
                </a:cubicBezTo>
                <a:cubicBezTo>
                  <a:pt x="29216" y="31420"/>
                  <a:pt x="49467" y="19825"/>
                  <a:pt x="69168" y="25060"/>
                </a:cubicBezTo>
                <a:close/>
                <a:moveTo>
                  <a:pt x="70584" y="19819"/>
                </a:moveTo>
                <a:cubicBezTo>
                  <a:pt x="47964" y="13808"/>
                  <a:pt x="24713" y="27121"/>
                  <a:pt x="18652" y="49554"/>
                </a:cubicBezTo>
                <a:cubicBezTo>
                  <a:pt x="12591" y="71987"/>
                  <a:pt x="26015" y="95045"/>
                  <a:pt x="48635" y="101056"/>
                </a:cubicBezTo>
                <a:cubicBezTo>
                  <a:pt x="71255" y="107067"/>
                  <a:pt x="94506" y="93754"/>
                  <a:pt x="100567" y="71321"/>
                </a:cubicBezTo>
                <a:cubicBezTo>
                  <a:pt x="106628" y="48888"/>
                  <a:pt x="93204" y="25830"/>
                  <a:pt x="70584" y="19819"/>
                </a:cubicBezTo>
                <a:close/>
                <a:moveTo>
                  <a:pt x="120000" y="28418"/>
                </a:moveTo>
                <a:lnTo>
                  <a:pt x="119819" y="29085"/>
                </a:lnTo>
                <a:lnTo>
                  <a:pt x="119636" y="28804"/>
                </a:lnTo>
                <a:close/>
                <a:moveTo>
                  <a:pt x="84120" y="4683"/>
                </a:moveTo>
                <a:lnTo>
                  <a:pt x="83867" y="19572"/>
                </a:lnTo>
                <a:lnTo>
                  <a:pt x="83406" y="19449"/>
                </a:lnTo>
                <a:cubicBezTo>
                  <a:pt x="87163" y="21546"/>
                  <a:pt x="90559" y="24117"/>
                  <a:pt x="93431" y="27166"/>
                </a:cubicBezTo>
                <a:lnTo>
                  <a:pt x="106796" y="23870"/>
                </a:lnTo>
                <a:lnTo>
                  <a:pt x="115363" y="39849"/>
                </a:lnTo>
                <a:lnTo>
                  <a:pt x="105840" y="48364"/>
                </a:lnTo>
                <a:cubicBezTo>
                  <a:pt x="107034" y="52676"/>
                  <a:pt x="107596" y="57191"/>
                  <a:pt x="107394" y="61781"/>
                </a:cubicBezTo>
                <a:lnTo>
                  <a:pt x="119289" y="68330"/>
                </a:lnTo>
                <a:lnTo>
                  <a:pt x="114566" y="85810"/>
                </a:lnTo>
                <a:lnTo>
                  <a:pt x="100132" y="85570"/>
                </a:lnTo>
                <a:cubicBezTo>
                  <a:pt x="98307" y="88594"/>
                  <a:pt x="96096" y="91321"/>
                  <a:pt x="93619" y="93756"/>
                </a:cubicBezTo>
                <a:lnTo>
                  <a:pt x="98359" y="106025"/>
                </a:lnTo>
                <a:lnTo>
                  <a:pt x="83411" y="116405"/>
                </a:lnTo>
                <a:lnTo>
                  <a:pt x="72073" y="106643"/>
                </a:lnTo>
                <a:lnTo>
                  <a:pt x="73453" y="105685"/>
                </a:lnTo>
                <a:cubicBezTo>
                  <a:pt x="69110" y="107079"/>
                  <a:pt x="64517" y="107749"/>
                  <a:pt x="59835" y="107723"/>
                </a:cubicBezTo>
                <a:lnTo>
                  <a:pt x="52963" y="119999"/>
                </a:lnTo>
                <a:lnTo>
                  <a:pt x="35336" y="115316"/>
                </a:lnTo>
                <a:lnTo>
                  <a:pt x="35574" y="101277"/>
                </a:lnTo>
                <a:cubicBezTo>
                  <a:pt x="31839" y="99165"/>
                  <a:pt x="28466" y="96583"/>
                  <a:pt x="25614" y="93529"/>
                </a:cubicBezTo>
                <a:lnTo>
                  <a:pt x="25843" y="94015"/>
                </a:lnTo>
                <a:lnTo>
                  <a:pt x="11102" y="96847"/>
                </a:lnTo>
                <a:lnTo>
                  <a:pt x="3390" y="80445"/>
                </a:lnTo>
                <a:lnTo>
                  <a:pt x="13359" y="72429"/>
                </a:lnTo>
                <a:cubicBezTo>
                  <a:pt x="12295" y="68561"/>
                  <a:pt x="11739" y="64530"/>
                  <a:pt x="11738" y="60428"/>
                </a:cubicBezTo>
                <a:lnTo>
                  <a:pt x="0" y="53965"/>
                </a:lnTo>
                <a:lnTo>
                  <a:pt x="4723" y="36484"/>
                </a:lnTo>
                <a:lnTo>
                  <a:pt x="18174" y="36709"/>
                </a:lnTo>
                <a:cubicBezTo>
                  <a:pt x="19999" y="33515"/>
                  <a:pt x="22203" y="30603"/>
                  <a:pt x="24696" y="27997"/>
                </a:cubicBezTo>
                <a:lnTo>
                  <a:pt x="20190" y="14215"/>
                </a:lnTo>
                <a:lnTo>
                  <a:pt x="35666" y="4625"/>
                </a:lnTo>
                <a:lnTo>
                  <a:pt x="46473" y="14962"/>
                </a:lnTo>
                <a:lnTo>
                  <a:pt x="46365" y="15030"/>
                </a:lnTo>
                <a:cubicBezTo>
                  <a:pt x="50613" y="13704"/>
                  <a:pt x="55098" y="13091"/>
                  <a:pt x="59667" y="13141"/>
                </a:cubicBezTo>
                <a:lnTo>
                  <a:pt x="59206" y="13018"/>
                </a:lnTo>
                <a:lnTo>
                  <a:pt x="66493" y="0"/>
                </a:lnTo>
                <a:close/>
              </a:path>
            </a:pathLst>
          </a:custGeom>
          <a:solidFill>
            <a:srgbClr val="E62949"/>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5444" t="4630" r="3888" b="20704"/>
          <a:stretch/>
        </p:blipFill>
        <p:spPr>
          <a:xfrm>
            <a:off x="531810" y="304799"/>
            <a:ext cx="2057402" cy="1568825"/>
          </a:xfrm>
          <a:prstGeom prst="rect">
            <a:avLst/>
          </a:prstGeom>
        </p:spPr>
      </p:pic>
      <p:pic>
        <p:nvPicPr>
          <p:cNvPr id="3" name="Picture 2"/>
          <p:cNvPicPr>
            <a:picLocks noChangeAspect="1"/>
          </p:cNvPicPr>
          <p:nvPr/>
        </p:nvPicPr>
        <p:blipFill rotWithShape="1">
          <a:blip r:embed="rId4">
            <a:extLst>
              <a:ext uri="{28A0092B-C50C-407E-A947-70E740481C1C}">
                <a14:useLocalDpi xmlns:a14="http://schemas.microsoft.com/office/drawing/2010/main" val="0"/>
              </a:ext>
            </a:extLst>
          </a:blip>
          <a:srcRect l="3595" t="3070" r="2935"/>
          <a:stretch/>
        </p:blipFill>
        <p:spPr>
          <a:xfrm>
            <a:off x="4208699" y="4538495"/>
            <a:ext cx="3810001" cy="2318704"/>
          </a:xfrm>
          <a:prstGeom prst="rect">
            <a:avLst/>
          </a:prstGeom>
        </p:spPr>
      </p:pic>
      <p:pic>
        <p:nvPicPr>
          <p:cNvPr id="4" name="Picture 3"/>
          <p:cNvPicPr>
            <a:picLocks noChangeAspect="1"/>
          </p:cNvPicPr>
          <p:nvPr/>
        </p:nvPicPr>
        <p:blipFill rotWithShape="1">
          <a:blip r:embed="rId5">
            <a:extLst>
              <a:ext uri="{28A0092B-C50C-407E-A947-70E740481C1C}">
                <a14:useLocalDpi xmlns:a14="http://schemas.microsoft.com/office/drawing/2010/main" val="0"/>
              </a:ext>
            </a:extLst>
          </a:blip>
          <a:srcRect l="26682" t="8148" r="20021" b="1482"/>
          <a:stretch/>
        </p:blipFill>
        <p:spPr>
          <a:xfrm>
            <a:off x="4208698" y="-52481"/>
            <a:ext cx="3810002" cy="4606987"/>
          </a:xfrm>
          <a:prstGeom prst="rect">
            <a:avLst/>
          </a:prstGeom>
        </p:spPr>
      </p:pic>
    </p:spTree>
    <p:extLst>
      <p:ext uri="{BB962C8B-B14F-4D97-AF65-F5344CB8AC3E}">
        <p14:creationId xmlns:p14="http://schemas.microsoft.com/office/powerpoint/2010/main" val="415338857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704"/>
        <p:cNvGrpSpPr/>
        <p:nvPr/>
      </p:nvGrpSpPr>
      <p:grpSpPr>
        <a:xfrm>
          <a:off x="0" y="0"/>
          <a:ext cx="0" cy="0"/>
          <a:chOff x="0" y="0"/>
          <a:chExt cx="0" cy="0"/>
        </a:xfrm>
      </p:grpSpPr>
      <p:sp>
        <p:nvSpPr>
          <p:cNvPr id="707" name="Shape 707"/>
          <p:cNvSpPr txBox="1"/>
          <p:nvPr/>
        </p:nvSpPr>
        <p:spPr>
          <a:xfrm>
            <a:off x="455612" y="3095236"/>
            <a:ext cx="3505200" cy="3076964"/>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nn-NO" sz="1600" kern="0" dirty="0">
                <a:solidFill>
                  <a:srgbClr val="3F3F3F"/>
                </a:solidFill>
                <a:latin typeface="Times New Roman" panose="02020603050405020304" pitchFamily="18" charset="0"/>
                <a:ea typeface="Arial"/>
                <a:cs typeface="Times New Roman" panose="02020603050405020304" pitchFamily="18" charset="0"/>
                <a:sym typeface="Arial"/>
              </a:rPr>
              <a:t>Dengue</a:t>
            </a:r>
          </a:p>
          <a:p>
            <a:pPr marL="285750" indent="-285750" defTabSz="1218895">
              <a:buFont typeface="Arial" panose="020B0604020202020204" pitchFamily="34" charset="0"/>
              <a:buChar char="•"/>
            </a:pPr>
            <a:r>
              <a:rPr lang="nn-NO" sz="1600" kern="0" dirty="0">
                <a:solidFill>
                  <a:srgbClr val="3F3F3F"/>
                </a:solidFill>
                <a:latin typeface="Times New Roman" panose="02020603050405020304" pitchFamily="18" charset="0"/>
                <a:ea typeface="Arial"/>
                <a:cs typeface="Times New Roman" panose="02020603050405020304" pitchFamily="18" charset="0"/>
                <a:sym typeface="Arial"/>
              </a:rPr>
              <a:t>Syphilis</a:t>
            </a:r>
          </a:p>
          <a:p>
            <a:pPr marL="285750" indent="-285750" defTabSz="1218895">
              <a:buFont typeface="Arial" panose="020B0604020202020204" pitchFamily="34" charset="0"/>
              <a:buChar char="•"/>
            </a:pPr>
            <a:r>
              <a:rPr lang="nn-NO" sz="1600" kern="0" dirty="0">
                <a:solidFill>
                  <a:srgbClr val="3F3F3F"/>
                </a:solidFill>
                <a:latin typeface="Times New Roman" panose="02020603050405020304" pitchFamily="18" charset="0"/>
                <a:ea typeface="Arial"/>
                <a:cs typeface="Times New Roman" panose="02020603050405020304" pitchFamily="18" charset="0"/>
                <a:sym typeface="Arial"/>
              </a:rPr>
              <a:t>Fasciola Hepatica IgG</a:t>
            </a:r>
          </a:p>
          <a:p>
            <a:pPr marL="285750" indent="-285750" defTabSz="1218895">
              <a:buFont typeface="Arial" panose="020B0604020202020204" pitchFamily="34" charset="0"/>
              <a:buChar char="•"/>
            </a:pPr>
            <a:r>
              <a:rPr lang="nn-NO" sz="1600" kern="0" dirty="0">
                <a:solidFill>
                  <a:srgbClr val="3F3F3F"/>
                </a:solidFill>
                <a:latin typeface="Times New Roman" panose="02020603050405020304" pitchFamily="18" charset="0"/>
                <a:ea typeface="Arial"/>
                <a:cs typeface="Times New Roman" panose="02020603050405020304" pitchFamily="18" charset="0"/>
                <a:sym typeface="Arial"/>
              </a:rPr>
              <a:t>H.pylori IgG</a:t>
            </a:r>
          </a:p>
          <a:p>
            <a:pPr marL="285750" indent="-285750" defTabSz="1218895">
              <a:buFont typeface="Arial" panose="020B0604020202020204" pitchFamily="34" charset="0"/>
              <a:buChar char="•"/>
            </a:pPr>
            <a:r>
              <a:rPr lang="nn-NO" sz="1600" kern="0" dirty="0">
                <a:solidFill>
                  <a:srgbClr val="3F3F3F"/>
                </a:solidFill>
                <a:latin typeface="Times New Roman" panose="02020603050405020304" pitchFamily="18" charset="0"/>
                <a:ea typeface="Arial"/>
                <a:cs typeface="Times New Roman" panose="02020603050405020304" pitchFamily="18" charset="0"/>
                <a:sym typeface="Arial"/>
              </a:rPr>
              <a:t>H.pylori IgA</a:t>
            </a:r>
          </a:p>
          <a:p>
            <a:pPr marL="285750" indent="-285750" defTabSz="1218895">
              <a:buFont typeface="Arial" panose="020B0604020202020204" pitchFamily="34" charset="0"/>
              <a:buChar char="•"/>
            </a:pPr>
            <a:r>
              <a:rPr lang="nn-NO" sz="1600" kern="0" dirty="0">
                <a:solidFill>
                  <a:srgbClr val="3F3F3F"/>
                </a:solidFill>
                <a:latin typeface="Times New Roman" panose="02020603050405020304" pitchFamily="18" charset="0"/>
                <a:ea typeface="Arial"/>
                <a:cs typeface="Times New Roman" panose="02020603050405020304" pitchFamily="18" charset="0"/>
                <a:sym typeface="Arial"/>
              </a:rPr>
              <a:t>H.pylori IgM</a:t>
            </a:r>
          </a:p>
          <a:p>
            <a:pPr marL="285750" indent="-285750" defTabSz="1218895">
              <a:buFont typeface="Arial" panose="020B0604020202020204" pitchFamily="34" charset="0"/>
              <a:buChar char="•"/>
            </a:pPr>
            <a:r>
              <a:rPr lang="nn-NO" sz="1600" kern="0" dirty="0">
                <a:solidFill>
                  <a:srgbClr val="3F3F3F"/>
                </a:solidFill>
                <a:latin typeface="Times New Roman" panose="02020603050405020304" pitchFamily="18" charset="0"/>
                <a:ea typeface="Arial"/>
                <a:cs typeface="Times New Roman" panose="02020603050405020304" pitchFamily="18" charset="0"/>
                <a:sym typeface="Arial"/>
              </a:rPr>
              <a:t>Hydatid Cyst (Echinococcus IgG)</a:t>
            </a:r>
          </a:p>
          <a:p>
            <a:pPr marL="285750" indent="-285750" defTabSz="1218895">
              <a:buFont typeface="Arial" panose="020B0604020202020204" pitchFamily="34" charset="0"/>
              <a:buChar char="•"/>
            </a:pPr>
            <a:r>
              <a:rPr lang="nn-NO" sz="1600" kern="0" dirty="0">
                <a:solidFill>
                  <a:srgbClr val="3F3F3F"/>
                </a:solidFill>
                <a:latin typeface="Times New Roman" panose="02020603050405020304" pitchFamily="18" charset="0"/>
                <a:ea typeface="Arial"/>
                <a:cs typeface="Times New Roman" panose="02020603050405020304" pitchFamily="18" charset="0"/>
                <a:sym typeface="Arial"/>
              </a:rPr>
              <a:t>Brucella IgG</a:t>
            </a:r>
          </a:p>
          <a:p>
            <a:pPr marL="285750" indent="-285750" defTabSz="1218895">
              <a:buFont typeface="Arial" panose="020B0604020202020204" pitchFamily="34" charset="0"/>
              <a:buChar char="•"/>
            </a:pPr>
            <a:r>
              <a:rPr lang="nn-NO" sz="1600" kern="0" dirty="0">
                <a:solidFill>
                  <a:srgbClr val="3F3F3F"/>
                </a:solidFill>
                <a:latin typeface="Times New Roman" panose="02020603050405020304" pitchFamily="18" charset="0"/>
                <a:ea typeface="Arial"/>
                <a:cs typeface="Times New Roman" panose="02020603050405020304" pitchFamily="18" charset="0"/>
                <a:sym typeface="Arial"/>
              </a:rPr>
              <a:t>Brucella IgM</a:t>
            </a:r>
          </a:p>
        </p:txBody>
      </p:sp>
      <p:sp>
        <p:nvSpPr>
          <p:cNvPr id="708" name="Shape 708"/>
          <p:cNvSpPr txBox="1"/>
          <p:nvPr/>
        </p:nvSpPr>
        <p:spPr>
          <a:xfrm>
            <a:off x="531811" y="2438459"/>
            <a:ext cx="3515771" cy="533341"/>
          </a:xfrm>
          <a:prstGeom prst="rect">
            <a:avLst/>
          </a:prstGeom>
          <a:noFill/>
          <a:ln>
            <a:noFill/>
          </a:ln>
        </p:spPr>
        <p:txBody>
          <a:bodyPr wrap="square" lIns="121868" tIns="60917" rIns="121868" bIns="60917" anchor="t" anchorCtr="0">
            <a:noAutofit/>
          </a:bodyPr>
          <a:lstStyle/>
          <a:p>
            <a:pPr defTabSz="1218895"/>
            <a:r>
              <a:rPr lang="en-US" sz="2400" b="1" kern="0" dirty="0">
                <a:solidFill>
                  <a:srgbClr val="3F3F3F"/>
                </a:solidFill>
                <a:ea typeface="Arial"/>
                <a:cs typeface="Arial"/>
                <a:sym typeface="Arial"/>
              </a:rPr>
              <a:t>Infectious Disease</a:t>
            </a:r>
            <a:endParaRPr lang="en" sz="1333" b="1" kern="0" dirty="0">
              <a:solidFill>
                <a:srgbClr val="3F3F3F"/>
              </a:solidFill>
              <a:latin typeface="Arial"/>
              <a:ea typeface="Arial"/>
              <a:cs typeface="Arial"/>
              <a:sym typeface="Arial"/>
            </a:endParaRPr>
          </a:p>
        </p:txBody>
      </p:sp>
      <p:grpSp>
        <p:nvGrpSpPr>
          <p:cNvPr id="711" name="Shape 711"/>
          <p:cNvGrpSpPr/>
          <p:nvPr/>
        </p:nvGrpSpPr>
        <p:grpSpPr>
          <a:xfrm>
            <a:off x="8560868" y="1007215"/>
            <a:ext cx="3400944" cy="897785"/>
            <a:chOff x="2113657" y="4283314"/>
            <a:chExt cx="3647460" cy="673514"/>
          </a:xfrm>
        </p:grpSpPr>
        <p:sp>
          <p:nvSpPr>
            <p:cNvPr id="712" name="Shape 712"/>
            <p:cNvSpPr txBox="1"/>
            <p:nvPr/>
          </p:nvSpPr>
          <p:spPr>
            <a:xfrm>
              <a:off x="2113657" y="4495163"/>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2500 Kits </a:t>
              </a: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(Per Month)</a:t>
              </a:r>
              <a:endParaRPr lang="en"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713" name="Shape 713"/>
            <p:cNvSpPr txBox="1"/>
            <p:nvPr/>
          </p:nvSpPr>
          <p:spPr>
            <a:xfrm>
              <a:off x="2113658" y="4283314"/>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rPr>
                <a:t>Production capacity</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30" name="Shape 451"/>
          <p:cNvSpPr/>
          <p:nvPr/>
        </p:nvSpPr>
        <p:spPr>
          <a:xfrm rot="1795255">
            <a:off x="8958484" y="448142"/>
            <a:ext cx="356158" cy="656509"/>
          </a:xfrm>
          <a:custGeom>
            <a:avLst/>
            <a:gdLst/>
            <a:ahLst/>
            <a:cxnLst/>
            <a:rect l="0" t="0" r="0" b="0"/>
            <a:pathLst>
              <a:path w="120000" h="120000" extrusionOk="0">
                <a:moveTo>
                  <a:pt x="60041" y="0"/>
                </a:moveTo>
                <a:cubicBezTo>
                  <a:pt x="68312" y="142"/>
                  <a:pt x="77049" y="3617"/>
                  <a:pt x="77802" y="9249"/>
                </a:cubicBezTo>
                <a:cubicBezTo>
                  <a:pt x="79731" y="16341"/>
                  <a:pt x="68983" y="18083"/>
                  <a:pt x="72034" y="26607"/>
                </a:cubicBezTo>
                <a:lnTo>
                  <a:pt x="120000" y="26607"/>
                </a:lnTo>
                <a:lnTo>
                  <a:pt x="120000" y="53320"/>
                </a:lnTo>
                <a:cubicBezTo>
                  <a:pt x="105180" y="54850"/>
                  <a:pt x="101982" y="49006"/>
                  <a:pt x="89415" y="50069"/>
                </a:cubicBezTo>
                <a:cubicBezTo>
                  <a:pt x="79319" y="50489"/>
                  <a:pt x="73089" y="55363"/>
                  <a:pt x="72833" y="59977"/>
                </a:cubicBezTo>
                <a:cubicBezTo>
                  <a:pt x="73004" y="64029"/>
                  <a:pt x="79442" y="70012"/>
                  <a:pt x="91464" y="70060"/>
                </a:cubicBezTo>
                <a:cubicBezTo>
                  <a:pt x="106013" y="69226"/>
                  <a:pt x="103877" y="65247"/>
                  <a:pt x="120000" y="65606"/>
                </a:cubicBezTo>
                <a:lnTo>
                  <a:pt x="120000" y="93541"/>
                </a:lnTo>
                <a:lnTo>
                  <a:pt x="70059" y="93541"/>
                </a:lnTo>
                <a:cubicBezTo>
                  <a:pt x="69329" y="102697"/>
                  <a:pt x="76533" y="101447"/>
                  <a:pt x="78036" y="109608"/>
                </a:cubicBezTo>
                <a:cubicBezTo>
                  <a:pt x="77950" y="116314"/>
                  <a:pt x="67224" y="119904"/>
                  <a:pt x="59959" y="120000"/>
                </a:cubicBezTo>
                <a:cubicBezTo>
                  <a:pt x="51687" y="119857"/>
                  <a:pt x="42950" y="116382"/>
                  <a:pt x="42197" y="110750"/>
                </a:cubicBezTo>
                <a:cubicBezTo>
                  <a:pt x="40279" y="103699"/>
                  <a:pt x="50892" y="101936"/>
                  <a:pt x="47995" y="93541"/>
                </a:cubicBezTo>
                <a:lnTo>
                  <a:pt x="0" y="93541"/>
                </a:lnTo>
                <a:lnTo>
                  <a:pt x="0" y="66075"/>
                </a:lnTo>
                <a:cubicBezTo>
                  <a:pt x="15368" y="64341"/>
                  <a:pt x="18478" y="70364"/>
                  <a:pt x="31219" y="69286"/>
                </a:cubicBezTo>
                <a:cubicBezTo>
                  <a:pt x="41315" y="68866"/>
                  <a:pt x="47545" y="63992"/>
                  <a:pt x="47801" y="59379"/>
                </a:cubicBezTo>
                <a:cubicBezTo>
                  <a:pt x="47631" y="55326"/>
                  <a:pt x="41193" y="49343"/>
                  <a:pt x="29171" y="49296"/>
                </a:cubicBezTo>
                <a:cubicBezTo>
                  <a:pt x="14433" y="50140"/>
                  <a:pt x="16816" y="54212"/>
                  <a:pt x="0" y="53739"/>
                </a:cubicBezTo>
                <a:lnTo>
                  <a:pt x="0" y="26607"/>
                </a:lnTo>
                <a:lnTo>
                  <a:pt x="49932" y="26607"/>
                </a:lnTo>
                <a:cubicBezTo>
                  <a:pt x="50748" y="17288"/>
                  <a:pt x="43474" y="18596"/>
                  <a:pt x="41963" y="10391"/>
                </a:cubicBezTo>
                <a:cubicBezTo>
                  <a:pt x="42049" y="3685"/>
                  <a:pt x="52775" y="95"/>
                  <a:pt x="60041" y="0"/>
                </a:cubicBezTo>
                <a:close/>
              </a:path>
            </a:pathLst>
          </a:custGeom>
          <a:solidFill>
            <a:srgbClr val="F4BD2D"/>
          </a:solidFill>
          <a:ln>
            <a:noFill/>
          </a:ln>
          <a:scene3d>
            <a:camera prst="orthographicFront">
              <a:rot lat="0" lon="0" rev="7200000"/>
            </a:camera>
            <a:lightRig rig="threePt" dir="t"/>
          </a:scene3d>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grpSp>
        <p:nvGrpSpPr>
          <p:cNvPr id="19" name="Shape 717"/>
          <p:cNvGrpSpPr/>
          <p:nvPr/>
        </p:nvGrpSpPr>
        <p:grpSpPr>
          <a:xfrm>
            <a:off x="8560868" y="5807816"/>
            <a:ext cx="3253608" cy="897784"/>
            <a:chOff x="2113657" y="4283315"/>
            <a:chExt cx="3647460" cy="673513"/>
          </a:xfrm>
        </p:grpSpPr>
        <p:sp>
          <p:nvSpPr>
            <p:cNvPr id="21" name="Shape 718"/>
            <p:cNvSpPr txBox="1"/>
            <p:nvPr/>
          </p:nvSpPr>
          <p:spPr>
            <a:xfrm>
              <a:off x="2113657" y="4495163"/>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 </a:t>
              </a: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49.00 </a:t>
              </a: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USD</a:t>
              </a:r>
              <a:endPar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22" name="Shape 719"/>
            <p:cNvSpPr txBox="1"/>
            <p:nvPr/>
          </p:nvSpPr>
          <p:spPr>
            <a:xfrm>
              <a:off x="2113658" y="4283315"/>
              <a:ext cx="3647459" cy="276999"/>
            </a:xfrm>
            <a:prstGeom prst="rect">
              <a:avLst/>
            </a:prstGeom>
            <a:noFill/>
            <a:ln>
              <a:noFill/>
            </a:ln>
          </p:spPr>
          <p:txBody>
            <a:bodyPr wrap="square" lIns="121868" tIns="60917" rIns="121868" bIns="60917" anchor="t" anchorCtr="0">
              <a:noAutofit/>
            </a:bodyPr>
            <a:lstStyle/>
            <a:p>
              <a:pPr defTabSz="1218895"/>
              <a:r>
                <a:rPr lang="en-US" b="1" kern="0" dirty="0" smtClean="0">
                  <a:solidFill>
                    <a:srgbClr val="595959"/>
                  </a:solidFill>
                  <a:latin typeface="Times New Roman" panose="02020603050405020304" pitchFamily="18" charset="0"/>
                  <a:ea typeface="Arial"/>
                  <a:cs typeface="Times New Roman" panose="02020603050405020304" pitchFamily="18" charset="0"/>
                  <a:sym typeface="Arial"/>
                </a:rPr>
                <a:t>Sales’ Price</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24" name="Shape 974"/>
          <p:cNvSpPr/>
          <p:nvPr/>
        </p:nvSpPr>
        <p:spPr>
          <a:xfrm rot="10800000">
            <a:off x="8959685" y="5285952"/>
            <a:ext cx="353751" cy="528546"/>
          </a:xfrm>
          <a:custGeom>
            <a:avLst/>
            <a:gdLst/>
            <a:ahLst/>
            <a:cxnLst/>
            <a:rect l="0" t="0" r="0" b="0"/>
            <a:pathLst>
              <a:path w="120000" h="120000" extrusionOk="0">
                <a:moveTo>
                  <a:pt x="51597" y="50921"/>
                </a:moveTo>
                <a:lnTo>
                  <a:pt x="51597" y="19698"/>
                </a:lnTo>
                <a:cubicBezTo>
                  <a:pt x="47669" y="20191"/>
                  <a:pt x="43916" y="21082"/>
                  <a:pt x="40531" y="22332"/>
                </a:cubicBezTo>
                <a:cubicBezTo>
                  <a:pt x="30598" y="26001"/>
                  <a:pt x="25457" y="32166"/>
                  <a:pt x="27169" y="38355"/>
                </a:cubicBezTo>
                <a:cubicBezTo>
                  <a:pt x="29239" y="46431"/>
                  <a:pt x="39005" y="49155"/>
                  <a:pt x="51597" y="50921"/>
                </a:cubicBezTo>
                <a:close/>
                <a:moveTo>
                  <a:pt x="67852" y="100379"/>
                </a:moveTo>
                <a:cubicBezTo>
                  <a:pt x="71963" y="99887"/>
                  <a:pt x="75901" y="98973"/>
                  <a:pt x="79437" y="97667"/>
                </a:cubicBezTo>
                <a:cubicBezTo>
                  <a:pt x="89370" y="93998"/>
                  <a:pt x="94511" y="87833"/>
                  <a:pt x="92799" y="81644"/>
                </a:cubicBezTo>
                <a:cubicBezTo>
                  <a:pt x="89506" y="73388"/>
                  <a:pt x="79840" y="69732"/>
                  <a:pt x="67852" y="67361"/>
                </a:cubicBezTo>
                <a:close/>
                <a:moveTo>
                  <a:pt x="67852" y="120000"/>
                </a:moveTo>
                <a:lnTo>
                  <a:pt x="51597" y="120000"/>
                </a:lnTo>
                <a:lnTo>
                  <a:pt x="51597" y="114256"/>
                </a:lnTo>
                <a:cubicBezTo>
                  <a:pt x="45417" y="113829"/>
                  <a:pt x="39328" y="112890"/>
                  <a:pt x="33554" y="111448"/>
                </a:cubicBezTo>
                <a:cubicBezTo>
                  <a:pt x="13606" y="106463"/>
                  <a:pt x="696" y="96271"/>
                  <a:pt x="0" y="84958"/>
                </a:cubicBezTo>
                <a:lnTo>
                  <a:pt x="26861" y="84529"/>
                </a:lnTo>
                <a:cubicBezTo>
                  <a:pt x="27245" y="90776"/>
                  <a:pt x="34374" y="96404"/>
                  <a:pt x="45389" y="99156"/>
                </a:cubicBezTo>
                <a:cubicBezTo>
                  <a:pt x="47394" y="99657"/>
                  <a:pt x="49467" y="100048"/>
                  <a:pt x="51597" y="100293"/>
                </a:cubicBezTo>
                <a:lnTo>
                  <a:pt x="51597" y="64682"/>
                </a:lnTo>
                <a:cubicBezTo>
                  <a:pt x="30368" y="61567"/>
                  <a:pt x="7690" y="58004"/>
                  <a:pt x="556" y="40045"/>
                </a:cubicBezTo>
                <a:cubicBezTo>
                  <a:pt x="-2422" y="28913"/>
                  <a:pt x="6883" y="17850"/>
                  <a:pt x="24755" y="11249"/>
                </a:cubicBezTo>
                <a:cubicBezTo>
                  <a:pt x="32832" y="8265"/>
                  <a:pt x="42066" y="6412"/>
                  <a:pt x="51597" y="5737"/>
                </a:cubicBezTo>
                <a:lnTo>
                  <a:pt x="51597" y="0"/>
                </a:lnTo>
                <a:lnTo>
                  <a:pt x="67852" y="0"/>
                </a:lnTo>
                <a:lnTo>
                  <a:pt x="67852" y="5703"/>
                </a:lnTo>
                <a:cubicBezTo>
                  <a:pt x="74209" y="6118"/>
                  <a:pt x="80479" y="7068"/>
                  <a:pt x="86414" y="8551"/>
                </a:cubicBezTo>
                <a:cubicBezTo>
                  <a:pt x="106363" y="13536"/>
                  <a:pt x="119273" y="23728"/>
                  <a:pt x="119969" y="35041"/>
                </a:cubicBezTo>
                <a:lnTo>
                  <a:pt x="93108" y="35470"/>
                </a:lnTo>
                <a:cubicBezTo>
                  <a:pt x="92723" y="29223"/>
                  <a:pt x="85594" y="23595"/>
                  <a:pt x="74579" y="20843"/>
                </a:cubicBezTo>
                <a:cubicBezTo>
                  <a:pt x="72410" y="20301"/>
                  <a:pt x="70160" y="19888"/>
                  <a:pt x="67852" y="19639"/>
                </a:cubicBezTo>
                <a:lnTo>
                  <a:pt x="67852" y="52969"/>
                </a:lnTo>
                <a:cubicBezTo>
                  <a:pt x="88284" y="55535"/>
                  <a:pt x="110482" y="59921"/>
                  <a:pt x="119411" y="79734"/>
                </a:cubicBezTo>
                <a:cubicBezTo>
                  <a:pt x="122511" y="90942"/>
                  <a:pt x="113201" y="102106"/>
                  <a:pt x="95213" y="108750"/>
                </a:cubicBezTo>
                <a:cubicBezTo>
                  <a:pt x="86990" y="111788"/>
                  <a:pt x="77568" y="113654"/>
                  <a:pt x="67852" y="114293"/>
                </a:cubicBezTo>
                <a:close/>
              </a:path>
            </a:pathLst>
          </a:custGeom>
          <a:solidFill>
            <a:schemeClr val="accent3">
              <a:lumMod val="75000"/>
            </a:schemeClr>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dk1"/>
              </a:solidFill>
              <a:latin typeface="Arial"/>
              <a:ea typeface="Arial"/>
              <a:cs typeface="Arial"/>
              <a:sym typeface="Arial"/>
            </a:endParaRPr>
          </a:p>
        </p:txBody>
      </p:sp>
      <p:sp>
        <p:nvSpPr>
          <p:cNvPr id="27" name="Shape 450"/>
          <p:cNvSpPr/>
          <p:nvPr/>
        </p:nvSpPr>
        <p:spPr>
          <a:xfrm>
            <a:off x="8841213" y="3733800"/>
            <a:ext cx="590697" cy="565118"/>
          </a:xfrm>
          <a:custGeom>
            <a:avLst/>
            <a:gdLst/>
            <a:ahLst/>
            <a:cxnLst/>
            <a:rect l="0" t="0" r="0" b="0"/>
            <a:pathLst>
              <a:path w="120000" h="120000" extrusionOk="0">
                <a:moveTo>
                  <a:pt x="65274" y="39473"/>
                </a:moveTo>
                <a:cubicBezTo>
                  <a:pt x="53599" y="36371"/>
                  <a:pt x="41599" y="43242"/>
                  <a:pt x="38470" y="54820"/>
                </a:cubicBezTo>
                <a:cubicBezTo>
                  <a:pt x="35342" y="66398"/>
                  <a:pt x="42270" y="78299"/>
                  <a:pt x="53945" y="81402"/>
                </a:cubicBezTo>
                <a:cubicBezTo>
                  <a:pt x="65620" y="84504"/>
                  <a:pt x="77621" y="77633"/>
                  <a:pt x="80749" y="66055"/>
                </a:cubicBezTo>
                <a:cubicBezTo>
                  <a:pt x="83877" y="54477"/>
                  <a:pt x="76949" y="42576"/>
                  <a:pt x="65274" y="39473"/>
                </a:cubicBezTo>
                <a:close/>
                <a:moveTo>
                  <a:pt x="69168" y="25060"/>
                </a:moveTo>
                <a:cubicBezTo>
                  <a:pt x="88870" y="30296"/>
                  <a:pt x="100561" y="50379"/>
                  <a:pt x="95282" y="69917"/>
                </a:cubicBezTo>
                <a:cubicBezTo>
                  <a:pt x="90003" y="89455"/>
                  <a:pt x="69753" y="101050"/>
                  <a:pt x="50051" y="95815"/>
                </a:cubicBezTo>
                <a:cubicBezTo>
                  <a:pt x="30350" y="90579"/>
                  <a:pt x="18658" y="70496"/>
                  <a:pt x="23937" y="50958"/>
                </a:cubicBezTo>
                <a:cubicBezTo>
                  <a:pt x="29216" y="31420"/>
                  <a:pt x="49467" y="19825"/>
                  <a:pt x="69168" y="25060"/>
                </a:cubicBezTo>
                <a:close/>
                <a:moveTo>
                  <a:pt x="70584" y="19819"/>
                </a:moveTo>
                <a:cubicBezTo>
                  <a:pt x="47964" y="13808"/>
                  <a:pt x="24713" y="27121"/>
                  <a:pt x="18652" y="49554"/>
                </a:cubicBezTo>
                <a:cubicBezTo>
                  <a:pt x="12591" y="71987"/>
                  <a:pt x="26015" y="95045"/>
                  <a:pt x="48635" y="101056"/>
                </a:cubicBezTo>
                <a:cubicBezTo>
                  <a:pt x="71255" y="107067"/>
                  <a:pt x="94506" y="93754"/>
                  <a:pt x="100567" y="71321"/>
                </a:cubicBezTo>
                <a:cubicBezTo>
                  <a:pt x="106628" y="48888"/>
                  <a:pt x="93204" y="25830"/>
                  <a:pt x="70584" y="19819"/>
                </a:cubicBezTo>
                <a:close/>
                <a:moveTo>
                  <a:pt x="120000" y="28418"/>
                </a:moveTo>
                <a:lnTo>
                  <a:pt x="119819" y="29085"/>
                </a:lnTo>
                <a:lnTo>
                  <a:pt x="119636" y="28804"/>
                </a:lnTo>
                <a:close/>
                <a:moveTo>
                  <a:pt x="84120" y="4683"/>
                </a:moveTo>
                <a:lnTo>
                  <a:pt x="83867" y="19572"/>
                </a:lnTo>
                <a:lnTo>
                  <a:pt x="83406" y="19449"/>
                </a:lnTo>
                <a:cubicBezTo>
                  <a:pt x="87163" y="21546"/>
                  <a:pt x="90559" y="24117"/>
                  <a:pt x="93431" y="27166"/>
                </a:cubicBezTo>
                <a:lnTo>
                  <a:pt x="106796" y="23870"/>
                </a:lnTo>
                <a:lnTo>
                  <a:pt x="115363" y="39849"/>
                </a:lnTo>
                <a:lnTo>
                  <a:pt x="105840" y="48364"/>
                </a:lnTo>
                <a:cubicBezTo>
                  <a:pt x="107034" y="52676"/>
                  <a:pt x="107596" y="57191"/>
                  <a:pt x="107394" y="61781"/>
                </a:cubicBezTo>
                <a:lnTo>
                  <a:pt x="119289" y="68330"/>
                </a:lnTo>
                <a:lnTo>
                  <a:pt x="114566" y="85810"/>
                </a:lnTo>
                <a:lnTo>
                  <a:pt x="100132" y="85570"/>
                </a:lnTo>
                <a:cubicBezTo>
                  <a:pt x="98307" y="88594"/>
                  <a:pt x="96096" y="91321"/>
                  <a:pt x="93619" y="93756"/>
                </a:cubicBezTo>
                <a:lnTo>
                  <a:pt x="98359" y="106025"/>
                </a:lnTo>
                <a:lnTo>
                  <a:pt x="83411" y="116405"/>
                </a:lnTo>
                <a:lnTo>
                  <a:pt x="72073" y="106643"/>
                </a:lnTo>
                <a:lnTo>
                  <a:pt x="73453" y="105685"/>
                </a:lnTo>
                <a:cubicBezTo>
                  <a:pt x="69110" y="107079"/>
                  <a:pt x="64517" y="107749"/>
                  <a:pt x="59835" y="107723"/>
                </a:cubicBezTo>
                <a:lnTo>
                  <a:pt x="52963" y="119999"/>
                </a:lnTo>
                <a:lnTo>
                  <a:pt x="35336" y="115316"/>
                </a:lnTo>
                <a:lnTo>
                  <a:pt x="35574" y="101277"/>
                </a:lnTo>
                <a:cubicBezTo>
                  <a:pt x="31839" y="99165"/>
                  <a:pt x="28466" y="96583"/>
                  <a:pt x="25614" y="93529"/>
                </a:cubicBezTo>
                <a:lnTo>
                  <a:pt x="25843" y="94015"/>
                </a:lnTo>
                <a:lnTo>
                  <a:pt x="11102" y="96847"/>
                </a:lnTo>
                <a:lnTo>
                  <a:pt x="3390" y="80445"/>
                </a:lnTo>
                <a:lnTo>
                  <a:pt x="13359" y="72429"/>
                </a:lnTo>
                <a:cubicBezTo>
                  <a:pt x="12295" y="68561"/>
                  <a:pt x="11739" y="64530"/>
                  <a:pt x="11738" y="60428"/>
                </a:cubicBezTo>
                <a:lnTo>
                  <a:pt x="0" y="53965"/>
                </a:lnTo>
                <a:lnTo>
                  <a:pt x="4723" y="36484"/>
                </a:lnTo>
                <a:lnTo>
                  <a:pt x="18174" y="36709"/>
                </a:lnTo>
                <a:cubicBezTo>
                  <a:pt x="19999" y="33515"/>
                  <a:pt x="22203" y="30603"/>
                  <a:pt x="24696" y="27997"/>
                </a:cubicBezTo>
                <a:lnTo>
                  <a:pt x="20190" y="14215"/>
                </a:lnTo>
                <a:lnTo>
                  <a:pt x="35666" y="4625"/>
                </a:lnTo>
                <a:lnTo>
                  <a:pt x="46473" y="14962"/>
                </a:lnTo>
                <a:lnTo>
                  <a:pt x="46365" y="15030"/>
                </a:lnTo>
                <a:cubicBezTo>
                  <a:pt x="50613" y="13704"/>
                  <a:pt x="55098" y="13091"/>
                  <a:pt x="59667" y="13141"/>
                </a:cubicBezTo>
                <a:lnTo>
                  <a:pt x="59206" y="13018"/>
                </a:lnTo>
                <a:lnTo>
                  <a:pt x="66493" y="0"/>
                </a:lnTo>
                <a:close/>
              </a:path>
            </a:pathLst>
          </a:custGeom>
          <a:solidFill>
            <a:srgbClr val="E62949"/>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34" name="Shape 715"/>
          <p:cNvSpPr/>
          <p:nvPr/>
        </p:nvSpPr>
        <p:spPr>
          <a:xfrm>
            <a:off x="8913812" y="2034916"/>
            <a:ext cx="445583" cy="444279"/>
          </a:xfrm>
          <a:custGeom>
            <a:avLst/>
            <a:gdLst/>
            <a:ahLst/>
            <a:cxnLst/>
            <a:rect l="0" t="0" r="0" b="0"/>
            <a:pathLst>
              <a:path w="120000" h="120000" extrusionOk="0">
                <a:moveTo>
                  <a:pt x="26666" y="100217"/>
                </a:moveTo>
                <a:cubicBezTo>
                  <a:pt x="25193" y="100217"/>
                  <a:pt x="24000" y="101415"/>
                  <a:pt x="24000" y="102892"/>
                </a:cubicBezTo>
                <a:cubicBezTo>
                  <a:pt x="24000" y="104369"/>
                  <a:pt x="25193" y="105566"/>
                  <a:pt x="26666" y="105566"/>
                </a:cubicBezTo>
                <a:lnTo>
                  <a:pt x="93333" y="105566"/>
                </a:lnTo>
                <a:cubicBezTo>
                  <a:pt x="94806" y="105566"/>
                  <a:pt x="96000" y="104369"/>
                  <a:pt x="96000" y="102892"/>
                </a:cubicBezTo>
                <a:cubicBezTo>
                  <a:pt x="96000" y="101415"/>
                  <a:pt x="94806" y="100217"/>
                  <a:pt x="93333" y="100217"/>
                </a:cubicBezTo>
                <a:close/>
                <a:moveTo>
                  <a:pt x="26666" y="87913"/>
                </a:moveTo>
                <a:cubicBezTo>
                  <a:pt x="25193" y="87913"/>
                  <a:pt x="24000" y="89111"/>
                  <a:pt x="24000" y="90588"/>
                </a:cubicBezTo>
                <a:cubicBezTo>
                  <a:pt x="24000" y="92065"/>
                  <a:pt x="25193" y="93262"/>
                  <a:pt x="26666" y="93262"/>
                </a:cubicBezTo>
                <a:lnTo>
                  <a:pt x="93333" y="93262"/>
                </a:lnTo>
                <a:cubicBezTo>
                  <a:pt x="94806" y="93262"/>
                  <a:pt x="96000" y="92065"/>
                  <a:pt x="96000" y="90588"/>
                </a:cubicBezTo>
                <a:cubicBezTo>
                  <a:pt x="96000" y="89111"/>
                  <a:pt x="94806" y="87913"/>
                  <a:pt x="93333" y="87913"/>
                </a:cubicBezTo>
                <a:close/>
                <a:moveTo>
                  <a:pt x="26666" y="75609"/>
                </a:moveTo>
                <a:cubicBezTo>
                  <a:pt x="25193" y="75609"/>
                  <a:pt x="24000" y="76806"/>
                  <a:pt x="24000" y="78284"/>
                </a:cubicBezTo>
                <a:cubicBezTo>
                  <a:pt x="24000" y="79761"/>
                  <a:pt x="25193" y="80958"/>
                  <a:pt x="26666" y="80958"/>
                </a:cubicBezTo>
                <a:lnTo>
                  <a:pt x="93333" y="80958"/>
                </a:lnTo>
                <a:cubicBezTo>
                  <a:pt x="94806" y="80958"/>
                  <a:pt x="96000" y="79761"/>
                  <a:pt x="96000" y="78284"/>
                </a:cubicBezTo>
                <a:cubicBezTo>
                  <a:pt x="96000" y="76806"/>
                  <a:pt x="94806" y="75609"/>
                  <a:pt x="93333" y="75609"/>
                </a:cubicBezTo>
                <a:close/>
                <a:moveTo>
                  <a:pt x="26666" y="63305"/>
                </a:moveTo>
                <a:cubicBezTo>
                  <a:pt x="25193" y="63305"/>
                  <a:pt x="24000" y="64502"/>
                  <a:pt x="24000" y="65979"/>
                </a:cubicBezTo>
                <a:cubicBezTo>
                  <a:pt x="24000" y="67457"/>
                  <a:pt x="25193" y="68654"/>
                  <a:pt x="26666" y="68654"/>
                </a:cubicBezTo>
                <a:lnTo>
                  <a:pt x="93333" y="68654"/>
                </a:lnTo>
                <a:cubicBezTo>
                  <a:pt x="94806" y="68654"/>
                  <a:pt x="96000" y="67457"/>
                  <a:pt x="96000" y="65979"/>
                </a:cubicBezTo>
                <a:cubicBezTo>
                  <a:pt x="96000" y="64502"/>
                  <a:pt x="94806" y="63305"/>
                  <a:pt x="93333" y="63305"/>
                </a:cubicBezTo>
                <a:close/>
                <a:moveTo>
                  <a:pt x="26666" y="51001"/>
                </a:moveTo>
                <a:cubicBezTo>
                  <a:pt x="25193" y="51001"/>
                  <a:pt x="24000" y="52198"/>
                  <a:pt x="24000" y="53675"/>
                </a:cubicBezTo>
                <a:cubicBezTo>
                  <a:pt x="24000" y="55152"/>
                  <a:pt x="25193" y="56350"/>
                  <a:pt x="26666" y="56350"/>
                </a:cubicBezTo>
                <a:lnTo>
                  <a:pt x="93333" y="56350"/>
                </a:lnTo>
                <a:cubicBezTo>
                  <a:pt x="94806" y="56350"/>
                  <a:pt x="96000" y="55152"/>
                  <a:pt x="96000" y="53675"/>
                </a:cubicBezTo>
                <a:cubicBezTo>
                  <a:pt x="96000" y="52198"/>
                  <a:pt x="94806" y="51001"/>
                  <a:pt x="93333" y="51001"/>
                </a:cubicBezTo>
                <a:close/>
                <a:moveTo>
                  <a:pt x="26666" y="38697"/>
                </a:moveTo>
                <a:cubicBezTo>
                  <a:pt x="25193" y="38697"/>
                  <a:pt x="24000" y="39894"/>
                  <a:pt x="24000" y="41371"/>
                </a:cubicBezTo>
                <a:cubicBezTo>
                  <a:pt x="24000" y="42848"/>
                  <a:pt x="25193" y="44046"/>
                  <a:pt x="26666" y="44046"/>
                </a:cubicBezTo>
                <a:lnTo>
                  <a:pt x="93333" y="44046"/>
                </a:lnTo>
                <a:cubicBezTo>
                  <a:pt x="94806" y="44046"/>
                  <a:pt x="96000" y="42848"/>
                  <a:pt x="96000" y="41371"/>
                </a:cubicBezTo>
                <a:cubicBezTo>
                  <a:pt x="96000" y="39894"/>
                  <a:pt x="94806" y="38697"/>
                  <a:pt x="93333" y="38697"/>
                </a:cubicBezTo>
                <a:close/>
                <a:moveTo>
                  <a:pt x="0" y="11366"/>
                </a:moveTo>
                <a:lnTo>
                  <a:pt x="6739" y="11366"/>
                </a:lnTo>
                <a:lnTo>
                  <a:pt x="6739" y="17459"/>
                </a:lnTo>
                <a:cubicBezTo>
                  <a:pt x="6739" y="22260"/>
                  <a:pt x="10619" y="26151"/>
                  <a:pt x="15405" y="26151"/>
                </a:cubicBezTo>
                <a:cubicBezTo>
                  <a:pt x="20192" y="26151"/>
                  <a:pt x="24072" y="22260"/>
                  <a:pt x="24072" y="17459"/>
                </a:cubicBezTo>
                <a:lnTo>
                  <a:pt x="24072" y="11366"/>
                </a:lnTo>
                <a:lnTo>
                  <a:pt x="29716" y="11366"/>
                </a:lnTo>
                <a:lnTo>
                  <a:pt x="29716" y="17459"/>
                </a:lnTo>
                <a:cubicBezTo>
                  <a:pt x="29716" y="22260"/>
                  <a:pt x="33597" y="26151"/>
                  <a:pt x="38383" y="26151"/>
                </a:cubicBezTo>
                <a:cubicBezTo>
                  <a:pt x="43170" y="26151"/>
                  <a:pt x="47050" y="22260"/>
                  <a:pt x="47050" y="17459"/>
                </a:cubicBezTo>
                <a:lnTo>
                  <a:pt x="47050" y="11366"/>
                </a:lnTo>
                <a:lnTo>
                  <a:pt x="52694" y="11366"/>
                </a:lnTo>
                <a:lnTo>
                  <a:pt x="52694" y="17459"/>
                </a:lnTo>
                <a:cubicBezTo>
                  <a:pt x="52694" y="22260"/>
                  <a:pt x="56574" y="26151"/>
                  <a:pt x="61361" y="26151"/>
                </a:cubicBezTo>
                <a:cubicBezTo>
                  <a:pt x="66147" y="26151"/>
                  <a:pt x="70028" y="22260"/>
                  <a:pt x="70028" y="17459"/>
                </a:cubicBezTo>
                <a:lnTo>
                  <a:pt x="70028" y="11366"/>
                </a:lnTo>
                <a:lnTo>
                  <a:pt x="75672" y="11366"/>
                </a:lnTo>
                <a:lnTo>
                  <a:pt x="75672" y="17459"/>
                </a:lnTo>
                <a:cubicBezTo>
                  <a:pt x="75672" y="22260"/>
                  <a:pt x="79552" y="26151"/>
                  <a:pt x="84339" y="26151"/>
                </a:cubicBezTo>
                <a:cubicBezTo>
                  <a:pt x="89125" y="26151"/>
                  <a:pt x="93005" y="22260"/>
                  <a:pt x="93005" y="17459"/>
                </a:cubicBezTo>
                <a:lnTo>
                  <a:pt x="93005" y="11366"/>
                </a:lnTo>
                <a:lnTo>
                  <a:pt x="98650" y="11366"/>
                </a:lnTo>
                <a:lnTo>
                  <a:pt x="98650" y="17459"/>
                </a:lnTo>
                <a:cubicBezTo>
                  <a:pt x="98650" y="22259"/>
                  <a:pt x="102530" y="26151"/>
                  <a:pt x="107316" y="26151"/>
                </a:cubicBezTo>
                <a:cubicBezTo>
                  <a:pt x="112103" y="26151"/>
                  <a:pt x="115983" y="22259"/>
                  <a:pt x="115983" y="17459"/>
                </a:cubicBezTo>
                <a:lnTo>
                  <a:pt x="115983" y="11366"/>
                </a:lnTo>
                <a:lnTo>
                  <a:pt x="120000" y="11366"/>
                </a:lnTo>
                <a:lnTo>
                  <a:pt x="120000" y="120000"/>
                </a:lnTo>
                <a:lnTo>
                  <a:pt x="0" y="120000"/>
                </a:lnTo>
                <a:close/>
                <a:moveTo>
                  <a:pt x="15405" y="0"/>
                </a:moveTo>
                <a:cubicBezTo>
                  <a:pt x="17983" y="0"/>
                  <a:pt x="20072" y="2095"/>
                  <a:pt x="20072" y="4680"/>
                </a:cubicBezTo>
                <a:lnTo>
                  <a:pt x="20072" y="18051"/>
                </a:lnTo>
                <a:cubicBezTo>
                  <a:pt x="20072" y="20636"/>
                  <a:pt x="17983" y="22732"/>
                  <a:pt x="15405" y="22732"/>
                </a:cubicBezTo>
                <a:cubicBezTo>
                  <a:pt x="12828" y="22732"/>
                  <a:pt x="10739" y="20636"/>
                  <a:pt x="10739" y="18051"/>
                </a:cubicBezTo>
                <a:lnTo>
                  <a:pt x="10739" y="4680"/>
                </a:lnTo>
                <a:cubicBezTo>
                  <a:pt x="10739" y="2095"/>
                  <a:pt x="12828" y="0"/>
                  <a:pt x="15405" y="0"/>
                </a:cubicBezTo>
                <a:close/>
                <a:moveTo>
                  <a:pt x="38383" y="0"/>
                </a:moveTo>
                <a:cubicBezTo>
                  <a:pt x="40960" y="0"/>
                  <a:pt x="43050" y="2095"/>
                  <a:pt x="43050" y="4680"/>
                </a:cubicBezTo>
                <a:lnTo>
                  <a:pt x="43050" y="18051"/>
                </a:lnTo>
                <a:cubicBezTo>
                  <a:pt x="43050" y="20636"/>
                  <a:pt x="40960" y="22732"/>
                  <a:pt x="38383" y="22732"/>
                </a:cubicBezTo>
                <a:cubicBezTo>
                  <a:pt x="35806" y="22732"/>
                  <a:pt x="33716" y="20636"/>
                  <a:pt x="33716" y="18051"/>
                </a:cubicBezTo>
                <a:lnTo>
                  <a:pt x="33716" y="4680"/>
                </a:lnTo>
                <a:cubicBezTo>
                  <a:pt x="33716" y="2095"/>
                  <a:pt x="35806" y="0"/>
                  <a:pt x="38383" y="0"/>
                </a:cubicBezTo>
                <a:close/>
                <a:moveTo>
                  <a:pt x="61361" y="0"/>
                </a:moveTo>
                <a:cubicBezTo>
                  <a:pt x="63938" y="0"/>
                  <a:pt x="66028" y="2095"/>
                  <a:pt x="66028" y="4680"/>
                </a:cubicBezTo>
                <a:lnTo>
                  <a:pt x="66028" y="18051"/>
                </a:lnTo>
                <a:cubicBezTo>
                  <a:pt x="66028" y="20636"/>
                  <a:pt x="63938" y="22731"/>
                  <a:pt x="61361" y="22731"/>
                </a:cubicBezTo>
                <a:cubicBezTo>
                  <a:pt x="58784" y="22731"/>
                  <a:pt x="56694" y="20636"/>
                  <a:pt x="56694" y="18051"/>
                </a:cubicBezTo>
                <a:lnTo>
                  <a:pt x="56694" y="4680"/>
                </a:lnTo>
                <a:cubicBezTo>
                  <a:pt x="56694" y="2095"/>
                  <a:pt x="58784" y="0"/>
                  <a:pt x="61361" y="0"/>
                </a:cubicBezTo>
                <a:close/>
                <a:moveTo>
                  <a:pt x="84339" y="0"/>
                </a:moveTo>
                <a:cubicBezTo>
                  <a:pt x="86916" y="0"/>
                  <a:pt x="89005" y="2095"/>
                  <a:pt x="89005" y="4680"/>
                </a:cubicBezTo>
                <a:lnTo>
                  <a:pt x="89005" y="18051"/>
                </a:lnTo>
                <a:cubicBezTo>
                  <a:pt x="89005" y="20636"/>
                  <a:pt x="86916" y="22731"/>
                  <a:pt x="84339" y="22731"/>
                </a:cubicBezTo>
                <a:cubicBezTo>
                  <a:pt x="81761" y="22731"/>
                  <a:pt x="79672" y="20636"/>
                  <a:pt x="79672" y="18051"/>
                </a:cubicBezTo>
                <a:lnTo>
                  <a:pt x="79672" y="4680"/>
                </a:lnTo>
                <a:cubicBezTo>
                  <a:pt x="79672" y="2095"/>
                  <a:pt x="81761" y="0"/>
                  <a:pt x="84339" y="0"/>
                </a:cubicBezTo>
                <a:close/>
                <a:moveTo>
                  <a:pt x="107316" y="0"/>
                </a:moveTo>
                <a:cubicBezTo>
                  <a:pt x="109894" y="0"/>
                  <a:pt x="111983" y="2095"/>
                  <a:pt x="111983" y="4680"/>
                </a:cubicBezTo>
                <a:lnTo>
                  <a:pt x="111983" y="18051"/>
                </a:lnTo>
                <a:cubicBezTo>
                  <a:pt x="111983" y="20636"/>
                  <a:pt x="109894" y="22731"/>
                  <a:pt x="107316" y="22731"/>
                </a:cubicBezTo>
                <a:cubicBezTo>
                  <a:pt x="104739" y="22731"/>
                  <a:pt x="102650" y="20636"/>
                  <a:pt x="102650" y="18051"/>
                </a:cubicBezTo>
                <a:lnTo>
                  <a:pt x="102650" y="4680"/>
                </a:lnTo>
                <a:cubicBezTo>
                  <a:pt x="102650" y="2095"/>
                  <a:pt x="104739" y="0"/>
                  <a:pt x="107316" y="0"/>
                </a:cubicBezTo>
                <a:close/>
              </a:path>
            </a:pathLst>
          </a:custGeom>
          <a:solidFill>
            <a:srgbClr val="1ED4DE"/>
          </a:solidFill>
          <a:ln>
            <a:noFill/>
          </a:ln>
        </p:spPr>
        <p:txBody>
          <a:bodyPr wrap="square" lIns="121868" tIns="60917" rIns="121868" bIns="60917" anchor="ctr" anchorCtr="0">
            <a:noAutofit/>
          </a:bodyPr>
          <a:lstStyle/>
          <a:p>
            <a:pPr algn="ctr" defTabSz="1218895"/>
            <a:endParaRPr sz="2399" kern="0">
              <a:solidFill>
                <a:srgbClr val="FFFFFF"/>
              </a:solidFill>
              <a:latin typeface="Arial"/>
              <a:ea typeface="Arial"/>
              <a:cs typeface="Arial"/>
              <a:sym typeface="Arial"/>
            </a:endParaRPr>
          </a:p>
        </p:txBody>
      </p:sp>
      <p:grpSp>
        <p:nvGrpSpPr>
          <p:cNvPr id="35" name="Shape 717"/>
          <p:cNvGrpSpPr/>
          <p:nvPr/>
        </p:nvGrpSpPr>
        <p:grpSpPr>
          <a:xfrm>
            <a:off x="8560868" y="2531216"/>
            <a:ext cx="3705744" cy="897784"/>
            <a:chOff x="2113657" y="4283315"/>
            <a:chExt cx="3887257" cy="673513"/>
          </a:xfrm>
        </p:grpSpPr>
        <p:sp>
          <p:nvSpPr>
            <p:cNvPr id="36" name="Shape 718"/>
            <p:cNvSpPr txBox="1"/>
            <p:nvPr/>
          </p:nvSpPr>
          <p:spPr>
            <a:xfrm>
              <a:off x="2113657" y="4495163"/>
              <a:ext cx="3887257"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a:solidFill>
                    <a:srgbClr val="595959"/>
                  </a:solidFill>
                  <a:latin typeface="Times New Roman" panose="02020603050405020304" pitchFamily="18" charset="0"/>
                  <a:ea typeface="Arial"/>
                  <a:cs typeface="Times New Roman" panose="02020603050405020304" pitchFamily="18" charset="0"/>
                </a:rPr>
                <a:t>All components of the Kits are successfully </a:t>
              </a:r>
              <a:r>
                <a:rPr lang="en-US" sz="1600" kern="0" dirty="0" smtClean="0">
                  <a:solidFill>
                    <a:srgbClr val="595959"/>
                  </a:solidFill>
                  <a:latin typeface="Times New Roman" panose="02020603050405020304" pitchFamily="18" charset="0"/>
                  <a:ea typeface="Arial"/>
                  <a:cs typeface="Times New Roman" panose="02020603050405020304" pitchFamily="18" charset="0"/>
                </a:rPr>
                <a:t>tested</a:t>
              </a:r>
              <a:endParaRPr lang="en"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37" name="Shape 719"/>
            <p:cNvSpPr txBox="1"/>
            <p:nvPr/>
          </p:nvSpPr>
          <p:spPr>
            <a:xfrm>
              <a:off x="2113658" y="4283315"/>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sym typeface="Arial"/>
                </a:rPr>
                <a:t>After sale services/ Guarantee</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r="26471" b="19512"/>
          <a:stretch/>
        </p:blipFill>
        <p:spPr>
          <a:xfrm>
            <a:off x="608012" y="581121"/>
            <a:ext cx="1628977" cy="1400079"/>
          </a:xfrm>
          <a:prstGeom prst="rect">
            <a:avLst/>
          </a:prstGeom>
        </p:spPr>
      </p:pic>
      <p:pic>
        <p:nvPicPr>
          <p:cNvPr id="29" name="Picture 28" descr="HPG"/>
          <p:cNvPicPr/>
          <p:nvPr/>
        </p:nvPicPr>
        <p:blipFill>
          <a:blip r:embed="rId4">
            <a:extLst>
              <a:ext uri="{28A0092B-C50C-407E-A947-70E740481C1C}">
                <a14:useLocalDpi xmlns:a14="http://schemas.microsoft.com/office/drawing/2010/main" val="0"/>
              </a:ext>
            </a:extLst>
          </a:blip>
          <a:srcRect/>
          <a:stretch>
            <a:fillRect/>
          </a:stretch>
        </p:blipFill>
        <p:spPr bwMode="auto">
          <a:xfrm>
            <a:off x="4037011" y="2438400"/>
            <a:ext cx="4109498" cy="2496864"/>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grpSp>
        <p:nvGrpSpPr>
          <p:cNvPr id="23" name="Shape 720"/>
          <p:cNvGrpSpPr/>
          <p:nvPr/>
        </p:nvGrpSpPr>
        <p:grpSpPr>
          <a:xfrm>
            <a:off x="8560867" y="4261751"/>
            <a:ext cx="3627958" cy="897784"/>
            <a:chOff x="2113657" y="4283314"/>
            <a:chExt cx="3647460" cy="673513"/>
          </a:xfrm>
        </p:grpSpPr>
        <p:sp>
          <p:nvSpPr>
            <p:cNvPr id="25" name="Shape 721"/>
            <p:cNvSpPr txBox="1"/>
            <p:nvPr/>
          </p:nvSpPr>
          <p:spPr>
            <a:xfrm>
              <a:off x="2113657" y="4495162"/>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pt-BR" sz="1600" kern="0" dirty="0" smtClean="0">
                  <a:solidFill>
                    <a:srgbClr val="595959"/>
                  </a:solidFill>
                  <a:latin typeface="Times New Roman" panose="02020603050405020304" pitchFamily="18" charset="0"/>
                  <a:ea typeface="Arial"/>
                  <a:cs typeface="Times New Roman" panose="02020603050405020304" pitchFamily="18" charset="0"/>
                  <a:sym typeface="Arial"/>
                </a:rPr>
                <a:t>Local (Iran) Certificates </a:t>
              </a:r>
              <a:endParaRPr lang="pt-BR"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26" name="Shape 722"/>
            <p:cNvSpPr txBox="1"/>
            <p:nvPr/>
          </p:nvSpPr>
          <p:spPr>
            <a:xfrm>
              <a:off x="2113658" y="4283314"/>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sym typeface="Arial"/>
                </a:rPr>
                <a:t>Standards and legally certificates:</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Tree>
    <p:extLst>
      <p:ext uri="{BB962C8B-B14F-4D97-AF65-F5344CB8AC3E}">
        <p14:creationId xmlns:p14="http://schemas.microsoft.com/office/powerpoint/2010/main" val="401740975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04"/>
        <p:cNvGrpSpPr/>
        <p:nvPr/>
      </p:nvGrpSpPr>
      <p:grpSpPr>
        <a:xfrm>
          <a:off x="0" y="0"/>
          <a:ext cx="0" cy="0"/>
          <a:chOff x="0" y="0"/>
          <a:chExt cx="0" cy="0"/>
        </a:xfrm>
      </p:grpSpPr>
      <p:sp>
        <p:nvSpPr>
          <p:cNvPr id="707" name="Shape 707"/>
          <p:cNvSpPr txBox="1"/>
          <p:nvPr/>
        </p:nvSpPr>
        <p:spPr>
          <a:xfrm>
            <a:off x="455611" y="2847663"/>
            <a:ext cx="3304103" cy="3076964"/>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Input Voltage: 190∼245 VAC</a:t>
            </a:r>
          </a:p>
          <a:p>
            <a:pPr marL="285750" indent="-285750" defTabSz="1218895">
              <a:buFont typeface="Arial" panose="020B0604020202020204" pitchFamily="34" charset="0"/>
              <a:buChar char="•"/>
            </a:pP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Input Frequency: 50∼60 Hz</a:t>
            </a:r>
          </a:p>
          <a:p>
            <a:pPr marL="285750" indent="-285750" defTabSz="1218895">
              <a:buFont typeface="Arial" panose="020B0604020202020204" pitchFamily="34" charset="0"/>
              <a:buChar char="•"/>
            </a:pP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Max Supply Current: 3.8 A</a:t>
            </a:r>
          </a:p>
          <a:p>
            <a:pPr marL="285750" indent="-285750" defTabSz="1218895">
              <a:buFont typeface="Arial" panose="020B0604020202020204" pitchFamily="34" charset="0"/>
              <a:buChar char="•"/>
            </a:pP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Main Fuses: 2×4 AT</a:t>
            </a:r>
          </a:p>
          <a:p>
            <a:pPr marL="285750" indent="-285750" defTabSz="1218895">
              <a:buFont typeface="Arial" panose="020B0604020202020204" pitchFamily="34" charset="0"/>
              <a:buChar char="•"/>
            </a:pP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Weight: 10 Kg</a:t>
            </a:r>
          </a:p>
          <a:p>
            <a:pPr marL="285750" indent="-285750" defTabSz="1218895">
              <a:buFont typeface="Arial" panose="020B0604020202020204" pitchFamily="34" charset="0"/>
              <a:buChar char="•"/>
            </a:pP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Dimensions: 40×48×16 </a:t>
            </a: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Cm</a:t>
            </a:r>
          </a:p>
          <a:p>
            <a:pPr marL="285750" indent="-285750" defTabSz="1218895">
              <a:buFont typeface="Arial" panose="020B0604020202020204" pitchFamily="34" charset="0"/>
              <a:buChar char="•"/>
            </a:pP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Accordance with IEC601-1(2005), IEC601-2-2(2006)</a:t>
            </a:r>
          </a:p>
          <a:p>
            <a:pPr marL="285750" indent="-285750" defTabSz="1218895">
              <a:buFont typeface="Arial" panose="020B0604020202020204" pitchFamily="34" charset="0"/>
              <a:buChar char="•"/>
            </a:pP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Type of Output: CF</a:t>
            </a:r>
          </a:p>
          <a:p>
            <a:pPr marL="285750" indent="-285750" defTabSz="1218895">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HF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Leakage Current: </a:t>
            </a:r>
            <a:r>
              <a:rPr lang="en-US" sz="1600" kern="0" dirty="0" err="1">
                <a:solidFill>
                  <a:srgbClr val="3F3F3F"/>
                </a:solidFill>
                <a:latin typeface="Times New Roman" panose="02020603050405020304" pitchFamily="18" charset="0"/>
                <a:ea typeface="Arial"/>
                <a:cs typeface="Times New Roman" panose="02020603050405020304" pitchFamily="18" charset="0"/>
                <a:sym typeface="Arial"/>
              </a:rPr>
              <a:t>Monopolar</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&lt;100 mA,</a:t>
            </a:r>
          </a:p>
          <a:p>
            <a:pPr marL="285750" indent="-285750" defTabSz="1218895">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Single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Fault Condition&lt;50 </a:t>
            </a:r>
            <a:r>
              <a:rPr lang="el-GR" sz="1600" kern="0" dirty="0">
                <a:solidFill>
                  <a:srgbClr val="3F3F3F"/>
                </a:solidFill>
                <a:latin typeface="Times New Roman" panose="02020603050405020304" pitchFamily="18" charset="0"/>
                <a:ea typeface="Arial"/>
                <a:cs typeface="Times New Roman" panose="02020603050405020304" pitchFamily="18" charset="0"/>
                <a:sym typeface="Arial"/>
              </a:rPr>
              <a:t>μ</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A</a:t>
            </a:r>
          </a:p>
          <a:p>
            <a:pPr marL="285750" indent="-285750" defTabSz="1218895">
              <a:buFont typeface="Arial" panose="020B0604020202020204" pitchFamily="34" charset="0"/>
              <a:buChar char="•"/>
            </a:pP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Protection Class: I</a:t>
            </a:r>
          </a:p>
          <a:p>
            <a:pPr marL="285750" indent="-285750" defTabSz="1218895">
              <a:buFont typeface="Arial" panose="020B0604020202020204" pitchFamily="34" charset="0"/>
              <a:buChar char="•"/>
            </a:pP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Sink Current&lt;500 </a:t>
            </a:r>
            <a:r>
              <a:rPr lang="el-GR" sz="1600" kern="0" dirty="0">
                <a:solidFill>
                  <a:srgbClr val="3F3F3F"/>
                </a:solidFill>
                <a:latin typeface="Times New Roman" panose="02020603050405020304" pitchFamily="18" charset="0"/>
                <a:ea typeface="Arial"/>
                <a:cs typeface="Times New Roman" panose="02020603050405020304" pitchFamily="18" charset="0"/>
                <a:sym typeface="Arial"/>
              </a:rPr>
              <a:t>μ</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A</a:t>
            </a:r>
          </a:p>
          <a:p>
            <a:pPr defTabSz="1218895"/>
            <a:endParaRPr lang="en-US" sz="1600" kern="0" dirty="0">
              <a:solidFill>
                <a:srgbClr val="3F3F3F"/>
              </a:solidFill>
              <a:ea typeface="Arial"/>
              <a:cs typeface="Arial"/>
              <a:sym typeface="Arial"/>
            </a:endParaRPr>
          </a:p>
        </p:txBody>
      </p:sp>
      <p:sp>
        <p:nvSpPr>
          <p:cNvPr id="708" name="Shape 708"/>
          <p:cNvSpPr txBox="1"/>
          <p:nvPr/>
        </p:nvSpPr>
        <p:spPr>
          <a:xfrm>
            <a:off x="455612" y="2122351"/>
            <a:ext cx="3352800" cy="533341"/>
          </a:xfrm>
          <a:prstGeom prst="rect">
            <a:avLst/>
          </a:prstGeom>
          <a:noFill/>
          <a:ln>
            <a:noFill/>
          </a:ln>
        </p:spPr>
        <p:txBody>
          <a:bodyPr wrap="square" lIns="121868" tIns="60917" rIns="121868" bIns="60917" anchor="t" anchorCtr="0">
            <a:noAutofit/>
          </a:bodyPr>
          <a:lstStyle/>
          <a:p>
            <a:pPr defTabSz="1218895"/>
            <a:r>
              <a:rPr lang="en-US" sz="2400" b="1" kern="0" dirty="0" smtClean="0">
                <a:solidFill>
                  <a:srgbClr val="3F3F3F"/>
                </a:solidFill>
                <a:latin typeface="Arial"/>
                <a:ea typeface="Arial"/>
                <a:cs typeface="Arial"/>
                <a:sym typeface="Arial"/>
              </a:rPr>
              <a:t>Smart </a:t>
            </a:r>
            <a:r>
              <a:rPr lang="en-US" sz="2400" b="1" kern="0" dirty="0" err="1" smtClean="0">
                <a:solidFill>
                  <a:srgbClr val="3F3F3F"/>
                </a:solidFill>
                <a:latin typeface="Arial"/>
                <a:ea typeface="Arial"/>
                <a:cs typeface="Arial"/>
                <a:sym typeface="Arial"/>
              </a:rPr>
              <a:t>Electrosurgery</a:t>
            </a:r>
            <a:endParaRPr lang="en" sz="1333" b="1" kern="0" dirty="0">
              <a:solidFill>
                <a:srgbClr val="3F3F3F"/>
              </a:solidFill>
              <a:latin typeface="Arial"/>
              <a:ea typeface="Arial"/>
              <a:cs typeface="Arial"/>
              <a:sym typeface="Arial"/>
            </a:endParaRPr>
          </a:p>
        </p:txBody>
      </p:sp>
      <p:grpSp>
        <p:nvGrpSpPr>
          <p:cNvPr id="711" name="Shape 711"/>
          <p:cNvGrpSpPr/>
          <p:nvPr/>
        </p:nvGrpSpPr>
        <p:grpSpPr>
          <a:xfrm>
            <a:off x="8560868" y="931015"/>
            <a:ext cx="3400944" cy="897785"/>
            <a:chOff x="2113657" y="4283314"/>
            <a:chExt cx="3647460" cy="673514"/>
          </a:xfrm>
        </p:grpSpPr>
        <p:sp>
          <p:nvSpPr>
            <p:cNvPr id="712" name="Shape 712"/>
            <p:cNvSpPr txBox="1"/>
            <p:nvPr/>
          </p:nvSpPr>
          <p:spPr>
            <a:xfrm>
              <a:off x="2113657" y="4495163"/>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100 </a:t>
              </a: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Units (Per month)</a:t>
              </a:r>
              <a:endParaRPr lang="en"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713" name="Shape 713"/>
            <p:cNvSpPr txBox="1"/>
            <p:nvPr/>
          </p:nvSpPr>
          <p:spPr>
            <a:xfrm>
              <a:off x="2113658" y="4283314"/>
              <a:ext cx="3647459" cy="276999"/>
            </a:xfrm>
            <a:prstGeom prst="rect">
              <a:avLst/>
            </a:prstGeom>
            <a:noFill/>
            <a:ln>
              <a:noFill/>
            </a:ln>
          </p:spPr>
          <p:txBody>
            <a:bodyPr wrap="square" lIns="121868" tIns="60917" rIns="121868" bIns="60917" anchor="t" anchorCtr="0">
              <a:noAutofit/>
            </a:bodyPr>
            <a:lstStyle/>
            <a:p>
              <a:pPr defTabSz="1218895"/>
              <a:r>
                <a:rPr lang="en-US" b="1" dirty="0">
                  <a:latin typeface="Times New Roman" panose="02020603050405020304" pitchFamily="18" charset="0"/>
                  <a:cs typeface="Times New Roman" panose="02020603050405020304" pitchFamily="18" charset="0"/>
                </a:rPr>
                <a:t>Production capacity</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715" name="Shape 715"/>
          <p:cNvSpPr/>
          <p:nvPr/>
        </p:nvSpPr>
        <p:spPr>
          <a:xfrm>
            <a:off x="8913812" y="1882516"/>
            <a:ext cx="445583" cy="444279"/>
          </a:xfrm>
          <a:custGeom>
            <a:avLst/>
            <a:gdLst/>
            <a:ahLst/>
            <a:cxnLst/>
            <a:rect l="0" t="0" r="0" b="0"/>
            <a:pathLst>
              <a:path w="120000" h="120000" extrusionOk="0">
                <a:moveTo>
                  <a:pt x="26666" y="100217"/>
                </a:moveTo>
                <a:cubicBezTo>
                  <a:pt x="25193" y="100217"/>
                  <a:pt x="24000" y="101415"/>
                  <a:pt x="24000" y="102892"/>
                </a:cubicBezTo>
                <a:cubicBezTo>
                  <a:pt x="24000" y="104369"/>
                  <a:pt x="25193" y="105566"/>
                  <a:pt x="26666" y="105566"/>
                </a:cubicBezTo>
                <a:lnTo>
                  <a:pt x="93333" y="105566"/>
                </a:lnTo>
                <a:cubicBezTo>
                  <a:pt x="94806" y="105566"/>
                  <a:pt x="96000" y="104369"/>
                  <a:pt x="96000" y="102892"/>
                </a:cubicBezTo>
                <a:cubicBezTo>
                  <a:pt x="96000" y="101415"/>
                  <a:pt x="94806" y="100217"/>
                  <a:pt x="93333" y="100217"/>
                </a:cubicBezTo>
                <a:close/>
                <a:moveTo>
                  <a:pt x="26666" y="87913"/>
                </a:moveTo>
                <a:cubicBezTo>
                  <a:pt x="25193" y="87913"/>
                  <a:pt x="24000" y="89111"/>
                  <a:pt x="24000" y="90588"/>
                </a:cubicBezTo>
                <a:cubicBezTo>
                  <a:pt x="24000" y="92065"/>
                  <a:pt x="25193" y="93262"/>
                  <a:pt x="26666" y="93262"/>
                </a:cubicBezTo>
                <a:lnTo>
                  <a:pt x="93333" y="93262"/>
                </a:lnTo>
                <a:cubicBezTo>
                  <a:pt x="94806" y="93262"/>
                  <a:pt x="96000" y="92065"/>
                  <a:pt x="96000" y="90588"/>
                </a:cubicBezTo>
                <a:cubicBezTo>
                  <a:pt x="96000" y="89111"/>
                  <a:pt x="94806" y="87913"/>
                  <a:pt x="93333" y="87913"/>
                </a:cubicBezTo>
                <a:close/>
                <a:moveTo>
                  <a:pt x="26666" y="75609"/>
                </a:moveTo>
                <a:cubicBezTo>
                  <a:pt x="25193" y="75609"/>
                  <a:pt x="24000" y="76806"/>
                  <a:pt x="24000" y="78284"/>
                </a:cubicBezTo>
                <a:cubicBezTo>
                  <a:pt x="24000" y="79761"/>
                  <a:pt x="25193" y="80958"/>
                  <a:pt x="26666" y="80958"/>
                </a:cubicBezTo>
                <a:lnTo>
                  <a:pt x="93333" y="80958"/>
                </a:lnTo>
                <a:cubicBezTo>
                  <a:pt x="94806" y="80958"/>
                  <a:pt x="96000" y="79761"/>
                  <a:pt x="96000" y="78284"/>
                </a:cubicBezTo>
                <a:cubicBezTo>
                  <a:pt x="96000" y="76806"/>
                  <a:pt x="94806" y="75609"/>
                  <a:pt x="93333" y="75609"/>
                </a:cubicBezTo>
                <a:close/>
                <a:moveTo>
                  <a:pt x="26666" y="63305"/>
                </a:moveTo>
                <a:cubicBezTo>
                  <a:pt x="25193" y="63305"/>
                  <a:pt x="24000" y="64502"/>
                  <a:pt x="24000" y="65979"/>
                </a:cubicBezTo>
                <a:cubicBezTo>
                  <a:pt x="24000" y="67457"/>
                  <a:pt x="25193" y="68654"/>
                  <a:pt x="26666" y="68654"/>
                </a:cubicBezTo>
                <a:lnTo>
                  <a:pt x="93333" y="68654"/>
                </a:lnTo>
                <a:cubicBezTo>
                  <a:pt x="94806" y="68654"/>
                  <a:pt x="96000" y="67457"/>
                  <a:pt x="96000" y="65979"/>
                </a:cubicBezTo>
                <a:cubicBezTo>
                  <a:pt x="96000" y="64502"/>
                  <a:pt x="94806" y="63305"/>
                  <a:pt x="93333" y="63305"/>
                </a:cubicBezTo>
                <a:close/>
                <a:moveTo>
                  <a:pt x="26666" y="51001"/>
                </a:moveTo>
                <a:cubicBezTo>
                  <a:pt x="25193" y="51001"/>
                  <a:pt x="24000" y="52198"/>
                  <a:pt x="24000" y="53675"/>
                </a:cubicBezTo>
                <a:cubicBezTo>
                  <a:pt x="24000" y="55152"/>
                  <a:pt x="25193" y="56350"/>
                  <a:pt x="26666" y="56350"/>
                </a:cubicBezTo>
                <a:lnTo>
                  <a:pt x="93333" y="56350"/>
                </a:lnTo>
                <a:cubicBezTo>
                  <a:pt x="94806" y="56350"/>
                  <a:pt x="96000" y="55152"/>
                  <a:pt x="96000" y="53675"/>
                </a:cubicBezTo>
                <a:cubicBezTo>
                  <a:pt x="96000" y="52198"/>
                  <a:pt x="94806" y="51001"/>
                  <a:pt x="93333" y="51001"/>
                </a:cubicBezTo>
                <a:close/>
                <a:moveTo>
                  <a:pt x="26666" y="38697"/>
                </a:moveTo>
                <a:cubicBezTo>
                  <a:pt x="25193" y="38697"/>
                  <a:pt x="24000" y="39894"/>
                  <a:pt x="24000" y="41371"/>
                </a:cubicBezTo>
                <a:cubicBezTo>
                  <a:pt x="24000" y="42848"/>
                  <a:pt x="25193" y="44046"/>
                  <a:pt x="26666" y="44046"/>
                </a:cubicBezTo>
                <a:lnTo>
                  <a:pt x="93333" y="44046"/>
                </a:lnTo>
                <a:cubicBezTo>
                  <a:pt x="94806" y="44046"/>
                  <a:pt x="96000" y="42848"/>
                  <a:pt x="96000" y="41371"/>
                </a:cubicBezTo>
                <a:cubicBezTo>
                  <a:pt x="96000" y="39894"/>
                  <a:pt x="94806" y="38697"/>
                  <a:pt x="93333" y="38697"/>
                </a:cubicBezTo>
                <a:close/>
                <a:moveTo>
                  <a:pt x="0" y="11366"/>
                </a:moveTo>
                <a:lnTo>
                  <a:pt x="6739" y="11366"/>
                </a:lnTo>
                <a:lnTo>
                  <a:pt x="6739" y="17459"/>
                </a:lnTo>
                <a:cubicBezTo>
                  <a:pt x="6739" y="22260"/>
                  <a:pt x="10619" y="26151"/>
                  <a:pt x="15405" y="26151"/>
                </a:cubicBezTo>
                <a:cubicBezTo>
                  <a:pt x="20192" y="26151"/>
                  <a:pt x="24072" y="22260"/>
                  <a:pt x="24072" y="17459"/>
                </a:cubicBezTo>
                <a:lnTo>
                  <a:pt x="24072" y="11366"/>
                </a:lnTo>
                <a:lnTo>
                  <a:pt x="29716" y="11366"/>
                </a:lnTo>
                <a:lnTo>
                  <a:pt x="29716" y="17459"/>
                </a:lnTo>
                <a:cubicBezTo>
                  <a:pt x="29716" y="22260"/>
                  <a:pt x="33597" y="26151"/>
                  <a:pt x="38383" y="26151"/>
                </a:cubicBezTo>
                <a:cubicBezTo>
                  <a:pt x="43170" y="26151"/>
                  <a:pt x="47050" y="22260"/>
                  <a:pt x="47050" y="17459"/>
                </a:cubicBezTo>
                <a:lnTo>
                  <a:pt x="47050" y="11366"/>
                </a:lnTo>
                <a:lnTo>
                  <a:pt x="52694" y="11366"/>
                </a:lnTo>
                <a:lnTo>
                  <a:pt x="52694" y="17459"/>
                </a:lnTo>
                <a:cubicBezTo>
                  <a:pt x="52694" y="22260"/>
                  <a:pt x="56574" y="26151"/>
                  <a:pt x="61361" y="26151"/>
                </a:cubicBezTo>
                <a:cubicBezTo>
                  <a:pt x="66147" y="26151"/>
                  <a:pt x="70028" y="22260"/>
                  <a:pt x="70028" y="17459"/>
                </a:cubicBezTo>
                <a:lnTo>
                  <a:pt x="70028" y="11366"/>
                </a:lnTo>
                <a:lnTo>
                  <a:pt x="75672" y="11366"/>
                </a:lnTo>
                <a:lnTo>
                  <a:pt x="75672" y="17459"/>
                </a:lnTo>
                <a:cubicBezTo>
                  <a:pt x="75672" y="22260"/>
                  <a:pt x="79552" y="26151"/>
                  <a:pt x="84339" y="26151"/>
                </a:cubicBezTo>
                <a:cubicBezTo>
                  <a:pt x="89125" y="26151"/>
                  <a:pt x="93005" y="22260"/>
                  <a:pt x="93005" y="17459"/>
                </a:cubicBezTo>
                <a:lnTo>
                  <a:pt x="93005" y="11366"/>
                </a:lnTo>
                <a:lnTo>
                  <a:pt x="98650" y="11366"/>
                </a:lnTo>
                <a:lnTo>
                  <a:pt x="98650" y="17459"/>
                </a:lnTo>
                <a:cubicBezTo>
                  <a:pt x="98650" y="22259"/>
                  <a:pt x="102530" y="26151"/>
                  <a:pt x="107316" y="26151"/>
                </a:cubicBezTo>
                <a:cubicBezTo>
                  <a:pt x="112103" y="26151"/>
                  <a:pt x="115983" y="22259"/>
                  <a:pt x="115983" y="17459"/>
                </a:cubicBezTo>
                <a:lnTo>
                  <a:pt x="115983" y="11366"/>
                </a:lnTo>
                <a:lnTo>
                  <a:pt x="120000" y="11366"/>
                </a:lnTo>
                <a:lnTo>
                  <a:pt x="120000" y="120000"/>
                </a:lnTo>
                <a:lnTo>
                  <a:pt x="0" y="120000"/>
                </a:lnTo>
                <a:close/>
                <a:moveTo>
                  <a:pt x="15405" y="0"/>
                </a:moveTo>
                <a:cubicBezTo>
                  <a:pt x="17983" y="0"/>
                  <a:pt x="20072" y="2095"/>
                  <a:pt x="20072" y="4680"/>
                </a:cubicBezTo>
                <a:lnTo>
                  <a:pt x="20072" y="18051"/>
                </a:lnTo>
                <a:cubicBezTo>
                  <a:pt x="20072" y="20636"/>
                  <a:pt x="17983" y="22732"/>
                  <a:pt x="15405" y="22732"/>
                </a:cubicBezTo>
                <a:cubicBezTo>
                  <a:pt x="12828" y="22732"/>
                  <a:pt x="10739" y="20636"/>
                  <a:pt x="10739" y="18051"/>
                </a:cubicBezTo>
                <a:lnTo>
                  <a:pt x="10739" y="4680"/>
                </a:lnTo>
                <a:cubicBezTo>
                  <a:pt x="10739" y="2095"/>
                  <a:pt x="12828" y="0"/>
                  <a:pt x="15405" y="0"/>
                </a:cubicBezTo>
                <a:close/>
                <a:moveTo>
                  <a:pt x="38383" y="0"/>
                </a:moveTo>
                <a:cubicBezTo>
                  <a:pt x="40960" y="0"/>
                  <a:pt x="43050" y="2095"/>
                  <a:pt x="43050" y="4680"/>
                </a:cubicBezTo>
                <a:lnTo>
                  <a:pt x="43050" y="18051"/>
                </a:lnTo>
                <a:cubicBezTo>
                  <a:pt x="43050" y="20636"/>
                  <a:pt x="40960" y="22732"/>
                  <a:pt x="38383" y="22732"/>
                </a:cubicBezTo>
                <a:cubicBezTo>
                  <a:pt x="35806" y="22732"/>
                  <a:pt x="33716" y="20636"/>
                  <a:pt x="33716" y="18051"/>
                </a:cubicBezTo>
                <a:lnTo>
                  <a:pt x="33716" y="4680"/>
                </a:lnTo>
                <a:cubicBezTo>
                  <a:pt x="33716" y="2095"/>
                  <a:pt x="35806" y="0"/>
                  <a:pt x="38383" y="0"/>
                </a:cubicBezTo>
                <a:close/>
                <a:moveTo>
                  <a:pt x="61361" y="0"/>
                </a:moveTo>
                <a:cubicBezTo>
                  <a:pt x="63938" y="0"/>
                  <a:pt x="66028" y="2095"/>
                  <a:pt x="66028" y="4680"/>
                </a:cubicBezTo>
                <a:lnTo>
                  <a:pt x="66028" y="18051"/>
                </a:lnTo>
                <a:cubicBezTo>
                  <a:pt x="66028" y="20636"/>
                  <a:pt x="63938" y="22731"/>
                  <a:pt x="61361" y="22731"/>
                </a:cubicBezTo>
                <a:cubicBezTo>
                  <a:pt x="58784" y="22731"/>
                  <a:pt x="56694" y="20636"/>
                  <a:pt x="56694" y="18051"/>
                </a:cubicBezTo>
                <a:lnTo>
                  <a:pt x="56694" y="4680"/>
                </a:lnTo>
                <a:cubicBezTo>
                  <a:pt x="56694" y="2095"/>
                  <a:pt x="58784" y="0"/>
                  <a:pt x="61361" y="0"/>
                </a:cubicBezTo>
                <a:close/>
                <a:moveTo>
                  <a:pt x="84339" y="0"/>
                </a:moveTo>
                <a:cubicBezTo>
                  <a:pt x="86916" y="0"/>
                  <a:pt x="89005" y="2095"/>
                  <a:pt x="89005" y="4680"/>
                </a:cubicBezTo>
                <a:lnTo>
                  <a:pt x="89005" y="18051"/>
                </a:lnTo>
                <a:cubicBezTo>
                  <a:pt x="89005" y="20636"/>
                  <a:pt x="86916" y="22731"/>
                  <a:pt x="84339" y="22731"/>
                </a:cubicBezTo>
                <a:cubicBezTo>
                  <a:pt x="81761" y="22731"/>
                  <a:pt x="79672" y="20636"/>
                  <a:pt x="79672" y="18051"/>
                </a:cubicBezTo>
                <a:lnTo>
                  <a:pt x="79672" y="4680"/>
                </a:lnTo>
                <a:cubicBezTo>
                  <a:pt x="79672" y="2095"/>
                  <a:pt x="81761" y="0"/>
                  <a:pt x="84339" y="0"/>
                </a:cubicBezTo>
                <a:close/>
                <a:moveTo>
                  <a:pt x="107316" y="0"/>
                </a:moveTo>
                <a:cubicBezTo>
                  <a:pt x="109894" y="0"/>
                  <a:pt x="111983" y="2095"/>
                  <a:pt x="111983" y="4680"/>
                </a:cubicBezTo>
                <a:lnTo>
                  <a:pt x="111983" y="18051"/>
                </a:lnTo>
                <a:cubicBezTo>
                  <a:pt x="111983" y="20636"/>
                  <a:pt x="109894" y="22731"/>
                  <a:pt x="107316" y="22731"/>
                </a:cubicBezTo>
                <a:cubicBezTo>
                  <a:pt x="104739" y="22731"/>
                  <a:pt x="102650" y="20636"/>
                  <a:pt x="102650" y="18051"/>
                </a:cubicBezTo>
                <a:lnTo>
                  <a:pt x="102650" y="4680"/>
                </a:lnTo>
                <a:cubicBezTo>
                  <a:pt x="102650" y="2095"/>
                  <a:pt x="104739" y="0"/>
                  <a:pt x="107316" y="0"/>
                </a:cubicBezTo>
                <a:close/>
              </a:path>
            </a:pathLst>
          </a:custGeom>
          <a:solidFill>
            <a:srgbClr val="1ED4DE"/>
          </a:solidFill>
          <a:ln>
            <a:noFill/>
          </a:ln>
        </p:spPr>
        <p:txBody>
          <a:bodyPr wrap="square" lIns="121868" tIns="60917" rIns="121868" bIns="60917" anchor="ctr" anchorCtr="0">
            <a:noAutofit/>
          </a:bodyPr>
          <a:lstStyle/>
          <a:p>
            <a:pPr algn="ctr" defTabSz="1218895"/>
            <a:endParaRPr sz="2399" kern="0">
              <a:solidFill>
                <a:srgbClr val="FFFFFF"/>
              </a:solidFill>
              <a:latin typeface="Arial"/>
              <a:ea typeface="Arial"/>
              <a:cs typeface="Arial"/>
              <a:sym typeface="Arial"/>
            </a:endParaRPr>
          </a:p>
        </p:txBody>
      </p:sp>
      <p:grpSp>
        <p:nvGrpSpPr>
          <p:cNvPr id="717" name="Shape 717"/>
          <p:cNvGrpSpPr/>
          <p:nvPr/>
        </p:nvGrpSpPr>
        <p:grpSpPr>
          <a:xfrm>
            <a:off x="8560868" y="2378816"/>
            <a:ext cx="3253608" cy="897784"/>
            <a:chOff x="2113657" y="4283315"/>
            <a:chExt cx="3647460" cy="673513"/>
          </a:xfrm>
        </p:grpSpPr>
        <p:sp>
          <p:nvSpPr>
            <p:cNvPr id="718" name="Shape 718"/>
            <p:cNvSpPr txBox="1"/>
            <p:nvPr/>
          </p:nvSpPr>
          <p:spPr>
            <a:xfrm>
              <a:off x="2113657" y="4495163"/>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4 year </a:t>
              </a: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Guarantee</a:t>
              </a:r>
            </a:p>
            <a:p>
              <a:pPr marL="285750" indent="-285750" defTabSz="1218895">
                <a:buFont typeface="Arial" panose="020B0604020202020204" pitchFamily="34" charset="0"/>
                <a:buChar char="•"/>
              </a:pP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10 </a:t>
              </a: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year  after sale services</a:t>
              </a:r>
              <a:endParaRPr lang="en"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719" name="Shape 719"/>
            <p:cNvSpPr txBox="1"/>
            <p:nvPr/>
          </p:nvSpPr>
          <p:spPr>
            <a:xfrm>
              <a:off x="2113658" y="4283315"/>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sym typeface="Arial"/>
                </a:rPr>
                <a:t>After sale services/ Guarantee</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grpSp>
        <p:nvGrpSpPr>
          <p:cNvPr id="720" name="Shape 720"/>
          <p:cNvGrpSpPr/>
          <p:nvPr/>
        </p:nvGrpSpPr>
        <p:grpSpPr>
          <a:xfrm>
            <a:off x="8560867" y="4131415"/>
            <a:ext cx="3627958" cy="897785"/>
            <a:chOff x="2113657" y="4283314"/>
            <a:chExt cx="3647460" cy="673514"/>
          </a:xfrm>
        </p:grpSpPr>
        <p:sp>
          <p:nvSpPr>
            <p:cNvPr id="721" name="Shape 721"/>
            <p:cNvSpPr txBox="1"/>
            <p:nvPr/>
          </p:nvSpPr>
          <p:spPr>
            <a:xfrm>
              <a:off x="2113657" y="4495163"/>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pt-BR" sz="1600" kern="0" dirty="0">
                  <a:solidFill>
                    <a:srgbClr val="595959"/>
                  </a:solidFill>
                  <a:latin typeface="Times New Roman" panose="02020603050405020304" pitchFamily="18" charset="0"/>
                  <a:ea typeface="Arial"/>
                  <a:cs typeface="Times New Roman" panose="02020603050405020304" pitchFamily="18" charset="0"/>
                  <a:sym typeface="Arial"/>
                </a:rPr>
                <a:t>ISO9001 2008 (BRS)</a:t>
              </a:r>
            </a:p>
            <a:p>
              <a:pPr marL="285750" indent="-285750" defTabSz="1218895">
                <a:buFont typeface="Arial" panose="020B0604020202020204" pitchFamily="34" charset="0"/>
                <a:buChar char="•"/>
              </a:pPr>
              <a:r>
                <a:rPr lang="pt-BR" sz="1600" kern="0" dirty="0">
                  <a:solidFill>
                    <a:srgbClr val="595959"/>
                  </a:solidFill>
                  <a:latin typeface="Times New Roman" panose="02020603050405020304" pitchFamily="18" charset="0"/>
                  <a:ea typeface="Arial"/>
                  <a:cs typeface="Times New Roman" panose="02020603050405020304" pitchFamily="18" charset="0"/>
                  <a:sym typeface="Arial"/>
                </a:rPr>
                <a:t>ISO13485 2003 (BRS</a:t>
              </a:r>
              <a:r>
                <a:rPr lang="pt-BR" sz="1600" kern="0" dirty="0" smtClean="0">
                  <a:solidFill>
                    <a:srgbClr val="595959"/>
                  </a:solidFill>
                  <a:latin typeface="Times New Roman" panose="02020603050405020304" pitchFamily="18" charset="0"/>
                  <a:ea typeface="Arial"/>
                  <a:cs typeface="Times New Roman" panose="02020603050405020304" pitchFamily="18" charset="0"/>
                  <a:sym typeface="Arial"/>
                </a:rPr>
                <a:t>)</a:t>
              </a:r>
            </a:p>
            <a:p>
              <a:pPr marL="285750" indent="-285750" defTabSz="1218895">
                <a:buFont typeface="Arial" panose="020B0604020202020204" pitchFamily="34" charset="0"/>
                <a:buChar char="•"/>
              </a:pPr>
              <a:r>
                <a:rPr lang="pt-BR" sz="1600" kern="0" dirty="0">
                  <a:solidFill>
                    <a:srgbClr val="595959"/>
                  </a:solidFill>
                  <a:latin typeface="Times New Roman" panose="02020603050405020304" pitchFamily="18" charset="0"/>
                  <a:ea typeface="Arial"/>
                  <a:cs typeface="Times New Roman" panose="02020603050405020304" pitchFamily="18" charset="0"/>
                  <a:sym typeface="Arial"/>
                </a:rPr>
                <a:t>Iran ministry of health</a:t>
              </a:r>
            </a:p>
          </p:txBody>
        </p:sp>
        <p:sp>
          <p:nvSpPr>
            <p:cNvPr id="722" name="Shape 722"/>
            <p:cNvSpPr txBox="1"/>
            <p:nvPr/>
          </p:nvSpPr>
          <p:spPr>
            <a:xfrm>
              <a:off x="2113658" y="4283314"/>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sym typeface="Arial"/>
                </a:rPr>
                <a:t>Standards and legally certificates:</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pic>
        <p:nvPicPr>
          <p:cNvPr id="20" name="Picture 19"/>
          <p:cNvPicPr/>
          <p:nvPr/>
        </p:nvPicPr>
        <p:blipFill rotWithShape="1">
          <a:blip r:embed="rId3" cstate="print">
            <a:extLst>
              <a:ext uri="{28A0092B-C50C-407E-A947-70E740481C1C}">
                <a14:useLocalDpi xmlns:a14="http://schemas.microsoft.com/office/drawing/2010/main" val="0"/>
              </a:ext>
            </a:extLst>
          </a:blip>
          <a:srcRect l="23128" t="18595" r="22800" b="12448"/>
          <a:stretch/>
        </p:blipFill>
        <p:spPr bwMode="auto">
          <a:xfrm>
            <a:off x="4078803" y="0"/>
            <a:ext cx="4031217" cy="6858000"/>
          </a:xfrm>
          <a:prstGeom prst="rect">
            <a:avLst/>
          </a:prstGeom>
          <a:ln>
            <a:noFill/>
          </a:ln>
          <a:extLst>
            <a:ext uri="{53640926-AAD7-44D8-BBD7-CCE9431645EC}">
              <a14:shadowObscured xmlns:a14="http://schemas.microsoft.com/office/drawing/2010/main"/>
            </a:ext>
          </a:extLst>
        </p:spPr>
      </p:pic>
      <p:pic>
        <p:nvPicPr>
          <p:cNvPr id="24" name="Picture 23"/>
          <p:cNvPicPr/>
          <p:nvPr/>
        </p:nvPicPr>
        <p:blipFill>
          <a:blip r:embed="rId4">
            <a:extLst>
              <a:ext uri="{28A0092B-C50C-407E-A947-70E740481C1C}">
                <a14:useLocalDpi xmlns:a14="http://schemas.microsoft.com/office/drawing/2010/main" val="0"/>
              </a:ext>
            </a:extLst>
          </a:blip>
          <a:stretch>
            <a:fillRect/>
          </a:stretch>
        </p:blipFill>
        <p:spPr>
          <a:xfrm>
            <a:off x="455612" y="686435"/>
            <a:ext cx="3304103" cy="1012864"/>
          </a:xfrm>
          <a:prstGeom prst="rect">
            <a:avLst/>
          </a:prstGeom>
        </p:spPr>
      </p:pic>
      <p:sp>
        <p:nvSpPr>
          <p:cNvPr id="30" name="Shape 451"/>
          <p:cNvSpPr/>
          <p:nvPr/>
        </p:nvSpPr>
        <p:spPr>
          <a:xfrm rot="1795255">
            <a:off x="8958484" y="371942"/>
            <a:ext cx="356158" cy="656509"/>
          </a:xfrm>
          <a:custGeom>
            <a:avLst/>
            <a:gdLst/>
            <a:ahLst/>
            <a:cxnLst/>
            <a:rect l="0" t="0" r="0" b="0"/>
            <a:pathLst>
              <a:path w="120000" h="120000" extrusionOk="0">
                <a:moveTo>
                  <a:pt x="60041" y="0"/>
                </a:moveTo>
                <a:cubicBezTo>
                  <a:pt x="68312" y="142"/>
                  <a:pt x="77049" y="3617"/>
                  <a:pt x="77802" y="9249"/>
                </a:cubicBezTo>
                <a:cubicBezTo>
                  <a:pt x="79731" y="16341"/>
                  <a:pt x="68983" y="18083"/>
                  <a:pt x="72034" y="26607"/>
                </a:cubicBezTo>
                <a:lnTo>
                  <a:pt x="120000" y="26607"/>
                </a:lnTo>
                <a:lnTo>
                  <a:pt x="120000" y="53320"/>
                </a:lnTo>
                <a:cubicBezTo>
                  <a:pt x="105180" y="54850"/>
                  <a:pt x="101982" y="49006"/>
                  <a:pt x="89415" y="50069"/>
                </a:cubicBezTo>
                <a:cubicBezTo>
                  <a:pt x="79319" y="50489"/>
                  <a:pt x="73089" y="55363"/>
                  <a:pt x="72833" y="59977"/>
                </a:cubicBezTo>
                <a:cubicBezTo>
                  <a:pt x="73004" y="64029"/>
                  <a:pt x="79442" y="70012"/>
                  <a:pt x="91464" y="70060"/>
                </a:cubicBezTo>
                <a:cubicBezTo>
                  <a:pt x="106013" y="69226"/>
                  <a:pt x="103877" y="65247"/>
                  <a:pt x="120000" y="65606"/>
                </a:cubicBezTo>
                <a:lnTo>
                  <a:pt x="120000" y="93541"/>
                </a:lnTo>
                <a:lnTo>
                  <a:pt x="70059" y="93541"/>
                </a:lnTo>
                <a:cubicBezTo>
                  <a:pt x="69329" y="102697"/>
                  <a:pt x="76533" y="101447"/>
                  <a:pt x="78036" y="109608"/>
                </a:cubicBezTo>
                <a:cubicBezTo>
                  <a:pt x="77950" y="116314"/>
                  <a:pt x="67224" y="119904"/>
                  <a:pt x="59959" y="120000"/>
                </a:cubicBezTo>
                <a:cubicBezTo>
                  <a:pt x="51687" y="119857"/>
                  <a:pt x="42950" y="116382"/>
                  <a:pt x="42197" y="110750"/>
                </a:cubicBezTo>
                <a:cubicBezTo>
                  <a:pt x="40279" y="103699"/>
                  <a:pt x="50892" y="101936"/>
                  <a:pt x="47995" y="93541"/>
                </a:cubicBezTo>
                <a:lnTo>
                  <a:pt x="0" y="93541"/>
                </a:lnTo>
                <a:lnTo>
                  <a:pt x="0" y="66075"/>
                </a:lnTo>
                <a:cubicBezTo>
                  <a:pt x="15368" y="64341"/>
                  <a:pt x="18478" y="70364"/>
                  <a:pt x="31219" y="69286"/>
                </a:cubicBezTo>
                <a:cubicBezTo>
                  <a:pt x="41315" y="68866"/>
                  <a:pt x="47545" y="63992"/>
                  <a:pt x="47801" y="59379"/>
                </a:cubicBezTo>
                <a:cubicBezTo>
                  <a:pt x="47631" y="55326"/>
                  <a:pt x="41193" y="49343"/>
                  <a:pt x="29171" y="49296"/>
                </a:cubicBezTo>
                <a:cubicBezTo>
                  <a:pt x="14433" y="50140"/>
                  <a:pt x="16816" y="54212"/>
                  <a:pt x="0" y="53739"/>
                </a:cubicBezTo>
                <a:lnTo>
                  <a:pt x="0" y="26607"/>
                </a:lnTo>
                <a:lnTo>
                  <a:pt x="49932" y="26607"/>
                </a:lnTo>
                <a:cubicBezTo>
                  <a:pt x="50748" y="17288"/>
                  <a:pt x="43474" y="18596"/>
                  <a:pt x="41963" y="10391"/>
                </a:cubicBezTo>
                <a:cubicBezTo>
                  <a:pt x="42049" y="3685"/>
                  <a:pt x="52775" y="95"/>
                  <a:pt x="60041" y="0"/>
                </a:cubicBezTo>
                <a:close/>
              </a:path>
            </a:pathLst>
          </a:custGeom>
          <a:solidFill>
            <a:srgbClr val="F4BD2D"/>
          </a:solidFill>
          <a:ln>
            <a:noFill/>
          </a:ln>
          <a:scene3d>
            <a:camera prst="orthographicFront">
              <a:rot lat="0" lon="0" rev="7200000"/>
            </a:camera>
            <a:lightRig rig="threePt" dir="t"/>
          </a:scene3d>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grpSp>
        <p:nvGrpSpPr>
          <p:cNvPr id="19" name="Shape 717"/>
          <p:cNvGrpSpPr/>
          <p:nvPr/>
        </p:nvGrpSpPr>
        <p:grpSpPr>
          <a:xfrm>
            <a:off x="8560868" y="6013117"/>
            <a:ext cx="3253608" cy="897784"/>
            <a:chOff x="2113657" y="4283315"/>
            <a:chExt cx="3647460" cy="673513"/>
          </a:xfrm>
        </p:grpSpPr>
        <p:sp>
          <p:nvSpPr>
            <p:cNvPr id="21" name="Shape 718"/>
            <p:cNvSpPr txBox="1"/>
            <p:nvPr/>
          </p:nvSpPr>
          <p:spPr>
            <a:xfrm>
              <a:off x="2113657" y="4495163"/>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3500$-5500$</a:t>
              </a:r>
              <a:endPar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22" name="Shape 719"/>
            <p:cNvSpPr txBox="1"/>
            <p:nvPr/>
          </p:nvSpPr>
          <p:spPr>
            <a:xfrm>
              <a:off x="2113658" y="4283315"/>
              <a:ext cx="3647459" cy="276999"/>
            </a:xfrm>
            <a:prstGeom prst="rect">
              <a:avLst/>
            </a:prstGeom>
            <a:noFill/>
            <a:ln>
              <a:noFill/>
            </a:ln>
          </p:spPr>
          <p:txBody>
            <a:bodyPr wrap="square" lIns="121868" tIns="60917" rIns="121868" bIns="60917" anchor="t" anchorCtr="0">
              <a:noAutofit/>
            </a:bodyPr>
            <a:lstStyle/>
            <a:p>
              <a:pPr defTabSz="1218895"/>
              <a:r>
                <a:rPr lang="en-US" b="1" kern="0" dirty="0" smtClean="0">
                  <a:solidFill>
                    <a:srgbClr val="595959"/>
                  </a:solidFill>
                  <a:latin typeface="Times New Roman" panose="02020603050405020304" pitchFamily="18" charset="0"/>
                  <a:ea typeface="Arial"/>
                  <a:cs typeface="Times New Roman" panose="02020603050405020304" pitchFamily="18" charset="0"/>
                  <a:sym typeface="Arial"/>
                </a:rPr>
                <a:t>Sales’ Price</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23" name="Shape 974"/>
          <p:cNvSpPr/>
          <p:nvPr/>
        </p:nvSpPr>
        <p:spPr>
          <a:xfrm rot="10800000">
            <a:off x="8959685" y="5491253"/>
            <a:ext cx="353751" cy="528546"/>
          </a:xfrm>
          <a:custGeom>
            <a:avLst/>
            <a:gdLst/>
            <a:ahLst/>
            <a:cxnLst/>
            <a:rect l="0" t="0" r="0" b="0"/>
            <a:pathLst>
              <a:path w="120000" h="120000" extrusionOk="0">
                <a:moveTo>
                  <a:pt x="51597" y="50921"/>
                </a:moveTo>
                <a:lnTo>
                  <a:pt x="51597" y="19698"/>
                </a:lnTo>
                <a:cubicBezTo>
                  <a:pt x="47669" y="20191"/>
                  <a:pt x="43916" y="21082"/>
                  <a:pt x="40531" y="22332"/>
                </a:cubicBezTo>
                <a:cubicBezTo>
                  <a:pt x="30598" y="26001"/>
                  <a:pt x="25457" y="32166"/>
                  <a:pt x="27169" y="38355"/>
                </a:cubicBezTo>
                <a:cubicBezTo>
                  <a:pt x="29239" y="46431"/>
                  <a:pt x="39005" y="49155"/>
                  <a:pt x="51597" y="50921"/>
                </a:cubicBezTo>
                <a:close/>
                <a:moveTo>
                  <a:pt x="67852" y="100379"/>
                </a:moveTo>
                <a:cubicBezTo>
                  <a:pt x="71963" y="99887"/>
                  <a:pt x="75901" y="98973"/>
                  <a:pt x="79437" y="97667"/>
                </a:cubicBezTo>
                <a:cubicBezTo>
                  <a:pt x="89370" y="93998"/>
                  <a:pt x="94511" y="87833"/>
                  <a:pt x="92799" y="81644"/>
                </a:cubicBezTo>
                <a:cubicBezTo>
                  <a:pt x="89506" y="73388"/>
                  <a:pt x="79840" y="69732"/>
                  <a:pt x="67852" y="67361"/>
                </a:cubicBezTo>
                <a:close/>
                <a:moveTo>
                  <a:pt x="67852" y="120000"/>
                </a:moveTo>
                <a:lnTo>
                  <a:pt x="51597" y="120000"/>
                </a:lnTo>
                <a:lnTo>
                  <a:pt x="51597" y="114256"/>
                </a:lnTo>
                <a:cubicBezTo>
                  <a:pt x="45417" y="113829"/>
                  <a:pt x="39328" y="112890"/>
                  <a:pt x="33554" y="111448"/>
                </a:cubicBezTo>
                <a:cubicBezTo>
                  <a:pt x="13606" y="106463"/>
                  <a:pt x="696" y="96271"/>
                  <a:pt x="0" y="84958"/>
                </a:cubicBezTo>
                <a:lnTo>
                  <a:pt x="26861" y="84529"/>
                </a:lnTo>
                <a:cubicBezTo>
                  <a:pt x="27245" y="90776"/>
                  <a:pt x="34374" y="96404"/>
                  <a:pt x="45389" y="99156"/>
                </a:cubicBezTo>
                <a:cubicBezTo>
                  <a:pt x="47394" y="99657"/>
                  <a:pt x="49467" y="100048"/>
                  <a:pt x="51597" y="100293"/>
                </a:cubicBezTo>
                <a:lnTo>
                  <a:pt x="51597" y="64682"/>
                </a:lnTo>
                <a:cubicBezTo>
                  <a:pt x="30368" y="61567"/>
                  <a:pt x="7690" y="58004"/>
                  <a:pt x="556" y="40045"/>
                </a:cubicBezTo>
                <a:cubicBezTo>
                  <a:pt x="-2422" y="28913"/>
                  <a:pt x="6883" y="17850"/>
                  <a:pt x="24755" y="11249"/>
                </a:cubicBezTo>
                <a:cubicBezTo>
                  <a:pt x="32832" y="8265"/>
                  <a:pt x="42066" y="6412"/>
                  <a:pt x="51597" y="5737"/>
                </a:cubicBezTo>
                <a:lnTo>
                  <a:pt x="51597" y="0"/>
                </a:lnTo>
                <a:lnTo>
                  <a:pt x="67852" y="0"/>
                </a:lnTo>
                <a:lnTo>
                  <a:pt x="67852" y="5703"/>
                </a:lnTo>
                <a:cubicBezTo>
                  <a:pt x="74209" y="6118"/>
                  <a:pt x="80479" y="7068"/>
                  <a:pt x="86414" y="8551"/>
                </a:cubicBezTo>
                <a:cubicBezTo>
                  <a:pt x="106363" y="13536"/>
                  <a:pt x="119273" y="23728"/>
                  <a:pt x="119969" y="35041"/>
                </a:cubicBezTo>
                <a:lnTo>
                  <a:pt x="93108" y="35470"/>
                </a:lnTo>
                <a:cubicBezTo>
                  <a:pt x="92723" y="29223"/>
                  <a:pt x="85594" y="23595"/>
                  <a:pt x="74579" y="20843"/>
                </a:cubicBezTo>
                <a:cubicBezTo>
                  <a:pt x="72410" y="20301"/>
                  <a:pt x="70160" y="19888"/>
                  <a:pt x="67852" y="19639"/>
                </a:cubicBezTo>
                <a:lnTo>
                  <a:pt x="67852" y="52969"/>
                </a:lnTo>
                <a:cubicBezTo>
                  <a:pt x="88284" y="55535"/>
                  <a:pt x="110482" y="59921"/>
                  <a:pt x="119411" y="79734"/>
                </a:cubicBezTo>
                <a:cubicBezTo>
                  <a:pt x="122511" y="90942"/>
                  <a:pt x="113201" y="102106"/>
                  <a:pt x="95213" y="108750"/>
                </a:cubicBezTo>
                <a:cubicBezTo>
                  <a:pt x="86990" y="111788"/>
                  <a:pt x="77568" y="113654"/>
                  <a:pt x="67852" y="114293"/>
                </a:cubicBezTo>
                <a:close/>
              </a:path>
            </a:pathLst>
          </a:custGeom>
          <a:solidFill>
            <a:schemeClr val="accent3">
              <a:lumMod val="75000"/>
            </a:schemeClr>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dk1"/>
              </a:solidFill>
              <a:latin typeface="Arial"/>
              <a:ea typeface="Arial"/>
              <a:cs typeface="Arial"/>
              <a:sym typeface="Arial"/>
            </a:endParaRPr>
          </a:p>
        </p:txBody>
      </p:sp>
      <p:sp>
        <p:nvSpPr>
          <p:cNvPr id="25" name="Shape 450"/>
          <p:cNvSpPr/>
          <p:nvPr/>
        </p:nvSpPr>
        <p:spPr>
          <a:xfrm>
            <a:off x="8841213" y="3549682"/>
            <a:ext cx="590697" cy="565118"/>
          </a:xfrm>
          <a:custGeom>
            <a:avLst/>
            <a:gdLst/>
            <a:ahLst/>
            <a:cxnLst/>
            <a:rect l="0" t="0" r="0" b="0"/>
            <a:pathLst>
              <a:path w="120000" h="120000" extrusionOk="0">
                <a:moveTo>
                  <a:pt x="65274" y="39473"/>
                </a:moveTo>
                <a:cubicBezTo>
                  <a:pt x="53599" y="36371"/>
                  <a:pt x="41599" y="43242"/>
                  <a:pt x="38470" y="54820"/>
                </a:cubicBezTo>
                <a:cubicBezTo>
                  <a:pt x="35342" y="66398"/>
                  <a:pt x="42270" y="78299"/>
                  <a:pt x="53945" y="81402"/>
                </a:cubicBezTo>
                <a:cubicBezTo>
                  <a:pt x="65620" y="84504"/>
                  <a:pt x="77621" y="77633"/>
                  <a:pt x="80749" y="66055"/>
                </a:cubicBezTo>
                <a:cubicBezTo>
                  <a:pt x="83877" y="54477"/>
                  <a:pt x="76949" y="42576"/>
                  <a:pt x="65274" y="39473"/>
                </a:cubicBezTo>
                <a:close/>
                <a:moveTo>
                  <a:pt x="69168" y="25060"/>
                </a:moveTo>
                <a:cubicBezTo>
                  <a:pt x="88870" y="30296"/>
                  <a:pt x="100561" y="50379"/>
                  <a:pt x="95282" y="69917"/>
                </a:cubicBezTo>
                <a:cubicBezTo>
                  <a:pt x="90003" y="89455"/>
                  <a:pt x="69753" y="101050"/>
                  <a:pt x="50051" y="95815"/>
                </a:cubicBezTo>
                <a:cubicBezTo>
                  <a:pt x="30350" y="90579"/>
                  <a:pt x="18658" y="70496"/>
                  <a:pt x="23937" y="50958"/>
                </a:cubicBezTo>
                <a:cubicBezTo>
                  <a:pt x="29216" y="31420"/>
                  <a:pt x="49467" y="19825"/>
                  <a:pt x="69168" y="25060"/>
                </a:cubicBezTo>
                <a:close/>
                <a:moveTo>
                  <a:pt x="70584" y="19819"/>
                </a:moveTo>
                <a:cubicBezTo>
                  <a:pt x="47964" y="13808"/>
                  <a:pt x="24713" y="27121"/>
                  <a:pt x="18652" y="49554"/>
                </a:cubicBezTo>
                <a:cubicBezTo>
                  <a:pt x="12591" y="71987"/>
                  <a:pt x="26015" y="95045"/>
                  <a:pt x="48635" y="101056"/>
                </a:cubicBezTo>
                <a:cubicBezTo>
                  <a:pt x="71255" y="107067"/>
                  <a:pt x="94506" y="93754"/>
                  <a:pt x="100567" y="71321"/>
                </a:cubicBezTo>
                <a:cubicBezTo>
                  <a:pt x="106628" y="48888"/>
                  <a:pt x="93204" y="25830"/>
                  <a:pt x="70584" y="19819"/>
                </a:cubicBezTo>
                <a:close/>
                <a:moveTo>
                  <a:pt x="120000" y="28418"/>
                </a:moveTo>
                <a:lnTo>
                  <a:pt x="119819" y="29085"/>
                </a:lnTo>
                <a:lnTo>
                  <a:pt x="119636" y="28804"/>
                </a:lnTo>
                <a:close/>
                <a:moveTo>
                  <a:pt x="84120" y="4683"/>
                </a:moveTo>
                <a:lnTo>
                  <a:pt x="83867" y="19572"/>
                </a:lnTo>
                <a:lnTo>
                  <a:pt x="83406" y="19449"/>
                </a:lnTo>
                <a:cubicBezTo>
                  <a:pt x="87163" y="21546"/>
                  <a:pt x="90559" y="24117"/>
                  <a:pt x="93431" y="27166"/>
                </a:cubicBezTo>
                <a:lnTo>
                  <a:pt x="106796" y="23870"/>
                </a:lnTo>
                <a:lnTo>
                  <a:pt x="115363" y="39849"/>
                </a:lnTo>
                <a:lnTo>
                  <a:pt x="105840" y="48364"/>
                </a:lnTo>
                <a:cubicBezTo>
                  <a:pt x="107034" y="52676"/>
                  <a:pt x="107596" y="57191"/>
                  <a:pt x="107394" y="61781"/>
                </a:cubicBezTo>
                <a:lnTo>
                  <a:pt x="119289" y="68330"/>
                </a:lnTo>
                <a:lnTo>
                  <a:pt x="114566" y="85810"/>
                </a:lnTo>
                <a:lnTo>
                  <a:pt x="100132" y="85570"/>
                </a:lnTo>
                <a:cubicBezTo>
                  <a:pt x="98307" y="88594"/>
                  <a:pt x="96096" y="91321"/>
                  <a:pt x="93619" y="93756"/>
                </a:cubicBezTo>
                <a:lnTo>
                  <a:pt x="98359" y="106025"/>
                </a:lnTo>
                <a:lnTo>
                  <a:pt x="83411" y="116405"/>
                </a:lnTo>
                <a:lnTo>
                  <a:pt x="72073" y="106643"/>
                </a:lnTo>
                <a:lnTo>
                  <a:pt x="73453" y="105685"/>
                </a:lnTo>
                <a:cubicBezTo>
                  <a:pt x="69110" y="107079"/>
                  <a:pt x="64517" y="107749"/>
                  <a:pt x="59835" y="107723"/>
                </a:cubicBezTo>
                <a:lnTo>
                  <a:pt x="52963" y="119999"/>
                </a:lnTo>
                <a:lnTo>
                  <a:pt x="35336" y="115316"/>
                </a:lnTo>
                <a:lnTo>
                  <a:pt x="35574" y="101277"/>
                </a:lnTo>
                <a:cubicBezTo>
                  <a:pt x="31839" y="99165"/>
                  <a:pt x="28466" y="96583"/>
                  <a:pt x="25614" y="93529"/>
                </a:cubicBezTo>
                <a:lnTo>
                  <a:pt x="25843" y="94015"/>
                </a:lnTo>
                <a:lnTo>
                  <a:pt x="11102" y="96847"/>
                </a:lnTo>
                <a:lnTo>
                  <a:pt x="3390" y="80445"/>
                </a:lnTo>
                <a:lnTo>
                  <a:pt x="13359" y="72429"/>
                </a:lnTo>
                <a:cubicBezTo>
                  <a:pt x="12295" y="68561"/>
                  <a:pt x="11739" y="64530"/>
                  <a:pt x="11738" y="60428"/>
                </a:cubicBezTo>
                <a:lnTo>
                  <a:pt x="0" y="53965"/>
                </a:lnTo>
                <a:lnTo>
                  <a:pt x="4723" y="36484"/>
                </a:lnTo>
                <a:lnTo>
                  <a:pt x="18174" y="36709"/>
                </a:lnTo>
                <a:cubicBezTo>
                  <a:pt x="19999" y="33515"/>
                  <a:pt x="22203" y="30603"/>
                  <a:pt x="24696" y="27997"/>
                </a:cubicBezTo>
                <a:lnTo>
                  <a:pt x="20190" y="14215"/>
                </a:lnTo>
                <a:lnTo>
                  <a:pt x="35666" y="4625"/>
                </a:lnTo>
                <a:lnTo>
                  <a:pt x="46473" y="14962"/>
                </a:lnTo>
                <a:lnTo>
                  <a:pt x="46365" y="15030"/>
                </a:lnTo>
                <a:cubicBezTo>
                  <a:pt x="50613" y="13704"/>
                  <a:pt x="55098" y="13091"/>
                  <a:pt x="59667" y="13141"/>
                </a:cubicBezTo>
                <a:lnTo>
                  <a:pt x="59206" y="13018"/>
                </a:lnTo>
                <a:lnTo>
                  <a:pt x="66493" y="0"/>
                </a:lnTo>
                <a:close/>
              </a:path>
            </a:pathLst>
          </a:custGeom>
          <a:solidFill>
            <a:srgbClr val="E62949"/>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Tree>
    <p:extLst>
      <p:ext uri="{BB962C8B-B14F-4D97-AF65-F5344CB8AC3E}">
        <p14:creationId xmlns:p14="http://schemas.microsoft.com/office/powerpoint/2010/main" val="273389966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704"/>
        <p:cNvGrpSpPr/>
        <p:nvPr/>
      </p:nvGrpSpPr>
      <p:grpSpPr>
        <a:xfrm>
          <a:off x="0" y="0"/>
          <a:ext cx="0" cy="0"/>
          <a:chOff x="0" y="0"/>
          <a:chExt cx="0" cy="0"/>
        </a:xfrm>
      </p:grpSpPr>
      <p:sp>
        <p:nvSpPr>
          <p:cNvPr id="707" name="Shape 707"/>
          <p:cNvSpPr txBox="1"/>
          <p:nvPr/>
        </p:nvSpPr>
        <p:spPr>
          <a:xfrm>
            <a:off x="455612" y="3095236"/>
            <a:ext cx="3505200" cy="3076964"/>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nn-NO" sz="1600" kern="0" dirty="0">
                <a:solidFill>
                  <a:srgbClr val="3F3F3F"/>
                </a:solidFill>
                <a:latin typeface="Times New Roman" panose="02020603050405020304" pitchFamily="18" charset="0"/>
                <a:ea typeface="Arial"/>
                <a:cs typeface="Times New Roman" panose="02020603050405020304" pitchFamily="18" charset="0"/>
                <a:sym typeface="Arial"/>
              </a:rPr>
              <a:t>Toxoplasma IgG</a:t>
            </a:r>
          </a:p>
          <a:p>
            <a:pPr marL="285750" indent="-285750" defTabSz="1218895">
              <a:buFont typeface="Arial" panose="020B0604020202020204" pitchFamily="34" charset="0"/>
              <a:buChar char="•"/>
            </a:pPr>
            <a:r>
              <a:rPr lang="nn-NO" sz="1600" kern="0" dirty="0">
                <a:solidFill>
                  <a:srgbClr val="3F3F3F"/>
                </a:solidFill>
                <a:latin typeface="Times New Roman" panose="02020603050405020304" pitchFamily="18" charset="0"/>
                <a:ea typeface="Arial"/>
                <a:cs typeface="Times New Roman" panose="02020603050405020304" pitchFamily="18" charset="0"/>
                <a:sym typeface="Arial"/>
              </a:rPr>
              <a:t>Toxoplasma IgM</a:t>
            </a:r>
          </a:p>
          <a:p>
            <a:pPr marL="285750" indent="-285750" defTabSz="1218895">
              <a:buFont typeface="Arial" panose="020B0604020202020204" pitchFamily="34" charset="0"/>
              <a:buChar char="•"/>
            </a:pPr>
            <a:r>
              <a:rPr lang="nn-NO" sz="1600" kern="0" dirty="0">
                <a:solidFill>
                  <a:srgbClr val="3F3F3F"/>
                </a:solidFill>
                <a:latin typeface="Times New Roman" panose="02020603050405020304" pitchFamily="18" charset="0"/>
                <a:ea typeface="Arial"/>
                <a:cs typeface="Times New Roman" panose="02020603050405020304" pitchFamily="18" charset="0"/>
                <a:sym typeface="Arial"/>
              </a:rPr>
              <a:t>Rubella IgG</a:t>
            </a:r>
          </a:p>
          <a:p>
            <a:pPr marL="285750" indent="-285750" defTabSz="1218895">
              <a:buFont typeface="Arial" panose="020B0604020202020204" pitchFamily="34" charset="0"/>
              <a:buChar char="•"/>
            </a:pPr>
            <a:r>
              <a:rPr lang="nn-NO" sz="1600" kern="0" dirty="0">
                <a:solidFill>
                  <a:srgbClr val="3F3F3F"/>
                </a:solidFill>
                <a:latin typeface="Times New Roman" panose="02020603050405020304" pitchFamily="18" charset="0"/>
                <a:ea typeface="Arial"/>
                <a:cs typeface="Times New Roman" panose="02020603050405020304" pitchFamily="18" charset="0"/>
                <a:sym typeface="Arial"/>
              </a:rPr>
              <a:t>Rubella IgM</a:t>
            </a:r>
          </a:p>
          <a:p>
            <a:pPr marL="285750" indent="-285750" defTabSz="1218895">
              <a:buFont typeface="Arial" panose="020B0604020202020204" pitchFamily="34" charset="0"/>
              <a:buChar char="•"/>
            </a:pPr>
            <a:r>
              <a:rPr lang="nn-NO" sz="1600" kern="0" dirty="0">
                <a:solidFill>
                  <a:srgbClr val="3F3F3F"/>
                </a:solidFill>
                <a:latin typeface="Times New Roman" panose="02020603050405020304" pitchFamily="18" charset="0"/>
                <a:ea typeface="Arial"/>
                <a:cs typeface="Times New Roman" panose="02020603050405020304" pitchFamily="18" charset="0"/>
                <a:sym typeface="Arial"/>
              </a:rPr>
              <a:t>CMV IgG</a:t>
            </a:r>
          </a:p>
          <a:p>
            <a:pPr marL="285750" indent="-285750" defTabSz="1218895">
              <a:buFont typeface="Arial" panose="020B0604020202020204" pitchFamily="34" charset="0"/>
              <a:buChar char="•"/>
            </a:pPr>
            <a:r>
              <a:rPr lang="nn-NO" sz="1600" kern="0" dirty="0">
                <a:solidFill>
                  <a:srgbClr val="3F3F3F"/>
                </a:solidFill>
                <a:latin typeface="Times New Roman" panose="02020603050405020304" pitchFamily="18" charset="0"/>
                <a:ea typeface="Arial"/>
                <a:cs typeface="Times New Roman" panose="02020603050405020304" pitchFamily="18" charset="0"/>
                <a:sym typeface="Arial"/>
              </a:rPr>
              <a:t>CMV IgM</a:t>
            </a:r>
          </a:p>
          <a:p>
            <a:pPr marL="285750" indent="-285750" defTabSz="1218895">
              <a:buFont typeface="Arial" panose="020B0604020202020204" pitchFamily="34" charset="0"/>
              <a:buChar char="•"/>
            </a:pPr>
            <a:r>
              <a:rPr lang="nn-NO" sz="1600" kern="0" dirty="0">
                <a:solidFill>
                  <a:srgbClr val="3F3F3F"/>
                </a:solidFill>
                <a:latin typeface="Times New Roman" panose="02020603050405020304" pitchFamily="18" charset="0"/>
                <a:ea typeface="Arial"/>
                <a:cs typeface="Times New Roman" panose="02020603050405020304" pitchFamily="18" charset="0"/>
                <a:sym typeface="Arial"/>
              </a:rPr>
              <a:t>HSV 1,2 IgG</a:t>
            </a:r>
          </a:p>
          <a:p>
            <a:pPr marL="285750" indent="-285750" defTabSz="1218895">
              <a:buFont typeface="Arial" panose="020B0604020202020204" pitchFamily="34" charset="0"/>
              <a:buChar char="•"/>
            </a:pPr>
            <a:r>
              <a:rPr lang="nn-NO" sz="1600" kern="0" dirty="0">
                <a:solidFill>
                  <a:srgbClr val="3F3F3F"/>
                </a:solidFill>
                <a:latin typeface="Times New Roman" panose="02020603050405020304" pitchFamily="18" charset="0"/>
                <a:ea typeface="Arial"/>
                <a:cs typeface="Times New Roman" panose="02020603050405020304" pitchFamily="18" charset="0"/>
                <a:sym typeface="Arial"/>
              </a:rPr>
              <a:t>HSV 1,2 IgM </a:t>
            </a:r>
          </a:p>
        </p:txBody>
      </p:sp>
      <p:sp>
        <p:nvSpPr>
          <p:cNvPr id="708" name="Shape 708"/>
          <p:cNvSpPr txBox="1"/>
          <p:nvPr/>
        </p:nvSpPr>
        <p:spPr>
          <a:xfrm>
            <a:off x="531811" y="2438400"/>
            <a:ext cx="3515771" cy="533341"/>
          </a:xfrm>
          <a:prstGeom prst="rect">
            <a:avLst/>
          </a:prstGeom>
          <a:noFill/>
          <a:ln>
            <a:noFill/>
          </a:ln>
        </p:spPr>
        <p:txBody>
          <a:bodyPr wrap="square" lIns="121868" tIns="60917" rIns="121868" bIns="60917" anchor="t" anchorCtr="0">
            <a:noAutofit/>
          </a:bodyPr>
          <a:lstStyle/>
          <a:p>
            <a:pPr defTabSz="1218895"/>
            <a:r>
              <a:rPr lang="en-US" sz="2400" b="1" kern="0" dirty="0">
                <a:solidFill>
                  <a:srgbClr val="3F3F3F"/>
                </a:solidFill>
                <a:ea typeface="Arial"/>
                <a:cs typeface="Arial"/>
                <a:sym typeface="Arial"/>
              </a:rPr>
              <a:t>TORCH Panel</a:t>
            </a:r>
            <a:endParaRPr lang="en" sz="1333" b="1" kern="0" dirty="0">
              <a:solidFill>
                <a:srgbClr val="3F3F3F"/>
              </a:solidFill>
              <a:latin typeface="Arial"/>
              <a:ea typeface="Arial"/>
              <a:cs typeface="Arial"/>
              <a:sym typeface="Arial"/>
            </a:endParaRPr>
          </a:p>
        </p:txBody>
      </p:sp>
      <p:grpSp>
        <p:nvGrpSpPr>
          <p:cNvPr id="711" name="Shape 711"/>
          <p:cNvGrpSpPr/>
          <p:nvPr/>
        </p:nvGrpSpPr>
        <p:grpSpPr>
          <a:xfrm>
            <a:off x="8560868" y="1007215"/>
            <a:ext cx="3400944" cy="897785"/>
            <a:chOff x="2113657" y="4283314"/>
            <a:chExt cx="3647460" cy="673514"/>
          </a:xfrm>
        </p:grpSpPr>
        <p:sp>
          <p:nvSpPr>
            <p:cNvPr id="712" name="Shape 712"/>
            <p:cNvSpPr txBox="1"/>
            <p:nvPr/>
          </p:nvSpPr>
          <p:spPr>
            <a:xfrm>
              <a:off x="2113657" y="4495163"/>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2500 Kits </a:t>
              </a: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(Per Month)</a:t>
              </a:r>
              <a:endParaRPr lang="en"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713" name="Shape 713"/>
            <p:cNvSpPr txBox="1"/>
            <p:nvPr/>
          </p:nvSpPr>
          <p:spPr>
            <a:xfrm>
              <a:off x="2113658" y="4283314"/>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rPr>
                <a:t>Production capacity</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30" name="Shape 451"/>
          <p:cNvSpPr/>
          <p:nvPr/>
        </p:nvSpPr>
        <p:spPr>
          <a:xfrm rot="1795255">
            <a:off x="8958484" y="448142"/>
            <a:ext cx="356158" cy="656509"/>
          </a:xfrm>
          <a:custGeom>
            <a:avLst/>
            <a:gdLst/>
            <a:ahLst/>
            <a:cxnLst/>
            <a:rect l="0" t="0" r="0" b="0"/>
            <a:pathLst>
              <a:path w="120000" h="120000" extrusionOk="0">
                <a:moveTo>
                  <a:pt x="60041" y="0"/>
                </a:moveTo>
                <a:cubicBezTo>
                  <a:pt x="68312" y="142"/>
                  <a:pt x="77049" y="3617"/>
                  <a:pt x="77802" y="9249"/>
                </a:cubicBezTo>
                <a:cubicBezTo>
                  <a:pt x="79731" y="16341"/>
                  <a:pt x="68983" y="18083"/>
                  <a:pt x="72034" y="26607"/>
                </a:cubicBezTo>
                <a:lnTo>
                  <a:pt x="120000" y="26607"/>
                </a:lnTo>
                <a:lnTo>
                  <a:pt x="120000" y="53320"/>
                </a:lnTo>
                <a:cubicBezTo>
                  <a:pt x="105180" y="54850"/>
                  <a:pt x="101982" y="49006"/>
                  <a:pt x="89415" y="50069"/>
                </a:cubicBezTo>
                <a:cubicBezTo>
                  <a:pt x="79319" y="50489"/>
                  <a:pt x="73089" y="55363"/>
                  <a:pt x="72833" y="59977"/>
                </a:cubicBezTo>
                <a:cubicBezTo>
                  <a:pt x="73004" y="64029"/>
                  <a:pt x="79442" y="70012"/>
                  <a:pt x="91464" y="70060"/>
                </a:cubicBezTo>
                <a:cubicBezTo>
                  <a:pt x="106013" y="69226"/>
                  <a:pt x="103877" y="65247"/>
                  <a:pt x="120000" y="65606"/>
                </a:cubicBezTo>
                <a:lnTo>
                  <a:pt x="120000" y="93541"/>
                </a:lnTo>
                <a:lnTo>
                  <a:pt x="70059" y="93541"/>
                </a:lnTo>
                <a:cubicBezTo>
                  <a:pt x="69329" y="102697"/>
                  <a:pt x="76533" y="101447"/>
                  <a:pt x="78036" y="109608"/>
                </a:cubicBezTo>
                <a:cubicBezTo>
                  <a:pt x="77950" y="116314"/>
                  <a:pt x="67224" y="119904"/>
                  <a:pt x="59959" y="120000"/>
                </a:cubicBezTo>
                <a:cubicBezTo>
                  <a:pt x="51687" y="119857"/>
                  <a:pt x="42950" y="116382"/>
                  <a:pt x="42197" y="110750"/>
                </a:cubicBezTo>
                <a:cubicBezTo>
                  <a:pt x="40279" y="103699"/>
                  <a:pt x="50892" y="101936"/>
                  <a:pt x="47995" y="93541"/>
                </a:cubicBezTo>
                <a:lnTo>
                  <a:pt x="0" y="93541"/>
                </a:lnTo>
                <a:lnTo>
                  <a:pt x="0" y="66075"/>
                </a:lnTo>
                <a:cubicBezTo>
                  <a:pt x="15368" y="64341"/>
                  <a:pt x="18478" y="70364"/>
                  <a:pt x="31219" y="69286"/>
                </a:cubicBezTo>
                <a:cubicBezTo>
                  <a:pt x="41315" y="68866"/>
                  <a:pt x="47545" y="63992"/>
                  <a:pt x="47801" y="59379"/>
                </a:cubicBezTo>
                <a:cubicBezTo>
                  <a:pt x="47631" y="55326"/>
                  <a:pt x="41193" y="49343"/>
                  <a:pt x="29171" y="49296"/>
                </a:cubicBezTo>
                <a:cubicBezTo>
                  <a:pt x="14433" y="50140"/>
                  <a:pt x="16816" y="54212"/>
                  <a:pt x="0" y="53739"/>
                </a:cubicBezTo>
                <a:lnTo>
                  <a:pt x="0" y="26607"/>
                </a:lnTo>
                <a:lnTo>
                  <a:pt x="49932" y="26607"/>
                </a:lnTo>
                <a:cubicBezTo>
                  <a:pt x="50748" y="17288"/>
                  <a:pt x="43474" y="18596"/>
                  <a:pt x="41963" y="10391"/>
                </a:cubicBezTo>
                <a:cubicBezTo>
                  <a:pt x="42049" y="3685"/>
                  <a:pt x="52775" y="95"/>
                  <a:pt x="60041" y="0"/>
                </a:cubicBezTo>
                <a:close/>
              </a:path>
            </a:pathLst>
          </a:custGeom>
          <a:solidFill>
            <a:srgbClr val="F4BD2D"/>
          </a:solidFill>
          <a:ln>
            <a:noFill/>
          </a:ln>
          <a:scene3d>
            <a:camera prst="orthographicFront">
              <a:rot lat="0" lon="0" rev="7200000"/>
            </a:camera>
            <a:lightRig rig="threePt" dir="t"/>
          </a:scene3d>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grpSp>
        <p:nvGrpSpPr>
          <p:cNvPr id="19" name="Shape 717"/>
          <p:cNvGrpSpPr/>
          <p:nvPr/>
        </p:nvGrpSpPr>
        <p:grpSpPr>
          <a:xfrm>
            <a:off x="8560868" y="5807816"/>
            <a:ext cx="3253608" cy="897784"/>
            <a:chOff x="2113657" y="4283315"/>
            <a:chExt cx="3647460" cy="673513"/>
          </a:xfrm>
        </p:grpSpPr>
        <p:sp>
          <p:nvSpPr>
            <p:cNvPr id="21" name="Shape 718"/>
            <p:cNvSpPr txBox="1"/>
            <p:nvPr/>
          </p:nvSpPr>
          <p:spPr>
            <a:xfrm>
              <a:off x="2113657" y="4495163"/>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 </a:t>
              </a: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42.00 </a:t>
              </a: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USD</a:t>
              </a:r>
              <a:endPar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22" name="Shape 719"/>
            <p:cNvSpPr txBox="1"/>
            <p:nvPr/>
          </p:nvSpPr>
          <p:spPr>
            <a:xfrm>
              <a:off x="2113658" y="4283315"/>
              <a:ext cx="3647459" cy="276999"/>
            </a:xfrm>
            <a:prstGeom prst="rect">
              <a:avLst/>
            </a:prstGeom>
            <a:noFill/>
            <a:ln>
              <a:noFill/>
            </a:ln>
          </p:spPr>
          <p:txBody>
            <a:bodyPr wrap="square" lIns="121868" tIns="60917" rIns="121868" bIns="60917" anchor="t" anchorCtr="0">
              <a:noAutofit/>
            </a:bodyPr>
            <a:lstStyle/>
            <a:p>
              <a:pPr defTabSz="1218895"/>
              <a:r>
                <a:rPr lang="en-US" b="1" kern="0" dirty="0" smtClean="0">
                  <a:solidFill>
                    <a:srgbClr val="595959"/>
                  </a:solidFill>
                  <a:latin typeface="Times New Roman" panose="02020603050405020304" pitchFamily="18" charset="0"/>
                  <a:ea typeface="Arial"/>
                  <a:cs typeface="Times New Roman" panose="02020603050405020304" pitchFamily="18" charset="0"/>
                  <a:sym typeface="Arial"/>
                </a:rPr>
                <a:t>Sales’ Price</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24" name="Shape 974"/>
          <p:cNvSpPr/>
          <p:nvPr/>
        </p:nvSpPr>
        <p:spPr>
          <a:xfrm rot="10800000">
            <a:off x="8959685" y="5285952"/>
            <a:ext cx="353751" cy="528546"/>
          </a:xfrm>
          <a:custGeom>
            <a:avLst/>
            <a:gdLst/>
            <a:ahLst/>
            <a:cxnLst/>
            <a:rect l="0" t="0" r="0" b="0"/>
            <a:pathLst>
              <a:path w="120000" h="120000" extrusionOk="0">
                <a:moveTo>
                  <a:pt x="51597" y="50921"/>
                </a:moveTo>
                <a:lnTo>
                  <a:pt x="51597" y="19698"/>
                </a:lnTo>
                <a:cubicBezTo>
                  <a:pt x="47669" y="20191"/>
                  <a:pt x="43916" y="21082"/>
                  <a:pt x="40531" y="22332"/>
                </a:cubicBezTo>
                <a:cubicBezTo>
                  <a:pt x="30598" y="26001"/>
                  <a:pt x="25457" y="32166"/>
                  <a:pt x="27169" y="38355"/>
                </a:cubicBezTo>
                <a:cubicBezTo>
                  <a:pt x="29239" y="46431"/>
                  <a:pt x="39005" y="49155"/>
                  <a:pt x="51597" y="50921"/>
                </a:cubicBezTo>
                <a:close/>
                <a:moveTo>
                  <a:pt x="67852" y="100379"/>
                </a:moveTo>
                <a:cubicBezTo>
                  <a:pt x="71963" y="99887"/>
                  <a:pt x="75901" y="98973"/>
                  <a:pt x="79437" y="97667"/>
                </a:cubicBezTo>
                <a:cubicBezTo>
                  <a:pt x="89370" y="93998"/>
                  <a:pt x="94511" y="87833"/>
                  <a:pt x="92799" y="81644"/>
                </a:cubicBezTo>
                <a:cubicBezTo>
                  <a:pt x="89506" y="73388"/>
                  <a:pt x="79840" y="69732"/>
                  <a:pt x="67852" y="67361"/>
                </a:cubicBezTo>
                <a:close/>
                <a:moveTo>
                  <a:pt x="67852" y="120000"/>
                </a:moveTo>
                <a:lnTo>
                  <a:pt x="51597" y="120000"/>
                </a:lnTo>
                <a:lnTo>
                  <a:pt x="51597" y="114256"/>
                </a:lnTo>
                <a:cubicBezTo>
                  <a:pt x="45417" y="113829"/>
                  <a:pt x="39328" y="112890"/>
                  <a:pt x="33554" y="111448"/>
                </a:cubicBezTo>
                <a:cubicBezTo>
                  <a:pt x="13606" y="106463"/>
                  <a:pt x="696" y="96271"/>
                  <a:pt x="0" y="84958"/>
                </a:cubicBezTo>
                <a:lnTo>
                  <a:pt x="26861" y="84529"/>
                </a:lnTo>
                <a:cubicBezTo>
                  <a:pt x="27245" y="90776"/>
                  <a:pt x="34374" y="96404"/>
                  <a:pt x="45389" y="99156"/>
                </a:cubicBezTo>
                <a:cubicBezTo>
                  <a:pt x="47394" y="99657"/>
                  <a:pt x="49467" y="100048"/>
                  <a:pt x="51597" y="100293"/>
                </a:cubicBezTo>
                <a:lnTo>
                  <a:pt x="51597" y="64682"/>
                </a:lnTo>
                <a:cubicBezTo>
                  <a:pt x="30368" y="61567"/>
                  <a:pt x="7690" y="58004"/>
                  <a:pt x="556" y="40045"/>
                </a:cubicBezTo>
                <a:cubicBezTo>
                  <a:pt x="-2422" y="28913"/>
                  <a:pt x="6883" y="17850"/>
                  <a:pt x="24755" y="11249"/>
                </a:cubicBezTo>
                <a:cubicBezTo>
                  <a:pt x="32832" y="8265"/>
                  <a:pt x="42066" y="6412"/>
                  <a:pt x="51597" y="5737"/>
                </a:cubicBezTo>
                <a:lnTo>
                  <a:pt x="51597" y="0"/>
                </a:lnTo>
                <a:lnTo>
                  <a:pt x="67852" y="0"/>
                </a:lnTo>
                <a:lnTo>
                  <a:pt x="67852" y="5703"/>
                </a:lnTo>
                <a:cubicBezTo>
                  <a:pt x="74209" y="6118"/>
                  <a:pt x="80479" y="7068"/>
                  <a:pt x="86414" y="8551"/>
                </a:cubicBezTo>
                <a:cubicBezTo>
                  <a:pt x="106363" y="13536"/>
                  <a:pt x="119273" y="23728"/>
                  <a:pt x="119969" y="35041"/>
                </a:cubicBezTo>
                <a:lnTo>
                  <a:pt x="93108" y="35470"/>
                </a:lnTo>
                <a:cubicBezTo>
                  <a:pt x="92723" y="29223"/>
                  <a:pt x="85594" y="23595"/>
                  <a:pt x="74579" y="20843"/>
                </a:cubicBezTo>
                <a:cubicBezTo>
                  <a:pt x="72410" y="20301"/>
                  <a:pt x="70160" y="19888"/>
                  <a:pt x="67852" y="19639"/>
                </a:cubicBezTo>
                <a:lnTo>
                  <a:pt x="67852" y="52969"/>
                </a:lnTo>
                <a:cubicBezTo>
                  <a:pt x="88284" y="55535"/>
                  <a:pt x="110482" y="59921"/>
                  <a:pt x="119411" y="79734"/>
                </a:cubicBezTo>
                <a:cubicBezTo>
                  <a:pt x="122511" y="90942"/>
                  <a:pt x="113201" y="102106"/>
                  <a:pt x="95213" y="108750"/>
                </a:cubicBezTo>
                <a:cubicBezTo>
                  <a:pt x="86990" y="111788"/>
                  <a:pt x="77568" y="113654"/>
                  <a:pt x="67852" y="114293"/>
                </a:cubicBezTo>
                <a:close/>
              </a:path>
            </a:pathLst>
          </a:custGeom>
          <a:solidFill>
            <a:schemeClr val="accent3">
              <a:lumMod val="75000"/>
            </a:schemeClr>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dk1"/>
              </a:solidFill>
              <a:latin typeface="Arial"/>
              <a:ea typeface="Arial"/>
              <a:cs typeface="Arial"/>
              <a:sym typeface="Arial"/>
            </a:endParaRPr>
          </a:p>
        </p:txBody>
      </p:sp>
      <p:sp>
        <p:nvSpPr>
          <p:cNvPr id="27" name="Shape 450"/>
          <p:cNvSpPr/>
          <p:nvPr/>
        </p:nvSpPr>
        <p:spPr>
          <a:xfrm>
            <a:off x="8841213" y="3733800"/>
            <a:ext cx="590697" cy="565118"/>
          </a:xfrm>
          <a:custGeom>
            <a:avLst/>
            <a:gdLst/>
            <a:ahLst/>
            <a:cxnLst/>
            <a:rect l="0" t="0" r="0" b="0"/>
            <a:pathLst>
              <a:path w="120000" h="120000" extrusionOk="0">
                <a:moveTo>
                  <a:pt x="65274" y="39473"/>
                </a:moveTo>
                <a:cubicBezTo>
                  <a:pt x="53599" y="36371"/>
                  <a:pt x="41599" y="43242"/>
                  <a:pt x="38470" y="54820"/>
                </a:cubicBezTo>
                <a:cubicBezTo>
                  <a:pt x="35342" y="66398"/>
                  <a:pt x="42270" y="78299"/>
                  <a:pt x="53945" y="81402"/>
                </a:cubicBezTo>
                <a:cubicBezTo>
                  <a:pt x="65620" y="84504"/>
                  <a:pt x="77621" y="77633"/>
                  <a:pt x="80749" y="66055"/>
                </a:cubicBezTo>
                <a:cubicBezTo>
                  <a:pt x="83877" y="54477"/>
                  <a:pt x="76949" y="42576"/>
                  <a:pt x="65274" y="39473"/>
                </a:cubicBezTo>
                <a:close/>
                <a:moveTo>
                  <a:pt x="69168" y="25060"/>
                </a:moveTo>
                <a:cubicBezTo>
                  <a:pt x="88870" y="30296"/>
                  <a:pt x="100561" y="50379"/>
                  <a:pt x="95282" y="69917"/>
                </a:cubicBezTo>
                <a:cubicBezTo>
                  <a:pt x="90003" y="89455"/>
                  <a:pt x="69753" y="101050"/>
                  <a:pt x="50051" y="95815"/>
                </a:cubicBezTo>
                <a:cubicBezTo>
                  <a:pt x="30350" y="90579"/>
                  <a:pt x="18658" y="70496"/>
                  <a:pt x="23937" y="50958"/>
                </a:cubicBezTo>
                <a:cubicBezTo>
                  <a:pt x="29216" y="31420"/>
                  <a:pt x="49467" y="19825"/>
                  <a:pt x="69168" y="25060"/>
                </a:cubicBezTo>
                <a:close/>
                <a:moveTo>
                  <a:pt x="70584" y="19819"/>
                </a:moveTo>
                <a:cubicBezTo>
                  <a:pt x="47964" y="13808"/>
                  <a:pt x="24713" y="27121"/>
                  <a:pt x="18652" y="49554"/>
                </a:cubicBezTo>
                <a:cubicBezTo>
                  <a:pt x="12591" y="71987"/>
                  <a:pt x="26015" y="95045"/>
                  <a:pt x="48635" y="101056"/>
                </a:cubicBezTo>
                <a:cubicBezTo>
                  <a:pt x="71255" y="107067"/>
                  <a:pt x="94506" y="93754"/>
                  <a:pt x="100567" y="71321"/>
                </a:cubicBezTo>
                <a:cubicBezTo>
                  <a:pt x="106628" y="48888"/>
                  <a:pt x="93204" y="25830"/>
                  <a:pt x="70584" y="19819"/>
                </a:cubicBezTo>
                <a:close/>
                <a:moveTo>
                  <a:pt x="120000" y="28418"/>
                </a:moveTo>
                <a:lnTo>
                  <a:pt x="119819" y="29085"/>
                </a:lnTo>
                <a:lnTo>
                  <a:pt x="119636" y="28804"/>
                </a:lnTo>
                <a:close/>
                <a:moveTo>
                  <a:pt x="84120" y="4683"/>
                </a:moveTo>
                <a:lnTo>
                  <a:pt x="83867" y="19572"/>
                </a:lnTo>
                <a:lnTo>
                  <a:pt x="83406" y="19449"/>
                </a:lnTo>
                <a:cubicBezTo>
                  <a:pt x="87163" y="21546"/>
                  <a:pt x="90559" y="24117"/>
                  <a:pt x="93431" y="27166"/>
                </a:cubicBezTo>
                <a:lnTo>
                  <a:pt x="106796" y="23870"/>
                </a:lnTo>
                <a:lnTo>
                  <a:pt x="115363" y="39849"/>
                </a:lnTo>
                <a:lnTo>
                  <a:pt x="105840" y="48364"/>
                </a:lnTo>
                <a:cubicBezTo>
                  <a:pt x="107034" y="52676"/>
                  <a:pt x="107596" y="57191"/>
                  <a:pt x="107394" y="61781"/>
                </a:cubicBezTo>
                <a:lnTo>
                  <a:pt x="119289" y="68330"/>
                </a:lnTo>
                <a:lnTo>
                  <a:pt x="114566" y="85810"/>
                </a:lnTo>
                <a:lnTo>
                  <a:pt x="100132" y="85570"/>
                </a:lnTo>
                <a:cubicBezTo>
                  <a:pt x="98307" y="88594"/>
                  <a:pt x="96096" y="91321"/>
                  <a:pt x="93619" y="93756"/>
                </a:cubicBezTo>
                <a:lnTo>
                  <a:pt x="98359" y="106025"/>
                </a:lnTo>
                <a:lnTo>
                  <a:pt x="83411" y="116405"/>
                </a:lnTo>
                <a:lnTo>
                  <a:pt x="72073" y="106643"/>
                </a:lnTo>
                <a:lnTo>
                  <a:pt x="73453" y="105685"/>
                </a:lnTo>
                <a:cubicBezTo>
                  <a:pt x="69110" y="107079"/>
                  <a:pt x="64517" y="107749"/>
                  <a:pt x="59835" y="107723"/>
                </a:cubicBezTo>
                <a:lnTo>
                  <a:pt x="52963" y="119999"/>
                </a:lnTo>
                <a:lnTo>
                  <a:pt x="35336" y="115316"/>
                </a:lnTo>
                <a:lnTo>
                  <a:pt x="35574" y="101277"/>
                </a:lnTo>
                <a:cubicBezTo>
                  <a:pt x="31839" y="99165"/>
                  <a:pt x="28466" y="96583"/>
                  <a:pt x="25614" y="93529"/>
                </a:cubicBezTo>
                <a:lnTo>
                  <a:pt x="25843" y="94015"/>
                </a:lnTo>
                <a:lnTo>
                  <a:pt x="11102" y="96847"/>
                </a:lnTo>
                <a:lnTo>
                  <a:pt x="3390" y="80445"/>
                </a:lnTo>
                <a:lnTo>
                  <a:pt x="13359" y="72429"/>
                </a:lnTo>
                <a:cubicBezTo>
                  <a:pt x="12295" y="68561"/>
                  <a:pt x="11739" y="64530"/>
                  <a:pt x="11738" y="60428"/>
                </a:cubicBezTo>
                <a:lnTo>
                  <a:pt x="0" y="53965"/>
                </a:lnTo>
                <a:lnTo>
                  <a:pt x="4723" y="36484"/>
                </a:lnTo>
                <a:lnTo>
                  <a:pt x="18174" y="36709"/>
                </a:lnTo>
                <a:cubicBezTo>
                  <a:pt x="19999" y="33515"/>
                  <a:pt x="22203" y="30603"/>
                  <a:pt x="24696" y="27997"/>
                </a:cubicBezTo>
                <a:lnTo>
                  <a:pt x="20190" y="14215"/>
                </a:lnTo>
                <a:lnTo>
                  <a:pt x="35666" y="4625"/>
                </a:lnTo>
                <a:lnTo>
                  <a:pt x="46473" y="14962"/>
                </a:lnTo>
                <a:lnTo>
                  <a:pt x="46365" y="15030"/>
                </a:lnTo>
                <a:cubicBezTo>
                  <a:pt x="50613" y="13704"/>
                  <a:pt x="55098" y="13091"/>
                  <a:pt x="59667" y="13141"/>
                </a:cubicBezTo>
                <a:lnTo>
                  <a:pt x="59206" y="13018"/>
                </a:lnTo>
                <a:lnTo>
                  <a:pt x="66493" y="0"/>
                </a:lnTo>
                <a:close/>
              </a:path>
            </a:pathLst>
          </a:custGeom>
          <a:solidFill>
            <a:srgbClr val="E62949"/>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34" name="Shape 715"/>
          <p:cNvSpPr/>
          <p:nvPr/>
        </p:nvSpPr>
        <p:spPr>
          <a:xfrm>
            <a:off x="8913812" y="2034916"/>
            <a:ext cx="445583" cy="444279"/>
          </a:xfrm>
          <a:custGeom>
            <a:avLst/>
            <a:gdLst/>
            <a:ahLst/>
            <a:cxnLst/>
            <a:rect l="0" t="0" r="0" b="0"/>
            <a:pathLst>
              <a:path w="120000" h="120000" extrusionOk="0">
                <a:moveTo>
                  <a:pt x="26666" y="100217"/>
                </a:moveTo>
                <a:cubicBezTo>
                  <a:pt x="25193" y="100217"/>
                  <a:pt x="24000" y="101415"/>
                  <a:pt x="24000" y="102892"/>
                </a:cubicBezTo>
                <a:cubicBezTo>
                  <a:pt x="24000" y="104369"/>
                  <a:pt x="25193" y="105566"/>
                  <a:pt x="26666" y="105566"/>
                </a:cubicBezTo>
                <a:lnTo>
                  <a:pt x="93333" y="105566"/>
                </a:lnTo>
                <a:cubicBezTo>
                  <a:pt x="94806" y="105566"/>
                  <a:pt x="96000" y="104369"/>
                  <a:pt x="96000" y="102892"/>
                </a:cubicBezTo>
                <a:cubicBezTo>
                  <a:pt x="96000" y="101415"/>
                  <a:pt x="94806" y="100217"/>
                  <a:pt x="93333" y="100217"/>
                </a:cubicBezTo>
                <a:close/>
                <a:moveTo>
                  <a:pt x="26666" y="87913"/>
                </a:moveTo>
                <a:cubicBezTo>
                  <a:pt x="25193" y="87913"/>
                  <a:pt x="24000" y="89111"/>
                  <a:pt x="24000" y="90588"/>
                </a:cubicBezTo>
                <a:cubicBezTo>
                  <a:pt x="24000" y="92065"/>
                  <a:pt x="25193" y="93262"/>
                  <a:pt x="26666" y="93262"/>
                </a:cubicBezTo>
                <a:lnTo>
                  <a:pt x="93333" y="93262"/>
                </a:lnTo>
                <a:cubicBezTo>
                  <a:pt x="94806" y="93262"/>
                  <a:pt x="96000" y="92065"/>
                  <a:pt x="96000" y="90588"/>
                </a:cubicBezTo>
                <a:cubicBezTo>
                  <a:pt x="96000" y="89111"/>
                  <a:pt x="94806" y="87913"/>
                  <a:pt x="93333" y="87913"/>
                </a:cubicBezTo>
                <a:close/>
                <a:moveTo>
                  <a:pt x="26666" y="75609"/>
                </a:moveTo>
                <a:cubicBezTo>
                  <a:pt x="25193" y="75609"/>
                  <a:pt x="24000" y="76806"/>
                  <a:pt x="24000" y="78284"/>
                </a:cubicBezTo>
                <a:cubicBezTo>
                  <a:pt x="24000" y="79761"/>
                  <a:pt x="25193" y="80958"/>
                  <a:pt x="26666" y="80958"/>
                </a:cubicBezTo>
                <a:lnTo>
                  <a:pt x="93333" y="80958"/>
                </a:lnTo>
                <a:cubicBezTo>
                  <a:pt x="94806" y="80958"/>
                  <a:pt x="96000" y="79761"/>
                  <a:pt x="96000" y="78284"/>
                </a:cubicBezTo>
                <a:cubicBezTo>
                  <a:pt x="96000" y="76806"/>
                  <a:pt x="94806" y="75609"/>
                  <a:pt x="93333" y="75609"/>
                </a:cubicBezTo>
                <a:close/>
                <a:moveTo>
                  <a:pt x="26666" y="63305"/>
                </a:moveTo>
                <a:cubicBezTo>
                  <a:pt x="25193" y="63305"/>
                  <a:pt x="24000" y="64502"/>
                  <a:pt x="24000" y="65979"/>
                </a:cubicBezTo>
                <a:cubicBezTo>
                  <a:pt x="24000" y="67457"/>
                  <a:pt x="25193" y="68654"/>
                  <a:pt x="26666" y="68654"/>
                </a:cubicBezTo>
                <a:lnTo>
                  <a:pt x="93333" y="68654"/>
                </a:lnTo>
                <a:cubicBezTo>
                  <a:pt x="94806" y="68654"/>
                  <a:pt x="96000" y="67457"/>
                  <a:pt x="96000" y="65979"/>
                </a:cubicBezTo>
                <a:cubicBezTo>
                  <a:pt x="96000" y="64502"/>
                  <a:pt x="94806" y="63305"/>
                  <a:pt x="93333" y="63305"/>
                </a:cubicBezTo>
                <a:close/>
                <a:moveTo>
                  <a:pt x="26666" y="51001"/>
                </a:moveTo>
                <a:cubicBezTo>
                  <a:pt x="25193" y="51001"/>
                  <a:pt x="24000" y="52198"/>
                  <a:pt x="24000" y="53675"/>
                </a:cubicBezTo>
                <a:cubicBezTo>
                  <a:pt x="24000" y="55152"/>
                  <a:pt x="25193" y="56350"/>
                  <a:pt x="26666" y="56350"/>
                </a:cubicBezTo>
                <a:lnTo>
                  <a:pt x="93333" y="56350"/>
                </a:lnTo>
                <a:cubicBezTo>
                  <a:pt x="94806" y="56350"/>
                  <a:pt x="96000" y="55152"/>
                  <a:pt x="96000" y="53675"/>
                </a:cubicBezTo>
                <a:cubicBezTo>
                  <a:pt x="96000" y="52198"/>
                  <a:pt x="94806" y="51001"/>
                  <a:pt x="93333" y="51001"/>
                </a:cubicBezTo>
                <a:close/>
                <a:moveTo>
                  <a:pt x="26666" y="38697"/>
                </a:moveTo>
                <a:cubicBezTo>
                  <a:pt x="25193" y="38697"/>
                  <a:pt x="24000" y="39894"/>
                  <a:pt x="24000" y="41371"/>
                </a:cubicBezTo>
                <a:cubicBezTo>
                  <a:pt x="24000" y="42848"/>
                  <a:pt x="25193" y="44046"/>
                  <a:pt x="26666" y="44046"/>
                </a:cubicBezTo>
                <a:lnTo>
                  <a:pt x="93333" y="44046"/>
                </a:lnTo>
                <a:cubicBezTo>
                  <a:pt x="94806" y="44046"/>
                  <a:pt x="96000" y="42848"/>
                  <a:pt x="96000" y="41371"/>
                </a:cubicBezTo>
                <a:cubicBezTo>
                  <a:pt x="96000" y="39894"/>
                  <a:pt x="94806" y="38697"/>
                  <a:pt x="93333" y="38697"/>
                </a:cubicBezTo>
                <a:close/>
                <a:moveTo>
                  <a:pt x="0" y="11366"/>
                </a:moveTo>
                <a:lnTo>
                  <a:pt x="6739" y="11366"/>
                </a:lnTo>
                <a:lnTo>
                  <a:pt x="6739" y="17459"/>
                </a:lnTo>
                <a:cubicBezTo>
                  <a:pt x="6739" y="22260"/>
                  <a:pt x="10619" y="26151"/>
                  <a:pt x="15405" y="26151"/>
                </a:cubicBezTo>
                <a:cubicBezTo>
                  <a:pt x="20192" y="26151"/>
                  <a:pt x="24072" y="22260"/>
                  <a:pt x="24072" y="17459"/>
                </a:cubicBezTo>
                <a:lnTo>
                  <a:pt x="24072" y="11366"/>
                </a:lnTo>
                <a:lnTo>
                  <a:pt x="29716" y="11366"/>
                </a:lnTo>
                <a:lnTo>
                  <a:pt x="29716" y="17459"/>
                </a:lnTo>
                <a:cubicBezTo>
                  <a:pt x="29716" y="22260"/>
                  <a:pt x="33597" y="26151"/>
                  <a:pt x="38383" y="26151"/>
                </a:cubicBezTo>
                <a:cubicBezTo>
                  <a:pt x="43170" y="26151"/>
                  <a:pt x="47050" y="22260"/>
                  <a:pt x="47050" y="17459"/>
                </a:cubicBezTo>
                <a:lnTo>
                  <a:pt x="47050" y="11366"/>
                </a:lnTo>
                <a:lnTo>
                  <a:pt x="52694" y="11366"/>
                </a:lnTo>
                <a:lnTo>
                  <a:pt x="52694" y="17459"/>
                </a:lnTo>
                <a:cubicBezTo>
                  <a:pt x="52694" y="22260"/>
                  <a:pt x="56574" y="26151"/>
                  <a:pt x="61361" y="26151"/>
                </a:cubicBezTo>
                <a:cubicBezTo>
                  <a:pt x="66147" y="26151"/>
                  <a:pt x="70028" y="22260"/>
                  <a:pt x="70028" y="17459"/>
                </a:cubicBezTo>
                <a:lnTo>
                  <a:pt x="70028" y="11366"/>
                </a:lnTo>
                <a:lnTo>
                  <a:pt x="75672" y="11366"/>
                </a:lnTo>
                <a:lnTo>
                  <a:pt x="75672" y="17459"/>
                </a:lnTo>
                <a:cubicBezTo>
                  <a:pt x="75672" y="22260"/>
                  <a:pt x="79552" y="26151"/>
                  <a:pt x="84339" y="26151"/>
                </a:cubicBezTo>
                <a:cubicBezTo>
                  <a:pt x="89125" y="26151"/>
                  <a:pt x="93005" y="22260"/>
                  <a:pt x="93005" y="17459"/>
                </a:cubicBezTo>
                <a:lnTo>
                  <a:pt x="93005" y="11366"/>
                </a:lnTo>
                <a:lnTo>
                  <a:pt x="98650" y="11366"/>
                </a:lnTo>
                <a:lnTo>
                  <a:pt x="98650" y="17459"/>
                </a:lnTo>
                <a:cubicBezTo>
                  <a:pt x="98650" y="22259"/>
                  <a:pt x="102530" y="26151"/>
                  <a:pt x="107316" y="26151"/>
                </a:cubicBezTo>
                <a:cubicBezTo>
                  <a:pt x="112103" y="26151"/>
                  <a:pt x="115983" y="22259"/>
                  <a:pt x="115983" y="17459"/>
                </a:cubicBezTo>
                <a:lnTo>
                  <a:pt x="115983" y="11366"/>
                </a:lnTo>
                <a:lnTo>
                  <a:pt x="120000" y="11366"/>
                </a:lnTo>
                <a:lnTo>
                  <a:pt x="120000" y="120000"/>
                </a:lnTo>
                <a:lnTo>
                  <a:pt x="0" y="120000"/>
                </a:lnTo>
                <a:close/>
                <a:moveTo>
                  <a:pt x="15405" y="0"/>
                </a:moveTo>
                <a:cubicBezTo>
                  <a:pt x="17983" y="0"/>
                  <a:pt x="20072" y="2095"/>
                  <a:pt x="20072" y="4680"/>
                </a:cubicBezTo>
                <a:lnTo>
                  <a:pt x="20072" y="18051"/>
                </a:lnTo>
                <a:cubicBezTo>
                  <a:pt x="20072" y="20636"/>
                  <a:pt x="17983" y="22732"/>
                  <a:pt x="15405" y="22732"/>
                </a:cubicBezTo>
                <a:cubicBezTo>
                  <a:pt x="12828" y="22732"/>
                  <a:pt x="10739" y="20636"/>
                  <a:pt x="10739" y="18051"/>
                </a:cubicBezTo>
                <a:lnTo>
                  <a:pt x="10739" y="4680"/>
                </a:lnTo>
                <a:cubicBezTo>
                  <a:pt x="10739" y="2095"/>
                  <a:pt x="12828" y="0"/>
                  <a:pt x="15405" y="0"/>
                </a:cubicBezTo>
                <a:close/>
                <a:moveTo>
                  <a:pt x="38383" y="0"/>
                </a:moveTo>
                <a:cubicBezTo>
                  <a:pt x="40960" y="0"/>
                  <a:pt x="43050" y="2095"/>
                  <a:pt x="43050" y="4680"/>
                </a:cubicBezTo>
                <a:lnTo>
                  <a:pt x="43050" y="18051"/>
                </a:lnTo>
                <a:cubicBezTo>
                  <a:pt x="43050" y="20636"/>
                  <a:pt x="40960" y="22732"/>
                  <a:pt x="38383" y="22732"/>
                </a:cubicBezTo>
                <a:cubicBezTo>
                  <a:pt x="35806" y="22732"/>
                  <a:pt x="33716" y="20636"/>
                  <a:pt x="33716" y="18051"/>
                </a:cubicBezTo>
                <a:lnTo>
                  <a:pt x="33716" y="4680"/>
                </a:lnTo>
                <a:cubicBezTo>
                  <a:pt x="33716" y="2095"/>
                  <a:pt x="35806" y="0"/>
                  <a:pt x="38383" y="0"/>
                </a:cubicBezTo>
                <a:close/>
                <a:moveTo>
                  <a:pt x="61361" y="0"/>
                </a:moveTo>
                <a:cubicBezTo>
                  <a:pt x="63938" y="0"/>
                  <a:pt x="66028" y="2095"/>
                  <a:pt x="66028" y="4680"/>
                </a:cubicBezTo>
                <a:lnTo>
                  <a:pt x="66028" y="18051"/>
                </a:lnTo>
                <a:cubicBezTo>
                  <a:pt x="66028" y="20636"/>
                  <a:pt x="63938" y="22731"/>
                  <a:pt x="61361" y="22731"/>
                </a:cubicBezTo>
                <a:cubicBezTo>
                  <a:pt x="58784" y="22731"/>
                  <a:pt x="56694" y="20636"/>
                  <a:pt x="56694" y="18051"/>
                </a:cubicBezTo>
                <a:lnTo>
                  <a:pt x="56694" y="4680"/>
                </a:lnTo>
                <a:cubicBezTo>
                  <a:pt x="56694" y="2095"/>
                  <a:pt x="58784" y="0"/>
                  <a:pt x="61361" y="0"/>
                </a:cubicBezTo>
                <a:close/>
                <a:moveTo>
                  <a:pt x="84339" y="0"/>
                </a:moveTo>
                <a:cubicBezTo>
                  <a:pt x="86916" y="0"/>
                  <a:pt x="89005" y="2095"/>
                  <a:pt x="89005" y="4680"/>
                </a:cubicBezTo>
                <a:lnTo>
                  <a:pt x="89005" y="18051"/>
                </a:lnTo>
                <a:cubicBezTo>
                  <a:pt x="89005" y="20636"/>
                  <a:pt x="86916" y="22731"/>
                  <a:pt x="84339" y="22731"/>
                </a:cubicBezTo>
                <a:cubicBezTo>
                  <a:pt x="81761" y="22731"/>
                  <a:pt x="79672" y="20636"/>
                  <a:pt x="79672" y="18051"/>
                </a:cubicBezTo>
                <a:lnTo>
                  <a:pt x="79672" y="4680"/>
                </a:lnTo>
                <a:cubicBezTo>
                  <a:pt x="79672" y="2095"/>
                  <a:pt x="81761" y="0"/>
                  <a:pt x="84339" y="0"/>
                </a:cubicBezTo>
                <a:close/>
                <a:moveTo>
                  <a:pt x="107316" y="0"/>
                </a:moveTo>
                <a:cubicBezTo>
                  <a:pt x="109894" y="0"/>
                  <a:pt x="111983" y="2095"/>
                  <a:pt x="111983" y="4680"/>
                </a:cubicBezTo>
                <a:lnTo>
                  <a:pt x="111983" y="18051"/>
                </a:lnTo>
                <a:cubicBezTo>
                  <a:pt x="111983" y="20636"/>
                  <a:pt x="109894" y="22731"/>
                  <a:pt x="107316" y="22731"/>
                </a:cubicBezTo>
                <a:cubicBezTo>
                  <a:pt x="104739" y="22731"/>
                  <a:pt x="102650" y="20636"/>
                  <a:pt x="102650" y="18051"/>
                </a:cubicBezTo>
                <a:lnTo>
                  <a:pt x="102650" y="4680"/>
                </a:lnTo>
                <a:cubicBezTo>
                  <a:pt x="102650" y="2095"/>
                  <a:pt x="104739" y="0"/>
                  <a:pt x="107316" y="0"/>
                </a:cubicBezTo>
                <a:close/>
              </a:path>
            </a:pathLst>
          </a:custGeom>
          <a:solidFill>
            <a:srgbClr val="1ED4DE"/>
          </a:solidFill>
          <a:ln>
            <a:noFill/>
          </a:ln>
        </p:spPr>
        <p:txBody>
          <a:bodyPr wrap="square" lIns="121868" tIns="60917" rIns="121868" bIns="60917" anchor="ctr" anchorCtr="0">
            <a:noAutofit/>
          </a:bodyPr>
          <a:lstStyle/>
          <a:p>
            <a:pPr algn="ctr" defTabSz="1218895"/>
            <a:endParaRPr sz="2399" kern="0">
              <a:solidFill>
                <a:srgbClr val="FFFFFF"/>
              </a:solidFill>
              <a:latin typeface="Arial"/>
              <a:ea typeface="Arial"/>
              <a:cs typeface="Arial"/>
              <a:sym typeface="Arial"/>
            </a:endParaRPr>
          </a:p>
        </p:txBody>
      </p:sp>
      <p:grpSp>
        <p:nvGrpSpPr>
          <p:cNvPr id="35" name="Shape 717"/>
          <p:cNvGrpSpPr/>
          <p:nvPr/>
        </p:nvGrpSpPr>
        <p:grpSpPr>
          <a:xfrm>
            <a:off x="8560868" y="2531216"/>
            <a:ext cx="3705744" cy="897784"/>
            <a:chOff x="2113657" y="4283315"/>
            <a:chExt cx="3887257" cy="673513"/>
          </a:xfrm>
        </p:grpSpPr>
        <p:sp>
          <p:nvSpPr>
            <p:cNvPr id="36" name="Shape 718"/>
            <p:cNvSpPr txBox="1"/>
            <p:nvPr/>
          </p:nvSpPr>
          <p:spPr>
            <a:xfrm>
              <a:off x="2113657" y="4495163"/>
              <a:ext cx="3887257"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a:solidFill>
                    <a:srgbClr val="595959"/>
                  </a:solidFill>
                  <a:latin typeface="Times New Roman" panose="02020603050405020304" pitchFamily="18" charset="0"/>
                  <a:ea typeface="Arial"/>
                  <a:cs typeface="Times New Roman" panose="02020603050405020304" pitchFamily="18" charset="0"/>
                </a:rPr>
                <a:t>All components of the Kits are successfully </a:t>
              </a:r>
              <a:r>
                <a:rPr lang="en-US" sz="1600" kern="0" dirty="0" smtClean="0">
                  <a:solidFill>
                    <a:srgbClr val="595959"/>
                  </a:solidFill>
                  <a:latin typeface="Times New Roman" panose="02020603050405020304" pitchFamily="18" charset="0"/>
                  <a:ea typeface="Arial"/>
                  <a:cs typeface="Times New Roman" panose="02020603050405020304" pitchFamily="18" charset="0"/>
                </a:rPr>
                <a:t>tested</a:t>
              </a:r>
              <a:endParaRPr lang="en"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37" name="Shape 719"/>
            <p:cNvSpPr txBox="1"/>
            <p:nvPr/>
          </p:nvSpPr>
          <p:spPr>
            <a:xfrm>
              <a:off x="2113658" y="4283315"/>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sym typeface="Arial"/>
                </a:rPr>
                <a:t>After sale services/ Guarantee</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r="26471" b="19512"/>
          <a:stretch/>
        </p:blipFill>
        <p:spPr>
          <a:xfrm>
            <a:off x="608012" y="581121"/>
            <a:ext cx="1628977" cy="1400079"/>
          </a:xfrm>
          <a:prstGeom prst="rect">
            <a:avLst/>
          </a:prstGeom>
        </p:spPr>
      </p:pic>
      <p:pic>
        <p:nvPicPr>
          <p:cNvPr id="23" name="Picture 22" descr="C:\Users\setareh.j\Desktop\cmv G.tif"/>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27412" y="2057400"/>
            <a:ext cx="4800600" cy="325505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grpSp>
        <p:nvGrpSpPr>
          <p:cNvPr id="25" name="Shape 720"/>
          <p:cNvGrpSpPr/>
          <p:nvPr/>
        </p:nvGrpSpPr>
        <p:grpSpPr>
          <a:xfrm>
            <a:off x="8560867" y="4261751"/>
            <a:ext cx="3627958" cy="897784"/>
            <a:chOff x="2113657" y="4283314"/>
            <a:chExt cx="3647460" cy="673513"/>
          </a:xfrm>
        </p:grpSpPr>
        <p:sp>
          <p:nvSpPr>
            <p:cNvPr id="26" name="Shape 721"/>
            <p:cNvSpPr txBox="1"/>
            <p:nvPr/>
          </p:nvSpPr>
          <p:spPr>
            <a:xfrm>
              <a:off x="2113657" y="4495162"/>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pt-BR" sz="1600" kern="0" dirty="0" smtClean="0">
                  <a:solidFill>
                    <a:srgbClr val="595959"/>
                  </a:solidFill>
                  <a:latin typeface="Times New Roman" panose="02020603050405020304" pitchFamily="18" charset="0"/>
                  <a:ea typeface="Arial"/>
                  <a:cs typeface="Times New Roman" panose="02020603050405020304" pitchFamily="18" charset="0"/>
                  <a:sym typeface="Arial"/>
                </a:rPr>
                <a:t>Local (Iran) Certificates </a:t>
              </a:r>
              <a:endParaRPr lang="pt-BR"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28" name="Shape 722"/>
            <p:cNvSpPr txBox="1"/>
            <p:nvPr/>
          </p:nvSpPr>
          <p:spPr>
            <a:xfrm>
              <a:off x="2113658" y="4283314"/>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sym typeface="Arial"/>
                </a:rPr>
                <a:t>Standards and legally certificates:</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Tree>
    <p:extLst>
      <p:ext uri="{BB962C8B-B14F-4D97-AF65-F5344CB8AC3E}">
        <p14:creationId xmlns:p14="http://schemas.microsoft.com/office/powerpoint/2010/main" val="277508288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704"/>
        <p:cNvGrpSpPr/>
        <p:nvPr/>
      </p:nvGrpSpPr>
      <p:grpSpPr>
        <a:xfrm>
          <a:off x="0" y="0"/>
          <a:ext cx="0" cy="0"/>
          <a:chOff x="0" y="0"/>
          <a:chExt cx="0" cy="0"/>
        </a:xfrm>
      </p:grpSpPr>
      <p:sp>
        <p:nvSpPr>
          <p:cNvPr id="707" name="Shape 707"/>
          <p:cNvSpPr txBox="1"/>
          <p:nvPr/>
        </p:nvSpPr>
        <p:spPr>
          <a:xfrm>
            <a:off x="455612" y="2561777"/>
            <a:ext cx="3505200" cy="3076964"/>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nn-NO" sz="1600" kern="0" dirty="0">
                <a:solidFill>
                  <a:srgbClr val="3F3F3F"/>
                </a:solidFill>
                <a:latin typeface="Times New Roman" panose="02020603050405020304" pitchFamily="18" charset="0"/>
                <a:ea typeface="Arial"/>
                <a:cs typeface="Times New Roman" panose="02020603050405020304" pitchFamily="18" charset="0"/>
                <a:sym typeface="Arial"/>
              </a:rPr>
              <a:t>HbA1c</a:t>
            </a:r>
          </a:p>
          <a:p>
            <a:pPr marL="285750" indent="-285750" defTabSz="1218895">
              <a:buFont typeface="Arial" panose="020B0604020202020204" pitchFamily="34" charset="0"/>
              <a:buChar char="•"/>
            </a:pPr>
            <a:r>
              <a:rPr lang="nn-NO" sz="1600" kern="0" dirty="0">
                <a:solidFill>
                  <a:srgbClr val="3F3F3F"/>
                </a:solidFill>
                <a:latin typeface="Times New Roman" panose="02020603050405020304" pitchFamily="18" charset="0"/>
                <a:ea typeface="Arial"/>
                <a:cs typeface="Times New Roman" panose="02020603050405020304" pitchFamily="18" charset="0"/>
                <a:sym typeface="Arial"/>
              </a:rPr>
              <a:t>HDL-C</a:t>
            </a:r>
          </a:p>
          <a:p>
            <a:pPr marL="285750" indent="-285750" defTabSz="1218895">
              <a:buFont typeface="Arial" panose="020B0604020202020204" pitchFamily="34" charset="0"/>
              <a:buChar char="•"/>
            </a:pPr>
            <a:r>
              <a:rPr lang="nn-NO" sz="1600" kern="0" dirty="0">
                <a:solidFill>
                  <a:srgbClr val="3F3F3F"/>
                </a:solidFill>
                <a:latin typeface="Times New Roman" panose="02020603050405020304" pitchFamily="18" charset="0"/>
                <a:ea typeface="Arial"/>
                <a:cs typeface="Times New Roman" panose="02020603050405020304" pitchFamily="18" charset="0"/>
                <a:sym typeface="Arial"/>
              </a:rPr>
              <a:t>LDL-C</a:t>
            </a:r>
          </a:p>
          <a:p>
            <a:pPr marL="285750" indent="-285750" defTabSz="1218895">
              <a:buFont typeface="Arial" panose="020B0604020202020204" pitchFamily="34" charset="0"/>
              <a:buChar char="•"/>
            </a:pPr>
            <a:r>
              <a:rPr lang="nn-NO" sz="1600" kern="0" dirty="0">
                <a:solidFill>
                  <a:srgbClr val="3F3F3F"/>
                </a:solidFill>
                <a:latin typeface="Times New Roman" panose="02020603050405020304" pitchFamily="18" charset="0"/>
                <a:ea typeface="Arial"/>
                <a:cs typeface="Times New Roman" panose="02020603050405020304" pitchFamily="18" charset="0"/>
                <a:sym typeface="Arial"/>
              </a:rPr>
              <a:t>TIBC</a:t>
            </a:r>
          </a:p>
        </p:txBody>
      </p:sp>
      <p:sp>
        <p:nvSpPr>
          <p:cNvPr id="708" name="Shape 708"/>
          <p:cNvSpPr txBox="1"/>
          <p:nvPr/>
        </p:nvSpPr>
        <p:spPr>
          <a:xfrm>
            <a:off x="531811" y="2057400"/>
            <a:ext cx="3515771" cy="533341"/>
          </a:xfrm>
          <a:prstGeom prst="rect">
            <a:avLst/>
          </a:prstGeom>
          <a:noFill/>
          <a:ln>
            <a:noFill/>
          </a:ln>
        </p:spPr>
        <p:txBody>
          <a:bodyPr wrap="square" lIns="121868" tIns="60917" rIns="121868" bIns="60917" anchor="t" anchorCtr="0">
            <a:noAutofit/>
          </a:bodyPr>
          <a:lstStyle/>
          <a:p>
            <a:pPr defTabSz="1218895"/>
            <a:r>
              <a:rPr lang="en-US" sz="2400" b="1" kern="0" dirty="0">
                <a:solidFill>
                  <a:srgbClr val="3F3F3F"/>
                </a:solidFill>
                <a:ea typeface="Arial"/>
                <a:cs typeface="Arial"/>
                <a:sym typeface="Arial"/>
              </a:rPr>
              <a:t>Biochemistry Panel</a:t>
            </a:r>
            <a:endParaRPr lang="en" sz="1333" b="1" kern="0" dirty="0">
              <a:solidFill>
                <a:srgbClr val="3F3F3F"/>
              </a:solidFill>
              <a:ea typeface="Arial"/>
              <a:cs typeface="Arial"/>
              <a:sym typeface="Arial"/>
            </a:endParaRPr>
          </a:p>
        </p:txBody>
      </p:sp>
      <p:grpSp>
        <p:nvGrpSpPr>
          <p:cNvPr id="711" name="Shape 711"/>
          <p:cNvGrpSpPr/>
          <p:nvPr/>
        </p:nvGrpSpPr>
        <p:grpSpPr>
          <a:xfrm>
            <a:off x="8560868" y="1007215"/>
            <a:ext cx="3400944" cy="897785"/>
            <a:chOff x="2113657" y="4283314"/>
            <a:chExt cx="3647460" cy="673514"/>
          </a:xfrm>
        </p:grpSpPr>
        <p:sp>
          <p:nvSpPr>
            <p:cNvPr id="712" name="Shape 712"/>
            <p:cNvSpPr txBox="1"/>
            <p:nvPr/>
          </p:nvSpPr>
          <p:spPr>
            <a:xfrm>
              <a:off x="2113657" y="4495163"/>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2500 Kits </a:t>
              </a: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(Per Month)</a:t>
              </a:r>
              <a:endParaRPr lang="en"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713" name="Shape 713"/>
            <p:cNvSpPr txBox="1"/>
            <p:nvPr/>
          </p:nvSpPr>
          <p:spPr>
            <a:xfrm>
              <a:off x="2113658" y="4283314"/>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rPr>
                <a:t>Production capacity</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30" name="Shape 451"/>
          <p:cNvSpPr/>
          <p:nvPr/>
        </p:nvSpPr>
        <p:spPr>
          <a:xfrm rot="1795255">
            <a:off x="8958484" y="448142"/>
            <a:ext cx="356158" cy="656509"/>
          </a:xfrm>
          <a:custGeom>
            <a:avLst/>
            <a:gdLst/>
            <a:ahLst/>
            <a:cxnLst/>
            <a:rect l="0" t="0" r="0" b="0"/>
            <a:pathLst>
              <a:path w="120000" h="120000" extrusionOk="0">
                <a:moveTo>
                  <a:pt x="60041" y="0"/>
                </a:moveTo>
                <a:cubicBezTo>
                  <a:pt x="68312" y="142"/>
                  <a:pt x="77049" y="3617"/>
                  <a:pt x="77802" y="9249"/>
                </a:cubicBezTo>
                <a:cubicBezTo>
                  <a:pt x="79731" y="16341"/>
                  <a:pt x="68983" y="18083"/>
                  <a:pt x="72034" y="26607"/>
                </a:cubicBezTo>
                <a:lnTo>
                  <a:pt x="120000" y="26607"/>
                </a:lnTo>
                <a:lnTo>
                  <a:pt x="120000" y="53320"/>
                </a:lnTo>
                <a:cubicBezTo>
                  <a:pt x="105180" y="54850"/>
                  <a:pt x="101982" y="49006"/>
                  <a:pt x="89415" y="50069"/>
                </a:cubicBezTo>
                <a:cubicBezTo>
                  <a:pt x="79319" y="50489"/>
                  <a:pt x="73089" y="55363"/>
                  <a:pt x="72833" y="59977"/>
                </a:cubicBezTo>
                <a:cubicBezTo>
                  <a:pt x="73004" y="64029"/>
                  <a:pt x="79442" y="70012"/>
                  <a:pt x="91464" y="70060"/>
                </a:cubicBezTo>
                <a:cubicBezTo>
                  <a:pt x="106013" y="69226"/>
                  <a:pt x="103877" y="65247"/>
                  <a:pt x="120000" y="65606"/>
                </a:cubicBezTo>
                <a:lnTo>
                  <a:pt x="120000" y="93541"/>
                </a:lnTo>
                <a:lnTo>
                  <a:pt x="70059" y="93541"/>
                </a:lnTo>
                <a:cubicBezTo>
                  <a:pt x="69329" y="102697"/>
                  <a:pt x="76533" y="101447"/>
                  <a:pt x="78036" y="109608"/>
                </a:cubicBezTo>
                <a:cubicBezTo>
                  <a:pt x="77950" y="116314"/>
                  <a:pt x="67224" y="119904"/>
                  <a:pt x="59959" y="120000"/>
                </a:cubicBezTo>
                <a:cubicBezTo>
                  <a:pt x="51687" y="119857"/>
                  <a:pt x="42950" y="116382"/>
                  <a:pt x="42197" y="110750"/>
                </a:cubicBezTo>
                <a:cubicBezTo>
                  <a:pt x="40279" y="103699"/>
                  <a:pt x="50892" y="101936"/>
                  <a:pt x="47995" y="93541"/>
                </a:cubicBezTo>
                <a:lnTo>
                  <a:pt x="0" y="93541"/>
                </a:lnTo>
                <a:lnTo>
                  <a:pt x="0" y="66075"/>
                </a:lnTo>
                <a:cubicBezTo>
                  <a:pt x="15368" y="64341"/>
                  <a:pt x="18478" y="70364"/>
                  <a:pt x="31219" y="69286"/>
                </a:cubicBezTo>
                <a:cubicBezTo>
                  <a:pt x="41315" y="68866"/>
                  <a:pt x="47545" y="63992"/>
                  <a:pt x="47801" y="59379"/>
                </a:cubicBezTo>
                <a:cubicBezTo>
                  <a:pt x="47631" y="55326"/>
                  <a:pt x="41193" y="49343"/>
                  <a:pt x="29171" y="49296"/>
                </a:cubicBezTo>
                <a:cubicBezTo>
                  <a:pt x="14433" y="50140"/>
                  <a:pt x="16816" y="54212"/>
                  <a:pt x="0" y="53739"/>
                </a:cubicBezTo>
                <a:lnTo>
                  <a:pt x="0" y="26607"/>
                </a:lnTo>
                <a:lnTo>
                  <a:pt x="49932" y="26607"/>
                </a:lnTo>
                <a:cubicBezTo>
                  <a:pt x="50748" y="17288"/>
                  <a:pt x="43474" y="18596"/>
                  <a:pt x="41963" y="10391"/>
                </a:cubicBezTo>
                <a:cubicBezTo>
                  <a:pt x="42049" y="3685"/>
                  <a:pt x="52775" y="95"/>
                  <a:pt x="60041" y="0"/>
                </a:cubicBezTo>
                <a:close/>
              </a:path>
            </a:pathLst>
          </a:custGeom>
          <a:solidFill>
            <a:srgbClr val="F4BD2D"/>
          </a:solidFill>
          <a:ln>
            <a:noFill/>
          </a:ln>
          <a:scene3d>
            <a:camera prst="orthographicFront">
              <a:rot lat="0" lon="0" rev="7200000"/>
            </a:camera>
            <a:lightRig rig="threePt" dir="t"/>
          </a:scene3d>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grpSp>
        <p:nvGrpSpPr>
          <p:cNvPr id="19" name="Shape 717"/>
          <p:cNvGrpSpPr/>
          <p:nvPr/>
        </p:nvGrpSpPr>
        <p:grpSpPr>
          <a:xfrm>
            <a:off x="8560868" y="5807816"/>
            <a:ext cx="3253608" cy="897784"/>
            <a:chOff x="2113657" y="4283315"/>
            <a:chExt cx="3647460" cy="673513"/>
          </a:xfrm>
        </p:grpSpPr>
        <p:sp>
          <p:nvSpPr>
            <p:cNvPr id="21" name="Shape 718"/>
            <p:cNvSpPr txBox="1"/>
            <p:nvPr/>
          </p:nvSpPr>
          <p:spPr>
            <a:xfrm>
              <a:off x="2113657" y="4495163"/>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222.00 USD</a:t>
              </a:r>
            </a:p>
            <a:p>
              <a:pPr marL="285750" indent="-285750" defTabSz="1218895">
                <a:buFont typeface="Arial" panose="020B0604020202020204" pitchFamily="34" charset="0"/>
                <a:buChar char="•"/>
              </a:pP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65.00 </a:t>
              </a: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USD</a:t>
              </a:r>
            </a:p>
            <a:p>
              <a:pPr marL="285750" indent="-285750" defTabSz="1218895">
                <a:buFont typeface="Arial" panose="020B0604020202020204" pitchFamily="34" charset="0"/>
                <a:buChar char="•"/>
              </a:pPr>
              <a:endPar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22" name="Shape 719"/>
            <p:cNvSpPr txBox="1"/>
            <p:nvPr/>
          </p:nvSpPr>
          <p:spPr>
            <a:xfrm>
              <a:off x="2113658" y="4283315"/>
              <a:ext cx="3647459" cy="276999"/>
            </a:xfrm>
            <a:prstGeom prst="rect">
              <a:avLst/>
            </a:prstGeom>
            <a:noFill/>
            <a:ln>
              <a:noFill/>
            </a:ln>
          </p:spPr>
          <p:txBody>
            <a:bodyPr wrap="square" lIns="121868" tIns="60917" rIns="121868" bIns="60917" anchor="t" anchorCtr="0">
              <a:noAutofit/>
            </a:bodyPr>
            <a:lstStyle/>
            <a:p>
              <a:pPr defTabSz="1218895"/>
              <a:r>
                <a:rPr lang="en-US" b="1" kern="0" dirty="0" smtClean="0">
                  <a:solidFill>
                    <a:srgbClr val="595959"/>
                  </a:solidFill>
                  <a:latin typeface="Times New Roman" panose="02020603050405020304" pitchFamily="18" charset="0"/>
                  <a:ea typeface="Arial"/>
                  <a:cs typeface="Times New Roman" panose="02020603050405020304" pitchFamily="18" charset="0"/>
                  <a:sym typeface="Arial"/>
                </a:rPr>
                <a:t>Sales’ Price</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24" name="Shape 974"/>
          <p:cNvSpPr/>
          <p:nvPr/>
        </p:nvSpPr>
        <p:spPr>
          <a:xfrm rot="10800000">
            <a:off x="8959685" y="5285952"/>
            <a:ext cx="353751" cy="528546"/>
          </a:xfrm>
          <a:custGeom>
            <a:avLst/>
            <a:gdLst/>
            <a:ahLst/>
            <a:cxnLst/>
            <a:rect l="0" t="0" r="0" b="0"/>
            <a:pathLst>
              <a:path w="120000" h="120000" extrusionOk="0">
                <a:moveTo>
                  <a:pt x="51597" y="50921"/>
                </a:moveTo>
                <a:lnTo>
                  <a:pt x="51597" y="19698"/>
                </a:lnTo>
                <a:cubicBezTo>
                  <a:pt x="47669" y="20191"/>
                  <a:pt x="43916" y="21082"/>
                  <a:pt x="40531" y="22332"/>
                </a:cubicBezTo>
                <a:cubicBezTo>
                  <a:pt x="30598" y="26001"/>
                  <a:pt x="25457" y="32166"/>
                  <a:pt x="27169" y="38355"/>
                </a:cubicBezTo>
                <a:cubicBezTo>
                  <a:pt x="29239" y="46431"/>
                  <a:pt x="39005" y="49155"/>
                  <a:pt x="51597" y="50921"/>
                </a:cubicBezTo>
                <a:close/>
                <a:moveTo>
                  <a:pt x="67852" y="100379"/>
                </a:moveTo>
                <a:cubicBezTo>
                  <a:pt x="71963" y="99887"/>
                  <a:pt x="75901" y="98973"/>
                  <a:pt x="79437" y="97667"/>
                </a:cubicBezTo>
                <a:cubicBezTo>
                  <a:pt x="89370" y="93998"/>
                  <a:pt x="94511" y="87833"/>
                  <a:pt x="92799" y="81644"/>
                </a:cubicBezTo>
                <a:cubicBezTo>
                  <a:pt x="89506" y="73388"/>
                  <a:pt x="79840" y="69732"/>
                  <a:pt x="67852" y="67361"/>
                </a:cubicBezTo>
                <a:close/>
                <a:moveTo>
                  <a:pt x="67852" y="120000"/>
                </a:moveTo>
                <a:lnTo>
                  <a:pt x="51597" y="120000"/>
                </a:lnTo>
                <a:lnTo>
                  <a:pt x="51597" y="114256"/>
                </a:lnTo>
                <a:cubicBezTo>
                  <a:pt x="45417" y="113829"/>
                  <a:pt x="39328" y="112890"/>
                  <a:pt x="33554" y="111448"/>
                </a:cubicBezTo>
                <a:cubicBezTo>
                  <a:pt x="13606" y="106463"/>
                  <a:pt x="696" y="96271"/>
                  <a:pt x="0" y="84958"/>
                </a:cubicBezTo>
                <a:lnTo>
                  <a:pt x="26861" y="84529"/>
                </a:lnTo>
                <a:cubicBezTo>
                  <a:pt x="27245" y="90776"/>
                  <a:pt x="34374" y="96404"/>
                  <a:pt x="45389" y="99156"/>
                </a:cubicBezTo>
                <a:cubicBezTo>
                  <a:pt x="47394" y="99657"/>
                  <a:pt x="49467" y="100048"/>
                  <a:pt x="51597" y="100293"/>
                </a:cubicBezTo>
                <a:lnTo>
                  <a:pt x="51597" y="64682"/>
                </a:lnTo>
                <a:cubicBezTo>
                  <a:pt x="30368" y="61567"/>
                  <a:pt x="7690" y="58004"/>
                  <a:pt x="556" y="40045"/>
                </a:cubicBezTo>
                <a:cubicBezTo>
                  <a:pt x="-2422" y="28913"/>
                  <a:pt x="6883" y="17850"/>
                  <a:pt x="24755" y="11249"/>
                </a:cubicBezTo>
                <a:cubicBezTo>
                  <a:pt x="32832" y="8265"/>
                  <a:pt x="42066" y="6412"/>
                  <a:pt x="51597" y="5737"/>
                </a:cubicBezTo>
                <a:lnTo>
                  <a:pt x="51597" y="0"/>
                </a:lnTo>
                <a:lnTo>
                  <a:pt x="67852" y="0"/>
                </a:lnTo>
                <a:lnTo>
                  <a:pt x="67852" y="5703"/>
                </a:lnTo>
                <a:cubicBezTo>
                  <a:pt x="74209" y="6118"/>
                  <a:pt x="80479" y="7068"/>
                  <a:pt x="86414" y="8551"/>
                </a:cubicBezTo>
                <a:cubicBezTo>
                  <a:pt x="106363" y="13536"/>
                  <a:pt x="119273" y="23728"/>
                  <a:pt x="119969" y="35041"/>
                </a:cubicBezTo>
                <a:lnTo>
                  <a:pt x="93108" y="35470"/>
                </a:lnTo>
                <a:cubicBezTo>
                  <a:pt x="92723" y="29223"/>
                  <a:pt x="85594" y="23595"/>
                  <a:pt x="74579" y="20843"/>
                </a:cubicBezTo>
                <a:cubicBezTo>
                  <a:pt x="72410" y="20301"/>
                  <a:pt x="70160" y="19888"/>
                  <a:pt x="67852" y="19639"/>
                </a:cubicBezTo>
                <a:lnTo>
                  <a:pt x="67852" y="52969"/>
                </a:lnTo>
                <a:cubicBezTo>
                  <a:pt x="88284" y="55535"/>
                  <a:pt x="110482" y="59921"/>
                  <a:pt x="119411" y="79734"/>
                </a:cubicBezTo>
                <a:cubicBezTo>
                  <a:pt x="122511" y="90942"/>
                  <a:pt x="113201" y="102106"/>
                  <a:pt x="95213" y="108750"/>
                </a:cubicBezTo>
                <a:cubicBezTo>
                  <a:pt x="86990" y="111788"/>
                  <a:pt x="77568" y="113654"/>
                  <a:pt x="67852" y="114293"/>
                </a:cubicBezTo>
                <a:close/>
              </a:path>
            </a:pathLst>
          </a:custGeom>
          <a:solidFill>
            <a:schemeClr val="accent3">
              <a:lumMod val="75000"/>
            </a:schemeClr>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dk1"/>
              </a:solidFill>
              <a:latin typeface="Arial"/>
              <a:ea typeface="Arial"/>
              <a:cs typeface="Arial"/>
              <a:sym typeface="Arial"/>
            </a:endParaRPr>
          </a:p>
        </p:txBody>
      </p:sp>
      <p:sp>
        <p:nvSpPr>
          <p:cNvPr id="27" name="Shape 450"/>
          <p:cNvSpPr/>
          <p:nvPr/>
        </p:nvSpPr>
        <p:spPr>
          <a:xfrm>
            <a:off x="8841213" y="3733800"/>
            <a:ext cx="590697" cy="565118"/>
          </a:xfrm>
          <a:custGeom>
            <a:avLst/>
            <a:gdLst/>
            <a:ahLst/>
            <a:cxnLst/>
            <a:rect l="0" t="0" r="0" b="0"/>
            <a:pathLst>
              <a:path w="120000" h="120000" extrusionOk="0">
                <a:moveTo>
                  <a:pt x="65274" y="39473"/>
                </a:moveTo>
                <a:cubicBezTo>
                  <a:pt x="53599" y="36371"/>
                  <a:pt x="41599" y="43242"/>
                  <a:pt x="38470" y="54820"/>
                </a:cubicBezTo>
                <a:cubicBezTo>
                  <a:pt x="35342" y="66398"/>
                  <a:pt x="42270" y="78299"/>
                  <a:pt x="53945" y="81402"/>
                </a:cubicBezTo>
                <a:cubicBezTo>
                  <a:pt x="65620" y="84504"/>
                  <a:pt x="77621" y="77633"/>
                  <a:pt x="80749" y="66055"/>
                </a:cubicBezTo>
                <a:cubicBezTo>
                  <a:pt x="83877" y="54477"/>
                  <a:pt x="76949" y="42576"/>
                  <a:pt x="65274" y="39473"/>
                </a:cubicBezTo>
                <a:close/>
                <a:moveTo>
                  <a:pt x="69168" y="25060"/>
                </a:moveTo>
                <a:cubicBezTo>
                  <a:pt x="88870" y="30296"/>
                  <a:pt x="100561" y="50379"/>
                  <a:pt x="95282" y="69917"/>
                </a:cubicBezTo>
                <a:cubicBezTo>
                  <a:pt x="90003" y="89455"/>
                  <a:pt x="69753" y="101050"/>
                  <a:pt x="50051" y="95815"/>
                </a:cubicBezTo>
                <a:cubicBezTo>
                  <a:pt x="30350" y="90579"/>
                  <a:pt x="18658" y="70496"/>
                  <a:pt x="23937" y="50958"/>
                </a:cubicBezTo>
                <a:cubicBezTo>
                  <a:pt x="29216" y="31420"/>
                  <a:pt x="49467" y="19825"/>
                  <a:pt x="69168" y="25060"/>
                </a:cubicBezTo>
                <a:close/>
                <a:moveTo>
                  <a:pt x="70584" y="19819"/>
                </a:moveTo>
                <a:cubicBezTo>
                  <a:pt x="47964" y="13808"/>
                  <a:pt x="24713" y="27121"/>
                  <a:pt x="18652" y="49554"/>
                </a:cubicBezTo>
                <a:cubicBezTo>
                  <a:pt x="12591" y="71987"/>
                  <a:pt x="26015" y="95045"/>
                  <a:pt x="48635" y="101056"/>
                </a:cubicBezTo>
                <a:cubicBezTo>
                  <a:pt x="71255" y="107067"/>
                  <a:pt x="94506" y="93754"/>
                  <a:pt x="100567" y="71321"/>
                </a:cubicBezTo>
                <a:cubicBezTo>
                  <a:pt x="106628" y="48888"/>
                  <a:pt x="93204" y="25830"/>
                  <a:pt x="70584" y="19819"/>
                </a:cubicBezTo>
                <a:close/>
                <a:moveTo>
                  <a:pt x="120000" y="28418"/>
                </a:moveTo>
                <a:lnTo>
                  <a:pt x="119819" y="29085"/>
                </a:lnTo>
                <a:lnTo>
                  <a:pt x="119636" y="28804"/>
                </a:lnTo>
                <a:close/>
                <a:moveTo>
                  <a:pt x="84120" y="4683"/>
                </a:moveTo>
                <a:lnTo>
                  <a:pt x="83867" y="19572"/>
                </a:lnTo>
                <a:lnTo>
                  <a:pt x="83406" y="19449"/>
                </a:lnTo>
                <a:cubicBezTo>
                  <a:pt x="87163" y="21546"/>
                  <a:pt x="90559" y="24117"/>
                  <a:pt x="93431" y="27166"/>
                </a:cubicBezTo>
                <a:lnTo>
                  <a:pt x="106796" y="23870"/>
                </a:lnTo>
                <a:lnTo>
                  <a:pt x="115363" y="39849"/>
                </a:lnTo>
                <a:lnTo>
                  <a:pt x="105840" y="48364"/>
                </a:lnTo>
                <a:cubicBezTo>
                  <a:pt x="107034" y="52676"/>
                  <a:pt x="107596" y="57191"/>
                  <a:pt x="107394" y="61781"/>
                </a:cubicBezTo>
                <a:lnTo>
                  <a:pt x="119289" y="68330"/>
                </a:lnTo>
                <a:lnTo>
                  <a:pt x="114566" y="85810"/>
                </a:lnTo>
                <a:lnTo>
                  <a:pt x="100132" y="85570"/>
                </a:lnTo>
                <a:cubicBezTo>
                  <a:pt x="98307" y="88594"/>
                  <a:pt x="96096" y="91321"/>
                  <a:pt x="93619" y="93756"/>
                </a:cubicBezTo>
                <a:lnTo>
                  <a:pt x="98359" y="106025"/>
                </a:lnTo>
                <a:lnTo>
                  <a:pt x="83411" y="116405"/>
                </a:lnTo>
                <a:lnTo>
                  <a:pt x="72073" y="106643"/>
                </a:lnTo>
                <a:lnTo>
                  <a:pt x="73453" y="105685"/>
                </a:lnTo>
                <a:cubicBezTo>
                  <a:pt x="69110" y="107079"/>
                  <a:pt x="64517" y="107749"/>
                  <a:pt x="59835" y="107723"/>
                </a:cubicBezTo>
                <a:lnTo>
                  <a:pt x="52963" y="119999"/>
                </a:lnTo>
                <a:lnTo>
                  <a:pt x="35336" y="115316"/>
                </a:lnTo>
                <a:lnTo>
                  <a:pt x="35574" y="101277"/>
                </a:lnTo>
                <a:cubicBezTo>
                  <a:pt x="31839" y="99165"/>
                  <a:pt x="28466" y="96583"/>
                  <a:pt x="25614" y="93529"/>
                </a:cubicBezTo>
                <a:lnTo>
                  <a:pt x="25843" y="94015"/>
                </a:lnTo>
                <a:lnTo>
                  <a:pt x="11102" y="96847"/>
                </a:lnTo>
                <a:lnTo>
                  <a:pt x="3390" y="80445"/>
                </a:lnTo>
                <a:lnTo>
                  <a:pt x="13359" y="72429"/>
                </a:lnTo>
                <a:cubicBezTo>
                  <a:pt x="12295" y="68561"/>
                  <a:pt x="11739" y="64530"/>
                  <a:pt x="11738" y="60428"/>
                </a:cubicBezTo>
                <a:lnTo>
                  <a:pt x="0" y="53965"/>
                </a:lnTo>
                <a:lnTo>
                  <a:pt x="4723" y="36484"/>
                </a:lnTo>
                <a:lnTo>
                  <a:pt x="18174" y="36709"/>
                </a:lnTo>
                <a:cubicBezTo>
                  <a:pt x="19999" y="33515"/>
                  <a:pt x="22203" y="30603"/>
                  <a:pt x="24696" y="27997"/>
                </a:cubicBezTo>
                <a:lnTo>
                  <a:pt x="20190" y="14215"/>
                </a:lnTo>
                <a:lnTo>
                  <a:pt x="35666" y="4625"/>
                </a:lnTo>
                <a:lnTo>
                  <a:pt x="46473" y="14962"/>
                </a:lnTo>
                <a:lnTo>
                  <a:pt x="46365" y="15030"/>
                </a:lnTo>
                <a:cubicBezTo>
                  <a:pt x="50613" y="13704"/>
                  <a:pt x="55098" y="13091"/>
                  <a:pt x="59667" y="13141"/>
                </a:cubicBezTo>
                <a:lnTo>
                  <a:pt x="59206" y="13018"/>
                </a:lnTo>
                <a:lnTo>
                  <a:pt x="66493" y="0"/>
                </a:lnTo>
                <a:close/>
              </a:path>
            </a:pathLst>
          </a:custGeom>
          <a:solidFill>
            <a:srgbClr val="E62949"/>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31" name="Shape 707"/>
          <p:cNvSpPr txBox="1"/>
          <p:nvPr/>
        </p:nvSpPr>
        <p:spPr>
          <a:xfrm>
            <a:off x="455611" y="4976682"/>
            <a:ext cx="3505200" cy="2109918"/>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de-DE" sz="1600" kern="0" dirty="0">
                <a:solidFill>
                  <a:srgbClr val="3F3F3F"/>
                </a:solidFill>
                <a:latin typeface="Times New Roman" panose="02020603050405020304" pitchFamily="18" charset="0"/>
                <a:ea typeface="Arial"/>
                <a:cs typeface="Times New Roman" panose="02020603050405020304" pitchFamily="18" charset="0"/>
                <a:sym typeface="Arial"/>
              </a:rPr>
              <a:t>HIV 1,2 Ab</a:t>
            </a:r>
          </a:p>
          <a:p>
            <a:pPr marL="285750" indent="-285750" defTabSz="1218895">
              <a:buFont typeface="Arial" panose="020B0604020202020204" pitchFamily="34" charset="0"/>
              <a:buChar char="•"/>
            </a:pPr>
            <a:r>
              <a:rPr lang="de-DE" sz="1600" kern="0" dirty="0">
                <a:solidFill>
                  <a:srgbClr val="3F3F3F"/>
                </a:solidFill>
                <a:latin typeface="Times New Roman" panose="02020603050405020304" pitchFamily="18" charset="0"/>
                <a:ea typeface="Arial"/>
                <a:cs typeface="Times New Roman" panose="02020603050405020304" pitchFamily="18" charset="0"/>
                <a:sym typeface="Arial"/>
              </a:rPr>
              <a:t>HIV 1,2 4th generation </a:t>
            </a:r>
          </a:p>
          <a:p>
            <a:pPr marL="285750" indent="-285750" defTabSz="1218895">
              <a:buFont typeface="Arial" panose="020B0604020202020204" pitchFamily="34" charset="0"/>
              <a:buChar char="•"/>
            </a:pPr>
            <a:r>
              <a:rPr lang="de-DE" sz="1600" kern="0" dirty="0">
                <a:solidFill>
                  <a:srgbClr val="3F3F3F"/>
                </a:solidFill>
                <a:latin typeface="Times New Roman" panose="02020603050405020304" pitchFamily="18" charset="0"/>
                <a:ea typeface="Arial"/>
                <a:cs typeface="Times New Roman" panose="02020603050405020304" pitchFamily="18" charset="0"/>
                <a:sym typeface="Arial"/>
              </a:rPr>
              <a:t>HCV Ab</a:t>
            </a:r>
          </a:p>
          <a:p>
            <a:pPr marL="285750" indent="-285750" defTabSz="1218895">
              <a:buFont typeface="Arial" panose="020B0604020202020204" pitchFamily="34" charset="0"/>
              <a:buChar char="•"/>
            </a:pPr>
            <a:r>
              <a:rPr lang="de-DE" sz="1600" kern="0" dirty="0">
                <a:solidFill>
                  <a:srgbClr val="3F3F3F"/>
                </a:solidFill>
                <a:latin typeface="Times New Roman" panose="02020603050405020304" pitchFamily="18" charset="0"/>
                <a:ea typeface="Arial"/>
                <a:cs typeface="Times New Roman" panose="02020603050405020304" pitchFamily="18" charset="0"/>
                <a:sym typeface="Arial"/>
              </a:rPr>
              <a:t>HBs Ab</a:t>
            </a:r>
          </a:p>
          <a:p>
            <a:pPr marL="285750" indent="-285750" defTabSz="1218895">
              <a:buFont typeface="Arial" panose="020B0604020202020204" pitchFamily="34" charset="0"/>
              <a:buChar char="•"/>
            </a:pPr>
            <a:r>
              <a:rPr lang="de-DE" sz="1600" kern="0" dirty="0">
                <a:solidFill>
                  <a:srgbClr val="3F3F3F"/>
                </a:solidFill>
                <a:latin typeface="Times New Roman" panose="02020603050405020304" pitchFamily="18" charset="0"/>
                <a:ea typeface="Arial"/>
                <a:cs typeface="Times New Roman" panose="02020603050405020304" pitchFamily="18" charset="0"/>
                <a:sym typeface="Arial"/>
              </a:rPr>
              <a:t>HBs Ag</a:t>
            </a:r>
          </a:p>
        </p:txBody>
      </p:sp>
      <p:sp>
        <p:nvSpPr>
          <p:cNvPr id="32" name="Shape 708"/>
          <p:cNvSpPr txBox="1"/>
          <p:nvPr/>
        </p:nvSpPr>
        <p:spPr>
          <a:xfrm>
            <a:off x="531810" y="4367141"/>
            <a:ext cx="3429001" cy="533341"/>
          </a:xfrm>
          <a:prstGeom prst="rect">
            <a:avLst/>
          </a:prstGeom>
          <a:noFill/>
          <a:ln>
            <a:noFill/>
          </a:ln>
        </p:spPr>
        <p:txBody>
          <a:bodyPr wrap="square" lIns="121868" tIns="60917" rIns="121868" bIns="60917" anchor="t" anchorCtr="0">
            <a:noAutofit/>
          </a:bodyPr>
          <a:lstStyle/>
          <a:p>
            <a:pPr defTabSz="1218895"/>
            <a:r>
              <a:rPr lang="en-US" sz="2400" b="1" kern="0" dirty="0">
                <a:solidFill>
                  <a:srgbClr val="3F3F3F"/>
                </a:solidFill>
                <a:ea typeface="Arial"/>
                <a:cs typeface="Arial"/>
                <a:sym typeface="Arial"/>
              </a:rPr>
              <a:t>HIV &amp; hepatitis Panel</a:t>
            </a:r>
            <a:endParaRPr lang="en" sz="1333" b="1" kern="0" dirty="0">
              <a:solidFill>
                <a:srgbClr val="3F3F3F"/>
              </a:solidFill>
              <a:latin typeface="Arial"/>
              <a:ea typeface="Arial"/>
              <a:cs typeface="Arial"/>
              <a:sym typeface="Arial"/>
            </a:endParaRPr>
          </a:p>
        </p:txBody>
      </p:sp>
      <p:sp>
        <p:nvSpPr>
          <p:cNvPr id="34" name="Shape 715"/>
          <p:cNvSpPr/>
          <p:nvPr/>
        </p:nvSpPr>
        <p:spPr>
          <a:xfrm>
            <a:off x="8913812" y="2034916"/>
            <a:ext cx="445583" cy="444279"/>
          </a:xfrm>
          <a:custGeom>
            <a:avLst/>
            <a:gdLst/>
            <a:ahLst/>
            <a:cxnLst/>
            <a:rect l="0" t="0" r="0" b="0"/>
            <a:pathLst>
              <a:path w="120000" h="120000" extrusionOk="0">
                <a:moveTo>
                  <a:pt x="26666" y="100217"/>
                </a:moveTo>
                <a:cubicBezTo>
                  <a:pt x="25193" y="100217"/>
                  <a:pt x="24000" y="101415"/>
                  <a:pt x="24000" y="102892"/>
                </a:cubicBezTo>
                <a:cubicBezTo>
                  <a:pt x="24000" y="104369"/>
                  <a:pt x="25193" y="105566"/>
                  <a:pt x="26666" y="105566"/>
                </a:cubicBezTo>
                <a:lnTo>
                  <a:pt x="93333" y="105566"/>
                </a:lnTo>
                <a:cubicBezTo>
                  <a:pt x="94806" y="105566"/>
                  <a:pt x="96000" y="104369"/>
                  <a:pt x="96000" y="102892"/>
                </a:cubicBezTo>
                <a:cubicBezTo>
                  <a:pt x="96000" y="101415"/>
                  <a:pt x="94806" y="100217"/>
                  <a:pt x="93333" y="100217"/>
                </a:cubicBezTo>
                <a:close/>
                <a:moveTo>
                  <a:pt x="26666" y="87913"/>
                </a:moveTo>
                <a:cubicBezTo>
                  <a:pt x="25193" y="87913"/>
                  <a:pt x="24000" y="89111"/>
                  <a:pt x="24000" y="90588"/>
                </a:cubicBezTo>
                <a:cubicBezTo>
                  <a:pt x="24000" y="92065"/>
                  <a:pt x="25193" y="93262"/>
                  <a:pt x="26666" y="93262"/>
                </a:cubicBezTo>
                <a:lnTo>
                  <a:pt x="93333" y="93262"/>
                </a:lnTo>
                <a:cubicBezTo>
                  <a:pt x="94806" y="93262"/>
                  <a:pt x="96000" y="92065"/>
                  <a:pt x="96000" y="90588"/>
                </a:cubicBezTo>
                <a:cubicBezTo>
                  <a:pt x="96000" y="89111"/>
                  <a:pt x="94806" y="87913"/>
                  <a:pt x="93333" y="87913"/>
                </a:cubicBezTo>
                <a:close/>
                <a:moveTo>
                  <a:pt x="26666" y="75609"/>
                </a:moveTo>
                <a:cubicBezTo>
                  <a:pt x="25193" y="75609"/>
                  <a:pt x="24000" y="76806"/>
                  <a:pt x="24000" y="78284"/>
                </a:cubicBezTo>
                <a:cubicBezTo>
                  <a:pt x="24000" y="79761"/>
                  <a:pt x="25193" y="80958"/>
                  <a:pt x="26666" y="80958"/>
                </a:cubicBezTo>
                <a:lnTo>
                  <a:pt x="93333" y="80958"/>
                </a:lnTo>
                <a:cubicBezTo>
                  <a:pt x="94806" y="80958"/>
                  <a:pt x="96000" y="79761"/>
                  <a:pt x="96000" y="78284"/>
                </a:cubicBezTo>
                <a:cubicBezTo>
                  <a:pt x="96000" y="76806"/>
                  <a:pt x="94806" y="75609"/>
                  <a:pt x="93333" y="75609"/>
                </a:cubicBezTo>
                <a:close/>
                <a:moveTo>
                  <a:pt x="26666" y="63305"/>
                </a:moveTo>
                <a:cubicBezTo>
                  <a:pt x="25193" y="63305"/>
                  <a:pt x="24000" y="64502"/>
                  <a:pt x="24000" y="65979"/>
                </a:cubicBezTo>
                <a:cubicBezTo>
                  <a:pt x="24000" y="67457"/>
                  <a:pt x="25193" y="68654"/>
                  <a:pt x="26666" y="68654"/>
                </a:cubicBezTo>
                <a:lnTo>
                  <a:pt x="93333" y="68654"/>
                </a:lnTo>
                <a:cubicBezTo>
                  <a:pt x="94806" y="68654"/>
                  <a:pt x="96000" y="67457"/>
                  <a:pt x="96000" y="65979"/>
                </a:cubicBezTo>
                <a:cubicBezTo>
                  <a:pt x="96000" y="64502"/>
                  <a:pt x="94806" y="63305"/>
                  <a:pt x="93333" y="63305"/>
                </a:cubicBezTo>
                <a:close/>
                <a:moveTo>
                  <a:pt x="26666" y="51001"/>
                </a:moveTo>
                <a:cubicBezTo>
                  <a:pt x="25193" y="51001"/>
                  <a:pt x="24000" y="52198"/>
                  <a:pt x="24000" y="53675"/>
                </a:cubicBezTo>
                <a:cubicBezTo>
                  <a:pt x="24000" y="55152"/>
                  <a:pt x="25193" y="56350"/>
                  <a:pt x="26666" y="56350"/>
                </a:cubicBezTo>
                <a:lnTo>
                  <a:pt x="93333" y="56350"/>
                </a:lnTo>
                <a:cubicBezTo>
                  <a:pt x="94806" y="56350"/>
                  <a:pt x="96000" y="55152"/>
                  <a:pt x="96000" y="53675"/>
                </a:cubicBezTo>
                <a:cubicBezTo>
                  <a:pt x="96000" y="52198"/>
                  <a:pt x="94806" y="51001"/>
                  <a:pt x="93333" y="51001"/>
                </a:cubicBezTo>
                <a:close/>
                <a:moveTo>
                  <a:pt x="26666" y="38697"/>
                </a:moveTo>
                <a:cubicBezTo>
                  <a:pt x="25193" y="38697"/>
                  <a:pt x="24000" y="39894"/>
                  <a:pt x="24000" y="41371"/>
                </a:cubicBezTo>
                <a:cubicBezTo>
                  <a:pt x="24000" y="42848"/>
                  <a:pt x="25193" y="44046"/>
                  <a:pt x="26666" y="44046"/>
                </a:cubicBezTo>
                <a:lnTo>
                  <a:pt x="93333" y="44046"/>
                </a:lnTo>
                <a:cubicBezTo>
                  <a:pt x="94806" y="44046"/>
                  <a:pt x="96000" y="42848"/>
                  <a:pt x="96000" y="41371"/>
                </a:cubicBezTo>
                <a:cubicBezTo>
                  <a:pt x="96000" y="39894"/>
                  <a:pt x="94806" y="38697"/>
                  <a:pt x="93333" y="38697"/>
                </a:cubicBezTo>
                <a:close/>
                <a:moveTo>
                  <a:pt x="0" y="11366"/>
                </a:moveTo>
                <a:lnTo>
                  <a:pt x="6739" y="11366"/>
                </a:lnTo>
                <a:lnTo>
                  <a:pt x="6739" y="17459"/>
                </a:lnTo>
                <a:cubicBezTo>
                  <a:pt x="6739" y="22260"/>
                  <a:pt x="10619" y="26151"/>
                  <a:pt x="15405" y="26151"/>
                </a:cubicBezTo>
                <a:cubicBezTo>
                  <a:pt x="20192" y="26151"/>
                  <a:pt x="24072" y="22260"/>
                  <a:pt x="24072" y="17459"/>
                </a:cubicBezTo>
                <a:lnTo>
                  <a:pt x="24072" y="11366"/>
                </a:lnTo>
                <a:lnTo>
                  <a:pt x="29716" y="11366"/>
                </a:lnTo>
                <a:lnTo>
                  <a:pt x="29716" y="17459"/>
                </a:lnTo>
                <a:cubicBezTo>
                  <a:pt x="29716" y="22260"/>
                  <a:pt x="33597" y="26151"/>
                  <a:pt x="38383" y="26151"/>
                </a:cubicBezTo>
                <a:cubicBezTo>
                  <a:pt x="43170" y="26151"/>
                  <a:pt x="47050" y="22260"/>
                  <a:pt x="47050" y="17459"/>
                </a:cubicBezTo>
                <a:lnTo>
                  <a:pt x="47050" y="11366"/>
                </a:lnTo>
                <a:lnTo>
                  <a:pt x="52694" y="11366"/>
                </a:lnTo>
                <a:lnTo>
                  <a:pt x="52694" y="17459"/>
                </a:lnTo>
                <a:cubicBezTo>
                  <a:pt x="52694" y="22260"/>
                  <a:pt x="56574" y="26151"/>
                  <a:pt x="61361" y="26151"/>
                </a:cubicBezTo>
                <a:cubicBezTo>
                  <a:pt x="66147" y="26151"/>
                  <a:pt x="70028" y="22260"/>
                  <a:pt x="70028" y="17459"/>
                </a:cubicBezTo>
                <a:lnTo>
                  <a:pt x="70028" y="11366"/>
                </a:lnTo>
                <a:lnTo>
                  <a:pt x="75672" y="11366"/>
                </a:lnTo>
                <a:lnTo>
                  <a:pt x="75672" y="17459"/>
                </a:lnTo>
                <a:cubicBezTo>
                  <a:pt x="75672" y="22260"/>
                  <a:pt x="79552" y="26151"/>
                  <a:pt x="84339" y="26151"/>
                </a:cubicBezTo>
                <a:cubicBezTo>
                  <a:pt x="89125" y="26151"/>
                  <a:pt x="93005" y="22260"/>
                  <a:pt x="93005" y="17459"/>
                </a:cubicBezTo>
                <a:lnTo>
                  <a:pt x="93005" y="11366"/>
                </a:lnTo>
                <a:lnTo>
                  <a:pt x="98650" y="11366"/>
                </a:lnTo>
                <a:lnTo>
                  <a:pt x="98650" y="17459"/>
                </a:lnTo>
                <a:cubicBezTo>
                  <a:pt x="98650" y="22259"/>
                  <a:pt x="102530" y="26151"/>
                  <a:pt x="107316" y="26151"/>
                </a:cubicBezTo>
                <a:cubicBezTo>
                  <a:pt x="112103" y="26151"/>
                  <a:pt x="115983" y="22259"/>
                  <a:pt x="115983" y="17459"/>
                </a:cubicBezTo>
                <a:lnTo>
                  <a:pt x="115983" y="11366"/>
                </a:lnTo>
                <a:lnTo>
                  <a:pt x="120000" y="11366"/>
                </a:lnTo>
                <a:lnTo>
                  <a:pt x="120000" y="120000"/>
                </a:lnTo>
                <a:lnTo>
                  <a:pt x="0" y="120000"/>
                </a:lnTo>
                <a:close/>
                <a:moveTo>
                  <a:pt x="15405" y="0"/>
                </a:moveTo>
                <a:cubicBezTo>
                  <a:pt x="17983" y="0"/>
                  <a:pt x="20072" y="2095"/>
                  <a:pt x="20072" y="4680"/>
                </a:cubicBezTo>
                <a:lnTo>
                  <a:pt x="20072" y="18051"/>
                </a:lnTo>
                <a:cubicBezTo>
                  <a:pt x="20072" y="20636"/>
                  <a:pt x="17983" y="22732"/>
                  <a:pt x="15405" y="22732"/>
                </a:cubicBezTo>
                <a:cubicBezTo>
                  <a:pt x="12828" y="22732"/>
                  <a:pt x="10739" y="20636"/>
                  <a:pt x="10739" y="18051"/>
                </a:cubicBezTo>
                <a:lnTo>
                  <a:pt x="10739" y="4680"/>
                </a:lnTo>
                <a:cubicBezTo>
                  <a:pt x="10739" y="2095"/>
                  <a:pt x="12828" y="0"/>
                  <a:pt x="15405" y="0"/>
                </a:cubicBezTo>
                <a:close/>
                <a:moveTo>
                  <a:pt x="38383" y="0"/>
                </a:moveTo>
                <a:cubicBezTo>
                  <a:pt x="40960" y="0"/>
                  <a:pt x="43050" y="2095"/>
                  <a:pt x="43050" y="4680"/>
                </a:cubicBezTo>
                <a:lnTo>
                  <a:pt x="43050" y="18051"/>
                </a:lnTo>
                <a:cubicBezTo>
                  <a:pt x="43050" y="20636"/>
                  <a:pt x="40960" y="22732"/>
                  <a:pt x="38383" y="22732"/>
                </a:cubicBezTo>
                <a:cubicBezTo>
                  <a:pt x="35806" y="22732"/>
                  <a:pt x="33716" y="20636"/>
                  <a:pt x="33716" y="18051"/>
                </a:cubicBezTo>
                <a:lnTo>
                  <a:pt x="33716" y="4680"/>
                </a:lnTo>
                <a:cubicBezTo>
                  <a:pt x="33716" y="2095"/>
                  <a:pt x="35806" y="0"/>
                  <a:pt x="38383" y="0"/>
                </a:cubicBezTo>
                <a:close/>
                <a:moveTo>
                  <a:pt x="61361" y="0"/>
                </a:moveTo>
                <a:cubicBezTo>
                  <a:pt x="63938" y="0"/>
                  <a:pt x="66028" y="2095"/>
                  <a:pt x="66028" y="4680"/>
                </a:cubicBezTo>
                <a:lnTo>
                  <a:pt x="66028" y="18051"/>
                </a:lnTo>
                <a:cubicBezTo>
                  <a:pt x="66028" y="20636"/>
                  <a:pt x="63938" y="22731"/>
                  <a:pt x="61361" y="22731"/>
                </a:cubicBezTo>
                <a:cubicBezTo>
                  <a:pt x="58784" y="22731"/>
                  <a:pt x="56694" y="20636"/>
                  <a:pt x="56694" y="18051"/>
                </a:cubicBezTo>
                <a:lnTo>
                  <a:pt x="56694" y="4680"/>
                </a:lnTo>
                <a:cubicBezTo>
                  <a:pt x="56694" y="2095"/>
                  <a:pt x="58784" y="0"/>
                  <a:pt x="61361" y="0"/>
                </a:cubicBezTo>
                <a:close/>
                <a:moveTo>
                  <a:pt x="84339" y="0"/>
                </a:moveTo>
                <a:cubicBezTo>
                  <a:pt x="86916" y="0"/>
                  <a:pt x="89005" y="2095"/>
                  <a:pt x="89005" y="4680"/>
                </a:cubicBezTo>
                <a:lnTo>
                  <a:pt x="89005" y="18051"/>
                </a:lnTo>
                <a:cubicBezTo>
                  <a:pt x="89005" y="20636"/>
                  <a:pt x="86916" y="22731"/>
                  <a:pt x="84339" y="22731"/>
                </a:cubicBezTo>
                <a:cubicBezTo>
                  <a:pt x="81761" y="22731"/>
                  <a:pt x="79672" y="20636"/>
                  <a:pt x="79672" y="18051"/>
                </a:cubicBezTo>
                <a:lnTo>
                  <a:pt x="79672" y="4680"/>
                </a:lnTo>
                <a:cubicBezTo>
                  <a:pt x="79672" y="2095"/>
                  <a:pt x="81761" y="0"/>
                  <a:pt x="84339" y="0"/>
                </a:cubicBezTo>
                <a:close/>
                <a:moveTo>
                  <a:pt x="107316" y="0"/>
                </a:moveTo>
                <a:cubicBezTo>
                  <a:pt x="109894" y="0"/>
                  <a:pt x="111983" y="2095"/>
                  <a:pt x="111983" y="4680"/>
                </a:cubicBezTo>
                <a:lnTo>
                  <a:pt x="111983" y="18051"/>
                </a:lnTo>
                <a:cubicBezTo>
                  <a:pt x="111983" y="20636"/>
                  <a:pt x="109894" y="22731"/>
                  <a:pt x="107316" y="22731"/>
                </a:cubicBezTo>
                <a:cubicBezTo>
                  <a:pt x="104739" y="22731"/>
                  <a:pt x="102650" y="20636"/>
                  <a:pt x="102650" y="18051"/>
                </a:cubicBezTo>
                <a:lnTo>
                  <a:pt x="102650" y="4680"/>
                </a:lnTo>
                <a:cubicBezTo>
                  <a:pt x="102650" y="2095"/>
                  <a:pt x="104739" y="0"/>
                  <a:pt x="107316" y="0"/>
                </a:cubicBezTo>
                <a:close/>
              </a:path>
            </a:pathLst>
          </a:custGeom>
          <a:solidFill>
            <a:srgbClr val="1ED4DE"/>
          </a:solidFill>
          <a:ln>
            <a:noFill/>
          </a:ln>
        </p:spPr>
        <p:txBody>
          <a:bodyPr wrap="square" lIns="121868" tIns="60917" rIns="121868" bIns="60917" anchor="ctr" anchorCtr="0">
            <a:noAutofit/>
          </a:bodyPr>
          <a:lstStyle/>
          <a:p>
            <a:pPr algn="ctr" defTabSz="1218895"/>
            <a:endParaRPr sz="2399" kern="0">
              <a:solidFill>
                <a:srgbClr val="FFFFFF"/>
              </a:solidFill>
              <a:latin typeface="Arial"/>
              <a:ea typeface="Arial"/>
              <a:cs typeface="Arial"/>
              <a:sym typeface="Arial"/>
            </a:endParaRPr>
          </a:p>
        </p:txBody>
      </p:sp>
      <p:grpSp>
        <p:nvGrpSpPr>
          <p:cNvPr id="35" name="Shape 717"/>
          <p:cNvGrpSpPr/>
          <p:nvPr/>
        </p:nvGrpSpPr>
        <p:grpSpPr>
          <a:xfrm>
            <a:off x="8560868" y="2531216"/>
            <a:ext cx="3705744" cy="897784"/>
            <a:chOff x="2113657" y="4283315"/>
            <a:chExt cx="3887257" cy="673513"/>
          </a:xfrm>
        </p:grpSpPr>
        <p:sp>
          <p:nvSpPr>
            <p:cNvPr id="36" name="Shape 718"/>
            <p:cNvSpPr txBox="1"/>
            <p:nvPr/>
          </p:nvSpPr>
          <p:spPr>
            <a:xfrm>
              <a:off x="2113657" y="4495163"/>
              <a:ext cx="3887257"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a:solidFill>
                    <a:srgbClr val="595959"/>
                  </a:solidFill>
                  <a:latin typeface="Times New Roman" panose="02020603050405020304" pitchFamily="18" charset="0"/>
                  <a:ea typeface="Arial"/>
                  <a:cs typeface="Times New Roman" panose="02020603050405020304" pitchFamily="18" charset="0"/>
                </a:rPr>
                <a:t>All components of the Kits are successfully </a:t>
              </a:r>
              <a:r>
                <a:rPr lang="en-US" sz="1600" kern="0" dirty="0" smtClean="0">
                  <a:solidFill>
                    <a:srgbClr val="595959"/>
                  </a:solidFill>
                  <a:latin typeface="Times New Roman" panose="02020603050405020304" pitchFamily="18" charset="0"/>
                  <a:ea typeface="Arial"/>
                  <a:cs typeface="Times New Roman" panose="02020603050405020304" pitchFamily="18" charset="0"/>
                </a:rPr>
                <a:t>tested</a:t>
              </a:r>
              <a:endParaRPr lang="en"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37" name="Shape 719"/>
            <p:cNvSpPr txBox="1"/>
            <p:nvPr/>
          </p:nvSpPr>
          <p:spPr>
            <a:xfrm>
              <a:off x="2113658" y="4283315"/>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sym typeface="Arial"/>
                </a:rPr>
                <a:t>After sale services/ Guarantee</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r="26471" b="19512"/>
          <a:stretch/>
        </p:blipFill>
        <p:spPr>
          <a:xfrm>
            <a:off x="608012" y="381000"/>
            <a:ext cx="1628977" cy="1400079"/>
          </a:xfrm>
          <a:prstGeom prst="rect">
            <a:avLst/>
          </a:prstGeom>
        </p:spPr>
      </p:pic>
      <p:pic>
        <p:nvPicPr>
          <p:cNvPr id="28" name="Picture 27" descr="images_product_87_HbA1C(80)-bf"/>
          <p:cNvPicPr/>
          <p:nvPr/>
        </p:nvPicPr>
        <p:blipFill>
          <a:blip r:embed="rId4">
            <a:extLst>
              <a:ext uri="{28A0092B-C50C-407E-A947-70E740481C1C}">
                <a14:useLocalDpi xmlns:a14="http://schemas.microsoft.com/office/drawing/2010/main" val="0"/>
              </a:ext>
            </a:extLst>
          </a:blip>
          <a:srcRect/>
          <a:stretch>
            <a:fillRect/>
          </a:stretch>
        </p:blipFill>
        <p:spPr bwMode="auto">
          <a:xfrm>
            <a:off x="3960811" y="1219200"/>
            <a:ext cx="4276726" cy="257175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29" name="Picture 28" descr="images_product_23_HIV-4th-bf"/>
          <p:cNvPicPr/>
          <p:nvPr/>
        </p:nvPicPr>
        <p:blipFill>
          <a:blip r:embed="rId5">
            <a:extLst>
              <a:ext uri="{28A0092B-C50C-407E-A947-70E740481C1C}">
                <a14:useLocalDpi xmlns:a14="http://schemas.microsoft.com/office/drawing/2010/main" val="0"/>
              </a:ext>
            </a:extLst>
          </a:blip>
          <a:srcRect/>
          <a:stretch>
            <a:fillRect/>
          </a:stretch>
        </p:blipFill>
        <p:spPr bwMode="auto">
          <a:xfrm>
            <a:off x="3953968" y="4191000"/>
            <a:ext cx="4283569" cy="2419350"/>
          </a:xfrm>
          <a:prstGeom prst="round2DiagRect">
            <a:avLst>
              <a:gd name="adj1" fmla="val 0"/>
              <a:gd name="adj2" fmla="val 16508"/>
            </a:avLst>
          </a:prstGeom>
          <a:ln w="88900" cap="sq">
            <a:solidFill>
              <a:srgbClr val="FFFFFF"/>
            </a:solidFill>
            <a:miter lim="800000"/>
          </a:ln>
          <a:effectLst>
            <a:outerShdw blurRad="254000" algn="tl" rotWithShape="0">
              <a:srgbClr val="000000">
                <a:alpha val="43000"/>
              </a:srgbClr>
            </a:outerShdw>
          </a:effectLst>
        </p:spPr>
      </p:pic>
      <p:grpSp>
        <p:nvGrpSpPr>
          <p:cNvPr id="25" name="Shape 720"/>
          <p:cNvGrpSpPr/>
          <p:nvPr/>
        </p:nvGrpSpPr>
        <p:grpSpPr>
          <a:xfrm>
            <a:off x="8560867" y="4261751"/>
            <a:ext cx="3627958" cy="897784"/>
            <a:chOff x="2113657" y="4283314"/>
            <a:chExt cx="3647460" cy="673513"/>
          </a:xfrm>
        </p:grpSpPr>
        <p:sp>
          <p:nvSpPr>
            <p:cNvPr id="26" name="Shape 721"/>
            <p:cNvSpPr txBox="1"/>
            <p:nvPr/>
          </p:nvSpPr>
          <p:spPr>
            <a:xfrm>
              <a:off x="2113657" y="4495162"/>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pt-BR" sz="1600" kern="0" dirty="0" smtClean="0">
                  <a:solidFill>
                    <a:srgbClr val="595959"/>
                  </a:solidFill>
                  <a:latin typeface="Times New Roman" panose="02020603050405020304" pitchFamily="18" charset="0"/>
                  <a:ea typeface="Arial"/>
                  <a:cs typeface="Times New Roman" panose="02020603050405020304" pitchFamily="18" charset="0"/>
                  <a:sym typeface="Arial"/>
                </a:rPr>
                <a:t>Local (Iran) Certificates </a:t>
              </a:r>
              <a:endParaRPr lang="pt-BR"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33" name="Shape 722"/>
            <p:cNvSpPr txBox="1"/>
            <p:nvPr/>
          </p:nvSpPr>
          <p:spPr>
            <a:xfrm>
              <a:off x="2113658" y="4283314"/>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sym typeface="Arial"/>
                </a:rPr>
                <a:t>Standards and legally certificates:</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Tree>
    <p:extLst>
      <p:ext uri="{BB962C8B-B14F-4D97-AF65-F5344CB8AC3E}">
        <p14:creationId xmlns:p14="http://schemas.microsoft.com/office/powerpoint/2010/main" val="204466846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704"/>
        <p:cNvGrpSpPr/>
        <p:nvPr/>
      </p:nvGrpSpPr>
      <p:grpSpPr>
        <a:xfrm>
          <a:off x="0" y="0"/>
          <a:ext cx="0" cy="0"/>
          <a:chOff x="0" y="0"/>
          <a:chExt cx="0" cy="0"/>
        </a:xfrm>
      </p:grpSpPr>
      <p:sp>
        <p:nvSpPr>
          <p:cNvPr id="707" name="Shape 707"/>
          <p:cNvSpPr txBox="1"/>
          <p:nvPr/>
        </p:nvSpPr>
        <p:spPr>
          <a:xfrm>
            <a:off x="455612" y="2514600"/>
            <a:ext cx="3505200" cy="3076964"/>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nn-NO" sz="1600" kern="0" dirty="0" smtClean="0">
                <a:solidFill>
                  <a:srgbClr val="3F3F3F"/>
                </a:solidFill>
                <a:latin typeface="Times New Roman" panose="02020603050405020304" pitchFamily="18" charset="0"/>
                <a:ea typeface="Arial"/>
                <a:cs typeface="Times New Roman" panose="02020603050405020304" pitchFamily="18" charset="0"/>
                <a:sym typeface="Arial"/>
              </a:rPr>
              <a:t>PSA</a:t>
            </a:r>
          </a:p>
          <a:p>
            <a:pPr marL="285750" indent="-285750" defTabSz="1218895">
              <a:buFont typeface="Arial" panose="020B0604020202020204" pitchFamily="34" charset="0"/>
              <a:buChar char="•"/>
            </a:pPr>
            <a:r>
              <a:rPr lang="nn-NO" sz="1600" kern="0" dirty="0" smtClean="0">
                <a:solidFill>
                  <a:srgbClr val="3F3F3F"/>
                </a:solidFill>
                <a:latin typeface="Times New Roman" panose="02020603050405020304" pitchFamily="18" charset="0"/>
                <a:ea typeface="Arial"/>
                <a:cs typeface="Times New Roman" panose="02020603050405020304" pitchFamily="18" charset="0"/>
                <a:sym typeface="Arial"/>
              </a:rPr>
              <a:t>Free PSA </a:t>
            </a:r>
          </a:p>
          <a:p>
            <a:pPr marL="285750" indent="-285750" defTabSz="1218895">
              <a:buFont typeface="Arial" panose="020B0604020202020204" pitchFamily="34" charset="0"/>
              <a:buChar char="•"/>
            </a:pPr>
            <a:r>
              <a:rPr lang="nn-NO" sz="1600" kern="0" dirty="0" smtClean="0">
                <a:solidFill>
                  <a:srgbClr val="3F3F3F"/>
                </a:solidFill>
                <a:latin typeface="Times New Roman" panose="02020603050405020304" pitchFamily="18" charset="0"/>
                <a:ea typeface="Arial"/>
                <a:cs typeface="Times New Roman" panose="02020603050405020304" pitchFamily="18" charset="0"/>
                <a:sym typeface="Arial"/>
              </a:rPr>
              <a:t>AFP</a:t>
            </a:r>
          </a:p>
          <a:p>
            <a:pPr marL="285750" indent="-285750" defTabSz="1218895">
              <a:buFont typeface="Arial" panose="020B0604020202020204" pitchFamily="34" charset="0"/>
              <a:buChar char="•"/>
            </a:pPr>
            <a:r>
              <a:rPr lang="nn-NO" sz="1600" kern="0" dirty="0" smtClean="0">
                <a:solidFill>
                  <a:srgbClr val="3F3F3F"/>
                </a:solidFill>
                <a:latin typeface="Times New Roman" panose="02020603050405020304" pitchFamily="18" charset="0"/>
                <a:ea typeface="Arial"/>
                <a:cs typeface="Times New Roman" panose="02020603050405020304" pitchFamily="18" charset="0"/>
                <a:sym typeface="Arial"/>
              </a:rPr>
              <a:t>CEA</a:t>
            </a:r>
          </a:p>
          <a:p>
            <a:pPr marL="285750" indent="-285750" defTabSz="1218895">
              <a:buFont typeface="Arial" panose="020B0604020202020204" pitchFamily="34" charset="0"/>
              <a:buChar char="•"/>
            </a:pPr>
            <a:r>
              <a:rPr lang="nn-NO" sz="1600" kern="0" dirty="0" smtClean="0">
                <a:solidFill>
                  <a:srgbClr val="3F3F3F"/>
                </a:solidFill>
                <a:latin typeface="Times New Roman" panose="02020603050405020304" pitchFamily="18" charset="0"/>
                <a:ea typeface="Arial"/>
                <a:cs typeface="Times New Roman" panose="02020603050405020304" pitchFamily="18" charset="0"/>
                <a:sym typeface="Arial"/>
              </a:rPr>
              <a:t>CA 19-9</a:t>
            </a:r>
          </a:p>
          <a:p>
            <a:pPr marL="285750" indent="-285750" defTabSz="1218895">
              <a:buFont typeface="Arial" panose="020B0604020202020204" pitchFamily="34" charset="0"/>
              <a:buChar char="•"/>
            </a:pPr>
            <a:r>
              <a:rPr lang="nn-NO" sz="1600" kern="0" dirty="0" smtClean="0">
                <a:solidFill>
                  <a:srgbClr val="3F3F3F"/>
                </a:solidFill>
                <a:latin typeface="Times New Roman" panose="02020603050405020304" pitchFamily="18" charset="0"/>
                <a:ea typeface="Arial"/>
                <a:cs typeface="Times New Roman" panose="02020603050405020304" pitchFamily="18" charset="0"/>
                <a:sym typeface="Arial"/>
              </a:rPr>
              <a:t>CA 125 </a:t>
            </a:r>
            <a:endParaRPr lang="nn-NO" sz="1600" kern="0" dirty="0">
              <a:solidFill>
                <a:srgbClr val="3F3F3F"/>
              </a:solidFill>
              <a:latin typeface="Times New Roman" panose="02020603050405020304" pitchFamily="18" charset="0"/>
              <a:ea typeface="Arial"/>
              <a:cs typeface="Times New Roman" panose="02020603050405020304" pitchFamily="18" charset="0"/>
              <a:sym typeface="Arial"/>
            </a:endParaRPr>
          </a:p>
        </p:txBody>
      </p:sp>
      <p:sp>
        <p:nvSpPr>
          <p:cNvPr id="708" name="Shape 708"/>
          <p:cNvSpPr txBox="1"/>
          <p:nvPr/>
        </p:nvSpPr>
        <p:spPr>
          <a:xfrm>
            <a:off x="531811" y="1981200"/>
            <a:ext cx="3515771" cy="533341"/>
          </a:xfrm>
          <a:prstGeom prst="rect">
            <a:avLst/>
          </a:prstGeom>
          <a:noFill/>
          <a:ln>
            <a:noFill/>
          </a:ln>
        </p:spPr>
        <p:txBody>
          <a:bodyPr wrap="square" lIns="121868" tIns="60917" rIns="121868" bIns="60917" anchor="t" anchorCtr="0">
            <a:noAutofit/>
          </a:bodyPr>
          <a:lstStyle/>
          <a:p>
            <a:pPr defTabSz="1218895"/>
            <a:r>
              <a:rPr lang="en-US" sz="2400" b="1" kern="0" dirty="0">
                <a:solidFill>
                  <a:srgbClr val="3F3F3F"/>
                </a:solidFill>
                <a:ea typeface="Arial"/>
                <a:cs typeface="Arial"/>
                <a:sym typeface="Arial"/>
              </a:rPr>
              <a:t>Tumor Markers Panel</a:t>
            </a:r>
            <a:endParaRPr lang="en" sz="1333" b="1" kern="0" dirty="0">
              <a:solidFill>
                <a:srgbClr val="3F3F3F"/>
              </a:solidFill>
              <a:latin typeface="Arial"/>
              <a:ea typeface="Arial"/>
              <a:cs typeface="Arial"/>
              <a:sym typeface="Arial"/>
            </a:endParaRPr>
          </a:p>
        </p:txBody>
      </p:sp>
      <p:grpSp>
        <p:nvGrpSpPr>
          <p:cNvPr id="711" name="Shape 711"/>
          <p:cNvGrpSpPr/>
          <p:nvPr/>
        </p:nvGrpSpPr>
        <p:grpSpPr>
          <a:xfrm>
            <a:off x="8560868" y="1007215"/>
            <a:ext cx="3400944" cy="897785"/>
            <a:chOff x="2113657" y="4283314"/>
            <a:chExt cx="3647460" cy="673514"/>
          </a:xfrm>
        </p:grpSpPr>
        <p:sp>
          <p:nvSpPr>
            <p:cNvPr id="712" name="Shape 712"/>
            <p:cNvSpPr txBox="1"/>
            <p:nvPr/>
          </p:nvSpPr>
          <p:spPr>
            <a:xfrm>
              <a:off x="2113657" y="4495163"/>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2500 Kits (</a:t>
              </a: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Per </a:t>
              </a: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Month)</a:t>
              </a:r>
              <a:endParaRPr lang="en"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713" name="Shape 713"/>
            <p:cNvSpPr txBox="1"/>
            <p:nvPr/>
          </p:nvSpPr>
          <p:spPr>
            <a:xfrm>
              <a:off x="2113658" y="4283314"/>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rPr>
                <a:t>Production capacity</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30" name="Shape 451"/>
          <p:cNvSpPr/>
          <p:nvPr/>
        </p:nvSpPr>
        <p:spPr>
          <a:xfrm rot="1795255">
            <a:off x="8958484" y="448142"/>
            <a:ext cx="356158" cy="656509"/>
          </a:xfrm>
          <a:custGeom>
            <a:avLst/>
            <a:gdLst/>
            <a:ahLst/>
            <a:cxnLst/>
            <a:rect l="0" t="0" r="0" b="0"/>
            <a:pathLst>
              <a:path w="120000" h="120000" extrusionOk="0">
                <a:moveTo>
                  <a:pt x="60041" y="0"/>
                </a:moveTo>
                <a:cubicBezTo>
                  <a:pt x="68312" y="142"/>
                  <a:pt x="77049" y="3617"/>
                  <a:pt x="77802" y="9249"/>
                </a:cubicBezTo>
                <a:cubicBezTo>
                  <a:pt x="79731" y="16341"/>
                  <a:pt x="68983" y="18083"/>
                  <a:pt x="72034" y="26607"/>
                </a:cubicBezTo>
                <a:lnTo>
                  <a:pt x="120000" y="26607"/>
                </a:lnTo>
                <a:lnTo>
                  <a:pt x="120000" y="53320"/>
                </a:lnTo>
                <a:cubicBezTo>
                  <a:pt x="105180" y="54850"/>
                  <a:pt x="101982" y="49006"/>
                  <a:pt x="89415" y="50069"/>
                </a:cubicBezTo>
                <a:cubicBezTo>
                  <a:pt x="79319" y="50489"/>
                  <a:pt x="73089" y="55363"/>
                  <a:pt x="72833" y="59977"/>
                </a:cubicBezTo>
                <a:cubicBezTo>
                  <a:pt x="73004" y="64029"/>
                  <a:pt x="79442" y="70012"/>
                  <a:pt x="91464" y="70060"/>
                </a:cubicBezTo>
                <a:cubicBezTo>
                  <a:pt x="106013" y="69226"/>
                  <a:pt x="103877" y="65247"/>
                  <a:pt x="120000" y="65606"/>
                </a:cubicBezTo>
                <a:lnTo>
                  <a:pt x="120000" y="93541"/>
                </a:lnTo>
                <a:lnTo>
                  <a:pt x="70059" y="93541"/>
                </a:lnTo>
                <a:cubicBezTo>
                  <a:pt x="69329" y="102697"/>
                  <a:pt x="76533" y="101447"/>
                  <a:pt x="78036" y="109608"/>
                </a:cubicBezTo>
                <a:cubicBezTo>
                  <a:pt x="77950" y="116314"/>
                  <a:pt x="67224" y="119904"/>
                  <a:pt x="59959" y="120000"/>
                </a:cubicBezTo>
                <a:cubicBezTo>
                  <a:pt x="51687" y="119857"/>
                  <a:pt x="42950" y="116382"/>
                  <a:pt x="42197" y="110750"/>
                </a:cubicBezTo>
                <a:cubicBezTo>
                  <a:pt x="40279" y="103699"/>
                  <a:pt x="50892" y="101936"/>
                  <a:pt x="47995" y="93541"/>
                </a:cubicBezTo>
                <a:lnTo>
                  <a:pt x="0" y="93541"/>
                </a:lnTo>
                <a:lnTo>
                  <a:pt x="0" y="66075"/>
                </a:lnTo>
                <a:cubicBezTo>
                  <a:pt x="15368" y="64341"/>
                  <a:pt x="18478" y="70364"/>
                  <a:pt x="31219" y="69286"/>
                </a:cubicBezTo>
                <a:cubicBezTo>
                  <a:pt x="41315" y="68866"/>
                  <a:pt x="47545" y="63992"/>
                  <a:pt x="47801" y="59379"/>
                </a:cubicBezTo>
                <a:cubicBezTo>
                  <a:pt x="47631" y="55326"/>
                  <a:pt x="41193" y="49343"/>
                  <a:pt x="29171" y="49296"/>
                </a:cubicBezTo>
                <a:cubicBezTo>
                  <a:pt x="14433" y="50140"/>
                  <a:pt x="16816" y="54212"/>
                  <a:pt x="0" y="53739"/>
                </a:cubicBezTo>
                <a:lnTo>
                  <a:pt x="0" y="26607"/>
                </a:lnTo>
                <a:lnTo>
                  <a:pt x="49932" y="26607"/>
                </a:lnTo>
                <a:cubicBezTo>
                  <a:pt x="50748" y="17288"/>
                  <a:pt x="43474" y="18596"/>
                  <a:pt x="41963" y="10391"/>
                </a:cubicBezTo>
                <a:cubicBezTo>
                  <a:pt x="42049" y="3685"/>
                  <a:pt x="52775" y="95"/>
                  <a:pt x="60041" y="0"/>
                </a:cubicBezTo>
                <a:close/>
              </a:path>
            </a:pathLst>
          </a:custGeom>
          <a:solidFill>
            <a:srgbClr val="F4BD2D"/>
          </a:solidFill>
          <a:ln>
            <a:noFill/>
          </a:ln>
          <a:scene3d>
            <a:camera prst="orthographicFront">
              <a:rot lat="0" lon="0" rev="7200000"/>
            </a:camera>
            <a:lightRig rig="threePt" dir="t"/>
          </a:scene3d>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grpSp>
        <p:nvGrpSpPr>
          <p:cNvPr id="19" name="Shape 717"/>
          <p:cNvGrpSpPr/>
          <p:nvPr/>
        </p:nvGrpSpPr>
        <p:grpSpPr>
          <a:xfrm>
            <a:off x="8560868" y="5807816"/>
            <a:ext cx="3253608" cy="897784"/>
            <a:chOff x="2113657" y="4283315"/>
            <a:chExt cx="3647460" cy="673513"/>
          </a:xfrm>
        </p:grpSpPr>
        <p:sp>
          <p:nvSpPr>
            <p:cNvPr id="21" name="Shape 718"/>
            <p:cNvSpPr txBox="1"/>
            <p:nvPr/>
          </p:nvSpPr>
          <p:spPr>
            <a:xfrm>
              <a:off x="2113657" y="4495163"/>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 </a:t>
              </a: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53.00 </a:t>
              </a: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USD</a:t>
              </a:r>
              <a:endPar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22" name="Shape 719"/>
            <p:cNvSpPr txBox="1"/>
            <p:nvPr/>
          </p:nvSpPr>
          <p:spPr>
            <a:xfrm>
              <a:off x="2113658" y="4283315"/>
              <a:ext cx="3647459" cy="276999"/>
            </a:xfrm>
            <a:prstGeom prst="rect">
              <a:avLst/>
            </a:prstGeom>
            <a:noFill/>
            <a:ln>
              <a:noFill/>
            </a:ln>
          </p:spPr>
          <p:txBody>
            <a:bodyPr wrap="square" lIns="121868" tIns="60917" rIns="121868" bIns="60917" anchor="t" anchorCtr="0">
              <a:noAutofit/>
            </a:bodyPr>
            <a:lstStyle/>
            <a:p>
              <a:pPr defTabSz="1218895"/>
              <a:r>
                <a:rPr lang="en-US" b="1" kern="0" dirty="0" smtClean="0">
                  <a:solidFill>
                    <a:srgbClr val="595959"/>
                  </a:solidFill>
                  <a:latin typeface="Times New Roman" panose="02020603050405020304" pitchFamily="18" charset="0"/>
                  <a:ea typeface="Arial"/>
                  <a:cs typeface="Times New Roman" panose="02020603050405020304" pitchFamily="18" charset="0"/>
                  <a:sym typeface="Arial"/>
                </a:rPr>
                <a:t>Sales’ Price</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24" name="Shape 974"/>
          <p:cNvSpPr/>
          <p:nvPr/>
        </p:nvSpPr>
        <p:spPr>
          <a:xfrm rot="10800000">
            <a:off x="8959685" y="5285952"/>
            <a:ext cx="353751" cy="528546"/>
          </a:xfrm>
          <a:custGeom>
            <a:avLst/>
            <a:gdLst/>
            <a:ahLst/>
            <a:cxnLst/>
            <a:rect l="0" t="0" r="0" b="0"/>
            <a:pathLst>
              <a:path w="120000" h="120000" extrusionOk="0">
                <a:moveTo>
                  <a:pt x="51597" y="50921"/>
                </a:moveTo>
                <a:lnTo>
                  <a:pt x="51597" y="19698"/>
                </a:lnTo>
                <a:cubicBezTo>
                  <a:pt x="47669" y="20191"/>
                  <a:pt x="43916" y="21082"/>
                  <a:pt x="40531" y="22332"/>
                </a:cubicBezTo>
                <a:cubicBezTo>
                  <a:pt x="30598" y="26001"/>
                  <a:pt x="25457" y="32166"/>
                  <a:pt x="27169" y="38355"/>
                </a:cubicBezTo>
                <a:cubicBezTo>
                  <a:pt x="29239" y="46431"/>
                  <a:pt x="39005" y="49155"/>
                  <a:pt x="51597" y="50921"/>
                </a:cubicBezTo>
                <a:close/>
                <a:moveTo>
                  <a:pt x="67852" y="100379"/>
                </a:moveTo>
                <a:cubicBezTo>
                  <a:pt x="71963" y="99887"/>
                  <a:pt x="75901" y="98973"/>
                  <a:pt x="79437" y="97667"/>
                </a:cubicBezTo>
                <a:cubicBezTo>
                  <a:pt x="89370" y="93998"/>
                  <a:pt x="94511" y="87833"/>
                  <a:pt x="92799" y="81644"/>
                </a:cubicBezTo>
                <a:cubicBezTo>
                  <a:pt x="89506" y="73388"/>
                  <a:pt x="79840" y="69732"/>
                  <a:pt x="67852" y="67361"/>
                </a:cubicBezTo>
                <a:close/>
                <a:moveTo>
                  <a:pt x="67852" y="120000"/>
                </a:moveTo>
                <a:lnTo>
                  <a:pt x="51597" y="120000"/>
                </a:lnTo>
                <a:lnTo>
                  <a:pt x="51597" y="114256"/>
                </a:lnTo>
                <a:cubicBezTo>
                  <a:pt x="45417" y="113829"/>
                  <a:pt x="39328" y="112890"/>
                  <a:pt x="33554" y="111448"/>
                </a:cubicBezTo>
                <a:cubicBezTo>
                  <a:pt x="13606" y="106463"/>
                  <a:pt x="696" y="96271"/>
                  <a:pt x="0" y="84958"/>
                </a:cubicBezTo>
                <a:lnTo>
                  <a:pt x="26861" y="84529"/>
                </a:lnTo>
                <a:cubicBezTo>
                  <a:pt x="27245" y="90776"/>
                  <a:pt x="34374" y="96404"/>
                  <a:pt x="45389" y="99156"/>
                </a:cubicBezTo>
                <a:cubicBezTo>
                  <a:pt x="47394" y="99657"/>
                  <a:pt x="49467" y="100048"/>
                  <a:pt x="51597" y="100293"/>
                </a:cubicBezTo>
                <a:lnTo>
                  <a:pt x="51597" y="64682"/>
                </a:lnTo>
                <a:cubicBezTo>
                  <a:pt x="30368" y="61567"/>
                  <a:pt x="7690" y="58004"/>
                  <a:pt x="556" y="40045"/>
                </a:cubicBezTo>
                <a:cubicBezTo>
                  <a:pt x="-2422" y="28913"/>
                  <a:pt x="6883" y="17850"/>
                  <a:pt x="24755" y="11249"/>
                </a:cubicBezTo>
                <a:cubicBezTo>
                  <a:pt x="32832" y="8265"/>
                  <a:pt x="42066" y="6412"/>
                  <a:pt x="51597" y="5737"/>
                </a:cubicBezTo>
                <a:lnTo>
                  <a:pt x="51597" y="0"/>
                </a:lnTo>
                <a:lnTo>
                  <a:pt x="67852" y="0"/>
                </a:lnTo>
                <a:lnTo>
                  <a:pt x="67852" y="5703"/>
                </a:lnTo>
                <a:cubicBezTo>
                  <a:pt x="74209" y="6118"/>
                  <a:pt x="80479" y="7068"/>
                  <a:pt x="86414" y="8551"/>
                </a:cubicBezTo>
                <a:cubicBezTo>
                  <a:pt x="106363" y="13536"/>
                  <a:pt x="119273" y="23728"/>
                  <a:pt x="119969" y="35041"/>
                </a:cubicBezTo>
                <a:lnTo>
                  <a:pt x="93108" y="35470"/>
                </a:lnTo>
                <a:cubicBezTo>
                  <a:pt x="92723" y="29223"/>
                  <a:pt x="85594" y="23595"/>
                  <a:pt x="74579" y="20843"/>
                </a:cubicBezTo>
                <a:cubicBezTo>
                  <a:pt x="72410" y="20301"/>
                  <a:pt x="70160" y="19888"/>
                  <a:pt x="67852" y="19639"/>
                </a:cubicBezTo>
                <a:lnTo>
                  <a:pt x="67852" y="52969"/>
                </a:lnTo>
                <a:cubicBezTo>
                  <a:pt x="88284" y="55535"/>
                  <a:pt x="110482" y="59921"/>
                  <a:pt x="119411" y="79734"/>
                </a:cubicBezTo>
                <a:cubicBezTo>
                  <a:pt x="122511" y="90942"/>
                  <a:pt x="113201" y="102106"/>
                  <a:pt x="95213" y="108750"/>
                </a:cubicBezTo>
                <a:cubicBezTo>
                  <a:pt x="86990" y="111788"/>
                  <a:pt x="77568" y="113654"/>
                  <a:pt x="67852" y="114293"/>
                </a:cubicBezTo>
                <a:close/>
              </a:path>
            </a:pathLst>
          </a:custGeom>
          <a:solidFill>
            <a:schemeClr val="accent3">
              <a:lumMod val="75000"/>
            </a:schemeClr>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dk1"/>
              </a:solidFill>
              <a:latin typeface="Arial"/>
              <a:ea typeface="Arial"/>
              <a:cs typeface="Arial"/>
              <a:sym typeface="Arial"/>
            </a:endParaRPr>
          </a:p>
        </p:txBody>
      </p:sp>
      <p:sp>
        <p:nvSpPr>
          <p:cNvPr id="27" name="Shape 450"/>
          <p:cNvSpPr/>
          <p:nvPr/>
        </p:nvSpPr>
        <p:spPr>
          <a:xfrm>
            <a:off x="8841213" y="3733800"/>
            <a:ext cx="590697" cy="565118"/>
          </a:xfrm>
          <a:custGeom>
            <a:avLst/>
            <a:gdLst/>
            <a:ahLst/>
            <a:cxnLst/>
            <a:rect l="0" t="0" r="0" b="0"/>
            <a:pathLst>
              <a:path w="120000" h="120000" extrusionOk="0">
                <a:moveTo>
                  <a:pt x="65274" y="39473"/>
                </a:moveTo>
                <a:cubicBezTo>
                  <a:pt x="53599" y="36371"/>
                  <a:pt x="41599" y="43242"/>
                  <a:pt x="38470" y="54820"/>
                </a:cubicBezTo>
                <a:cubicBezTo>
                  <a:pt x="35342" y="66398"/>
                  <a:pt x="42270" y="78299"/>
                  <a:pt x="53945" y="81402"/>
                </a:cubicBezTo>
                <a:cubicBezTo>
                  <a:pt x="65620" y="84504"/>
                  <a:pt x="77621" y="77633"/>
                  <a:pt x="80749" y="66055"/>
                </a:cubicBezTo>
                <a:cubicBezTo>
                  <a:pt x="83877" y="54477"/>
                  <a:pt x="76949" y="42576"/>
                  <a:pt x="65274" y="39473"/>
                </a:cubicBezTo>
                <a:close/>
                <a:moveTo>
                  <a:pt x="69168" y="25060"/>
                </a:moveTo>
                <a:cubicBezTo>
                  <a:pt x="88870" y="30296"/>
                  <a:pt x="100561" y="50379"/>
                  <a:pt x="95282" y="69917"/>
                </a:cubicBezTo>
                <a:cubicBezTo>
                  <a:pt x="90003" y="89455"/>
                  <a:pt x="69753" y="101050"/>
                  <a:pt x="50051" y="95815"/>
                </a:cubicBezTo>
                <a:cubicBezTo>
                  <a:pt x="30350" y="90579"/>
                  <a:pt x="18658" y="70496"/>
                  <a:pt x="23937" y="50958"/>
                </a:cubicBezTo>
                <a:cubicBezTo>
                  <a:pt x="29216" y="31420"/>
                  <a:pt x="49467" y="19825"/>
                  <a:pt x="69168" y="25060"/>
                </a:cubicBezTo>
                <a:close/>
                <a:moveTo>
                  <a:pt x="70584" y="19819"/>
                </a:moveTo>
                <a:cubicBezTo>
                  <a:pt x="47964" y="13808"/>
                  <a:pt x="24713" y="27121"/>
                  <a:pt x="18652" y="49554"/>
                </a:cubicBezTo>
                <a:cubicBezTo>
                  <a:pt x="12591" y="71987"/>
                  <a:pt x="26015" y="95045"/>
                  <a:pt x="48635" y="101056"/>
                </a:cubicBezTo>
                <a:cubicBezTo>
                  <a:pt x="71255" y="107067"/>
                  <a:pt x="94506" y="93754"/>
                  <a:pt x="100567" y="71321"/>
                </a:cubicBezTo>
                <a:cubicBezTo>
                  <a:pt x="106628" y="48888"/>
                  <a:pt x="93204" y="25830"/>
                  <a:pt x="70584" y="19819"/>
                </a:cubicBezTo>
                <a:close/>
                <a:moveTo>
                  <a:pt x="120000" y="28418"/>
                </a:moveTo>
                <a:lnTo>
                  <a:pt x="119819" y="29085"/>
                </a:lnTo>
                <a:lnTo>
                  <a:pt x="119636" y="28804"/>
                </a:lnTo>
                <a:close/>
                <a:moveTo>
                  <a:pt x="84120" y="4683"/>
                </a:moveTo>
                <a:lnTo>
                  <a:pt x="83867" y="19572"/>
                </a:lnTo>
                <a:lnTo>
                  <a:pt x="83406" y="19449"/>
                </a:lnTo>
                <a:cubicBezTo>
                  <a:pt x="87163" y="21546"/>
                  <a:pt x="90559" y="24117"/>
                  <a:pt x="93431" y="27166"/>
                </a:cubicBezTo>
                <a:lnTo>
                  <a:pt x="106796" y="23870"/>
                </a:lnTo>
                <a:lnTo>
                  <a:pt x="115363" y="39849"/>
                </a:lnTo>
                <a:lnTo>
                  <a:pt x="105840" y="48364"/>
                </a:lnTo>
                <a:cubicBezTo>
                  <a:pt x="107034" y="52676"/>
                  <a:pt x="107596" y="57191"/>
                  <a:pt x="107394" y="61781"/>
                </a:cubicBezTo>
                <a:lnTo>
                  <a:pt x="119289" y="68330"/>
                </a:lnTo>
                <a:lnTo>
                  <a:pt x="114566" y="85810"/>
                </a:lnTo>
                <a:lnTo>
                  <a:pt x="100132" y="85570"/>
                </a:lnTo>
                <a:cubicBezTo>
                  <a:pt x="98307" y="88594"/>
                  <a:pt x="96096" y="91321"/>
                  <a:pt x="93619" y="93756"/>
                </a:cubicBezTo>
                <a:lnTo>
                  <a:pt x="98359" y="106025"/>
                </a:lnTo>
                <a:lnTo>
                  <a:pt x="83411" y="116405"/>
                </a:lnTo>
                <a:lnTo>
                  <a:pt x="72073" y="106643"/>
                </a:lnTo>
                <a:lnTo>
                  <a:pt x="73453" y="105685"/>
                </a:lnTo>
                <a:cubicBezTo>
                  <a:pt x="69110" y="107079"/>
                  <a:pt x="64517" y="107749"/>
                  <a:pt x="59835" y="107723"/>
                </a:cubicBezTo>
                <a:lnTo>
                  <a:pt x="52963" y="119999"/>
                </a:lnTo>
                <a:lnTo>
                  <a:pt x="35336" y="115316"/>
                </a:lnTo>
                <a:lnTo>
                  <a:pt x="35574" y="101277"/>
                </a:lnTo>
                <a:cubicBezTo>
                  <a:pt x="31839" y="99165"/>
                  <a:pt x="28466" y="96583"/>
                  <a:pt x="25614" y="93529"/>
                </a:cubicBezTo>
                <a:lnTo>
                  <a:pt x="25843" y="94015"/>
                </a:lnTo>
                <a:lnTo>
                  <a:pt x="11102" y="96847"/>
                </a:lnTo>
                <a:lnTo>
                  <a:pt x="3390" y="80445"/>
                </a:lnTo>
                <a:lnTo>
                  <a:pt x="13359" y="72429"/>
                </a:lnTo>
                <a:cubicBezTo>
                  <a:pt x="12295" y="68561"/>
                  <a:pt x="11739" y="64530"/>
                  <a:pt x="11738" y="60428"/>
                </a:cubicBezTo>
                <a:lnTo>
                  <a:pt x="0" y="53965"/>
                </a:lnTo>
                <a:lnTo>
                  <a:pt x="4723" y="36484"/>
                </a:lnTo>
                <a:lnTo>
                  <a:pt x="18174" y="36709"/>
                </a:lnTo>
                <a:cubicBezTo>
                  <a:pt x="19999" y="33515"/>
                  <a:pt x="22203" y="30603"/>
                  <a:pt x="24696" y="27997"/>
                </a:cubicBezTo>
                <a:lnTo>
                  <a:pt x="20190" y="14215"/>
                </a:lnTo>
                <a:lnTo>
                  <a:pt x="35666" y="4625"/>
                </a:lnTo>
                <a:lnTo>
                  <a:pt x="46473" y="14962"/>
                </a:lnTo>
                <a:lnTo>
                  <a:pt x="46365" y="15030"/>
                </a:lnTo>
                <a:cubicBezTo>
                  <a:pt x="50613" y="13704"/>
                  <a:pt x="55098" y="13091"/>
                  <a:pt x="59667" y="13141"/>
                </a:cubicBezTo>
                <a:lnTo>
                  <a:pt x="59206" y="13018"/>
                </a:lnTo>
                <a:lnTo>
                  <a:pt x="66493" y="0"/>
                </a:lnTo>
                <a:close/>
              </a:path>
            </a:pathLst>
          </a:custGeom>
          <a:solidFill>
            <a:srgbClr val="E62949"/>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pic>
        <p:nvPicPr>
          <p:cNvPr id="25" name="Picture 24" descr="C:\Users\setareh.j\Desktop\_DSC0006.JP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47584" y="1160737"/>
            <a:ext cx="4098925" cy="2573063"/>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26" name="Picture 25" descr="images_product_1_g6pd-bf"/>
          <p:cNvPicPr/>
          <p:nvPr/>
        </p:nvPicPr>
        <p:blipFill>
          <a:blip r:embed="rId4">
            <a:extLst>
              <a:ext uri="{28A0092B-C50C-407E-A947-70E740481C1C}">
                <a14:useLocalDpi xmlns:a14="http://schemas.microsoft.com/office/drawing/2010/main" val="0"/>
              </a:ext>
            </a:extLst>
          </a:blip>
          <a:srcRect/>
          <a:stretch>
            <a:fillRect/>
          </a:stretch>
        </p:blipFill>
        <p:spPr bwMode="auto">
          <a:xfrm>
            <a:off x="4047585" y="4181226"/>
            <a:ext cx="4098924" cy="2419350"/>
          </a:xfrm>
          <a:prstGeom prst="round2DiagRect">
            <a:avLst>
              <a:gd name="adj1" fmla="val 159"/>
              <a:gd name="adj2" fmla="val 19984"/>
            </a:avLst>
          </a:prstGeom>
          <a:ln w="88900" cap="sq">
            <a:solidFill>
              <a:srgbClr val="FFFFFF"/>
            </a:solidFill>
            <a:miter lim="800000"/>
          </a:ln>
          <a:effectLst>
            <a:outerShdw blurRad="254000" algn="tl" rotWithShape="0">
              <a:srgbClr val="000000">
                <a:alpha val="43000"/>
              </a:srgbClr>
            </a:outerShdw>
          </a:effectLst>
        </p:spPr>
      </p:pic>
      <p:sp>
        <p:nvSpPr>
          <p:cNvPr id="31" name="Shape 707"/>
          <p:cNvSpPr txBox="1"/>
          <p:nvPr/>
        </p:nvSpPr>
        <p:spPr>
          <a:xfrm>
            <a:off x="455611" y="5334000"/>
            <a:ext cx="3505200" cy="2109918"/>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G6PD</a:t>
            </a:r>
          </a:p>
          <a:p>
            <a:pPr marL="285750" indent="-285750" defTabSz="1218895">
              <a:buFont typeface="Arial" panose="020B0604020202020204" pitchFamily="34" charset="0"/>
              <a:buChar char="•"/>
            </a:pP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Neo-TSH</a:t>
            </a:r>
          </a:p>
          <a:p>
            <a:pPr marL="285750" indent="-285750" defTabSz="1218895">
              <a:buFont typeface="Arial" panose="020B0604020202020204" pitchFamily="34" charset="0"/>
              <a:buChar char="•"/>
            </a:pP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Neo-PKU</a:t>
            </a:r>
          </a:p>
          <a:p>
            <a:pPr marL="285750" indent="-285750" defTabSz="1218895">
              <a:buFont typeface="Arial" panose="020B0604020202020204" pitchFamily="34" charset="0"/>
              <a:buChar char="•"/>
            </a:pP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Neo-</a:t>
            </a:r>
            <a:r>
              <a:rPr lang="en-US" sz="1600" kern="0" dirty="0" err="1">
                <a:solidFill>
                  <a:srgbClr val="3F3F3F"/>
                </a:solidFill>
                <a:latin typeface="Times New Roman" panose="02020603050405020304" pitchFamily="18" charset="0"/>
                <a:ea typeface="Arial"/>
                <a:cs typeface="Times New Roman" panose="02020603050405020304" pitchFamily="18" charset="0"/>
                <a:sym typeface="Arial"/>
              </a:rPr>
              <a:t>Galactosemia</a:t>
            </a:r>
            <a:endParaRPr lang="en-US" sz="1600" kern="0" dirty="0">
              <a:solidFill>
                <a:srgbClr val="3F3F3F"/>
              </a:solidFill>
              <a:latin typeface="Times New Roman" panose="02020603050405020304" pitchFamily="18" charset="0"/>
              <a:ea typeface="Arial"/>
              <a:cs typeface="Times New Roman" panose="02020603050405020304" pitchFamily="18" charset="0"/>
              <a:sym typeface="Arial"/>
            </a:endParaRPr>
          </a:p>
        </p:txBody>
      </p:sp>
      <p:sp>
        <p:nvSpPr>
          <p:cNvPr id="32" name="Shape 708"/>
          <p:cNvSpPr txBox="1"/>
          <p:nvPr/>
        </p:nvSpPr>
        <p:spPr>
          <a:xfrm>
            <a:off x="531810" y="4419659"/>
            <a:ext cx="2911791" cy="533341"/>
          </a:xfrm>
          <a:prstGeom prst="rect">
            <a:avLst/>
          </a:prstGeom>
          <a:noFill/>
          <a:ln>
            <a:noFill/>
          </a:ln>
        </p:spPr>
        <p:txBody>
          <a:bodyPr wrap="square" lIns="121868" tIns="60917" rIns="121868" bIns="60917" anchor="t" anchorCtr="0">
            <a:noAutofit/>
          </a:bodyPr>
          <a:lstStyle/>
          <a:p>
            <a:pPr defTabSz="1218895"/>
            <a:r>
              <a:rPr lang="en-US" sz="2400" b="1" kern="0" dirty="0">
                <a:solidFill>
                  <a:srgbClr val="3F3F3F"/>
                </a:solidFill>
                <a:ea typeface="Arial"/>
                <a:cs typeface="Arial"/>
                <a:sym typeface="Arial"/>
              </a:rPr>
              <a:t>Neonatal Screening Panel</a:t>
            </a:r>
            <a:endParaRPr lang="en" sz="1333" b="1" kern="0" dirty="0">
              <a:solidFill>
                <a:srgbClr val="3F3F3F"/>
              </a:solidFill>
              <a:latin typeface="Arial"/>
              <a:ea typeface="Arial"/>
              <a:cs typeface="Arial"/>
              <a:sym typeface="Arial"/>
            </a:endParaRPr>
          </a:p>
        </p:txBody>
      </p:sp>
      <p:sp>
        <p:nvSpPr>
          <p:cNvPr id="34" name="Shape 715"/>
          <p:cNvSpPr/>
          <p:nvPr/>
        </p:nvSpPr>
        <p:spPr>
          <a:xfrm>
            <a:off x="8913812" y="2034916"/>
            <a:ext cx="445583" cy="444279"/>
          </a:xfrm>
          <a:custGeom>
            <a:avLst/>
            <a:gdLst/>
            <a:ahLst/>
            <a:cxnLst/>
            <a:rect l="0" t="0" r="0" b="0"/>
            <a:pathLst>
              <a:path w="120000" h="120000" extrusionOk="0">
                <a:moveTo>
                  <a:pt x="26666" y="100217"/>
                </a:moveTo>
                <a:cubicBezTo>
                  <a:pt x="25193" y="100217"/>
                  <a:pt x="24000" y="101415"/>
                  <a:pt x="24000" y="102892"/>
                </a:cubicBezTo>
                <a:cubicBezTo>
                  <a:pt x="24000" y="104369"/>
                  <a:pt x="25193" y="105566"/>
                  <a:pt x="26666" y="105566"/>
                </a:cubicBezTo>
                <a:lnTo>
                  <a:pt x="93333" y="105566"/>
                </a:lnTo>
                <a:cubicBezTo>
                  <a:pt x="94806" y="105566"/>
                  <a:pt x="96000" y="104369"/>
                  <a:pt x="96000" y="102892"/>
                </a:cubicBezTo>
                <a:cubicBezTo>
                  <a:pt x="96000" y="101415"/>
                  <a:pt x="94806" y="100217"/>
                  <a:pt x="93333" y="100217"/>
                </a:cubicBezTo>
                <a:close/>
                <a:moveTo>
                  <a:pt x="26666" y="87913"/>
                </a:moveTo>
                <a:cubicBezTo>
                  <a:pt x="25193" y="87913"/>
                  <a:pt x="24000" y="89111"/>
                  <a:pt x="24000" y="90588"/>
                </a:cubicBezTo>
                <a:cubicBezTo>
                  <a:pt x="24000" y="92065"/>
                  <a:pt x="25193" y="93262"/>
                  <a:pt x="26666" y="93262"/>
                </a:cubicBezTo>
                <a:lnTo>
                  <a:pt x="93333" y="93262"/>
                </a:lnTo>
                <a:cubicBezTo>
                  <a:pt x="94806" y="93262"/>
                  <a:pt x="96000" y="92065"/>
                  <a:pt x="96000" y="90588"/>
                </a:cubicBezTo>
                <a:cubicBezTo>
                  <a:pt x="96000" y="89111"/>
                  <a:pt x="94806" y="87913"/>
                  <a:pt x="93333" y="87913"/>
                </a:cubicBezTo>
                <a:close/>
                <a:moveTo>
                  <a:pt x="26666" y="75609"/>
                </a:moveTo>
                <a:cubicBezTo>
                  <a:pt x="25193" y="75609"/>
                  <a:pt x="24000" y="76806"/>
                  <a:pt x="24000" y="78284"/>
                </a:cubicBezTo>
                <a:cubicBezTo>
                  <a:pt x="24000" y="79761"/>
                  <a:pt x="25193" y="80958"/>
                  <a:pt x="26666" y="80958"/>
                </a:cubicBezTo>
                <a:lnTo>
                  <a:pt x="93333" y="80958"/>
                </a:lnTo>
                <a:cubicBezTo>
                  <a:pt x="94806" y="80958"/>
                  <a:pt x="96000" y="79761"/>
                  <a:pt x="96000" y="78284"/>
                </a:cubicBezTo>
                <a:cubicBezTo>
                  <a:pt x="96000" y="76806"/>
                  <a:pt x="94806" y="75609"/>
                  <a:pt x="93333" y="75609"/>
                </a:cubicBezTo>
                <a:close/>
                <a:moveTo>
                  <a:pt x="26666" y="63305"/>
                </a:moveTo>
                <a:cubicBezTo>
                  <a:pt x="25193" y="63305"/>
                  <a:pt x="24000" y="64502"/>
                  <a:pt x="24000" y="65979"/>
                </a:cubicBezTo>
                <a:cubicBezTo>
                  <a:pt x="24000" y="67457"/>
                  <a:pt x="25193" y="68654"/>
                  <a:pt x="26666" y="68654"/>
                </a:cubicBezTo>
                <a:lnTo>
                  <a:pt x="93333" y="68654"/>
                </a:lnTo>
                <a:cubicBezTo>
                  <a:pt x="94806" y="68654"/>
                  <a:pt x="96000" y="67457"/>
                  <a:pt x="96000" y="65979"/>
                </a:cubicBezTo>
                <a:cubicBezTo>
                  <a:pt x="96000" y="64502"/>
                  <a:pt x="94806" y="63305"/>
                  <a:pt x="93333" y="63305"/>
                </a:cubicBezTo>
                <a:close/>
                <a:moveTo>
                  <a:pt x="26666" y="51001"/>
                </a:moveTo>
                <a:cubicBezTo>
                  <a:pt x="25193" y="51001"/>
                  <a:pt x="24000" y="52198"/>
                  <a:pt x="24000" y="53675"/>
                </a:cubicBezTo>
                <a:cubicBezTo>
                  <a:pt x="24000" y="55152"/>
                  <a:pt x="25193" y="56350"/>
                  <a:pt x="26666" y="56350"/>
                </a:cubicBezTo>
                <a:lnTo>
                  <a:pt x="93333" y="56350"/>
                </a:lnTo>
                <a:cubicBezTo>
                  <a:pt x="94806" y="56350"/>
                  <a:pt x="96000" y="55152"/>
                  <a:pt x="96000" y="53675"/>
                </a:cubicBezTo>
                <a:cubicBezTo>
                  <a:pt x="96000" y="52198"/>
                  <a:pt x="94806" y="51001"/>
                  <a:pt x="93333" y="51001"/>
                </a:cubicBezTo>
                <a:close/>
                <a:moveTo>
                  <a:pt x="26666" y="38697"/>
                </a:moveTo>
                <a:cubicBezTo>
                  <a:pt x="25193" y="38697"/>
                  <a:pt x="24000" y="39894"/>
                  <a:pt x="24000" y="41371"/>
                </a:cubicBezTo>
                <a:cubicBezTo>
                  <a:pt x="24000" y="42848"/>
                  <a:pt x="25193" y="44046"/>
                  <a:pt x="26666" y="44046"/>
                </a:cubicBezTo>
                <a:lnTo>
                  <a:pt x="93333" y="44046"/>
                </a:lnTo>
                <a:cubicBezTo>
                  <a:pt x="94806" y="44046"/>
                  <a:pt x="96000" y="42848"/>
                  <a:pt x="96000" y="41371"/>
                </a:cubicBezTo>
                <a:cubicBezTo>
                  <a:pt x="96000" y="39894"/>
                  <a:pt x="94806" y="38697"/>
                  <a:pt x="93333" y="38697"/>
                </a:cubicBezTo>
                <a:close/>
                <a:moveTo>
                  <a:pt x="0" y="11366"/>
                </a:moveTo>
                <a:lnTo>
                  <a:pt x="6739" y="11366"/>
                </a:lnTo>
                <a:lnTo>
                  <a:pt x="6739" y="17459"/>
                </a:lnTo>
                <a:cubicBezTo>
                  <a:pt x="6739" y="22260"/>
                  <a:pt x="10619" y="26151"/>
                  <a:pt x="15405" y="26151"/>
                </a:cubicBezTo>
                <a:cubicBezTo>
                  <a:pt x="20192" y="26151"/>
                  <a:pt x="24072" y="22260"/>
                  <a:pt x="24072" y="17459"/>
                </a:cubicBezTo>
                <a:lnTo>
                  <a:pt x="24072" y="11366"/>
                </a:lnTo>
                <a:lnTo>
                  <a:pt x="29716" y="11366"/>
                </a:lnTo>
                <a:lnTo>
                  <a:pt x="29716" y="17459"/>
                </a:lnTo>
                <a:cubicBezTo>
                  <a:pt x="29716" y="22260"/>
                  <a:pt x="33597" y="26151"/>
                  <a:pt x="38383" y="26151"/>
                </a:cubicBezTo>
                <a:cubicBezTo>
                  <a:pt x="43170" y="26151"/>
                  <a:pt x="47050" y="22260"/>
                  <a:pt x="47050" y="17459"/>
                </a:cubicBezTo>
                <a:lnTo>
                  <a:pt x="47050" y="11366"/>
                </a:lnTo>
                <a:lnTo>
                  <a:pt x="52694" y="11366"/>
                </a:lnTo>
                <a:lnTo>
                  <a:pt x="52694" y="17459"/>
                </a:lnTo>
                <a:cubicBezTo>
                  <a:pt x="52694" y="22260"/>
                  <a:pt x="56574" y="26151"/>
                  <a:pt x="61361" y="26151"/>
                </a:cubicBezTo>
                <a:cubicBezTo>
                  <a:pt x="66147" y="26151"/>
                  <a:pt x="70028" y="22260"/>
                  <a:pt x="70028" y="17459"/>
                </a:cubicBezTo>
                <a:lnTo>
                  <a:pt x="70028" y="11366"/>
                </a:lnTo>
                <a:lnTo>
                  <a:pt x="75672" y="11366"/>
                </a:lnTo>
                <a:lnTo>
                  <a:pt x="75672" y="17459"/>
                </a:lnTo>
                <a:cubicBezTo>
                  <a:pt x="75672" y="22260"/>
                  <a:pt x="79552" y="26151"/>
                  <a:pt x="84339" y="26151"/>
                </a:cubicBezTo>
                <a:cubicBezTo>
                  <a:pt x="89125" y="26151"/>
                  <a:pt x="93005" y="22260"/>
                  <a:pt x="93005" y="17459"/>
                </a:cubicBezTo>
                <a:lnTo>
                  <a:pt x="93005" y="11366"/>
                </a:lnTo>
                <a:lnTo>
                  <a:pt x="98650" y="11366"/>
                </a:lnTo>
                <a:lnTo>
                  <a:pt x="98650" y="17459"/>
                </a:lnTo>
                <a:cubicBezTo>
                  <a:pt x="98650" y="22259"/>
                  <a:pt x="102530" y="26151"/>
                  <a:pt x="107316" y="26151"/>
                </a:cubicBezTo>
                <a:cubicBezTo>
                  <a:pt x="112103" y="26151"/>
                  <a:pt x="115983" y="22259"/>
                  <a:pt x="115983" y="17459"/>
                </a:cubicBezTo>
                <a:lnTo>
                  <a:pt x="115983" y="11366"/>
                </a:lnTo>
                <a:lnTo>
                  <a:pt x="120000" y="11366"/>
                </a:lnTo>
                <a:lnTo>
                  <a:pt x="120000" y="120000"/>
                </a:lnTo>
                <a:lnTo>
                  <a:pt x="0" y="120000"/>
                </a:lnTo>
                <a:close/>
                <a:moveTo>
                  <a:pt x="15405" y="0"/>
                </a:moveTo>
                <a:cubicBezTo>
                  <a:pt x="17983" y="0"/>
                  <a:pt x="20072" y="2095"/>
                  <a:pt x="20072" y="4680"/>
                </a:cubicBezTo>
                <a:lnTo>
                  <a:pt x="20072" y="18051"/>
                </a:lnTo>
                <a:cubicBezTo>
                  <a:pt x="20072" y="20636"/>
                  <a:pt x="17983" y="22732"/>
                  <a:pt x="15405" y="22732"/>
                </a:cubicBezTo>
                <a:cubicBezTo>
                  <a:pt x="12828" y="22732"/>
                  <a:pt x="10739" y="20636"/>
                  <a:pt x="10739" y="18051"/>
                </a:cubicBezTo>
                <a:lnTo>
                  <a:pt x="10739" y="4680"/>
                </a:lnTo>
                <a:cubicBezTo>
                  <a:pt x="10739" y="2095"/>
                  <a:pt x="12828" y="0"/>
                  <a:pt x="15405" y="0"/>
                </a:cubicBezTo>
                <a:close/>
                <a:moveTo>
                  <a:pt x="38383" y="0"/>
                </a:moveTo>
                <a:cubicBezTo>
                  <a:pt x="40960" y="0"/>
                  <a:pt x="43050" y="2095"/>
                  <a:pt x="43050" y="4680"/>
                </a:cubicBezTo>
                <a:lnTo>
                  <a:pt x="43050" y="18051"/>
                </a:lnTo>
                <a:cubicBezTo>
                  <a:pt x="43050" y="20636"/>
                  <a:pt x="40960" y="22732"/>
                  <a:pt x="38383" y="22732"/>
                </a:cubicBezTo>
                <a:cubicBezTo>
                  <a:pt x="35806" y="22732"/>
                  <a:pt x="33716" y="20636"/>
                  <a:pt x="33716" y="18051"/>
                </a:cubicBezTo>
                <a:lnTo>
                  <a:pt x="33716" y="4680"/>
                </a:lnTo>
                <a:cubicBezTo>
                  <a:pt x="33716" y="2095"/>
                  <a:pt x="35806" y="0"/>
                  <a:pt x="38383" y="0"/>
                </a:cubicBezTo>
                <a:close/>
                <a:moveTo>
                  <a:pt x="61361" y="0"/>
                </a:moveTo>
                <a:cubicBezTo>
                  <a:pt x="63938" y="0"/>
                  <a:pt x="66028" y="2095"/>
                  <a:pt x="66028" y="4680"/>
                </a:cubicBezTo>
                <a:lnTo>
                  <a:pt x="66028" y="18051"/>
                </a:lnTo>
                <a:cubicBezTo>
                  <a:pt x="66028" y="20636"/>
                  <a:pt x="63938" y="22731"/>
                  <a:pt x="61361" y="22731"/>
                </a:cubicBezTo>
                <a:cubicBezTo>
                  <a:pt x="58784" y="22731"/>
                  <a:pt x="56694" y="20636"/>
                  <a:pt x="56694" y="18051"/>
                </a:cubicBezTo>
                <a:lnTo>
                  <a:pt x="56694" y="4680"/>
                </a:lnTo>
                <a:cubicBezTo>
                  <a:pt x="56694" y="2095"/>
                  <a:pt x="58784" y="0"/>
                  <a:pt x="61361" y="0"/>
                </a:cubicBezTo>
                <a:close/>
                <a:moveTo>
                  <a:pt x="84339" y="0"/>
                </a:moveTo>
                <a:cubicBezTo>
                  <a:pt x="86916" y="0"/>
                  <a:pt x="89005" y="2095"/>
                  <a:pt x="89005" y="4680"/>
                </a:cubicBezTo>
                <a:lnTo>
                  <a:pt x="89005" y="18051"/>
                </a:lnTo>
                <a:cubicBezTo>
                  <a:pt x="89005" y="20636"/>
                  <a:pt x="86916" y="22731"/>
                  <a:pt x="84339" y="22731"/>
                </a:cubicBezTo>
                <a:cubicBezTo>
                  <a:pt x="81761" y="22731"/>
                  <a:pt x="79672" y="20636"/>
                  <a:pt x="79672" y="18051"/>
                </a:cubicBezTo>
                <a:lnTo>
                  <a:pt x="79672" y="4680"/>
                </a:lnTo>
                <a:cubicBezTo>
                  <a:pt x="79672" y="2095"/>
                  <a:pt x="81761" y="0"/>
                  <a:pt x="84339" y="0"/>
                </a:cubicBezTo>
                <a:close/>
                <a:moveTo>
                  <a:pt x="107316" y="0"/>
                </a:moveTo>
                <a:cubicBezTo>
                  <a:pt x="109894" y="0"/>
                  <a:pt x="111983" y="2095"/>
                  <a:pt x="111983" y="4680"/>
                </a:cubicBezTo>
                <a:lnTo>
                  <a:pt x="111983" y="18051"/>
                </a:lnTo>
                <a:cubicBezTo>
                  <a:pt x="111983" y="20636"/>
                  <a:pt x="109894" y="22731"/>
                  <a:pt x="107316" y="22731"/>
                </a:cubicBezTo>
                <a:cubicBezTo>
                  <a:pt x="104739" y="22731"/>
                  <a:pt x="102650" y="20636"/>
                  <a:pt x="102650" y="18051"/>
                </a:cubicBezTo>
                <a:lnTo>
                  <a:pt x="102650" y="4680"/>
                </a:lnTo>
                <a:cubicBezTo>
                  <a:pt x="102650" y="2095"/>
                  <a:pt x="104739" y="0"/>
                  <a:pt x="107316" y="0"/>
                </a:cubicBezTo>
                <a:close/>
              </a:path>
            </a:pathLst>
          </a:custGeom>
          <a:solidFill>
            <a:srgbClr val="1ED4DE"/>
          </a:solidFill>
          <a:ln>
            <a:noFill/>
          </a:ln>
        </p:spPr>
        <p:txBody>
          <a:bodyPr wrap="square" lIns="121868" tIns="60917" rIns="121868" bIns="60917" anchor="ctr" anchorCtr="0">
            <a:noAutofit/>
          </a:bodyPr>
          <a:lstStyle/>
          <a:p>
            <a:pPr algn="ctr" defTabSz="1218895"/>
            <a:endParaRPr sz="2399" kern="0">
              <a:solidFill>
                <a:srgbClr val="FFFFFF"/>
              </a:solidFill>
              <a:latin typeface="Arial"/>
              <a:ea typeface="Arial"/>
              <a:cs typeface="Arial"/>
              <a:sym typeface="Arial"/>
            </a:endParaRPr>
          </a:p>
        </p:txBody>
      </p:sp>
      <p:grpSp>
        <p:nvGrpSpPr>
          <p:cNvPr id="35" name="Shape 717"/>
          <p:cNvGrpSpPr/>
          <p:nvPr/>
        </p:nvGrpSpPr>
        <p:grpSpPr>
          <a:xfrm>
            <a:off x="8560868" y="2531216"/>
            <a:ext cx="3705744" cy="897784"/>
            <a:chOff x="2113657" y="4283315"/>
            <a:chExt cx="3887257" cy="673513"/>
          </a:xfrm>
        </p:grpSpPr>
        <p:sp>
          <p:nvSpPr>
            <p:cNvPr id="36" name="Shape 718"/>
            <p:cNvSpPr txBox="1"/>
            <p:nvPr/>
          </p:nvSpPr>
          <p:spPr>
            <a:xfrm>
              <a:off x="2113657" y="4495163"/>
              <a:ext cx="3887257"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a:solidFill>
                    <a:srgbClr val="595959"/>
                  </a:solidFill>
                  <a:latin typeface="Times New Roman" panose="02020603050405020304" pitchFamily="18" charset="0"/>
                  <a:ea typeface="Arial"/>
                  <a:cs typeface="Times New Roman" panose="02020603050405020304" pitchFamily="18" charset="0"/>
                </a:rPr>
                <a:t>All components of the Kits are successfully </a:t>
              </a:r>
              <a:r>
                <a:rPr lang="en-US" sz="1600" kern="0" dirty="0" smtClean="0">
                  <a:solidFill>
                    <a:srgbClr val="595959"/>
                  </a:solidFill>
                  <a:latin typeface="Times New Roman" panose="02020603050405020304" pitchFamily="18" charset="0"/>
                  <a:ea typeface="Arial"/>
                  <a:cs typeface="Times New Roman" panose="02020603050405020304" pitchFamily="18" charset="0"/>
                </a:rPr>
                <a:t>tested</a:t>
              </a:r>
              <a:endParaRPr lang="en"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37" name="Shape 719"/>
            <p:cNvSpPr txBox="1"/>
            <p:nvPr/>
          </p:nvSpPr>
          <p:spPr>
            <a:xfrm>
              <a:off x="2113658" y="4283315"/>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sym typeface="Arial"/>
                </a:rPr>
                <a:t>After sale services/ Guarantee</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pic>
        <p:nvPicPr>
          <p:cNvPr id="3" name="Picture 2"/>
          <p:cNvPicPr>
            <a:picLocks noChangeAspect="1"/>
          </p:cNvPicPr>
          <p:nvPr/>
        </p:nvPicPr>
        <p:blipFill rotWithShape="1">
          <a:blip r:embed="rId5">
            <a:extLst>
              <a:ext uri="{28A0092B-C50C-407E-A947-70E740481C1C}">
                <a14:useLocalDpi xmlns:a14="http://schemas.microsoft.com/office/drawing/2010/main" val="0"/>
              </a:ext>
            </a:extLst>
          </a:blip>
          <a:srcRect r="26471" b="19512"/>
          <a:stretch/>
        </p:blipFill>
        <p:spPr>
          <a:xfrm>
            <a:off x="608012" y="314515"/>
            <a:ext cx="1628977" cy="1400079"/>
          </a:xfrm>
          <a:prstGeom prst="rect">
            <a:avLst/>
          </a:prstGeom>
        </p:spPr>
      </p:pic>
      <p:grpSp>
        <p:nvGrpSpPr>
          <p:cNvPr id="28" name="Shape 720"/>
          <p:cNvGrpSpPr/>
          <p:nvPr/>
        </p:nvGrpSpPr>
        <p:grpSpPr>
          <a:xfrm>
            <a:off x="8560867" y="4261751"/>
            <a:ext cx="3627958" cy="897784"/>
            <a:chOff x="2113657" y="4283314"/>
            <a:chExt cx="3647460" cy="673513"/>
          </a:xfrm>
        </p:grpSpPr>
        <p:sp>
          <p:nvSpPr>
            <p:cNvPr id="29" name="Shape 721"/>
            <p:cNvSpPr txBox="1"/>
            <p:nvPr/>
          </p:nvSpPr>
          <p:spPr>
            <a:xfrm>
              <a:off x="2113657" y="4495162"/>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pt-BR" sz="1600" kern="0" dirty="0" smtClean="0">
                  <a:solidFill>
                    <a:srgbClr val="595959"/>
                  </a:solidFill>
                  <a:latin typeface="Times New Roman" panose="02020603050405020304" pitchFamily="18" charset="0"/>
                  <a:ea typeface="Arial"/>
                  <a:cs typeface="Times New Roman" panose="02020603050405020304" pitchFamily="18" charset="0"/>
                  <a:sym typeface="Arial"/>
                </a:rPr>
                <a:t>Local (Iran) Certificates </a:t>
              </a:r>
              <a:endParaRPr lang="pt-BR"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33" name="Shape 722"/>
            <p:cNvSpPr txBox="1"/>
            <p:nvPr/>
          </p:nvSpPr>
          <p:spPr>
            <a:xfrm>
              <a:off x="2113658" y="4283314"/>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sym typeface="Arial"/>
                </a:rPr>
                <a:t>Standards and legally certificates:</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Tree>
    <p:extLst>
      <p:ext uri="{BB962C8B-B14F-4D97-AF65-F5344CB8AC3E}">
        <p14:creationId xmlns:p14="http://schemas.microsoft.com/office/powerpoint/2010/main" val="3707329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1065214" y="2209800"/>
            <a:ext cx="8229600" cy="2895600"/>
          </a:xfrm>
        </p:spPr>
        <p:txBody>
          <a:bodyPr/>
          <a:lstStyle/>
          <a:p>
            <a:r>
              <a:rPr lang="en-US" dirty="0"/>
              <a:t>Drug &amp; </a:t>
            </a:r>
            <a:r>
              <a:rPr lang="en-US" dirty="0" smtClean="0"/>
              <a:t>Healthcare Products</a:t>
            </a:r>
            <a:endParaRPr lang="en-US" dirty="0"/>
          </a:p>
        </p:txBody>
      </p:sp>
    </p:spTree>
    <p:extLst>
      <p:ext uri="{BB962C8B-B14F-4D97-AF65-F5344CB8AC3E}">
        <p14:creationId xmlns:p14="http://schemas.microsoft.com/office/powerpoint/2010/main" val="6008386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704"/>
        <p:cNvGrpSpPr/>
        <p:nvPr/>
      </p:nvGrpSpPr>
      <p:grpSpPr>
        <a:xfrm>
          <a:off x="0" y="0"/>
          <a:ext cx="0" cy="0"/>
          <a:chOff x="0" y="0"/>
          <a:chExt cx="0" cy="0"/>
        </a:xfrm>
      </p:grpSpPr>
      <p:sp>
        <p:nvSpPr>
          <p:cNvPr id="707" name="Shape 707"/>
          <p:cNvSpPr txBox="1"/>
          <p:nvPr/>
        </p:nvSpPr>
        <p:spPr>
          <a:xfrm>
            <a:off x="455612" y="2667000"/>
            <a:ext cx="3818592" cy="3076964"/>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kern="0" dirty="0">
                <a:solidFill>
                  <a:srgbClr val="3F3F3F"/>
                </a:solidFill>
                <a:latin typeface="Times New Roman" panose="02020603050405020304" pitchFamily="18" charset="0"/>
                <a:ea typeface="Arial"/>
                <a:cs typeface="Times New Roman" panose="02020603050405020304" pitchFamily="18" charset="0"/>
                <a:sym typeface="Arial"/>
              </a:rPr>
              <a:t>Indications: Aid in cardiovascular health and reduction of coronary heart disease risk; Adjuvant treatment for reduction of blood lipids; Antioxidant</a:t>
            </a:r>
          </a:p>
          <a:p>
            <a:pPr marL="285750" indent="-285750" defTabSz="1218895">
              <a:buFont typeface="Arial" panose="020B0604020202020204" pitchFamily="34" charset="0"/>
              <a:buChar char="•"/>
            </a:pPr>
            <a:r>
              <a:rPr lang="en-US" kern="0" dirty="0">
                <a:solidFill>
                  <a:srgbClr val="3F3F3F"/>
                </a:solidFill>
                <a:latin typeface="Times New Roman" panose="02020603050405020304" pitchFamily="18" charset="0"/>
                <a:ea typeface="Arial"/>
                <a:cs typeface="Times New Roman" panose="02020603050405020304" pitchFamily="18" charset="0"/>
                <a:sym typeface="Arial"/>
              </a:rPr>
              <a:t>Dosage form and packaging: 60 Soft capsules - 1000 mg</a:t>
            </a:r>
          </a:p>
          <a:p>
            <a:pPr marL="285750" indent="-285750" defTabSz="1218895">
              <a:buFont typeface="Arial" panose="020B0604020202020204" pitchFamily="34" charset="0"/>
              <a:buChar char="•"/>
            </a:pPr>
            <a:r>
              <a:rPr lang="en-US" kern="0" dirty="0">
                <a:solidFill>
                  <a:srgbClr val="3F3F3F"/>
                </a:solidFill>
                <a:latin typeface="Times New Roman" panose="02020603050405020304" pitchFamily="18" charset="0"/>
                <a:ea typeface="Arial"/>
                <a:cs typeface="Times New Roman" panose="02020603050405020304" pitchFamily="18" charset="0"/>
                <a:sym typeface="Arial"/>
              </a:rPr>
              <a:t>Composition:   Flaxseed oil (</a:t>
            </a:r>
            <a:r>
              <a:rPr lang="en-US" kern="0" dirty="0" err="1">
                <a:solidFill>
                  <a:srgbClr val="3F3F3F"/>
                </a:solidFill>
                <a:latin typeface="Times New Roman" panose="02020603050405020304" pitchFamily="18" charset="0"/>
                <a:ea typeface="Arial"/>
                <a:cs typeface="Times New Roman" panose="02020603050405020304" pitchFamily="18" charset="0"/>
                <a:sym typeface="Arial"/>
              </a:rPr>
              <a:t>Linum</a:t>
            </a:r>
            <a:r>
              <a:rPr lang="en-US" kern="0" dirty="0">
                <a:solidFill>
                  <a:srgbClr val="3F3F3F"/>
                </a:solidFill>
                <a:latin typeface="Times New Roman" panose="02020603050405020304" pitchFamily="18" charset="0"/>
                <a:ea typeface="Arial"/>
                <a:cs typeface="Times New Roman" panose="02020603050405020304" pitchFamily="18" charset="0"/>
                <a:sym typeface="Arial"/>
              </a:rPr>
              <a:t> </a:t>
            </a:r>
            <a:r>
              <a:rPr lang="en-US" kern="0" dirty="0" err="1">
                <a:solidFill>
                  <a:srgbClr val="3F3F3F"/>
                </a:solidFill>
                <a:latin typeface="Times New Roman" panose="02020603050405020304" pitchFamily="18" charset="0"/>
                <a:ea typeface="Arial"/>
                <a:cs typeface="Times New Roman" panose="02020603050405020304" pitchFamily="18" charset="0"/>
                <a:sym typeface="Arial"/>
              </a:rPr>
              <a:t>usitatissimum</a:t>
            </a:r>
            <a:r>
              <a:rPr lang="en-US" kern="0" dirty="0">
                <a:solidFill>
                  <a:srgbClr val="3F3F3F"/>
                </a:solidFill>
                <a:latin typeface="Times New Roman" panose="02020603050405020304" pitchFamily="18" charset="0"/>
                <a:ea typeface="Arial"/>
                <a:cs typeface="Times New Roman" panose="02020603050405020304" pitchFamily="18" charset="0"/>
                <a:sym typeface="Arial"/>
              </a:rPr>
              <a:t> L.)</a:t>
            </a:r>
          </a:p>
          <a:p>
            <a:pPr marL="285750" indent="-285750" defTabSz="1218895">
              <a:buFont typeface="Arial" panose="020B0604020202020204" pitchFamily="34" charset="0"/>
              <a:buChar char="•"/>
            </a:pPr>
            <a:r>
              <a:rPr lang="en-US" kern="0" dirty="0">
                <a:solidFill>
                  <a:srgbClr val="3F3F3F"/>
                </a:solidFill>
                <a:latin typeface="Times New Roman" panose="02020603050405020304" pitchFamily="18" charset="0"/>
                <a:ea typeface="Arial"/>
                <a:cs typeface="Times New Roman" panose="02020603050405020304" pitchFamily="18" charset="0"/>
                <a:sym typeface="Arial"/>
              </a:rPr>
              <a:t>Administration: Unless otherwise instructed by the physician, take 1 soft capsule with your meal, 3 times per day.</a:t>
            </a:r>
          </a:p>
          <a:p>
            <a:pPr defTabSz="1218895"/>
            <a:endParaRPr lang="en-US" sz="1550" kern="0" dirty="0">
              <a:solidFill>
                <a:srgbClr val="3F3F3F"/>
              </a:solidFill>
              <a:ea typeface="Arial"/>
              <a:cs typeface="Arial"/>
              <a:sym typeface="Arial"/>
            </a:endParaRPr>
          </a:p>
        </p:txBody>
      </p:sp>
      <p:sp>
        <p:nvSpPr>
          <p:cNvPr id="708" name="Shape 708"/>
          <p:cNvSpPr txBox="1"/>
          <p:nvPr/>
        </p:nvSpPr>
        <p:spPr>
          <a:xfrm>
            <a:off x="531812" y="2057400"/>
            <a:ext cx="4038600" cy="533341"/>
          </a:xfrm>
          <a:prstGeom prst="rect">
            <a:avLst/>
          </a:prstGeom>
          <a:noFill/>
          <a:ln>
            <a:noFill/>
          </a:ln>
        </p:spPr>
        <p:txBody>
          <a:bodyPr wrap="square" lIns="121868" tIns="60917" rIns="121868" bIns="60917" anchor="t" anchorCtr="0">
            <a:noAutofit/>
          </a:bodyPr>
          <a:lstStyle/>
          <a:p>
            <a:pPr defTabSz="1218895"/>
            <a:r>
              <a:rPr lang="en-US" sz="2400" b="1" kern="0" dirty="0">
                <a:solidFill>
                  <a:srgbClr val="3F3F3F"/>
                </a:solidFill>
                <a:ea typeface="Arial"/>
                <a:cs typeface="Arial"/>
              </a:rPr>
              <a:t>Flaxseed Oil Soft Capsule</a:t>
            </a:r>
            <a:endParaRPr lang="en" sz="2400" b="1" kern="0" dirty="0">
              <a:solidFill>
                <a:srgbClr val="3F3F3F"/>
              </a:solidFill>
              <a:ea typeface="Arial"/>
              <a:cs typeface="Arial"/>
              <a:sym typeface="Arial"/>
            </a:endParaRPr>
          </a:p>
        </p:txBody>
      </p:sp>
      <p:grpSp>
        <p:nvGrpSpPr>
          <p:cNvPr id="711" name="Shape 711"/>
          <p:cNvGrpSpPr/>
          <p:nvPr/>
        </p:nvGrpSpPr>
        <p:grpSpPr>
          <a:xfrm>
            <a:off x="8560868" y="832749"/>
            <a:ext cx="3400944" cy="897785"/>
            <a:chOff x="2113657" y="4283314"/>
            <a:chExt cx="3647460" cy="673514"/>
          </a:xfrm>
        </p:grpSpPr>
        <p:sp>
          <p:nvSpPr>
            <p:cNvPr id="712" name="Shape 712"/>
            <p:cNvSpPr txBox="1"/>
            <p:nvPr/>
          </p:nvSpPr>
          <p:spPr>
            <a:xfrm>
              <a:off x="2113657" y="4495163"/>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20000 </a:t>
              </a: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Packages (</a:t>
              </a: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Per </a:t>
              </a: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35 Days)</a:t>
              </a:r>
              <a:endParaRPr lang="en"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713" name="Shape 713"/>
            <p:cNvSpPr txBox="1"/>
            <p:nvPr/>
          </p:nvSpPr>
          <p:spPr>
            <a:xfrm>
              <a:off x="2113658" y="4283314"/>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rPr>
                <a:t>Production capacity</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30" name="Shape 451"/>
          <p:cNvSpPr/>
          <p:nvPr/>
        </p:nvSpPr>
        <p:spPr>
          <a:xfrm rot="1795255">
            <a:off x="8958484" y="273676"/>
            <a:ext cx="356158" cy="656509"/>
          </a:xfrm>
          <a:custGeom>
            <a:avLst/>
            <a:gdLst/>
            <a:ahLst/>
            <a:cxnLst/>
            <a:rect l="0" t="0" r="0" b="0"/>
            <a:pathLst>
              <a:path w="120000" h="120000" extrusionOk="0">
                <a:moveTo>
                  <a:pt x="60041" y="0"/>
                </a:moveTo>
                <a:cubicBezTo>
                  <a:pt x="68312" y="142"/>
                  <a:pt x="77049" y="3617"/>
                  <a:pt x="77802" y="9249"/>
                </a:cubicBezTo>
                <a:cubicBezTo>
                  <a:pt x="79731" y="16341"/>
                  <a:pt x="68983" y="18083"/>
                  <a:pt x="72034" y="26607"/>
                </a:cubicBezTo>
                <a:lnTo>
                  <a:pt x="120000" y="26607"/>
                </a:lnTo>
                <a:lnTo>
                  <a:pt x="120000" y="53320"/>
                </a:lnTo>
                <a:cubicBezTo>
                  <a:pt x="105180" y="54850"/>
                  <a:pt x="101982" y="49006"/>
                  <a:pt x="89415" y="50069"/>
                </a:cubicBezTo>
                <a:cubicBezTo>
                  <a:pt x="79319" y="50489"/>
                  <a:pt x="73089" y="55363"/>
                  <a:pt x="72833" y="59977"/>
                </a:cubicBezTo>
                <a:cubicBezTo>
                  <a:pt x="73004" y="64029"/>
                  <a:pt x="79442" y="70012"/>
                  <a:pt x="91464" y="70060"/>
                </a:cubicBezTo>
                <a:cubicBezTo>
                  <a:pt x="106013" y="69226"/>
                  <a:pt x="103877" y="65247"/>
                  <a:pt x="120000" y="65606"/>
                </a:cubicBezTo>
                <a:lnTo>
                  <a:pt x="120000" y="93541"/>
                </a:lnTo>
                <a:lnTo>
                  <a:pt x="70059" y="93541"/>
                </a:lnTo>
                <a:cubicBezTo>
                  <a:pt x="69329" y="102697"/>
                  <a:pt x="76533" y="101447"/>
                  <a:pt x="78036" y="109608"/>
                </a:cubicBezTo>
                <a:cubicBezTo>
                  <a:pt x="77950" y="116314"/>
                  <a:pt x="67224" y="119904"/>
                  <a:pt x="59959" y="120000"/>
                </a:cubicBezTo>
                <a:cubicBezTo>
                  <a:pt x="51687" y="119857"/>
                  <a:pt x="42950" y="116382"/>
                  <a:pt x="42197" y="110750"/>
                </a:cubicBezTo>
                <a:cubicBezTo>
                  <a:pt x="40279" y="103699"/>
                  <a:pt x="50892" y="101936"/>
                  <a:pt x="47995" y="93541"/>
                </a:cubicBezTo>
                <a:lnTo>
                  <a:pt x="0" y="93541"/>
                </a:lnTo>
                <a:lnTo>
                  <a:pt x="0" y="66075"/>
                </a:lnTo>
                <a:cubicBezTo>
                  <a:pt x="15368" y="64341"/>
                  <a:pt x="18478" y="70364"/>
                  <a:pt x="31219" y="69286"/>
                </a:cubicBezTo>
                <a:cubicBezTo>
                  <a:pt x="41315" y="68866"/>
                  <a:pt x="47545" y="63992"/>
                  <a:pt x="47801" y="59379"/>
                </a:cubicBezTo>
                <a:cubicBezTo>
                  <a:pt x="47631" y="55326"/>
                  <a:pt x="41193" y="49343"/>
                  <a:pt x="29171" y="49296"/>
                </a:cubicBezTo>
                <a:cubicBezTo>
                  <a:pt x="14433" y="50140"/>
                  <a:pt x="16816" y="54212"/>
                  <a:pt x="0" y="53739"/>
                </a:cubicBezTo>
                <a:lnTo>
                  <a:pt x="0" y="26607"/>
                </a:lnTo>
                <a:lnTo>
                  <a:pt x="49932" y="26607"/>
                </a:lnTo>
                <a:cubicBezTo>
                  <a:pt x="50748" y="17288"/>
                  <a:pt x="43474" y="18596"/>
                  <a:pt x="41963" y="10391"/>
                </a:cubicBezTo>
                <a:cubicBezTo>
                  <a:pt x="42049" y="3685"/>
                  <a:pt x="52775" y="95"/>
                  <a:pt x="60041" y="0"/>
                </a:cubicBezTo>
                <a:close/>
              </a:path>
            </a:pathLst>
          </a:custGeom>
          <a:solidFill>
            <a:srgbClr val="F4BD2D"/>
          </a:solidFill>
          <a:ln>
            <a:noFill/>
          </a:ln>
          <a:scene3d>
            <a:camera prst="orthographicFront">
              <a:rot lat="0" lon="0" rev="7200000"/>
            </a:camera>
            <a:lightRig rig="threePt" dir="t"/>
          </a:scene3d>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grpSp>
        <p:nvGrpSpPr>
          <p:cNvPr id="19" name="Shape 717"/>
          <p:cNvGrpSpPr/>
          <p:nvPr/>
        </p:nvGrpSpPr>
        <p:grpSpPr>
          <a:xfrm>
            <a:off x="8560868" y="6013117"/>
            <a:ext cx="3253608" cy="897784"/>
            <a:chOff x="2113657" y="4283315"/>
            <a:chExt cx="3647460" cy="673513"/>
          </a:xfrm>
        </p:grpSpPr>
        <p:sp>
          <p:nvSpPr>
            <p:cNvPr id="21" name="Shape 718"/>
            <p:cNvSpPr txBox="1"/>
            <p:nvPr/>
          </p:nvSpPr>
          <p:spPr>
            <a:xfrm>
              <a:off x="2113657" y="4495163"/>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 </a:t>
              </a: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7.36 </a:t>
              </a: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USD</a:t>
              </a:r>
              <a:endPar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22" name="Shape 719"/>
            <p:cNvSpPr txBox="1"/>
            <p:nvPr/>
          </p:nvSpPr>
          <p:spPr>
            <a:xfrm>
              <a:off x="2113658" y="4283315"/>
              <a:ext cx="3647459" cy="276999"/>
            </a:xfrm>
            <a:prstGeom prst="rect">
              <a:avLst/>
            </a:prstGeom>
            <a:noFill/>
            <a:ln>
              <a:noFill/>
            </a:ln>
          </p:spPr>
          <p:txBody>
            <a:bodyPr wrap="square" lIns="121868" tIns="60917" rIns="121868" bIns="60917" anchor="t" anchorCtr="0">
              <a:noAutofit/>
            </a:bodyPr>
            <a:lstStyle/>
            <a:p>
              <a:pPr defTabSz="1218895"/>
              <a:r>
                <a:rPr lang="en-US" b="1" kern="0" dirty="0" smtClean="0">
                  <a:solidFill>
                    <a:srgbClr val="595959"/>
                  </a:solidFill>
                  <a:latin typeface="Times New Roman" panose="02020603050405020304" pitchFamily="18" charset="0"/>
                  <a:ea typeface="Arial"/>
                  <a:cs typeface="Times New Roman" panose="02020603050405020304" pitchFamily="18" charset="0"/>
                  <a:sym typeface="Arial"/>
                </a:rPr>
                <a:t>Sales’ Price</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24" name="Shape 974"/>
          <p:cNvSpPr/>
          <p:nvPr/>
        </p:nvSpPr>
        <p:spPr>
          <a:xfrm rot="10800000">
            <a:off x="8959685" y="5491253"/>
            <a:ext cx="353751" cy="528546"/>
          </a:xfrm>
          <a:custGeom>
            <a:avLst/>
            <a:gdLst/>
            <a:ahLst/>
            <a:cxnLst/>
            <a:rect l="0" t="0" r="0" b="0"/>
            <a:pathLst>
              <a:path w="120000" h="120000" extrusionOk="0">
                <a:moveTo>
                  <a:pt x="51597" y="50921"/>
                </a:moveTo>
                <a:lnTo>
                  <a:pt x="51597" y="19698"/>
                </a:lnTo>
                <a:cubicBezTo>
                  <a:pt x="47669" y="20191"/>
                  <a:pt x="43916" y="21082"/>
                  <a:pt x="40531" y="22332"/>
                </a:cubicBezTo>
                <a:cubicBezTo>
                  <a:pt x="30598" y="26001"/>
                  <a:pt x="25457" y="32166"/>
                  <a:pt x="27169" y="38355"/>
                </a:cubicBezTo>
                <a:cubicBezTo>
                  <a:pt x="29239" y="46431"/>
                  <a:pt x="39005" y="49155"/>
                  <a:pt x="51597" y="50921"/>
                </a:cubicBezTo>
                <a:close/>
                <a:moveTo>
                  <a:pt x="67852" y="100379"/>
                </a:moveTo>
                <a:cubicBezTo>
                  <a:pt x="71963" y="99887"/>
                  <a:pt x="75901" y="98973"/>
                  <a:pt x="79437" y="97667"/>
                </a:cubicBezTo>
                <a:cubicBezTo>
                  <a:pt x="89370" y="93998"/>
                  <a:pt x="94511" y="87833"/>
                  <a:pt x="92799" y="81644"/>
                </a:cubicBezTo>
                <a:cubicBezTo>
                  <a:pt x="89506" y="73388"/>
                  <a:pt x="79840" y="69732"/>
                  <a:pt x="67852" y="67361"/>
                </a:cubicBezTo>
                <a:close/>
                <a:moveTo>
                  <a:pt x="67852" y="120000"/>
                </a:moveTo>
                <a:lnTo>
                  <a:pt x="51597" y="120000"/>
                </a:lnTo>
                <a:lnTo>
                  <a:pt x="51597" y="114256"/>
                </a:lnTo>
                <a:cubicBezTo>
                  <a:pt x="45417" y="113829"/>
                  <a:pt x="39328" y="112890"/>
                  <a:pt x="33554" y="111448"/>
                </a:cubicBezTo>
                <a:cubicBezTo>
                  <a:pt x="13606" y="106463"/>
                  <a:pt x="696" y="96271"/>
                  <a:pt x="0" y="84958"/>
                </a:cubicBezTo>
                <a:lnTo>
                  <a:pt x="26861" y="84529"/>
                </a:lnTo>
                <a:cubicBezTo>
                  <a:pt x="27245" y="90776"/>
                  <a:pt x="34374" y="96404"/>
                  <a:pt x="45389" y="99156"/>
                </a:cubicBezTo>
                <a:cubicBezTo>
                  <a:pt x="47394" y="99657"/>
                  <a:pt x="49467" y="100048"/>
                  <a:pt x="51597" y="100293"/>
                </a:cubicBezTo>
                <a:lnTo>
                  <a:pt x="51597" y="64682"/>
                </a:lnTo>
                <a:cubicBezTo>
                  <a:pt x="30368" y="61567"/>
                  <a:pt x="7690" y="58004"/>
                  <a:pt x="556" y="40045"/>
                </a:cubicBezTo>
                <a:cubicBezTo>
                  <a:pt x="-2422" y="28913"/>
                  <a:pt x="6883" y="17850"/>
                  <a:pt x="24755" y="11249"/>
                </a:cubicBezTo>
                <a:cubicBezTo>
                  <a:pt x="32832" y="8265"/>
                  <a:pt x="42066" y="6412"/>
                  <a:pt x="51597" y="5737"/>
                </a:cubicBezTo>
                <a:lnTo>
                  <a:pt x="51597" y="0"/>
                </a:lnTo>
                <a:lnTo>
                  <a:pt x="67852" y="0"/>
                </a:lnTo>
                <a:lnTo>
                  <a:pt x="67852" y="5703"/>
                </a:lnTo>
                <a:cubicBezTo>
                  <a:pt x="74209" y="6118"/>
                  <a:pt x="80479" y="7068"/>
                  <a:pt x="86414" y="8551"/>
                </a:cubicBezTo>
                <a:cubicBezTo>
                  <a:pt x="106363" y="13536"/>
                  <a:pt x="119273" y="23728"/>
                  <a:pt x="119969" y="35041"/>
                </a:cubicBezTo>
                <a:lnTo>
                  <a:pt x="93108" y="35470"/>
                </a:lnTo>
                <a:cubicBezTo>
                  <a:pt x="92723" y="29223"/>
                  <a:pt x="85594" y="23595"/>
                  <a:pt x="74579" y="20843"/>
                </a:cubicBezTo>
                <a:cubicBezTo>
                  <a:pt x="72410" y="20301"/>
                  <a:pt x="70160" y="19888"/>
                  <a:pt x="67852" y="19639"/>
                </a:cubicBezTo>
                <a:lnTo>
                  <a:pt x="67852" y="52969"/>
                </a:lnTo>
                <a:cubicBezTo>
                  <a:pt x="88284" y="55535"/>
                  <a:pt x="110482" y="59921"/>
                  <a:pt x="119411" y="79734"/>
                </a:cubicBezTo>
                <a:cubicBezTo>
                  <a:pt x="122511" y="90942"/>
                  <a:pt x="113201" y="102106"/>
                  <a:pt x="95213" y="108750"/>
                </a:cubicBezTo>
                <a:cubicBezTo>
                  <a:pt x="86990" y="111788"/>
                  <a:pt x="77568" y="113654"/>
                  <a:pt x="67852" y="114293"/>
                </a:cubicBezTo>
                <a:close/>
              </a:path>
            </a:pathLst>
          </a:custGeom>
          <a:solidFill>
            <a:schemeClr val="accent3">
              <a:lumMod val="75000"/>
            </a:schemeClr>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dk1"/>
              </a:solidFill>
              <a:latin typeface="Arial"/>
              <a:ea typeface="Arial"/>
              <a:cs typeface="Arial"/>
              <a:sym typeface="Arial"/>
            </a:endParaRP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1812" y="533400"/>
            <a:ext cx="3242945" cy="1066800"/>
          </a:xfrm>
          <a:prstGeom prst="rect">
            <a:avLst/>
          </a:prstGeom>
        </p:spPr>
      </p:pic>
      <p:pic>
        <p:nvPicPr>
          <p:cNvPr id="25" name="Picture 24" descr="http://www.herbemarket.com/image/cache/Product/barij%20essence/Flaxseed%20Oil%20Soft%20Capsule-500x500.jpg"/>
          <p:cNvPicPr/>
          <p:nvPr/>
        </p:nvPicPr>
        <p:blipFill>
          <a:blip r:embed="rId4">
            <a:extLst>
              <a:ext uri="{28A0092B-C50C-407E-A947-70E740481C1C}">
                <a14:useLocalDpi xmlns:a14="http://schemas.microsoft.com/office/drawing/2010/main" val="0"/>
              </a:ext>
            </a:extLst>
          </a:blip>
          <a:srcRect/>
          <a:stretch>
            <a:fillRect/>
          </a:stretch>
        </p:blipFill>
        <p:spPr bwMode="auto">
          <a:xfrm>
            <a:off x="4646612" y="1905538"/>
            <a:ext cx="3773351" cy="3961862"/>
          </a:xfrm>
          <a:prstGeom prst="rect">
            <a:avLst/>
          </a:prstGeom>
          <a:noFill/>
          <a:ln>
            <a:noFill/>
          </a:ln>
        </p:spPr>
      </p:pic>
      <p:sp>
        <p:nvSpPr>
          <p:cNvPr id="23" name="Shape 715"/>
          <p:cNvSpPr/>
          <p:nvPr/>
        </p:nvSpPr>
        <p:spPr>
          <a:xfrm>
            <a:off x="8913812" y="1882516"/>
            <a:ext cx="445583" cy="444279"/>
          </a:xfrm>
          <a:custGeom>
            <a:avLst/>
            <a:gdLst/>
            <a:ahLst/>
            <a:cxnLst/>
            <a:rect l="0" t="0" r="0" b="0"/>
            <a:pathLst>
              <a:path w="120000" h="120000" extrusionOk="0">
                <a:moveTo>
                  <a:pt x="26666" y="100217"/>
                </a:moveTo>
                <a:cubicBezTo>
                  <a:pt x="25193" y="100217"/>
                  <a:pt x="24000" y="101415"/>
                  <a:pt x="24000" y="102892"/>
                </a:cubicBezTo>
                <a:cubicBezTo>
                  <a:pt x="24000" y="104369"/>
                  <a:pt x="25193" y="105566"/>
                  <a:pt x="26666" y="105566"/>
                </a:cubicBezTo>
                <a:lnTo>
                  <a:pt x="93333" y="105566"/>
                </a:lnTo>
                <a:cubicBezTo>
                  <a:pt x="94806" y="105566"/>
                  <a:pt x="96000" y="104369"/>
                  <a:pt x="96000" y="102892"/>
                </a:cubicBezTo>
                <a:cubicBezTo>
                  <a:pt x="96000" y="101415"/>
                  <a:pt x="94806" y="100217"/>
                  <a:pt x="93333" y="100217"/>
                </a:cubicBezTo>
                <a:close/>
                <a:moveTo>
                  <a:pt x="26666" y="87913"/>
                </a:moveTo>
                <a:cubicBezTo>
                  <a:pt x="25193" y="87913"/>
                  <a:pt x="24000" y="89111"/>
                  <a:pt x="24000" y="90588"/>
                </a:cubicBezTo>
                <a:cubicBezTo>
                  <a:pt x="24000" y="92065"/>
                  <a:pt x="25193" y="93262"/>
                  <a:pt x="26666" y="93262"/>
                </a:cubicBezTo>
                <a:lnTo>
                  <a:pt x="93333" y="93262"/>
                </a:lnTo>
                <a:cubicBezTo>
                  <a:pt x="94806" y="93262"/>
                  <a:pt x="96000" y="92065"/>
                  <a:pt x="96000" y="90588"/>
                </a:cubicBezTo>
                <a:cubicBezTo>
                  <a:pt x="96000" y="89111"/>
                  <a:pt x="94806" y="87913"/>
                  <a:pt x="93333" y="87913"/>
                </a:cubicBezTo>
                <a:close/>
                <a:moveTo>
                  <a:pt x="26666" y="75609"/>
                </a:moveTo>
                <a:cubicBezTo>
                  <a:pt x="25193" y="75609"/>
                  <a:pt x="24000" y="76806"/>
                  <a:pt x="24000" y="78284"/>
                </a:cubicBezTo>
                <a:cubicBezTo>
                  <a:pt x="24000" y="79761"/>
                  <a:pt x="25193" y="80958"/>
                  <a:pt x="26666" y="80958"/>
                </a:cubicBezTo>
                <a:lnTo>
                  <a:pt x="93333" y="80958"/>
                </a:lnTo>
                <a:cubicBezTo>
                  <a:pt x="94806" y="80958"/>
                  <a:pt x="96000" y="79761"/>
                  <a:pt x="96000" y="78284"/>
                </a:cubicBezTo>
                <a:cubicBezTo>
                  <a:pt x="96000" y="76806"/>
                  <a:pt x="94806" y="75609"/>
                  <a:pt x="93333" y="75609"/>
                </a:cubicBezTo>
                <a:close/>
                <a:moveTo>
                  <a:pt x="26666" y="63305"/>
                </a:moveTo>
                <a:cubicBezTo>
                  <a:pt x="25193" y="63305"/>
                  <a:pt x="24000" y="64502"/>
                  <a:pt x="24000" y="65979"/>
                </a:cubicBezTo>
                <a:cubicBezTo>
                  <a:pt x="24000" y="67457"/>
                  <a:pt x="25193" y="68654"/>
                  <a:pt x="26666" y="68654"/>
                </a:cubicBezTo>
                <a:lnTo>
                  <a:pt x="93333" y="68654"/>
                </a:lnTo>
                <a:cubicBezTo>
                  <a:pt x="94806" y="68654"/>
                  <a:pt x="96000" y="67457"/>
                  <a:pt x="96000" y="65979"/>
                </a:cubicBezTo>
                <a:cubicBezTo>
                  <a:pt x="96000" y="64502"/>
                  <a:pt x="94806" y="63305"/>
                  <a:pt x="93333" y="63305"/>
                </a:cubicBezTo>
                <a:close/>
                <a:moveTo>
                  <a:pt x="26666" y="51001"/>
                </a:moveTo>
                <a:cubicBezTo>
                  <a:pt x="25193" y="51001"/>
                  <a:pt x="24000" y="52198"/>
                  <a:pt x="24000" y="53675"/>
                </a:cubicBezTo>
                <a:cubicBezTo>
                  <a:pt x="24000" y="55152"/>
                  <a:pt x="25193" y="56350"/>
                  <a:pt x="26666" y="56350"/>
                </a:cubicBezTo>
                <a:lnTo>
                  <a:pt x="93333" y="56350"/>
                </a:lnTo>
                <a:cubicBezTo>
                  <a:pt x="94806" y="56350"/>
                  <a:pt x="96000" y="55152"/>
                  <a:pt x="96000" y="53675"/>
                </a:cubicBezTo>
                <a:cubicBezTo>
                  <a:pt x="96000" y="52198"/>
                  <a:pt x="94806" y="51001"/>
                  <a:pt x="93333" y="51001"/>
                </a:cubicBezTo>
                <a:close/>
                <a:moveTo>
                  <a:pt x="26666" y="38697"/>
                </a:moveTo>
                <a:cubicBezTo>
                  <a:pt x="25193" y="38697"/>
                  <a:pt x="24000" y="39894"/>
                  <a:pt x="24000" y="41371"/>
                </a:cubicBezTo>
                <a:cubicBezTo>
                  <a:pt x="24000" y="42848"/>
                  <a:pt x="25193" y="44046"/>
                  <a:pt x="26666" y="44046"/>
                </a:cubicBezTo>
                <a:lnTo>
                  <a:pt x="93333" y="44046"/>
                </a:lnTo>
                <a:cubicBezTo>
                  <a:pt x="94806" y="44046"/>
                  <a:pt x="96000" y="42848"/>
                  <a:pt x="96000" y="41371"/>
                </a:cubicBezTo>
                <a:cubicBezTo>
                  <a:pt x="96000" y="39894"/>
                  <a:pt x="94806" y="38697"/>
                  <a:pt x="93333" y="38697"/>
                </a:cubicBezTo>
                <a:close/>
                <a:moveTo>
                  <a:pt x="0" y="11366"/>
                </a:moveTo>
                <a:lnTo>
                  <a:pt x="6739" y="11366"/>
                </a:lnTo>
                <a:lnTo>
                  <a:pt x="6739" y="17459"/>
                </a:lnTo>
                <a:cubicBezTo>
                  <a:pt x="6739" y="22260"/>
                  <a:pt x="10619" y="26151"/>
                  <a:pt x="15405" y="26151"/>
                </a:cubicBezTo>
                <a:cubicBezTo>
                  <a:pt x="20192" y="26151"/>
                  <a:pt x="24072" y="22260"/>
                  <a:pt x="24072" y="17459"/>
                </a:cubicBezTo>
                <a:lnTo>
                  <a:pt x="24072" y="11366"/>
                </a:lnTo>
                <a:lnTo>
                  <a:pt x="29716" y="11366"/>
                </a:lnTo>
                <a:lnTo>
                  <a:pt x="29716" y="17459"/>
                </a:lnTo>
                <a:cubicBezTo>
                  <a:pt x="29716" y="22260"/>
                  <a:pt x="33597" y="26151"/>
                  <a:pt x="38383" y="26151"/>
                </a:cubicBezTo>
                <a:cubicBezTo>
                  <a:pt x="43170" y="26151"/>
                  <a:pt x="47050" y="22260"/>
                  <a:pt x="47050" y="17459"/>
                </a:cubicBezTo>
                <a:lnTo>
                  <a:pt x="47050" y="11366"/>
                </a:lnTo>
                <a:lnTo>
                  <a:pt x="52694" y="11366"/>
                </a:lnTo>
                <a:lnTo>
                  <a:pt x="52694" y="17459"/>
                </a:lnTo>
                <a:cubicBezTo>
                  <a:pt x="52694" y="22260"/>
                  <a:pt x="56574" y="26151"/>
                  <a:pt x="61361" y="26151"/>
                </a:cubicBezTo>
                <a:cubicBezTo>
                  <a:pt x="66147" y="26151"/>
                  <a:pt x="70028" y="22260"/>
                  <a:pt x="70028" y="17459"/>
                </a:cubicBezTo>
                <a:lnTo>
                  <a:pt x="70028" y="11366"/>
                </a:lnTo>
                <a:lnTo>
                  <a:pt x="75672" y="11366"/>
                </a:lnTo>
                <a:lnTo>
                  <a:pt x="75672" y="17459"/>
                </a:lnTo>
                <a:cubicBezTo>
                  <a:pt x="75672" y="22260"/>
                  <a:pt x="79552" y="26151"/>
                  <a:pt x="84339" y="26151"/>
                </a:cubicBezTo>
                <a:cubicBezTo>
                  <a:pt x="89125" y="26151"/>
                  <a:pt x="93005" y="22260"/>
                  <a:pt x="93005" y="17459"/>
                </a:cubicBezTo>
                <a:lnTo>
                  <a:pt x="93005" y="11366"/>
                </a:lnTo>
                <a:lnTo>
                  <a:pt x="98650" y="11366"/>
                </a:lnTo>
                <a:lnTo>
                  <a:pt x="98650" y="17459"/>
                </a:lnTo>
                <a:cubicBezTo>
                  <a:pt x="98650" y="22259"/>
                  <a:pt x="102530" y="26151"/>
                  <a:pt x="107316" y="26151"/>
                </a:cubicBezTo>
                <a:cubicBezTo>
                  <a:pt x="112103" y="26151"/>
                  <a:pt x="115983" y="22259"/>
                  <a:pt x="115983" y="17459"/>
                </a:cubicBezTo>
                <a:lnTo>
                  <a:pt x="115983" y="11366"/>
                </a:lnTo>
                <a:lnTo>
                  <a:pt x="120000" y="11366"/>
                </a:lnTo>
                <a:lnTo>
                  <a:pt x="120000" y="120000"/>
                </a:lnTo>
                <a:lnTo>
                  <a:pt x="0" y="120000"/>
                </a:lnTo>
                <a:close/>
                <a:moveTo>
                  <a:pt x="15405" y="0"/>
                </a:moveTo>
                <a:cubicBezTo>
                  <a:pt x="17983" y="0"/>
                  <a:pt x="20072" y="2095"/>
                  <a:pt x="20072" y="4680"/>
                </a:cubicBezTo>
                <a:lnTo>
                  <a:pt x="20072" y="18051"/>
                </a:lnTo>
                <a:cubicBezTo>
                  <a:pt x="20072" y="20636"/>
                  <a:pt x="17983" y="22732"/>
                  <a:pt x="15405" y="22732"/>
                </a:cubicBezTo>
                <a:cubicBezTo>
                  <a:pt x="12828" y="22732"/>
                  <a:pt x="10739" y="20636"/>
                  <a:pt x="10739" y="18051"/>
                </a:cubicBezTo>
                <a:lnTo>
                  <a:pt x="10739" y="4680"/>
                </a:lnTo>
                <a:cubicBezTo>
                  <a:pt x="10739" y="2095"/>
                  <a:pt x="12828" y="0"/>
                  <a:pt x="15405" y="0"/>
                </a:cubicBezTo>
                <a:close/>
                <a:moveTo>
                  <a:pt x="38383" y="0"/>
                </a:moveTo>
                <a:cubicBezTo>
                  <a:pt x="40960" y="0"/>
                  <a:pt x="43050" y="2095"/>
                  <a:pt x="43050" y="4680"/>
                </a:cubicBezTo>
                <a:lnTo>
                  <a:pt x="43050" y="18051"/>
                </a:lnTo>
                <a:cubicBezTo>
                  <a:pt x="43050" y="20636"/>
                  <a:pt x="40960" y="22732"/>
                  <a:pt x="38383" y="22732"/>
                </a:cubicBezTo>
                <a:cubicBezTo>
                  <a:pt x="35806" y="22732"/>
                  <a:pt x="33716" y="20636"/>
                  <a:pt x="33716" y="18051"/>
                </a:cubicBezTo>
                <a:lnTo>
                  <a:pt x="33716" y="4680"/>
                </a:lnTo>
                <a:cubicBezTo>
                  <a:pt x="33716" y="2095"/>
                  <a:pt x="35806" y="0"/>
                  <a:pt x="38383" y="0"/>
                </a:cubicBezTo>
                <a:close/>
                <a:moveTo>
                  <a:pt x="61361" y="0"/>
                </a:moveTo>
                <a:cubicBezTo>
                  <a:pt x="63938" y="0"/>
                  <a:pt x="66028" y="2095"/>
                  <a:pt x="66028" y="4680"/>
                </a:cubicBezTo>
                <a:lnTo>
                  <a:pt x="66028" y="18051"/>
                </a:lnTo>
                <a:cubicBezTo>
                  <a:pt x="66028" y="20636"/>
                  <a:pt x="63938" y="22731"/>
                  <a:pt x="61361" y="22731"/>
                </a:cubicBezTo>
                <a:cubicBezTo>
                  <a:pt x="58784" y="22731"/>
                  <a:pt x="56694" y="20636"/>
                  <a:pt x="56694" y="18051"/>
                </a:cubicBezTo>
                <a:lnTo>
                  <a:pt x="56694" y="4680"/>
                </a:lnTo>
                <a:cubicBezTo>
                  <a:pt x="56694" y="2095"/>
                  <a:pt x="58784" y="0"/>
                  <a:pt x="61361" y="0"/>
                </a:cubicBezTo>
                <a:close/>
                <a:moveTo>
                  <a:pt x="84339" y="0"/>
                </a:moveTo>
                <a:cubicBezTo>
                  <a:pt x="86916" y="0"/>
                  <a:pt x="89005" y="2095"/>
                  <a:pt x="89005" y="4680"/>
                </a:cubicBezTo>
                <a:lnTo>
                  <a:pt x="89005" y="18051"/>
                </a:lnTo>
                <a:cubicBezTo>
                  <a:pt x="89005" y="20636"/>
                  <a:pt x="86916" y="22731"/>
                  <a:pt x="84339" y="22731"/>
                </a:cubicBezTo>
                <a:cubicBezTo>
                  <a:pt x="81761" y="22731"/>
                  <a:pt x="79672" y="20636"/>
                  <a:pt x="79672" y="18051"/>
                </a:cubicBezTo>
                <a:lnTo>
                  <a:pt x="79672" y="4680"/>
                </a:lnTo>
                <a:cubicBezTo>
                  <a:pt x="79672" y="2095"/>
                  <a:pt x="81761" y="0"/>
                  <a:pt x="84339" y="0"/>
                </a:cubicBezTo>
                <a:close/>
                <a:moveTo>
                  <a:pt x="107316" y="0"/>
                </a:moveTo>
                <a:cubicBezTo>
                  <a:pt x="109894" y="0"/>
                  <a:pt x="111983" y="2095"/>
                  <a:pt x="111983" y="4680"/>
                </a:cubicBezTo>
                <a:lnTo>
                  <a:pt x="111983" y="18051"/>
                </a:lnTo>
                <a:cubicBezTo>
                  <a:pt x="111983" y="20636"/>
                  <a:pt x="109894" y="22731"/>
                  <a:pt x="107316" y="22731"/>
                </a:cubicBezTo>
                <a:cubicBezTo>
                  <a:pt x="104739" y="22731"/>
                  <a:pt x="102650" y="20636"/>
                  <a:pt x="102650" y="18051"/>
                </a:cubicBezTo>
                <a:lnTo>
                  <a:pt x="102650" y="4680"/>
                </a:lnTo>
                <a:cubicBezTo>
                  <a:pt x="102650" y="2095"/>
                  <a:pt x="104739" y="0"/>
                  <a:pt x="107316" y="0"/>
                </a:cubicBezTo>
                <a:close/>
              </a:path>
            </a:pathLst>
          </a:custGeom>
          <a:solidFill>
            <a:srgbClr val="1ED4DE"/>
          </a:solidFill>
          <a:ln>
            <a:noFill/>
          </a:ln>
        </p:spPr>
        <p:txBody>
          <a:bodyPr wrap="square" lIns="121868" tIns="60917" rIns="121868" bIns="60917" anchor="ctr" anchorCtr="0">
            <a:noAutofit/>
          </a:bodyPr>
          <a:lstStyle/>
          <a:p>
            <a:pPr algn="ctr" defTabSz="1218895"/>
            <a:endParaRPr sz="2399" kern="0">
              <a:solidFill>
                <a:srgbClr val="FFFFFF"/>
              </a:solidFill>
              <a:latin typeface="Arial"/>
              <a:ea typeface="Arial"/>
              <a:cs typeface="Arial"/>
              <a:sym typeface="Arial"/>
            </a:endParaRPr>
          </a:p>
        </p:txBody>
      </p:sp>
      <p:grpSp>
        <p:nvGrpSpPr>
          <p:cNvPr id="26" name="Shape 717"/>
          <p:cNvGrpSpPr/>
          <p:nvPr/>
        </p:nvGrpSpPr>
        <p:grpSpPr>
          <a:xfrm>
            <a:off x="8560868" y="2378816"/>
            <a:ext cx="3705744" cy="897784"/>
            <a:chOff x="2113657" y="4283315"/>
            <a:chExt cx="3887257" cy="673513"/>
          </a:xfrm>
        </p:grpSpPr>
        <p:sp>
          <p:nvSpPr>
            <p:cNvPr id="28" name="Shape 718"/>
            <p:cNvSpPr txBox="1"/>
            <p:nvPr/>
          </p:nvSpPr>
          <p:spPr>
            <a:xfrm>
              <a:off x="2113657" y="4495163"/>
              <a:ext cx="3887257"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a:solidFill>
                    <a:srgbClr val="595959"/>
                  </a:solidFill>
                  <a:latin typeface="Times New Roman" panose="02020603050405020304" pitchFamily="18" charset="0"/>
                  <a:ea typeface="Arial"/>
                  <a:cs typeface="Times New Roman" panose="02020603050405020304" pitchFamily="18" charset="0"/>
                </a:rPr>
                <a:t>Not applicable</a:t>
              </a:r>
              <a:endParaRPr lang="en"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29" name="Shape 719"/>
            <p:cNvSpPr txBox="1"/>
            <p:nvPr/>
          </p:nvSpPr>
          <p:spPr>
            <a:xfrm>
              <a:off x="2113658" y="4283315"/>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sym typeface="Arial"/>
                </a:rPr>
                <a:t>After sale services/ Guarantee</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grpSp>
        <p:nvGrpSpPr>
          <p:cNvPr id="31" name="Shape 720"/>
          <p:cNvGrpSpPr/>
          <p:nvPr/>
        </p:nvGrpSpPr>
        <p:grpSpPr>
          <a:xfrm>
            <a:off x="8560867" y="4261751"/>
            <a:ext cx="3627958" cy="897784"/>
            <a:chOff x="2113657" y="4283314"/>
            <a:chExt cx="3647460" cy="673513"/>
          </a:xfrm>
        </p:grpSpPr>
        <p:sp>
          <p:nvSpPr>
            <p:cNvPr id="32" name="Shape 721"/>
            <p:cNvSpPr txBox="1"/>
            <p:nvPr/>
          </p:nvSpPr>
          <p:spPr>
            <a:xfrm>
              <a:off x="2113657" y="4495162"/>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pt-BR" sz="1600" kern="0" dirty="0" smtClean="0">
                  <a:solidFill>
                    <a:srgbClr val="595959"/>
                  </a:solidFill>
                  <a:latin typeface="Times New Roman" panose="02020603050405020304" pitchFamily="18" charset="0"/>
                  <a:ea typeface="Arial"/>
                  <a:cs typeface="Times New Roman" panose="02020603050405020304" pitchFamily="18" charset="0"/>
                  <a:sym typeface="Arial"/>
                </a:rPr>
                <a:t>Local (Iran) Certificates </a:t>
              </a:r>
              <a:endParaRPr lang="pt-BR"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33" name="Shape 722"/>
            <p:cNvSpPr txBox="1"/>
            <p:nvPr/>
          </p:nvSpPr>
          <p:spPr>
            <a:xfrm>
              <a:off x="2113658" y="4283314"/>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sym typeface="Arial"/>
                </a:rPr>
                <a:t>Standards and legally certificates:</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34" name="Shape 450"/>
          <p:cNvSpPr/>
          <p:nvPr/>
        </p:nvSpPr>
        <p:spPr>
          <a:xfrm>
            <a:off x="8841213" y="3657600"/>
            <a:ext cx="590697" cy="565118"/>
          </a:xfrm>
          <a:custGeom>
            <a:avLst/>
            <a:gdLst/>
            <a:ahLst/>
            <a:cxnLst/>
            <a:rect l="0" t="0" r="0" b="0"/>
            <a:pathLst>
              <a:path w="120000" h="120000" extrusionOk="0">
                <a:moveTo>
                  <a:pt x="65274" y="39473"/>
                </a:moveTo>
                <a:cubicBezTo>
                  <a:pt x="53599" y="36371"/>
                  <a:pt x="41599" y="43242"/>
                  <a:pt x="38470" y="54820"/>
                </a:cubicBezTo>
                <a:cubicBezTo>
                  <a:pt x="35342" y="66398"/>
                  <a:pt x="42270" y="78299"/>
                  <a:pt x="53945" y="81402"/>
                </a:cubicBezTo>
                <a:cubicBezTo>
                  <a:pt x="65620" y="84504"/>
                  <a:pt x="77621" y="77633"/>
                  <a:pt x="80749" y="66055"/>
                </a:cubicBezTo>
                <a:cubicBezTo>
                  <a:pt x="83877" y="54477"/>
                  <a:pt x="76949" y="42576"/>
                  <a:pt x="65274" y="39473"/>
                </a:cubicBezTo>
                <a:close/>
                <a:moveTo>
                  <a:pt x="69168" y="25060"/>
                </a:moveTo>
                <a:cubicBezTo>
                  <a:pt x="88870" y="30296"/>
                  <a:pt x="100561" y="50379"/>
                  <a:pt x="95282" y="69917"/>
                </a:cubicBezTo>
                <a:cubicBezTo>
                  <a:pt x="90003" y="89455"/>
                  <a:pt x="69753" y="101050"/>
                  <a:pt x="50051" y="95815"/>
                </a:cubicBezTo>
                <a:cubicBezTo>
                  <a:pt x="30350" y="90579"/>
                  <a:pt x="18658" y="70496"/>
                  <a:pt x="23937" y="50958"/>
                </a:cubicBezTo>
                <a:cubicBezTo>
                  <a:pt x="29216" y="31420"/>
                  <a:pt x="49467" y="19825"/>
                  <a:pt x="69168" y="25060"/>
                </a:cubicBezTo>
                <a:close/>
                <a:moveTo>
                  <a:pt x="70584" y="19819"/>
                </a:moveTo>
                <a:cubicBezTo>
                  <a:pt x="47964" y="13808"/>
                  <a:pt x="24713" y="27121"/>
                  <a:pt x="18652" y="49554"/>
                </a:cubicBezTo>
                <a:cubicBezTo>
                  <a:pt x="12591" y="71987"/>
                  <a:pt x="26015" y="95045"/>
                  <a:pt x="48635" y="101056"/>
                </a:cubicBezTo>
                <a:cubicBezTo>
                  <a:pt x="71255" y="107067"/>
                  <a:pt x="94506" y="93754"/>
                  <a:pt x="100567" y="71321"/>
                </a:cubicBezTo>
                <a:cubicBezTo>
                  <a:pt x="106628" y="48888"/>
                  <a:pt x="93204" y="25830"/>
                  <a:pt x="70584" y="19819"/>
                </a:cubicBezTo>
                <a:close/>
                <a:moveTo>
                  <a:pt x="120000" y="28418"/>
                </a:moveTo>
                <a:lnTo>
                  <a:pt x="119819" y="29085"/>
                </a:lnTo>
                <a:lnTo>
                  <a:pt x="119636" y="28804"/>
                </a:lnTo>
                <a:close/>
                <a:moveTo>
                  <a:pt x="84120" y="4683"/>
                </a:moveTo>
                <a:lnTo>
                  <a:pt x="83867" y="19572"/>
                </a:lnTo>
                <a:lnTo>
                  <a:pt x="83406" y="19449"/>
                </a:lnTo>
                <a:cubicBezTo>
                  <a:pt x="87163" y="21546"/>
                  <a:pt x="90559" y="24117"/>
                  <a:pt x="93431" y="27166"/>
                </a:cubicBezTo>
                <a:lnTo>
                  <a:pt x="106796" y="23870"/>
                </a:lnTo>
                <a:lnTo>
                  <a:pt x="115363" y="39849"/>
                </a:lnTo>
                <a:lnTo>
                  <a:pt x="105840" y="48364"/>
                </a:lnTo>
                <a:cubicBezTo>
                  <a:pt x="107034" y="52676"/>
                  <a:pt x="107596" y="57191"/>
                  <a:pt x="107394" y="61781"/>
                </a:cubicBezTo>
                <a:lnTo>
                  <a:pt x="119289" y="68330"/>
                </a:lnTo>
                <a:lnTo>
                  <a:pt x="114566" y="85810"/>
                </a:lnTo>
                <a:lnTo>
                  <a:pt x="100132" y="85570"/>
                </a:lnTo>
                <a:cubicBezTo>
                  <a:pt x="98307" y="88594"/>
                  <a:pt x="96096" y="91321"/>
                  <a:pt x="93619" y="93756"/>
                </a:cubicBezTo>
                <a:lnTo>
                  <a:pt x="98359" y="106025"/>
                </a:lnTo>
                <a:lnTo>
                  <a:pt x="83411" y="116405"/>
                </a:lnTo>
                <a:lnTo>
                  <a:pt x="72073" y="106643"/>
                </a:lnTo>
                <a:lnTo>
                  <a:pt x="73453" y="105685"/>
                </a:lnTo>
                <a:cubicBezTo>
                  <a:pt x="69110" y="107079"/>
                  <a:pt x="64517" y="107749"/>
                  <a:pt x="59835" y="107723"/>
                </a:cubicBezTo>
                <a:lnTo>
                  <a:pt x="52963" y="119999"/>
                </a:lnTo>
                <a:lnTo>
                  <a:pt x="35336" y="115316"/>
                </a:lnTo>
                <a:lnTo>
                  <a:pt x="35574" y="101277"/>
                </a:lnTo>
                <a:cubicBezTo>
                  <a:pt x="31839" y="99165"/>
                  <a:pt x="28466" y="96583"/>
                  <a:pt x="25614" y="93529"/>
                </a:cubicBezTo>
                <a:lnTo>
                  <a:pt x="25843" y="94015"/>
                </a:lnTo>
                <a:lnTo>
                  <a:pt x="11102" y="96847"/>
                </a:lnTo>
                <a:lnTo>
                  <a:pt x="3390" y="80445"/>
                </a:lnTo>
                <a:lnTo>
                  <a:pt x="13359" y="72429"/>
                </a:lnTo>
                <a:cubicBezTo>
                  <a:pt x="12295" y="68561"/>
                  <a:pt x="11739" y="64530"/>
                  <a:pt x="11738" y="60428"/>
                </a:cubicBezTo>
                <a:lnTo>
                  <a:pt x="0" y="53965"/>
                </a:lnTo>
                <a:lnTo>
                  <a:pt x="4723" y="36484"/>
                </a:lnTo>
                <a:lnTo>
                  <a:pt x="18174" y="36709"/>
                </a:lnTo>
                <a:cubicBezTo>
                  <a:pt x="19999" y="33515"/>
                  <a:pt x="22203" y="30603"/>
                  <a:pt x="24696" y="27997"/>
                </a:cubicBezTo>
                <a:lnTo>
                  <a:pt x="20190" y="14215"/>
                </a:lnTo>
                <a:lnTo>
                  <a:pt x="35666" y="4625"/>
                </a:lnTo>
                <a:lnTo>
                  <a:pt x="46473" y="14962"/>
                </a:lnTo>
                <a:lnTo>
                  <a:pt x="46365" y="15030"/>
                </a:lnTo>
                <a:cubicBezTo>
                  <a:pt x="50613" y="13704"/>
                  <a:pt x="55098" y="13091"/>
                  <a:pt x="59667" y="13141"/>
                </a:cubicBezTo>
                <a:lnTo>
                  <a:pt x="59206" y="13018"/>
                </a:lnTo>
                <a:lnTo>
                  <a:pt x="66493" y="0"/>
                </a:lnTo>
                <a:close/>
              </a:path>
            </a:pathLst>
          </a:custGeom>
          <a:solidFill>
            <a:srgbClr val="E62949"/>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Tree>
    <p:extLst>
      <p:ext uri="{BB962C8B-B14F-4D97-AF65-F5344CB8AC3E}">
        <p14:creationId xmlns:p14="http://schemas.microsoft.com/office/powerpoint/2010/main" val="223429534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704"/>
        <p:cNvGrpSpPr/>
        <p:nvPr/>
      </p:nvGrpSpPr>
      <p:grpSpPr>
        <a:xfrm>
          <a:off x="0" y="0"/>
          <a:ext cx="0" cy="0"/>
          <a:chOff x="0" y="0"/>
          <a:chExt cx="0" cy="0"/>
        </a:xfrm>
      </p:grpSpPr>
      <p:sp>
        <p:nvSpPr>
          <p:cNvPr id="707" name="Shape 707"/>
          <p:cNvSpPr txBox="1"/>
          <p:nvPr/>
        </p:nvSpPr>
        <p:spPr>
          <a:xfrm>
            <a:off x="455612" y="2667000"/>
            <a:ext cx="4114800" cy="3076964"/>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kern="0" dirty="0">
                <a:solidFill>
                  <a:srgbClr val="3F3F3F"/>
                </a:solidFill>
                <a:latin typeface="Times New Roman" panose="02020603050405020304" pitchFamily="18" charset="0"/>
                <a:ea typeface="Arial"/>
                <a:cs typeface="Times New Roman" panose="02020603050405020304" pitchFamily="18" charset="0"/>
                <a:sym typeface="Arial"/>
              </a:rPr>
              <a:t>Indications: Analgesic; Alleviation of musculoskeletal pain; Anti-inflammatory</a:t>
            </a:r>
          </a:p>
          <a:p>
            <a:pPr marL="285750" indent="-285750" defTabSz="1218895">
              <a:buFont typeface="Arial" panose="020B0604020202020204" pitchFamily="34" charset="0"/>
              <a:buChar char="•"/>
            </a:pPr>
            <a:r>
              <a:rPr lang="en-US" kern="0" dirty="0">
                <a:solidFill>
                  <a:srgbClr val="3F3F3F"/>
                </a:solidFill>
                <a:latin typeface="Times New Roman" panose="02020603050405020304" pitchFamily="18" charset="0"/>
                <a:ea typeface="Arial"/>
                <a:cs typeface="Times New Roman" panose="02020603050405020304" pitchFamily="18" charset="0"/>
                <a:sym typeface="Arial"/>
              </a:rPr>
              <a:t>Dosage form and packaging: Syrup - 250 ml</a:t>
            </a:r>
          </a:p>
          <a:p>
            <a:pPr marL="285750" indent="-285750" defTabSz="1218895">
              <a:buFont typeface="Arial" panose="020B0604020202020204" pitchFamily="34" charset="0"/>
              <a:buChar char="•"/>
            </a:pPr>
            <a:r>
              <a:rPr lang="en-US" kern="0" dirty="0">
                <a:solidFill>
                  <a:srgbClr val="3F3F3F"/>
                </a:solidFill>
                <a:latin typeface="Times New Roman" panose="02020603050405020304" pitchFamily="18" charset="0"/>
                <a:ea typeface="Arial"/>
                <a:cs typeface="Times New Roman" panose="02020603050405020304" pitchFamily="18" charset="0"/>
                <a:sym typeface="Arial"/>
              </a:rPr>
              <a:t>Composition:  Essential oil of lavender (</a:t>
            </a:r>
            <a:r>
              <a:rPr lang="en-US" kern="0" dirty="0" err="1">
                <a:solidFill>
                  <a:srgbClr val="3F3F3F"/>
                </a:solidFill>
                <a:latin typeface="Times New Roman" panose="02020603050405020304" pitchFamily="18" charset="0"/>
                <a:ea typeface="Arial"/>
                <a:cs typeface="Times New Roman" panose="02020603050405020304" pitchFamily="18" charset="0"/>
                <a:sym typeface="Arial"/>
              </a:rPr>
              <a:t>Lavandula</a:t>
            </a:r>
            <a:r>
              <a:rPr lang="en-US" kern="0" dirty="0">
                <a:solidFill>
                  <a:srgbClr val="3F3F3F"/>
                </a:solidFill>
                <a:latin typeface="Times New Roman" panose="02020603050405020304" pitchFamily="18" charset="0"/>
                <a:ea typeface="Arial"/>
                <a:cs typeface="Times New Roman" panose="02020603050405020304" pitchFamily="18" charset="0"/>
                <a:sym typeface="Arial"/>
              </a:rPr>
              <a:t> </a:t>
            </a:r>
            <a:r>
              <a:rPr lang="en-US" kern="0" dirty="0" err="1">
                <a:solidFill>
                  <a:srgbClr val="3F3F3F"/>
                </a:solidFill>
                <a:latin typeface="Times New Roman" panose="02020603050405020304" pitchFamily="18" charset="0"/>
                <a:ea typeface="Arial"/>
                <a:cs typeface="Times New Roman" panose="02020603050405020304" pitchFamily="18" charset="0"/>
                <a:sym typeface="Arial"/>
              </a:rPr>
              <a:t>angustifolia</a:t>
            </a:r>
            <a:r>
              <a:rPr lang="en-US" kern="0" dirty="0">
                <a:solidFill>
                  <a:srgbClr val="3F3F3F"/>
                </a:solidFill>
                <a:latin typeface="Times New Roman" panose="02020603050405020304" pitchFamily="18" charset="0"/>
                <a:ea typeface="Arial"/>
                <a:cs typeface="Times New Roman" panose="02020603050405020304" pitchFamily="18" charset="0"/>
                <a:sym typeface="Arial"/>
              </a:rPr>
              <a:t>); Essential oil of eucalyptus (</a:t>
            </a:r>
            <a:r>
              <a:rPr lang="en-US" kern="0" dirty="0" err="1">
                <a:solidFill>
                  <a:srgbClr val="3F3F3F"/>
                </a:solidFill>
                <a:latin typeface="Times New Roman" panose="02020603050405020304" pitchFamily="18" charset="0"/>
                <a:ea typeface="Arial"/>
                <a:cs typeface="Times New Roman" panose="02020603050405020304" pitchFamily="18" charset="0"/>
                <a:sym typeface="Arial"/>
              </a:rPr>
              <a:t>Ecalyptus</a:t>
            </a:r>
            <a:r>
              <a:rPr lang="en-US" kern="0" dirty="0">
                <a:solidFill>
                  <a:srgbClr val="3F3F3F"/>
                </a:solidFill>
                <a:latin typeface="Times New Roman" panose="02020603050405020304" pitchFamily="18" charset="0"/>
                <a:ea typeface="Arial"/>
                <a:cs typeface="Times New Roman" panose="02020603050405020304" pitchFamily="18" charset="0"/>
                <a:sym typeface="Arial"/>
              </a:rPr>
              <a:t> spp.); Essential oil of rosemary (</a:t>
            </a:r>
            <a:r>
              <a:rPr lang="en-US" kern="0" dirty="0" err="1">
                <a:solidFill>
                  <a:srgbClr val="3F3F3F"/>
                </a:solidFill>
                <a:latin typeface="Times New Roman" panose="02020603050405020304" pitchFamily="18" charset="0"/>
                <a:ea typeface="Arial"/>
                <a:cs typeface="Times New Roman" panose="02020603050405020304" pitchFamily="18" charset="0"/>
                <a:sym typeface="Arial"/>
              </a:rPr>
              <a:t>Rosmarinus</a:t>
            </a:r>
            <a:r>
              <a:rPr lang="en-US" kern="0" dirty="0">
                <a:solidFill>
                  <a:srgbClr val="3F3F3F"/>
                </a:solidFill>
                <a:latin typeface="Times New Roman" panose="02020603050405020304" pitchFamily="18" charset="0"/>
                <a:ea typeface="Arial"/>
                <a:cs typeface="Times New Roman" panose="02020603050405020304" pitchFamily="18" charset="0"/>
                <a:sym typeface="Arial"/>
              </a:rPr>
              <a:t> </a:t>
            </a:r>
            <a:r>
              <a:rPr lang="en-US" kern="0" dirty="0" err="1">
                <a:solidFill>
                  <a:srgbClr val="3F3F3F"/>
                </a:solidFill>
                <a:latin typeface="Times New Roman" panose="02020603050405020304" pitchFamily="18" charset="0"/>
                <a:ea typeface="Arial"/>
                <a:cs typeface="Times New Roman" panose="02020603050405020304" pitchFamily="18" charset="0"/>
                <a:sym typeface="Arial"/>
              </a:rPr>
              <a:t>officinalis</a:t>
            </a:r>
            <a:r>
              <a:rPr lang="en-US" kern="0" dirty="0">
                <a:solidFill>
                  <a:srgbClr val="3F3F3F"/>
                </a:solidFill>
                <a:latin typeface="Times New Roman" panose="02020603050405020304" pitchFamily="18" charset="0"/>
                <a:ea typeface="Arial"/>
                <a:cs typeface="Times New Roman" panose="02020603050405020304" pitchFamily="18" charset="0"/>
                <a:sym typeface="Arial"/>
              </a:rPr>
              <a:t>); Essential oil of peppermint (</a:t>
            </a:r>
            <a:r>
              <a:rPr lang="en-US" kern="0" dirty="0" err="1">
                <a:solidFill>
                  <a:srgbClr val="3F3F3F"/>
                </a:solidFill>
                <a:latin typeface="Times New Roman" panose="02020603050405020304" pitchFamily="18" charset="0"/>
                <a:ea typeface="Arial"/>
                <a:cs typeface="Times New Roman" panose="02020603050405020304" pitchFamily="18" charset="0"/>
                <a:sym typeface="Arial"/>
              </a:rPr>
              <a:t>Mentha</a:t>
            </a:r>
            <a:r>
              <a:rPr lang="en-US" kern="0" dirty="0">
                <a:solidFill>
                  <a:srgbClr val="3F3F3F"/>
                </a:solidFill>
                <a:latin typeface="Times New Roman" panose="02020603050405020304" pitchFamily="18" charset="0"/>
                <a:ea typeface="Arial"/>
                <a:cs typeface="Times New Roman" panose="02020603050405020304" pitchFamily="18" charset="0"/>
                <a:sym typeface="Arial"/>
              </a:rPr>
              <a:t> </a:t>
            </a:r>
            <a:r>
              <a:rPr lang="en-US" kern="0" dirty="0" err="1">
                <a:solidFill>
                  <a:srgbClr val="3F3F3F"/>
                </a:solidFill>
                <a:latin typeface="Times New Roman" panose="02020603050405020304" pitchFamily="18" charset="0"/>
                <a:ea typeface="Arial"/>
                <a:cs typeface="Times New Roman" panose="02020603050405020304" pitchFamily="18" charset="0"/>
                <a:sym typeface="Arial"/>
              </a:rPr>
              <a:t>pipperita</a:t>
            </a:r>
            <a:r>
              <a:rPr lang="en-US" kern="0" dirty="0">
                <a:solidFill>
                  <a:srgbClr val="3F3F3F"/>
                </a:solidFill>
                <a:latin typeface="Times New Roman" panose="02020603050405020304" pitchFamily="18" charset="0"/>
                <a:ea typeface="Arial"/>
                <a:cs typeface="Times New Roman" panose="02020603050405020304" pitchFamily="18" charset="0"/>
                <a:sym typeface="Arial"/>
              </a:rPr>
              <a:t>).</a:t>
            </a:r>
          </a:p>
          <a:p>
            <a:pPr marL="285750" indent="-285750" defTabSz="1218895">
              <a:buFont typeface="Arial" panose="020B0604020202020204" pitchFamily="34" charset="0"/>
              <a:buChar char="•"/>
            </a:pPr>
            <a:r>
              <a:rPr lang="en-US" kern="0" dirty="0">
                <a:solidFill>
                  <a:srgbClr val="3F3F3F"/>
                </a:solidFill>
                <a:latin typeface="Times New Roman" panose="02020603050405020304" pitchFamily="18" charset="0"/>
                <a:ea typeface="Arial"/>
                <a:cs typeface="Times New Roman" panose="02020603050405020304" pitchFamily="18" charset="0"/>
                <a:sym typeface="Arial"/>
              </a:rPr>
              <a:t>Administration and Dosage:  3 times per day, apply a thin layer of the product to the affected area.</a:t>
            </a:r>
          </a:p>
          <a:p>
            <a:pPr defTabSz="1218895"/>
            <a:endParaRPr lang="en-US" sz="1550" kern="0" dirty="0">
              <a:solidFill>
                <a:srgbClr val="3F3F3F"/>
              </a:solidFill>
              <a:ea typeface="Arial"/>
              <a:cs typeface="Arial"/>
              <a:sym typeface="Arial"/>
            </a:endParaRPr>
          </a:p>
        </p:txBody>
      </p:sp>
      <p:sp>
        <p:nvSpPr>
          <p:cNvPr id="708" name="Shape 708"/>
          <p:cNvSpPr txBox="1"/>
          <p:nvPr/>
        </p:nvSpPr>
        <p:spPr>
          <a:xfrm>
            <a:off x="531812" y="2057400"/>
            <a:ext cx="4038600" cy="533341"/>
          </a:xfrm>
          <a:prstGeom prst="rect">
            <a:avLst/>
          </a:prstGeom>
          <a:noFill/>
          <a:ln>
            <a:noFill/>
          </a:ln>
        </p:spPr>
        <p:txBody>
          <a:bodyPr wrap="square" lIns="121868" tIns="60917" rIns="121868" bIns="60917" anchor="t" anchorCtr="0">
            <a:noAutofit/>
          </a:bodyPr>
          <a:lstStyle/>
          <a:p>
            <a:pPr defTabSz="1218895"/>
            <a:r>
              <a:rPr lang="en-US" sz="2400" b="1" kern="0" dirty="0" err="1" smtClean="0">
                <a:solidFill>
                  <a:srgbClr val="3F3F3F"/>
                </a:solidFill>
                <a:ea typeface="Arial"/>
                <a:cs typeface="Arial"/>
              </a:rPr>
              <a:t>Aromix</a:t>
            </a:r>
            <a:r>
              <a:rPr lang="en-US" sz="2400" b="1" kern="0" dirty="0" smtClean="0">
                <a:solidFill>
                  <a:srgbClr val="3F3F3F"/>
                </a:solidFill>
                <a:ea typeface="Arial"/>
                <a:cs typeface="Arial"/>
              </a:rPr>
              <a:t> Topical </a:t>
            </a:r>
            <a:r>
              <a:rPr lang="en-US" sz="2400" b="1" kern="0" dirty="0">
                <a:solidFill>
                  <a:srgbClr val="3F3F3F"/>
                </a:solidFill>
                <a:ea typeface="Arial"/>
                <a:cs typeface="Arial"/>
              </a:rPr>
              <a:t>Gel</a:t>
            </a:r>
            <a:endParaRPr lang="en" sz="2400" b="1" kern="0" dirty="0">
              <a:solidFill>
                <a:srgbClr val="3F3F3F"/>
              </a:solidFill>
              <a:ea typeface="Arial"/>
              <a:cs typeface="Arial"/>
              <a:sym typeface="Arial"/>
            </a:endParaRPr>
          </a:p>
        </p:txBody>
      </p:sp>
      <p:grpSp>
        <p:nvGrpSpPr>
          <p:cNvPr id="711" name="Shape 711"/>
          <p:cNvGrpSpPr/>
          <p:nvPr/>
        </p:nvGrpSpPr>
        <p:grpSpPr>
          <a:xfrm>
            <a:off x="8560868" y="832749"/>
            <a:ext cx="3400944" cy="897785"/>
            <a:chOff x="2113657" y="4283314"/>
            <a:chExt cx="3647460" cy="673514"/>
          </a:xfrm>
        </p:grpSpPr>
        <p:sp>
          <p:nvSpPr>
            <p:cNvPr id="712" name="Shape 712"/>
            <p:cNvSpPr txBox="1"/>
            <p:nvPr/>
          </p:nvSpPr>
          <p:spPr>
            <a:xfrm>
              <a:off x="2113657" y="4495163"/>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20000 </a:t>
              </a: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Packages (</a:t>
              </a: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Per </a:t>
              </a: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35 Days)</a:t>
              </a:r>
              <a:endParaRPr lang="en"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713" name="Shape 713"/>
            <p:cNvSpPr txBox="1"/>
            <p:nvPr/>
          </p:nvSpPr>
          <p:spPr>
            <a:xfrm>
              <a:off x="2113658" y="4283314"/>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rPr>
                <a:t>Production capacity</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30" name="Shape 451"/>
          <p:cNvSpPr/>
          <p:nvPr/>
        </p:nvSpPr>
        <p:spPr>
          <a:xfrm rot="1795255">
            <a:off x="8958484" y="273676"/>
            <a:ext cx="356158" cy="656509"/>
          </a:xfrm>
          <a:custGeom>
            <a:avLst/>
            <a:gdLst/>
            <a:ahLst/>
            <a:cxnLst/>
            <a:rect l="0" t="0" r="0" b="0"/>
            <a:pathLst>
              <a:path w="120000" h="120000" extrusionOk="0">
                <a:moveTo>
                  <a:pt x="60041" y="0"/>
                </a:moveTo>
                <a:cubicBezTo>
                  <a:pt x="68312" y="142"/>
                  <a:pt x="77049" y="3617"/>
                  <a:pt x="77802" y="9249"/>
                </a:cubicBezTo>
                <a:cubicBezTo>
                  <a:pt x="79731" y="16341"/>
                  <a:pt x="68983" y="18083"/>
                  <a:pt x="72034" y="26607"/>
                </a:cubicBezTo>
                <a:lnTo>
                  <a:pt x="120000" y="26607"/>
                </a:lnTo>
                <a:lnTo>
                  <a:pt x="120000" y="53320"/>
                </a:lnTo>
                <a:cubicBezTo>
                  <a:pt x="105180" y="54850"/>
                  <a:pt x="101982" y="49006"/>
                  <a:pt x="89415" y="50069"/>
                </a:cubicBezTo>
                <a:cubicBezTo>
                  <a:pt x="79319" y="50489"/>
                  <a:pt x="73089" y="55363"/>
                  <a:pt x="72833" y="59977"/>
                </a:cubicBezTo>
                <a:cubicBezTo>
                  <a:pt x="73004" y="64029"/>
                  <a:pt x="79442" y="70012"/>
                  <a:pt x="91464" y="70060"/>
                </a:cubicBezTo>
                <a:cubicBezTo>
                  <a:pt x="106013" y="69226"/>
                  <a:pt x="103877" y="65247"/>
                  <a:pt x="120000" y="65606"/>
                </a:cubicBezTo>
                <a:lnTo>
                  <a:pt x="120000" y="93541"/>
                </a:lnTo>
                <a:lnTo>
                  <a:pt x="70059" y="93541"/>
                </a:lnTo>
                <a:cubicBezTo>
                  <a:pt x="69329" y="102697"/>
                  <a:pt x="76533" y="101447"/>
                  <a:pt x="78036" y="109608"/>
                </a:cubicBezTo>
                <a:cubicBezTo>
                  <a:pt x="77950" y="116314"/>
                  <a:pt x="67224" y="119904"/>
                  <a:pt x="59959" y="120000"/>
                </a:cubicBezTo>
                <a:cubicBezTo>
                  <a:pt x="51687" y="119857"/>
                  <a:pt x="42950" y="116382"/>
                  <a:pt x="42197" y="110750"/>
                </a:cubicBezTo>
                <a:cubicBezTo>
                  <a:pt x="40279" y="103699"/>
                  <a:pt x="50892" y="101936"/>
                  <a:pt x="47995" y="93541"/>
                </a:cubicBezTo>
                <a:lnTo>
                  <a:pt x="0" y="93541"/>
                </a:lnTo>
                <a:lnTo>
                  <a:pt x="0" y="66075"/>
                </a:lnTo>
                <a:cubicBezTo>
                  <a:pt x="15368" y="64341"/>
                  <a:pt x="18478" y="70364"/>
                  <a:pt x="31219" y="69286"/>
                </a:cubicBezTo>
                <a:cubicBezTo>
                  <a:pt x="41315" y="68866"/>
                  <a:pt x="47545" y="63992"/>
                  <a:pt x="47801" y="59379"/>
                </a:cubicBezTo>
                <a:cubicBezTo>
                  <a:pt x="47631" y="55326"/>
                  <a:pt x="41193" y="49343"/>
                  <a:pt x="29171" y="49296"/>
                </a:cubicBezTo>
                <a:cubicBezTo>
                  <a:pt x="14433" y="50140"/>
                  <a:pt x="16816" y="54212"/>
                  <a:pt x="0" y="53739"/>
                </a:cubicBezTo>
                <a:lnTo>
                  <a:pt x="0" y="26607"/>
                </a:lnTo>
                <a:lnTo>
                  <a:pt x="49932" y="26607"/>
                </a:lnTo>
                <a:cubicBezTo>
                  <a:pt x="50748" y="17288"/>
                  <a:pt x="43474" y="18596"/>
                  <a:pt x="41963" y="10391"/>
                </a:cubicBezTo>
                <a:cubicBezTo>
                  <a:pt x="42049" y="3685"/>
                  <a:pt x="52775" y="95"/>
                  <a:pt x="60041" y="0"/>
                </a:cubicBezTo>
                <a:close/>
              </a:path>
            </a:pathLst>
          </a:custGeom>
          <a:solidFill>
            <a:srgbClr val="F4BD2D"/>
          </a:solidFill>
          <a:ln>
            <a:noFill/>
          </a:ln>
          <a:scene3d>
            <a:camera prst="orthographicFront">
              <a:rot lat="0" lon="0" rev="7200000"/>
            </a:camera>
            <a:lightRig rig="threePt" dir="t"/>
          </a:scene3d>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grpSp>
        <p:nvGrpSpPr>
          <p:cNvPr id="19" name="Shape 717"/>
          <p:cNvGrpSpPr/>
          <p:nvPr/>
        </p:nvGrpSpPr>
        <p:grpSpPr>
          <a:xfrm>
            <a:off x="8560868" y="6013117"/>
            <a:ext cx="3253608" cy="897784"/>
            <a:chOff x="2113657" y="4283315"/>
            <a:chExt cx="3647460" cy="673513"/>
          </a:xfrm>
        </p:grpSpPr>
        <p:sp>
          <p:nvSpPr>
            <p:cNvPr id="21" name="Shape 718"/>
            <p:cNvSpPr txBox="1"/>
            <p:nvPr/>
          </p:nvSpPr>
          <p:spPr>
            <a:xfrm>
              <a:off x="2113657" y="4495163"/>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 </a:t>
              </a: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3.52 </a:t>
              </a: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USD</a:t>
              </a:r>
              <a:endPar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22" name="Shape 719"/>
            <p:cNvSpPr txBox="1"/>
            <p:nvPr/>
          </p:nvSpPr>
          <p:spPr>
            <a:xfrm>
              <a:off x="2113658" y="4283315"/>
              <a:ext cx="3647459" cy="276999"/>
            </a:xfrm>
            <a:prstGeom prst="rect">
              <a:avLst/>
            </a:prstGeom>
            <a:noFill/>
            <a:ln>
              <a:noFill/>
            </a:ln>
          </p:spPr>
          <p:txBody>
            <a:bodyPr wrap="square" lIns="121868" tIns="60917" rIns="121868" bIns="60917" anchor="t" anchorCtr="0">
              <a:noAutofit/>
            </a:bodyPr>
            <a:lstStyle/>
            <a:p>
              <a:pPr defTabSz="1218895"/>
              <a:r>
                <a:rPr lang="en-US" b="1" kern="0" dirty="0" smtClean="0">
                  <a:solidFill>
                    <a:srgbClr val="595959"/>
                  </a:solidFill>
                  <a:latin typeface="Times New Roman" panose="02020603050405020304" pitchFamily="18" charset="0"/>
                  <a:ea typeface="Arial"/>
                  <a:cs typeface="Times New Roman" panose="02020603050405020304" pitchFamily="18" charset="0"/>
                  <a:sym typeface="Arial"/>
                </a:rPr>
                <a:t>Sales’ Price</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24" name="Shape 974"/>
          <p:cNvSpPr/>
          <p:nvPr/>
        </p:nvSpPr>
        <p:spPr>
          <a:xfrm rot="10800000">
            <a:off x="8959685" y="5491253"/>
            <a:ext cx="353751" cy="528546"/>
          </a:xfrm>
          <a:custGeom>
            <a:avLst/>
            <a:gdLst/>
            <a:ahLst/>
            <a:cxnLst/>
            <a:rect l="0" t="0" r="0" b="0"/>
            <a:pathLst>
              <a:path w="120000" h="120000" extrusionOk="0">
                <a:moveTo>
                  <a:pt x="51597" y="50921"/>
                </a:moveTo>
                <a:lnTo>
                  <a:pt x="51597" y="19698"/>
                </a:lnTo>
                <a:cubicBezTo>
                  <a:pt x="47669" y="20191"/>
                  <a:pt x="43916" y="21082"/>
                  <a:pt x="40531" y="22332"/>
                </a:cubicBezTo>
                <a:cubicBezTo>
                  <a:pt x="30598" y="26001"/>
                  <a:pt x="25457" y="32166"/>
                  <a:pt x="27169" y="38355"/>
                </a:cubicBezTo>
                <a:cubicBezTo>
                  <a:pt x="29239" y="46431"/>
                  <a:pt x="39005" y="49155"/>
                  <a:pt x="51597" y="50921"/>
                </a:cubicBezTo>
                <a:close/>
                <a:moveTo>
                  <a:pt x="67852" y="100379"/>
                </a:moveTo>
                <a:cubicBezTo>
                  <a:pt x="71963" y="99887"/>
                  <a:pt x="75901" y="98973"/>
                  <a:pt x="79437" y="97667"/>
                </a:cubicBezTo>
                <a:cubicBezTo>
                  <a:pt x="89370" y="93998"/>
                  <a:pt x="94511" y="87833"/>
                  <a:pt x="92799" y="81644"/>
                </a:cubicBezTo>
                <a:cubicBezTo>
                  <a:pt x="89506" y="73388"/>
                  <a:pt x="79840" y="69732"/>
                  <a:pt x="67852" y="67361"/>
                </a:cubicBezTo>
                <a:close/>
                <a:moveTo>
                  <a:pt x="67852" y="120000"/>
                </a:moveTo>
                <a:lnTo>
                  <a:pt x="51597" y="120000"/>
                </a:lnTo>
                <a:lnTo>
                  <a:pt x="51597" y="114256"/>
                </a:lnTo>
                <a:cubicBezTo>
                  <a:pt x="45417" y="113829"/>
                  <a:pt x="39328" y="112890"/>
                  <a:pt x="33554" y="111448"/>
                </a:cubicBezTo>
                <a:cubicBezTo>
                  <a:pt x="13606" y="106463"/>
                  <a:pt x="696" y="96271"/>
                  <a:pt x="0" y="84958"/>
                </a:cubicBezTo>
                <a:lnTo>
                  <a:pt x="26861" y="84529"/>
                </a:lnTo>
                <a:cubicBezTo>
                  <a:pt x="27245" y="90776"/>
                  <a:pt x="34374" y="96404"/>
                  <a:pt x="45389" y="99156"/>
                </a:cubicBezTo>
                <a:cubicBezTo>
                  <a:pt x="47394" y="99657"/>
                  <a:pt x="49467" y="100048"/>
                  <a:pt x="51597" y="100293"/>
                </a:cubicBezTo>
                <a:lnTo>
                  <a:pt x="51597" y="64682"/>
                </a:lnTo>
                <a:cubicBezTo>
                  <a:pt x="30368" y="61567"/>
                  <a:pt x="7690" y="58004"/>
                  <a:pt x="556" y="40045"/>
                </a:cubicBezTo>
                <a:cubicBezTo>
                  <a:pt x="-2422" y="28913"/>
                  <a:pt x="6883" y="17850"/>
                  <a:pt x="24755" y="11249"/>
                </a:cubicBezTo>
                <a:cubicBezTo>
                  <a:pt x="32832" y="8265"/>
                  <a:pt x="42066" y="6412"/>
                  <a:pt x="51597" y="5737"/>
                </a:cubicBezTo>
                <a:lnTo>
                  <a:pt x="51597" y="0"/>
                </a:lnTo>
                <a:lnTo>
                  <a:pt x="67852" y="0"/>
                </a:lnTo>
                <a:lnTo>
                  <a:pt x="67852" y="5703"/>
                </a:lnTo>
                <a:cubicBezTo>
                  <a:pt x="74209" y="6118"/>
                  <a:pt x="80479" y="7068"/>
                  <a:pt x="86414" y="8551"/>
                </a:cubicBezTo>
                <a:cubicBezTo>
                  <a:pt x="106363" y="13536"/>
                  <a:pt x="119273" y="23728"/>
                  <a:pt x="119969" y="35041"/>
                </a:cubicBezTo>
                <a:lnTo>
                  <a:pt x="93108" y="35470"/>
                </a:lnTo>
                <a:cubicBezTo>
                  <a:pt x="92723" y="29223"/>
                  <a:pt x="85594" y="23595"/>
                  <a:pt x="74579" y="20843"/>
                </a:cubicBezTo>
                <a:cubicBezTo>
                  <a:pt x="72410" y="20301"/>
                  <a:pt x="70160" y="19888"/>
                  <a:pt x="67852" y="19639"/>
                </a:cubicBezTo>
                <a:lnTo>
                  <a:pt x="67852" y="52969"/>
                </a:lnTo>
                <a:cubicBezTo>
                  <a:pt x="88284" y="55535"/>
                  <a:pt x="110482" y="59921"/>
                  <a:pt x="119411" y="79734"/>
                </a:cubicBezTo>
                <a:cubicBezTo>
                  <a:pt x="122511" y="90942"/>
                  <a:pt x="113201" y="102106"/>
                  <a:pt x="95213" y="108750"/>
                </a:cubicBezTo>
                <a:cubicBezTo>
                  <a:pt x="86990" y="111788"/>
                  <a:pt x="77568" y="113654"/>
                  <a:pt x="67852" y="114293"/>
                </a:cubicBezTo>
                <a:close/>
              </a:path>
            </a:pathLst>
          </a:custGeom>
          <a:solidFill>
            <a:schemeClr val="accent3">
              <a:lumMod val="75000"/>
            </a:schemeClr>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dk1"/>
              </a:solidFill>
              <a:latin typeface="Arial"/>
              <a:ea typeface="Arial"/>
              <a:cs typeface="Arial"/>
              <a:sym typeface="Arial"/>
            </a:endParaRP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1812" y="533400"/>
            <a:ext cx="3242945" cy="1066800"/>
          </a:xfrm>
          <a:prstGeom prst="rect">
            <a:avLst/>
          </a:prstGeom>
        </p:spPr>
      </p:pic>
      <p:pic>
        <p:nvPicPr>
          <p:cNvPr id="23" name="Picture 22" descr="http://www.herbemarket.com/image/cache/Product/barij%20essence/Aromix%20Topical%20Gel-500x500.jpg"/>
          <p:cNvPicPr/>
          <p:nvPr/>
        </p:nvPicPr>
        <p:blipFill rotWithShape="1">
          <a:blip r:embed="rId4">
            <a:extLst>
              <a:ext uri="{28A0092B-C50C-407E-A947-70E740481C1C}">
                <a14:useLocalDpi xmlns:a14="http://schemas.microsoft.com/office/drawing/2010/main" val="0"/>
              </a:ext>
            </a:extLst>
          </a:blip>
          <a:srcRect l="11353" r="9576"/>
          <a:stretch/>
        </p:blipFill>
        <p:spPr bwMode="auto">
          <a:xfrm>
            <a:off x="4879838" y="1962753"/>
            <a:ext cx="3371601" cy="4419600"/>
          </a:xfrm>
          <a:prstGeom prst="rect">
            <a:avLst/>
          </a:prstGeom>
          <a:noFill/>
          <a:ln>
            <a:noFill/>
          </a:ln>
        </p:spPr>
      </p:pic>
      <p:sp>
        <p:nvSpPr>
          <p:cNvPr id="25" name="Shape 715"/>
          <p:cNvSpPr/>
          <p:nvPr/>
        </p:nvSpPr>
        <p:spPr>
          <a:xfrm>
            <a:off x="8913812" y="1882516"/>
            <a:ext cx="445583" cy="444279"/>
          </a:xfrm>
          <a:custGeom>
            <a:avLst/>
            <a:gdLst/>
            <a:ahLst/>
            <a:cxnLst/>
            <a:rect l="0" t="0" r="0" b="0"/>
            <a:pathLst>
              <a:path w="120000" h="120000" extrusionOk="0">
                <a:moveTo>
                  <a:pt x="26666" y="100217"/>
                </a:moveTo>
                <a:cubicBezTo>
                  <a:pt x="25193" y="100217"/>
                  <a:pt x="24000" y="101415"/>
                  <a:pt x="24000" y="102892"/>
                </a:cubicBezTo>
                <a:cubicBezTo>
                  <a:pt x="24000" y="104369"/>
                  <a:pt x="25193" y="105566"/>
                  <a:pt x="26666" y="105566"/>
                </a:cubicBezTo>
                <a:lnTo>
                  <a:pt x="93333" y="105566"/>
                </a:lnTo>
                <a:cubicBezTo>
                  <a:pt x="94806" y="105566"/>
                  <a:pt x="96000" y="104369"/>
                  <a:pt x="96000" y="102892"/>
                </a:cubicBezTo>
                <a:cubicBezTo>
                  <a:pt x="96000" y="101415"/>
                  <a:pt x="94806" y="100217"/>
                  <a:pt x="93333" y="100217"/>
                </a:cubicBezTo>
                <a:close/>
                <a:moveTo>
                  <a:pt x="26666" y="87913"/>
                </a:moveTo>
                <a:cubicBezTo>
                  <a:pt x="25193" y="87913"/>
                  <a:pt x="24000" y="89111"/>
                  <a:pt x="24000" y="90588"/>
                </a:cubicBezTo>
                <a:cubicBezTo>
                  <a:pt x="24000" y="92065"/>
                  <a:pt x="25193" y="93262"/>
                  <a:pt x="26666" y="93262"/>
                </a:cubicBezTo>
                <a:lnTo>
                  <a:pt x="93333" y="93262"/>
                </a:lnTo>
                <a:cubicBezTo>
                  <a:pt x="94806" y="93262"/>
                  <a:pt x="96000" y="92065"/>
                  <a:pt x="96000" y="90588"/>
                </a:cubicBezTo>
                <a:cubicBezTo>
                  <a:pt x="96000" y="89111"/>
                  <a:pt x="94806" y="87913"/>
                  <a:pt x="93333" y="87913"/>
                </a:cubicBezTo>
                <a:close/>
                <a:moveTo>
                  <a:pt x="26666" y="75609"/>
                </a:moveTo>
                <a:cubicBezTo>
                  <a:pt x="25193" y="75609"/>
                  <a:pt x="24000" y="76806"/>
                  <a:pt x="24000" y="78284"/>
                </a:cubicBezTo>
                <a:cubicBezTo>
                  <a:pt x="24000" y="79761"/>
                  <a:pt x="25193" y="80958"/>
                  <a:pt x="26666" y="80958"/>
                </a:cubicBezTo>
                <a:lnTo>
                  <a:pt x="93333" y="80958"/>
                </a:lnTo>
                <a:cubicBezTo>
                  <a:pt x="94806" y="80958"/>
                  <a:pt x="96000" y="79761"/>
                  <a:pt x="96000" y="78284"/>
                </a:cubicBezTo>
                <a:cubicBezTo>
                  <a:pt x="96000" y="76806"/>
                  <a:pt x="94806" y="75609"/>
                  <a:pt x="93333" y="75609"/>
                </a:cubicBezTo>
                <a:close/>
                <a:moveTo>
                  <a:pt x="26666" y="63305"/>
                </a:moveTo>
                <a:cubicBezTo>
                  <a:pt x="25193" y="63305"/>
                  <a:pt x="24000" y="64502"/>
                  <a:pt x="24000" y="65979"/>
                </a:cubicBezTo>
                <a:cubicBezTo>
                  <a:pt x="24000" y="67457"/>
                  <a:pt x="25193" y="68654"/>
                  <a:pt x="26666" y="68654"/>
                </a:cubicBezTo>
                <a:lnTo>
                  <a:pt x="93333" y="68654"/>
                </a:lnTo>
                <a:cubicBezTo>
                  <a:pt x="94806" y="68654"/>
                  <a:pt x="96000" y="67457"/>
                  <a:pt x="96000" y="65979"/>
                </a:cubicBezTo>
                <a:cubicBezTo>
                  <a:pt x="96000" y="64502"/>
                  <a:pt x="94806" y="63305"/>
                  <a:pt x="93333" y="63305"/>
                </a:cubicBezTo>
                <a:close/>
                <a:moveTo>
                  <a:pt x="26666" y="51001"/>
                </a:moveTo>
                <a:cubicBezTo>
                  <a:pt x="25193" y="51001"/>
                  <a:pt x="24000" y="52198"/>
                  <a:pt x="24000" y="53675"/>
                </a:cubicBezTo>
                <a:cubicBezTo>
                  <a:pt x="24000" y="55152"/>
                  <a:pt x="25193" y="56350"/>
                  <a:pt x="26666" y="56350"/>
                </a:cubicBezTo>
                <a:lnTo>
                  <a:pt x="93333" y="56350"/>
                </a:lnTo>
                <a:cubicBezTo>
                  <a:pt x="94806" y="56350"/>
                  <a:pt x="96000" y="55152"/>
                  <a:pt x="96000" y="53675"/>
                </a:cubicBezTo>
                <a:cubicBezTo>
                  <a:pt x="96000" y="52198"/>
                  <a:pt x="94806" y="51001"/>
                  <a:pt x="93333" y="51001"/>
                </a:cubicBezTo>
                <a:close/>
                <a:moveTo>
                  <a:pt x="26666" y="38697"/>
                </a:moveTo>
                <a:cubicBezTo>
                  <a:pt x="25193" y="38697"/>
                  <a:pt x="24000" y="39894"/>
                  <a:pt x="24000" y="41371"/>
                </a:cubicBezTo>
                <a:cubicBezTo>
                  <a:pt x="24000" y="42848"/>
                  <a:pt x="25193" y="44046"/>
                  <a:pt x="26666" y="44046"/>
                </a:cubicBezTo>
                <a:lnTo>
                  <a:pt x="93333" y="44046"/>
                </a:lnTo>
                <a:cubicBezTo>
                  <a:pt x="94806" y="44046"/>
                  <a:pt x="96000" y="42848"/>
                  <a:pt x="96000" y="41371"/>
                </a:cubicBezTo>
                <a:cubicBezTo>
                  <a:pt x="96000" y="39894"/>
                  <a:pt x="94806" y="38697"/>
                  <a:pt x="93333" y="38697"/>
                </a:cubicBezTo>
                <a:close/>
                <a:moveTo>
                  <a:pt x="0" y="11366"/>
                </a:moveTo>
                <a:lnTo>
                  <a:pt x="6739" y="11366"/>
                </a:lnTo>
                <a:lnTo>
                  <a:pt x="6739" y="17459"/>
                </a:lnTo>
                <a:cubicBezTo>
                  <a:pt x="6739" y="22260"/>
                  <a:pt x="10619" y="26151"/>
                  <a:pt x="15405" y="26151"/>
                </a:cubicBezTo>
                <a:cubicBezTo>
                  <a:pt x="20192" y="26151"/>
                  <a:pt x="24072" y="22260"/>
                  <a:pt x="24072" y="17459"/>
                </a:cubicBezTo>
                <a:lnTo>
                  <a:pt x="24072" y="11366"/>
                </a:lnTo>
                <a:lnTo>
                  <a:pt x="29716" y="11366"/>
                </a:lnTo>
                <a:lnTo>
                  <a:pt x="29716" y="17459"/>
                </a:lnTo>
                <a:cubicBezTo>
                  <a:pt x="29716" y="22260"/>
                  <a:pt x="33597" y="26151"/>
                  <a:pt x="38383" y="26151"/>
                </a:cubicBezTo>
                <a:cubicBezTo>
                  <a:pt x="43170" y="26151"/>
                  <a:pt x="47050" y="22260"/>
                  <a:pt x="47050" y="17459"/>
                </a:cubicBezTo>
                <a:lnTo>
                  <a:pt x="47050" y="11366"/>
                </a:lnTo>
                <a:lnTo>
                  <a:pt x="52694" y="11366"/>
                </a:lnTo>
                <a:lnTo>
                  <a:pt x="52694" y="17459"/>
                </a:lnTo>
                <a:cubicBezTo>
                  <a:pt x="52694" y="22260"/>
                  <a:pt x="56574" y="26151"/>
                  <a:pt x="61361" y="26151"/>
                </a:cubicBezTo>
                <a:cubicBezTo>
                  <a:pt x="66147" y="26151"/>
                  <a:pt x="70028" y="22260"/>
                  <a:pt x="70028" y="17459"/>
                </a:cubicBezTo>
                <a:lnTo>
                  <a:pt x="70028" y="11366"/>
                </a:lnTo>
                <a:lnTo>
                  <a:pt x="75672" y="11366"/>
                </a:lnTo>
                <a:lnTo>
                  <a:pt x="75672" y="17459"/>
                </a:lnTo>
                <a:cubicBezTo>
                  <a:pt x="75672" y="22260"/>
                  <a:pt x="79552" y="26151"/>
                  <a:pt x="84339" y="26151"/>
                </a:cubicBezTo>
                <a:cubicBezTo>
                  <a:pt x="89125" y="26151"/>
                  <a:pt x="93005" y="22260"/>
                  <a:pt x="93005" y="17459"/>
                </a:cubicBezTo>
                <a:lnTo>
                  <a:pt x="93005" y="11366"/>
                </a:lnTo>
                <a:lnTo>
                  <a:pt x="98650" y="11366"/>
                </a:lnTo>
                <a:lnTo>
                  <a:pt x="98650" y="17459"/>
                </a:lnTo>
                <a:cubicBezTo>
                  <a:pt x="98650" y="22259"/>
                  <a:pt x="102530" y="26151"/>
                  <a:pt x="107316" y="26151"/>
                </a:cubicBezTo>
                <a:cubicBezTo>
                  <a:pt x="112103" y="26151"/>
                  <a:pt x="115983" y="22259"/>
                  <a:pt x="115983" y="17459"/>
                </a:cubicBezTo>
                <a:lnTo>
                  <a:pt x="115983" y="11366"/>
                </a:lnTo>
                <a:lnTo>
                  <a:pt x="120000" y="11366"/>
                </a:lnTo>
                <a:lnTo>
                  <a:pt x="120000" y="120000"/>
                </a:lnTo>
                <a:lnTo>
                  <a:pt x="0" y="120000"/>
                </a:lnTo>
                <a:close/>
                <a:moveTo>
                  <a:pt x="15405" y="0"/>
                </a:moveTo>
                <a:cubicBezTo>
                  <a:pt x="17983" y="0"/>
                  <a:pt x="20072" y="2095"/>
                  <a:pt x="20072" y="4680"/>
                </a:cubicBezTo>
                <a:lnTo>
                  <a:pt x="20072" y="18051"/>
                </a:lnTo>
                <a:cubicBezTo>
                  <a:pt x="20072" y="20636"/>
                  <a:pt x="17983" y="22732"/>
                  <a:pt x="15405" y="22732"/>
                </a:cubicBezTo>
                <a:cubicBezTo>
                  <a:pt x="12828" y="22732"/>
                  <a:pt x="10739" y="20636"/>
                  <a:pt x="10739" y="18051"/>
                </a:cubicBezTo>
                <a:lnTo>
                  <a:pt x="10739" y="4680"/>
                </a:lnTo>
                <a:cubicBezTo>
                  <a:pt x="10739" y="2095"/>
                  <a:pt x="12828" y="0"/>
                  <a:pt x="15405" y="0"/>
                </a:cubicBezTo>
                <a:close/>
                <a:moveTo>
                  <a:pt x="38383" y="0"/>
                </a:moveTo>
                <a:cubicBezTo>
                  <a:pt x="40960" y="0"/>
                  <a:pt x="43050" y="2095"/>
                  <a:pt x="43050" y="4680"/>
                </a:cubicBezTo>
                <a:lnTo>
                  <a:pt x="43050" y="18051"/>
                </a:lnTo>
                <a:cubicBezTo>
                  <a:pt x="43050" y="20636"/>
                  <a:pt x="40960" y="22732"/>
                  <a:pt x="38383" y="22732"/>
                </a:cubicBezTo>
                <a:cubicBezTo>
                  <a:pt x="35806" y="22732"/>
                  <a:pt x="33716" y="20636"/>
                  <a:pt x="33716" y="18051"/>
                </a:cubicBezTo>
                <a:lnTo>
                  <a:pt x="33716" y="4680"/>
                </a:lnTo>
                <a:cubicBezTo>
                  <a:pt x="33716" y="2095"/>
                  <a:pt x="35806" y="0"/>
                  <a:pt x="38383" y="0"/>
                </a:cubicBezTo>
                <a:close/>
                <a:moveTo>
                  <a:pt x="61361" y="0"/>
                </a:moveTo>
                <a:cubicBezTo>
                  <a:pt x="63938" y="0"/>
                  <a:pt x="66028" y="2095"/>
                  <a:pt x="66028" y="4680"/>
                </a:cubicBezTo>
                <a:lnTo>
                  <a:pt x="66028" y="18051"/>
                </a:lnTo>
                <a:cubicBezTo>
                  <a:pt x="66028" y="20636"/>
                  <a:pt x="63938" y="22731"/>
                  <a:pt x="61361" y="22731"/>
                </a:cubicBezTo>
                <a:cubicBezTo>
                  <a:pt x="58784" y="22731"/>
                  <a:pt x="56694" y="20636"/>
                  <a:pt x="56694" y="18051"/>
                </a:cubicBezTo>
                <a:lnTo>
                  <a:pt x="56694" y="4680"/>
                </a:lnTo>
                <a:cubicBezTo>
                  <a:pt x="56694" y="2095"/>
                  <a:pt x="58784" y="0"/>
                  <a:pt x="61361" y="0"/>
                </a:cubicBezTo>
                <a:close/>
                <a:moveTo>
                  <a:pt x="84339" y="0"/>
                </a:moveTo>
                <a:cubicBezTo>
                  <a:pt x="86916" y="0"/>
                  <a:pt x="89005" y="2095"/>
                  <a:pt x="89005" y="4680"/>
                </a:cubicBezTo>
                <a:lnTo>
                  <a:pt x="89005" y="18051"/>
                </a:lnTo>
                <a:cubicBezTo>
                  <a:pt x="89005" y="20636"/>
                  <a:pt x="86916" y="22731"/>
                  <a:pt x="84339" y="22731"/>
                </a:cubicBezTo>
                <a:cubicBezTo>
                  <a:pt x="81761" y="22731"/>
                  <a:pt x="79672" y="20636"/>
                  <a:pt x="79672" y="18051"/>
                </a:cubicBezTo>
                <a:lnTo>
                  <a:pt x="79672" y="4680"/>
                </a:lnTo>
                <a:cubicBezTo>
                  <a:pt x="79672" y="2095"/>
                  <a:pt x="81761" y="0"/>
                  <a:pt x="84339" y="0"/>
                </a:cubicBezTo>
                <a:close/>
                <a:moveTo>
                  <a:pt x="107316" y="0"/>
                </a:moveTo>
                <a:cubicBezTo>
                  <a:pt x="109894" y="0"/>
                  <a:pt x="111983" y="2095"/>
                  <a:pt x="111983" y="4680"/>
                </a:cubicBezTo>
                <a:lnTo>
                  <a:pt x="111983" y="18051"/>
                </a:lnTo>
                <a:cubicBezTo>
                  <a:pt x="111983" y="20636"/>
                  <a:pt x="109894" y="22731"/>
                  <a:pt x="107316" y="22731"/>
                </a:cubicBezTo>
                <a:cubicBezTo>
                  <a:pt x="104739" y="22731"/>
                  <a:pt x="102650" y="20636"/>
                  <a:pt x="102650" y="18051"/>
                </a:cubicBezTo>
                <a:lnTo>
                  <a:pt x="102650" y="4680"/>
                </a:lnTo>
                <a:cubicBezTo>
                  <a:pt x="102650" y="2095"/>
                  <a:pt x="104739" y="0"/>
                  <a:pt x="107316" y="0"/>
                </a:cubicBezTo>
                <a:close/>
              </a:path>
            </a:pathLst>
          </a:custGeom>
          <a:solidFill>
            <a:srgbClr val="1ED4DE"/>
          </a:solidFill>
          <a:ln>
            <a:noFill/>
          </a:ln>
        </p:spPr>
        <p:txBody>
          <a:bodyPr wrap="square" lIns="121868" tIns="60917" rIns="121868" bIns="60917" anchor="ctr" anchorCtr="0">
            <a:noAutofit/>
          </a:bodyPr>
          <a:lstStyle/>
          <a:p>
            <a:pPr algn="ctr" defTabSz="1218895"/>
            <a:endParaRPr sz="2399" kern="0">
              <a:solidFill>
                <a:srgbClr val="FFFFFF"/>
              </a:solidFill>
              <a:latin typeface="Arial"/>
              <a:ea typeface="Arial"/>
              <a:cs typeface="Arial"/>
              <a:sym typeface="Arial"/>
            </a:endParaRPr>
          </a:p>
        </p:txBody>
      </p:sp>
      <p:grpSp>
        <p:nvGrpSpPr>
          <p:cNvPr id="26" name="Shape 717"/>
          <p:cNvGrpSpPr/>
          <p:nvPr/>
        </p:nvGrpSpPr>
        <p:grpSpPr>
          <a:xfrm>
            <a:off x="8560868" y="2378816"/>
            <a:ext cx="3705744" cy="897784"/>
            <a:chOff x="2113657" y="4283315"/>
            <a:chExt cx="3887257" cy="673513"/>
          </a:xfrm>
        </p:grpSpPr>
        <p:sp>
          <p:nvSpPr>
            <p:cNvPr id="28" name="Shape 718"/>
            <p:cNvSpPr txBox="1"/>
            <p:nvPr/>
          </p:nvSpPr>
          <p:spPr>
            <a:xfrm>
              <a:off x="2113657" y="4495163"/>
              <a:ext cx="3887257"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a:solidFill>
                    <a:srgbClr val="595959"/>
                  </a:solidFill>
                  <a:latin typeface="Times New Roman" panose="02020603050405020304" pitchFamily="18" charset="0"/>
                  <a:ea typeface="Arial"/>
                  <a:cs typeface="Times New Roman" panose="02020603050405020304" pitchFamily="18" charset="0"/>
                </a:rPr>
                <a:t>Not applicable</a:t>
              </a:r>
              <a:endParaRPr lang="en"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29" name="Shape 719"/>
            <p:cNvSpPr txBox="1"/>
            <p:nvPr/>
          </p:nvSpPr>
          <p:spPr>
            <a:xfrm>
              <a:off x="2113658" y="4283315"/>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sym typeface="Arial"/>
                </a:rPr>
                <a:t>After sale services/ Guarantee</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grpSp>
        <p:nvGrpSpPr>
          <p:cNvPr id="31" name="Shape 720"/>
          <p:cNvGrpSpPr/>
          <p:nvPr/>
        </p:nvGrpSpPr>
        <p:grpSpPr>
          <a:xfrm>
            <a:off x="8560867" y="4261751"/>
            <a:ext cx="3627958" cy="897784"/>
            <a:chOff x="2113657" y="4283314"/>
            <a:chExt cx="3647460" cy="673513"/>
          </a:xfrm>
        </p:grpSpPr>
        <p:sp>
          <p:nvSpPr>
            <p:cNvPr id="32" name="Shape 721"/>
            <p:cNvSpPr txBox="1"/>
            <p:nvPr/>
          </p:nvSpPr>
          <p:spPr>
            <a:xfrm>
              <a:off x="2113657" y="4495162"/>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pt-BR" sz="1600" kern="0" dirty="0" smtClean="0">
                  <a:solidFill>
                    <a:srgbClr val="595959"/>
                  </a:solidFill>
                  <a:latin typeface="Times New Roman" panose="02020603050405020304" pitchFamily="18" charset="0"/>
                  <a:ea typeface="Arial"/>
                  <a:cs typeface="Times New Roman" panose="02020603050405020304" pitchFamily="18" charset="0"/>
                  <a:sym typeface="Arial"/>
                </a:rPr>
                <a:t>Local (Iran) Certificates </a:t>
              </a:r>
              <a:endParaRPr lang="pt-BR"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33" name="Shape 722"/>
            <p:cNvSpPr txBox="1"/>
            <p:nvPr/>
          </p:nvSpPr>
          <p:spPr>
            <a:xfrm>
              <a:off x="2113658" y="4283314"/>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sym typeface="Arial"/>
                </a:rPr>
                <a:t>Standards and legally certificates:</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34" name="Shape 450"/>
          <p:cNvSpPr/>
          <p:nvPr/>
        </p:nvSpPr>
        <p:spPr>
          <a:xfrm>
            <a:off x="8841213" y="3657600"/>
            <a:ext cx="590697" cy="565118"/>
          </a:xfrm>
          <a:custGeom>
            <a:avLst/>
            <a:gdLst/>
            <a:ahLst/>
            <a:cxnLst/>
            <a:rect l="0" t="0" r="0" b="0"/>
            <a:pathLst>
              <a:path w="120000" h="120000" extrusionOk="0">
                <a:moveTo>
                  <a:pt x="65274" y="39473"/>
                </a:moveTo>
                <a:cubicBezTo>
                  <a:pt x="53599" y="36371"/>
                  <a:pt x="41599" y="43242"/>
                  <a:pt x="38470" y="54820"/>
                </a:cubicBezTo>
                <a:cubicBezTo>
                  <a:pt x="35342" y="66398"/>
                  <a:pt x="42270" y="78299"/>
                  <a:pt x="53945" y="81402"/>
                </a:cubicBezTo>
                <a:cubicBezTo>
                  <a:pt x="65620" y="84504"/>
                  <a:pt x="77621" y="77633"/>
                  <a:pt x="80749" y="66055"/>
                </a:cubicBezTo>
                <a:cubicBezTo>
                  <a:pt x="83877" y="54477"/>
                  <a:pt x="76949" y="42576"/>
                  <a:pt x="65274" y="39473"/>
                </a:cubicBezTo>
                <a:close/>
                <a:moveTo>
                  <a:pt x="69168" y="25060"/>
                </a:moveTo>
                <a:cubicBezTo>
                  <a:pt x="88870" y="30296"/>
                  <a:pt x="100561" y="50379"/>
                  <a:pt x="95282" y="69917"/>
                </a:cubicBezTo>
                <a:cubicBezTo>
                  <a:pt x="90003" y="89455"/>
                  <a:pt x="69753" y="101050"/>
                  <a:pt x="50051" y="95815"/>
                </a:cubicBezTo>
                <a:cubicBezTo>
                  <a:pt x="30350" y="90579"/>
                  <a:pt x="18658" y="70496"/>
                  <a:pt x="23937" y="50958"/>
                </a:cubicBezTo>
                <a:cubicBezTo>
                  <a:pt x="29216" y="31420"/>
                  <a:pt x="49467" y="19825"/>
                  <a:pt x="69168" y="25060"/>
                </a:cubicBezTo>
                <a:close/>
                <a:moveTo>
                  <a:pt x="70584" y="19819"/>
                </a:moveTo>
                <a:cubicBezTo>
                  <a:pt x="47964" y="13808"/>
                  <a:pt x="24713" y="27121"/>
                  <a:pt x="18652" y="49554"/>
                </a:cubicBezTo>
                <a:cubicBezTo>
                  <a:pt x="12591" y="71987"/>
                  <a:pt x="26015" y="95045"/>
                  <a:pt x="48635" y="101056"/>
                </a:cubicBezTo>
                <a:cubicBezTo>
                  <a:pt x="71255" y="107067"/>
                  <a:pt x="94506" y="93754"/>
                  <a:pt x="100567" y="71321"/>
                </a:cubicBezTo>
                <a:cubicBezTo>
                  <a:pt x="106628" y="48888"/>
                  <a:pt x="93204" y="25830"/>
                  <a:pt x="70584" y="19819"/>
                </a:cubicBezTo>
                <a:close/>
                <a:moveTo>
                  <a:pt x="120000" y="28418"/>
                </a:moveTo>
                <a:lnTo>
                  <a:pt x="119819" y="29085"/>
                </a:lnTo>
                <a:lnTo>
                  <a:pt x="119636" y="28804"/>
                </a:lnTo>
                <a:close/>
                <a:moveTo>
                  <a:pt x="84120" y="4683"/>
                </a:moveTo>
                <a:lnTo>
                  <a:pt x="83867" y="19572"/>
                </a:lnTo>
                <a:lnTo>
                  <a:pt x="83406" y="19449"/>
                </a:lnTo>
                <a:cubicBezTo>
                  <a:pt x="87163" y="21546"/>
                  <a:pt x="90559" y="24117"/>
                  <a:pt x="93431" y="27166"/>
                </a:cubicBezTo>
                <a:lnTo>
                  <a:pt x="106796" y="23870"/>
                </a:lnTo>
                <a:lnTo>
                  <a:pt x="115363" y="39849"/>
                </a:lnTo>
                <a:lnTo>
                  <a:pt x="105840" y="48364"/>
                </a:lnTo>
                <a:cubicBezTo>
                  <a:pt x="107034" y="52676"/>
                  <a:pt x="107596" y="57191"/>
                  <a:pt x="107394" y="61781"/>
                </a:cubicBezTo>
                <a:lnTo>
                  <a:pt x="119289" y="68330"/>
                </a:lnTo>
                <a:lnTo>
                  <a:pt x="114566" y="85810"/>
                </a:lnTo>
                <a:lnTo>
                  <a:pt x="100132" y="85570"/>
                </a:lnTo>
                <a:cubicBezTo>
                  <a:pt x="98307" y="88594"/>
                  <a:pt x="96096" y="91321"/>
                  <a:pt x="93619" y="93756"/>
                </a:cubicBezTo>
                <a:lnTo>
                  <a:pt x="98359" y="106025"/>
                </a:lnTo>
                <a:lnTo>
                  <a:pt x="83411" y="116405"/>
                </a:lnTo>
                <a:lnTo>
                  <a:pt x="72073" y="106643"/>
                </a:lnTo>
                <a:lnTo>
                  <a:pt x="73453" y="105685"/>
                </a:lnTo>
                <a:cubicBezTo>
                  <a:pt x="69110" y="107079"/>
                  <a:pt x="64517" y="107749"/>
                  <a:pt x="59835" y="107723"/>
                </a:cubicBezTo>
                <a:lnTo>
                  <a:pt x="52963" y="119999"/>
                </a:lnTo>
                <a:lnTo>
                  <a:pt x="35336" y="115316"/>
                </a:lnTo>
                <a:lnTo>
                  <a:pt x="35574" y="101277"/>
                </a:lnTo>
                <a:cubicBezTo>
                  <a:pt x="31839" y="99165"/>
                  <a:pt x="28466" y="96583"/>
                  <a:pt x="25614" y="93529"/>
                </a:cubicBezTo>
                <a:lnTo>
                  <a:pt x="25843" y="94015"/>
                </a:lnTo>
                <a:lnTo>
                  <a:pt x="11102" y="96847"/>
                </a:lnTo>
                <a:lnTo>
                  <a:pt x="3390" y="80445"/>
                </a:lnTo>
                <a:lnTo>
                  <a:pt x="13359" y="72429"/>
                </a:lnTo>
                <a:cubicBezTo>
                  <a:pt x="12295" y="68561"/>
                  <a:pt x="11739" y="64530"/>
                  <a:pt x="11738" y="60428"/>
                </a:cubicBezTo>
                <a:lnTo>
                  <a:pt x="0" y="53965"/>
                </a:lnTo>
                <a:lnTo>
                  <a:pt x="4723" y="36484"/>
                </a:lnTo>
                <a:lnTo>
                  <a:pt x="18174" y="36709"/>
                </a:lnTo>
                <a:cubicBezTo>
                  <a:pt x="19999" y="33515"/>
                  <a:pt x="22203" y="30603"/>
                  <a:pt x="24696" y="27997"/>
                </a:cubicBezTo>
                <a:lnTo>
                  <a:pt x="20190" y="14215"/>
                </a:lnTo>
                <a:lnTo>
                  <a:pt x="35666" y="4625"/>
                </a:lnTo>
                <a:lnTo>
                  <a:pt x="46473" y="14962"/>
                </a:lnTo>
                <a:lnTo>
                  <a:pt x="46365" y="15030"/>
                </a:lnTo>
                <a:cubicBezTo>
                  <a:pt x="50613" y="13704"/>
                  <a:pt x="55098" y="13091"/>
                  <a:pt x="59667" y="13141"/>
                </a:cubicBezTo>
                <a:lnTo>
                  <a:pt x="59206" y="13018"/>
                </a:lnTo>
                <a:lnTo>
                  <a:pt x="66493" y="0"/>
                </a:lnTo>
                <a:close/>
              </a:path>
            </a:pathLst>
          </a:custGeom>
          <a:solidFill>
            <a:srgbClr val="E62949"/>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Tree>
    <p:extLst>
      <p:ext uri="{BB962C8B-B14F-4D97-AF65-F5344CB8AC3E}">
        <p14:creationId xmlns:p14="http://schemas.microsoft.com/office/powerpoint/2010/main" val="344994072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704"/>
        <p:cNvGrpSpPr/>
        <p:nvPr/>
      </p:nvGrpSpPr>
      <p:grpSpPr>
        <a:xfrm>
          <a:off x="0" y="0"/>
          <a:ext cx="0" cy="0"/>
          <a:chOff x="0" y="0"/>
          <a:chExt cx="0" cy="0"/>
        </a:xfrm>
      </p:grpSpPr>
      <p:sp>
        <p:nvSpPr>
          <p:cNvPr id="707" name="Shape 707"/>
          <p:cNvSpPr txBox="1"/>
          <p:nvPr/>
        </p:nvSpPr>
        <p:spPr>
          <a:xfrm>
            <a:off x="455612" y="2667000"/>
            <a:ext cx="3818592" cy="3076964"/>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kern="0" dirty="0">
                <a:solidFill>
                  <a:srgbClr val="3F3F3F"/>
                </a:solidFill>
                <a:latin typeface="Times New Roman" panose="02020603050405020304" pitchFamily="18" charset="0"/>
                <a:ea typeface="Arial"/>
                <a:cs typeface="Times New Roman" panose="02020603050405020304" pitchFamily="18" charset="0"/>
                <a:sym typeface="Arial"/>
              </a:rPr>
              <a:t>Indications: symptoms of hemorrhoid (</a:t>
            </a:r>
            <a:r>
              <a:rPr lang="en-US" kern="0" dirty="0" err="1">
                <a:solidFill>
                  <a:srgbClr val="3F3F3F"/>
                </a:solidFill>
                <a:latin typeface="Times New Roman" panose="02020603050405020304" pitchFamily="18" charset="0"/>
                <a:ea typeface="Arial"/>
                <a:cs typeface="Times New Roman" panose="02020603050405020304" pitchFamily="18" charset="0"/>
                <a:sym typeface="Arial"/>
              </a:rPr>
              <a:t>haemorrhoid</a:t>
            </a:r>
            <a:r>
              <a:rPr lang="en-US" kern="0" dirty="0">
                <a:solidFill>
                  <a:srgbClr val="3F3F3F"/>
                </a:solidFill>
                <a:latin typeface="Times New Roman" panose="02020603050405020304" pitchFamily="18" charset="0"/>
                <a:ea typeface="Arial"/>
                <a:cs typeface="Times New Roman" panose="02020603050405020304" pitchFamily="18" charset="0"/>
                <a:sym typeface="Arial"/>
              </a:rPr>
              <a:t>) Grade I and II, such as bleeding, pain, itching, burning and heavy anus and </a:t>
            </a:r>
            <a:r>
              <a:rPr lang="en-US" kern="0" dirty="0" err="1">
                <a:solidFill>
                  <a:srgbClr val="3F3F3F"/>
                </a:solidFill>
                <a:latin typeface="Times New Roman" panose="02020603050405020304" pitchFamily="18" charset="0"/>
                <a:ea typeface="Arial"/>
                <a:cs typeface="Times New Roman" panose="02020603050405020304" pitchFamily="18" charset="0"/>
                <a:sym typeface="Arial"/>
              </a:rPr>
              <a:t>tenesmus</a:t>
            </a:r>
            <a:r>
              <a:rPr lang="en-US" kern="0" dirty="0">
                <a:solidFill>
                  <a:srgbClr val="3F3F3F"/>
                </a:solidFill>
                <a:latin typeface="Times New Roman" panose="02020603050405020304" pitchFamily="18" charset="0"/>
                <a:ea typeface="Arial"/>
                <a:cs typeface="Times New Roman" panose="02020603050405020304" pitchFamily="18" charset="0"/>
                <a:sym typeface="Arial"/>
              </a:rPr>
              <a:t> (</a:t>
            </a:r>
            <a:r>
              <a:rPr lang="en-US" kern="0" dirty="0" err="1">
                <a:solidFill>
                  <a:srgbClr val="3F3F3F"/>
                </a:solidFill>
                <a:latin typeface="Times New Roman" panose="02020603050405020304" pitchFamily="18" charset="0"/>
                <a:ea typeface="Arial"/>
                <a:cs typeface="Times New Roman" panose="02020603050405020304" pitchFamily="18" charset="0"/>
                <a:sym typeface="Arial"/>
              </a:rPr>
              <a:t>tenesmus</a:t>
            </a:r>
            <a:r>
              <a:rPr lang="en-US" kern="0" dirty="0">
                <a:solidFill>
                  <a:srgbClr val="3F3F3F"/>
                </a:solidFill>
                <a:latin typeface="Times New Roman" panose="02020603050405020304" pitchFamily="18" charset="0"/>
                <a:ea typeface="Arial"/>
                <a:cs typeface="Times New Roman" panose="02020603050405020304" pitchFamily="18" charset="0"/>
                <a:sym typeface="Arial"/>
              </a:rPr>
              <a:t>; anal fissure (</a:t>
            </a:r>
            <a:r>
              <a:rPr lang="en-US" kern="0" dirty="0" err="1">
                <a:solidFill>
                  <a:srgbClr val="3F3F3F"/>
                </a:solidFill>
                <a:latin typeface="Times New Roman" panose="02020603050405020304" pitchFamily="18" charset="0"/>
                <a:ea typeface="Arial"/>
                <a:cs typeface="Times New Roman" panose="02020603050405020304" pitchFamily="18" charset="0"/>
                <a:sym typeface="Arial"/>
              </a:rPr>
              <a:t>Annal</a:t>
            </a:r>
            <a:r>
              <a:rPr lang="en-US" kern="0" dirty="0">
                <a:solidFill>
                  <a:srgbClr val="3F3F3F"/>
                </a:solidFill>
                <a:latin typeface="Times New Roman" panose="02020603050405020304" pitchFamily="18" charset="0"/>
                <a:ea typeface="Arial"/>
                <a:cs typeface="Times New Roman" panose="02020603050405020304" pitchFamily="18" charset="0"/>
                <a:sym typeface="Arial"/>
              </a:rPr>
              <a:t> fissure)</a:t>
            </a:r>
          </a:p>
          <a:p>
            <a:pPr marL="285750" indent="-285750" defTabSz="1218895">
              <a:buFont typeface="Arial" panose="020B0604020202020204" pitchFamily="34" charset="0"/>
              <a:buChar char="•"/>
            </a:pPr>
            <a:r>
              <a:rPr lang="en-US" kern="0" dirty="0">
                <a:solidFill>
                  <a:srgbClr val="3F3F3F"/>
                </a:solidFill>
                <a:latin typeface="Times New Roman" panose="02020603050405020304" pitchFamily="18" charset="0"/>
                <a:ea typeface="Arial"/>
                <a:cs typeface="Times New Roman" panose="02020603050405020304" pitchFamily="18" charset="0"/>
                <a:sym typeface="Arial"/>
              </a:rPr>
              <a:t>Dosage form and packaging: Ointment in tube - 30 gr</a:t>
            </a:r>
          </a:p>
          <a:p>
            <a:pPr marL="285750" indent="-285750" defTabSz="1218895">
              <a:buFont typeface="Arial" panose="020B0604020202020204" pitchFamily="34" charset="0"/>
              <a:buChar char="•"/>
            </a:pPr>
            <a:r>
              <a:rPr lang="en-US" kern="0" dirty="0">
                <a:solidFill>
                  <a:srgbClr val="3F3F3F"/>
                </a:solidFill>
                <a:latin typeface="Times New Roman" panose="02020603050405020304" pitchFamily="18" charset="0"/>
                <a:ea typeface="Arial"/>
                <a:cs typeface="Times New Roman" panose="02020603050405020304" pitchFamily="18" charset="0"/>
                <a:sym typeface="Arial"/>
              </a:rPr>
              <a:t>Composition: Myrtle Essential Oil</a:t>
            </a:r>
          </a:p>
          <a:p>
            <a:pPr marL="285750" indent="-285750" defTabSz="1218895">
              <a:buFont typeface="Arial" panose="020B0604020202020204" pitchFamily="34" charset="0"/>
              <a:buChar char="•"/>
            </a:pPr>
            <a:r>
              <a:rPr lang="en-US" kern="0" dirty="0">
                <a:solidFill>
                  <a:srgbClr val="3F3F3F"/>
                </a:solidFill>
                <a:latin typeface="Times New Roman" panose="02020603050405020304" pitchFamily="18" charset="0"/>
                <a:ea typeface="Arial"/>
                <a:cs typeface="Times New Roman" panose="02020603050405020304" pitchFamily="18" charset="0"/>
                <a:sym typeface="Arial"/>
              </a:rPr>
              <a:t>Administration and Dosage: Apply twice a day in the rectum. Apply one applicator each time. Counter-indications: No counter-indication is known for M.G ointment</a:t>
            </a:r>
          </a:p>
          <a:p>
            <a:pPr defTabSz="1218895"/>
            <a:endParaRPr lang="en-US" sz="1550" kern="0" dirty="0">
              <a:solidFill>
                <a:srgbClr val="3F3F3F"/>
              </a:solidFill>
              <a:ea typeface="Arial"/>
              <a:cs typeface="Arial"/>
              <a:sym typeface="Arial"/>
            </a:endParaRPr>
          </a:p>
        </p:txBody>
      </p:sp>
      <p:sp>
        <p:nvSpPr>
          <p:cNvPr id="708" name="Shape 708"/>
          <p:cNvSpPr txBox="1"/>
          <p:nvPr/>
        </p:nvSpPr>
        <p:spPr>
          <a:xfrm>
            <a:off x="531812" y="2057400"/>
            <a:ext cx="4038600" cy="533341"/>
          </a:xfrm>
          <a:prstGeom prst="rect">
            <a:avLst/>
          </a:prstGeom>
          <a:noFill/>
          <a:ln>
            <a:noFill/>
          </a:ln>
        </p:spPr>
        <p:txBody>
          <a:bodyPr wrap="square" lIns="121868" tIns="60917" rIns="121868" bIns="60917" anchor="t" anchorCtr="0">
            <a:noAutofit/>
          </a:bodyPr>
          <a:lstStyle/>
          <a:p>
            <a:pPr defTabSz="1218895"/>
            <a:r>
              <a:rPr lang="en-US" sz="2400" b="1" kern="0" dirty="0">
                <a:solidFill>
                  <a:srgbClr val="3F3F3F"/>
                </a:solidFill>
                <a:ea typeface="Arial"/>
                <a:cs typeface="Arial"/>
              </a:rPr>
              <a:t>MG </a:t>
            </a:r>
            <a:r>
              <a:rPr lang="en-US" sz="2400" b="1" kern="0" dirty="0" smtClean="0">
                <a:solidFill>
                  <a:srgbClr val="3F3F3F"/>
                </a:solidFill>
                <a:ea typeface="Arial"/>
                <a:cs typeface="Arial"/>
              </a:rPr>
              <a:t>Topical </a:t>
            </a:r>
            <a:r>
              <a:rPr lang="en-US" sz="2400" b="1" kern="0" dirty="0">
                <a:solidFill>
                  <a:srgbClr val="3F3F3F"/>
                </a:solidFill>
                <a:ea typeface="Arial"/>
                <a:cs typeface="Arial"/>
              </a:rPr>
              <a:t>Ointment</a:t>
            </a:r>
            <a:endParaRPr lang="en" sz="2400" b="1" kern="0" dirty="0">
              <a:solidFill>
                <a:srgbClr val="3F3F3F"/>
              </a:solidFill>
              <a:ea typeface="Arial"/>
              <a:cs typeface="Arial"/>
              <a:sym typeface="Arial"/>
            </a:endParaRPr>
          </a:p>
        </p:txBody>
      </p:sp>
      <p:grpSp>
        <p:nvGrpSpPr>
          <p:cNvPr id="711" name="Shape 711"/>
          <p:cNvGrpSpPr/>
          <p:nvPr/>
        </p:nvGrpSpPr>
        <p:grpSpPr>
          <a:xfrm>
            <a:off x="8560868" y="832749"/>
            <a:ext cx="3400944" cy="897785"/>
            <a:chOff x="2113657" y="4283314"/>
            <a:chExt cx="3647460" cy="673514"/>
          </a:xfrm>
        </p:grpSpPr>
        <p:sp>
          <p:nvSpPr>
            <p:cNvPr id="712" name="Shape 712"/>
            <p:cNvSpPr txBox="1"/>
            <p:nvPr/>
          </p:nvSpPr>
          <p:spPr>
            <a:xfrm>
              <a:off x="2113657" y="4495163"/>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20000 </a:t>
              </a: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Packages (</a:t>
              </a: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Per </a:t>
              </a: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35 Days)</a:t>
              </a:r>
              <a:endParaRPr lang="en"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713" name="Shape 713"/>
            <p:cNvSpPr txBox="1"/>
            <p:nvPr/>
          </p:nvSpPr>
          <p:spPr>
            <a:xfrm>
              <a:off x="2113658" y="4283314"/>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rPr>
                <a:t>Production capacity</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30" name="Shape 451"/>
          <p:cNvSpPr/>
          <p:nvPr/>
        </p:nvSpPr>
        <p:spPr>
          <a:xfrm rot="1795255">
            <a:off x="8958484" y="273676"/>
            <a:ext cx="356158" cy="656509"/>
          </a:xfrm>
          <a:custGeom>
            <a:avLst/>
            <a:gdLst/>
            <a:ahLst/>
            <a:cxnLst/>
            <a:rect l="0" t="0" r="0" b="0"/>
            <a:pathLst>
              <a:path w="120000" h="120000" extrusionOk="0">
                <a:moveTo>
                  <a:pt x="60041" y="0"/>
                </a:moveTo>
                <a:cubicBezTo>
                  <a:pt x="68312" y="142"/>
                  <a:pt x="77049" y="3617"/>
                  <a:pt x="77802" y="9249"/>
                </a:cubicBezTo>
                <a:cubicBezTo>
                  <a:pt x="79731" y="16341"/>
                  <a:pt x="68983" y="18083"/>
                  <a:pt x="72034" y="26607"/>
                </a:cubicBezTo>
                <a:lnTo>
                  <a:pt x="120000" y="26607"/>
                </a:lnTo>
                <a:lnTo>
                  <a:pt x="120000" y="53320"/>
                </a:lnTo>
                <a:cubicBezTo>
                  <a:pt x="105180" y="54850"/>
                  <a:pt x="101982" y="49006"/>
                  <a:pt x="89415" y="50069"/>
                </a:cubicBezTo>
                <a:cubicBezTo>
                  <a:pt x="79319" y="50489"/>
                  <a:pt x="73089" y="55363"/>
                  <a:pt x="72833" y="59977"/>
                </a:cubicBezTo>
                <a:cubicBezTo>
                  <a:pt x="73004" y="64029"/>
                  <a:pt x="79442" y="70012"/>
                  <a:pt x="91464" y="70060"/>
                </a:cubicBezTo>
                <a:cubicBezTo>
                  <a:pt x="106013" y="69226"/>
                  <a:pt x="103877" y="65247"/>
                  <a:pt x="120000" y="65606"/>
                </a:cubicBezTo>
                <a:lnTo>
                  <a:pt x="120000" y="93541"/>
                </a:lnTo>
                <a:lnTo>
                  <a:pt x="70059" y="93541"/>
                </a:lnTo>
                <a:cubicBezTo>
                  <a:pt x="69329" y="102697"/>
                  <a:pt x="76533" y="101447"/>
                  <a:pt x="78036" y="109608"/>
                </a:cubicBezTo>
                <a:cubicBezTo>
                  <a:pt x="77950" y="116314"/>
                  <a:pt x="67224" y="119904"/>
                  <a:pt x="59959" y="120000"/>
                </a:cubicBezTo>
                <a:cubicBezTo>
                  <a:pt x="51687" y="119857"/>
                  <a:pt x="42950" y="116382"/>
                  <a:pt x="42197" y="110750"/>
                </a:cubicBezTo>
                <a:cubicBezTo>
                  <a:pt x="40279" y="103699"/>
                  <a:pt x="50892" y="101936"/>
                  <a:pt x="47995" y="93541"/>
                </a:cubicBezTo>
                <a:lnTo>
                  <a:pt x="0" y="93541"/>
                </a:lnTo>
                <a:lnTo>
                  <a:pt x="0" y="66075"/>
                </a:lnTo>
                <a:cubicBezTo>
                  <a:pt x="15368" y="64341"/>
                  <a:pt x="18478" y="70364"/>
                  <a:pt x="31219" y="69286"/>
                </a:cubicBezTo>
                <a:cubicBezTo>
                  <a:pt x="41315" y="68866"/>
                  <a:pt x="47545" y="63992"/>
                  <a:pt x="47801" y="59379"/>
                </a:cubicBezTo>
                <a:cubicBezTo>
                  <a:pt x="47631" y="55326"/>
                  <a:pt x="41193" y="49343"/>
                  <a:pt x="29171" y="49296"/>
                </a:cubicBezTo>
                <a:cubicBezTo>
                  <a:pt x="14433" y="50140"/>
                  <a:pt x="16816" y="54212"/>
                  <a:pt x="0" y="53739"/>
                </a:cubicBezTo>
                <a:lnTo>
                  <a:pt x="0" y="26607"/>
                </a:lnTo>
                <a:lnTo>
                  <a:pt x="49932" y="26607"/>
                </a:lnTo>
                <a:cubicBezTo>
                  <a:pt x="50748" y="17288"/>
                  <a:pt x="43474" y="18596"/>
                  <a:pt x="41963" y="10391"/>
                </a:cubicBezTo>
                <a:cubicBezTo>
                  <a:pt x="42049" y="3685"/>
                  <a:pt x="52775" y="95"/>
                  <a:pt x="60041" y="0"/>
                </a:cubicBezTo>
                <a:close/>
              </a:path>
            </a:pathLst>
          </a:custGeom>
          <a:solidFill>
            <a:srgbClr val="F4BD2D"/>
          </a:solidFill>
          <a:ln>
            <a:noFill/>
          </a:ln>
          <a:scene3d>
            <a:camera prst="orthographicFront">
              <a:rot lat="0" lon="0" rev="7200000"/>
            </a:camera>
            <a:lightRig rig="threePt" dir="t"/>
          </a:scene3d>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grpSp>
        <p:nvGrpSpPr>
          <p:cNvPr id="19" name="Shape 717"/>
          <p:cNvGrpSpPr/>
          <p:nvPr/>
        </p:nvGrpSpPr>
        <p:grpSpPr>
          <a:xfrm>
            <a:off x="8560868" y="6013117"/>
            <a:ext cx="3253608" cy="897784"/>
            <a:chOff x="2113657" y="4283315"/>
            <a:chExt cx="3647460" cy="673513"/>
          </a:xfrm>
        </p:grpSpPr>
        <p:sp>
          <p:nvSpPr>
            <p:cNvPr id="21" name="Shape 718"/>
            <p:cNvSpPr txBox="1"/>
            <p:nvPr/>
          </p:nvSpPr>
          <p:spPr>
            <a:xfrm>
              <a:off x="2113657" y="4495163"/>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 </a:t>
              </a: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6.22 </a:t>
              </a: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USD</a:t>
              </a:r>
              <a:endPar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22" name="Shape 719"/>
            <p:cNvSpPr txBox="1"/>
            <p:nvPr/>
          </p:nvSpPr>
          <p:spPr>
            <a:xfrm>
              <a:off x="2113658" y="4283315"/>
              <a:ext cx="3647459" cy="276999"/>
            </a:xfrm>
            <a:prstGeom prst="rect">
              <a:avLst/>
            </a:prstGeom>
            <a:noFill/>
            <a:ln>
              <a:noFill/>
            </a:ln>
          </p:spPr>
          <p:txBody>
            <a:bodyPr wrap="square" lIns="121868" tIns="60917" rIns="121868" bIns="60917" anchor="t" anchorCtr="0">
              <a:noAutofit/>
            </a:bodyPr>
            <a:lstStyle/>
            <a:p>
              <a:pPr defTabSz="1218895"/>
              <a:r>
                <a:rPr lang="en-US" b="1" kern="0" dirty="0" smtClean="0">
                  <a:solidFill>
                    <a:srgbClr val="595959"/>
                  </a:solidFill>
                  <a:latin typeface="Times New Roman" panose="02020603050405020304" pitchFamily="18" charset="0"/>
                  <a:ea typeface="Arial"/>
                  <a:cs typeface="Times New Roman" panose="02020603050405020304" pitchFamily="18" charset="0"/>
                  <a:sym typeface="Arial"/>
                </a:rPr>
                <a:t>Sales’ Price</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24" name="Shape 974"/>
          <p:cNvSpPr/>
          <p:nvPr/>
        </p:nvSpPr>
        <p:spPr>
          <a:xfrm rot="10800000">
            <a:off x="8959685" y="5491253"/>
            <a:ext cx="353751" cy="528546"/>
          </a:xfrm>
          <a:custGeom>
            <a:avLst/>
            <a:gdLst/>
            <a:ahLst/>
            <a:cxnLst/>
            <a:rect l="0" t="0" r="0" b="0"/>
            <a:pathLst>
              <a:path w="120000" h="120000" extrusionOk="0">
                <a:moveTo>
                  <a:pt x="51597" y="50921"/>
                </a:moveTo>
                <a:lnTo>
                  <a:pt x="51597" y="19698"/>
                </a:lnTo>
                <a:cubicBezTo>
                  <a:pt x="47669" y="20191"/>
                  <a:pt x="43916" y="21082"/>
                  <a:pt x="40531" y="22332"/>
                </a:cubicBezTo>
                <a:cubicBezTo>
                  <a:pt x="30598" y="26001"/>
                  <a:pt x="25457" y="32166"/>
                  <a:pt x="27169" y="38355"/>
                </a:cubicBezTo>
                <a:cubicBezTo>
                  <a:pt x="29239" y="46431"/>
                  <a:pt x="39005" y="49155"/>
                  <a:pt x="51597" y="50921"/>
                </a:cubicBezTo>
                <a:close/>
                <a:moveTo>
                  <a:pt x="67852" y="100379"/>
                </a:moveTo>
                <a:cubicBezTo>
                  <a:pt x="71963" y="99887"/>
                  <a:pt x="75901" y="98973"/>
                  <a:pt x="79437" y="97667"/>
                </a:cubicBezTo>
                <a:cubicBezTo>
                  <a:pt x="89370" y="93998"/>
                  <a:pt x="94511" y="87833"/>
                  <a:pt x="92799" y="81644"/>
                </a:cubicBezTo>
                <a:cubicBezTo>
                  <a:pt x="89506" y="73388"/>
                  <a:pt x="79840" y="69732"/>
                  <a:pt x="67852" y="67361"/>
                </a:cubicBezTo>
                <a:close/>
                <a:moveTo>
                  <a:pt x="67852" y="120000"/>
                </a:moveTo>
                <a:lnTo>
                  <a:pt x="51597" y="120000"/>
                </a:lnTo>
                <a:lnTo>
                  <a:pt x="51597" y="114256"/>
                </a:lnTo>
                <a:cubicBezTo>
                  <a:pt x="45417" y="113829"/>
                  <a:pt x="39328" y="112890"/>
                  <a:pt x="33554" y="111448"/>
                </a:cubicBezTo>
                <a:cubicBezTo>
                  <a:pt x="13606" y="106463"/>
                  <a:pt x="696" y="96271"/>
                  <a:pt x="0" y="84958"/>
                </a:cubicBezTo>
                <a:lnTo>
                  <a:pt x="26861" y="84529"/>
                </a:lnTo>
                <a:cubicBezTo>
                  <a:pt x="27245" y="90776"/>
                  <a:pt x="34374" y="96404"/>
                  <a:pt x="45389" y="99156"/>
                </a:cubicBezTo>
                <a:cubicBezTo>
                  <a:pt x="47394" y="99657"/>
                  <a:pt x="49467" y="100048"/>
                  <a:pt x="51597" y="100293"/>
                </a:cubicBezTo>
                <a:lnTo>
                  <a:pt x="51597" y="64682"/>
                </a:lnTo>
                <a:cubicBezTo>
                  <a:pt x="30368" y="61567"/>
                  <a:pt x="7690" y="58004"/>
                  <a:pt x="556" y="40045"/>
                </a:cubicBezTo>
                <a:cubicBezTo>
                  <a:pt x="-2422" y="28913"/>
                  <a:pt x="6883" y="17850"/>
                  <a:pt x="24755" y="11249"/>
                </a:cubicBezTo>
                <a:cubicBezTo>
                  <a:pt x="32832" y="8265"/>
                  <a:pt x="42066" y="6412"/>
                  <a:pt x="51597" y="5737"/>
                </a:cubicBezTo>
                <a:lnTo>
                  <a:pt x="51597" y="0"/>
                </a:lnTo>
                <a:lnTo>
                  <a:pt x="67852" y="0"/>
                </a:lnTo>
                <a:lnTo>
                  <a:pt x="67852" y="5703"/>
                </a:lnTo>
                <a:cubicBezTo>
                  <a:pt x="74209" y="6118"/>
                  <a:pt x="80479" y="7068"/>
                  <a:pt x="86414" y="8551"/>
                </a:cubicBezTo>
                <a:cubicBezTo>
                  <a:pt x="106363" y="13536"/>
                  <a:pt x="119273" y="23728"/>
                  <a:pt x="119969" y="35041"/>
                </a:cubicBezTo>
                <a:lnTo>
                  <a:pt x="93108" y="35470"/>
                </a:lnTo>
                <a:cubicBezTo>
                  <a:pt x="92723" y="29223"/>
                  <a:pt x="85594" y="23595"/>
                  <a:pt x="74579" y="20843"/>
                </a:cubicBezTo>
                <a:cubicBezTo>
                  <a:pt x="72410" y="20301"/>
                  <a:pt x="70160" y="19888"/>
                  <a:pt x="67852" y="19639"/>
                </a:cubicBezTo>
                <a:lnTo>
                  <a:pt x="67852" y="52969"/>
                </a:lnTo>
                <a:cubicBezTo>
                  <a:pt x="88284" y="55535"/>
                  <a:pt x="110482" y="59921"/>
                  <a:pt x="119411" y="79734"/>
                </a:cubicBezTo>
                <a:cubicBezTo>
                  <a:pt x="122511" y="90942"/>
                  <a:pt x="113201" y="102106"/>
                  <a:pt x="95213" y="108750"/>
                </a:cubicBezTo>
                <a:cubicBezTo>
                  <a:pt x="86990" y="111788"/>
                  <a:pt x="77568" y="113654"/>
                  <a:pt x="67852" y="114293"/>
                </a:cubicBezTo>
                <a:close/>
              </a:path>
            </a:pathLst>
          </a:custGeom>
          <a:solidFill>
            <a:schemeClr val="accent3">
              <a:lumMod val="75000"/>
            </a:schemeClr>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dk1"/>
              </a:solidFill>
              <a:latin typeface="Arial"/>
              <a:ea typeface="Arial"/>
              <a:cs typeface="Arial"/>
              <a:sym typeface="Arial"/>
            </a:endParaRP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1812" y="533400"/>
            <a:ext cx="3242945" cy="1066800"/>
          </a:xfrm>
          <a:prstGeom prst="rect">
            <a:avLst/>
          </a:prstGeom>
        </p:spPr>
      </p:pic>
      <p:pic>
        <p:nvPicPr>
          <p:cNvPr id="23" name="Picture 22" descr="http://www.herbemarket.com/image/cache/Product/barij%20essence/MG%20Topical%20Ointment-500x500.jpg"/>
          <p:cNvPicPr/>
          <p:nvPr/>
        </p:nvPicPr>
        <p:blipFill>
          <a:blip r:embed="rId4">
            <a:extLst>
              <a:ext uri="{28A0092B-C50C-407E-A947-70E740481C1C}">
                <a14:useLocalDpi xmlns:a14="http://schemas.microsoft.com/office/drawing/2010/main" val="0"/>
              </a:ext>
            </a:extLst>
          </a:blip>
          <a:srcRect/>
          <a:stretch>
            <a:fillRect/>
          </a:stretch>
        </p:blipFill>
        <p:spPr bwMode="auto">
          <a:xfrm>
            <a:off x="4113213" y="2006242"/>
            <a:ext cx="4447654" cy="4546958"/>
          </a:xfrm>
          <a:prstGeom prst="rect">
            <a:avLst/>
          </a:prstGeom>
          <a:noFill/>
          <a:ln>
            <a:noFill/>
          </a:ln>
        </p:spPr>
      </p:pic>
      <p:sp>
        <p:nvSpPr>
          <p:cNvPr id="25" name="Shape 715"/>
          <p:cNvSpPr/>
          <p:nvPr/>
        </p:nvSpPr>
        <p:spPr>
          <a:xfrm>
            <a:off x="8913812" y="1882516"/>
            <a:ext cx="445583" cy="444279"/>
          </a:xfrm>
          <a:custGeom>
            <a:avLst/>
            <a:gdLst/>
            <a:ahLst/>
            <a:cxnLst/>
            <a:rect l="0" t="0" r="0" b="0"/>
            <a:pathLst>
              <a:path w="120000" h="120000" extrusionOk="0">
                <a:moveTo>
                  <a:pt x="26666" y="100217"/>
                </a:moveTo>
                <a:cubicBezTo>
                  <a:pt x="25193" y="100217"/>
                  <a:pt x="24000" y="101415"/>
                  <a:pt x="24000" y="102892"/>
                </a:cubicBezTo>
                <a:cubicBezTo>
                  <a:pt x="24000" y="104369"/>
                  <a:pt x="25193" y="105566"/>
                  <a:pt x="26666" y="105566"/>
                </a:cubicBezTo>
                <a:lnTo>
                  <a:pt x="93333" y="105566"/>
                </a:lnTo>
                <a:cubicBezTo>
                  <a:pt x="94806" y="105566"/>
                  <a:pt x="96000" y="104369"/>
                  <a:pt x="96000" y="102892"/>
                </a:cubicBezTo>
                <a:cubicBezTo>
                  <a:pt x="96000" y="101415"/>
                  <a:pt x="94806" y="100217"/>
                  <a:pt x="93333" y="100217"/>
                </a:cubicBezTo>
                <a:close/>
                <a:moveTo>
                  <a:pt x="26666" y="87913"/>
                </a:moveTo>
                <a:cubicBezTo>
                  <a:pt x="25193" y="87913"/>
                  <a:pt x="24000" y="89111"/>
                  <a:pt x="24000" y="90588"/>
                </a:cubicBezTo>
                <a:cubicBezTo>
                  <a:pt x="24000" y="92065"/>
                  <a:pt x="25193" y="93262"/>
                  <a:pt x="26666" y="93262"/>
                </a:cubicBezTo>
                <a:lnTo>
                  <a:pt x="93333" y="93262"/>
                </a:lnTo>
                <a:cubicBezTo>
                  <a:pt x="94806" y="93262"/>
                  <a:pt x="96000" y="92065"/>
                  <a:pt x="96000" y="90588"/>
                </a:cubicBezTo>
                <a:cubicBezTo>
                  <a:pt x="96000" y="89111"/>
                  <a:pt x="94806" y="87913"/>
                  <a:pt x="93333" y="87913"/>
                </a:cubicBezTo>
                <a:close/>
                <a:moveTo>
                  <a:pt x="26666" y="75609"/>
                </a:moveTo>
                <a:cubicBezTo>
                  <a:pt x="25193" y="75609"/>
                  <a:pt x="24000" y="76806"/>
                  <a:pt x="24000" y="78284"/>
                </a:cubicBezTo>
                <a:cubicBezTo>
                  <a:pt x="24000" y="79761"/>
                  <a:pt x="25193" y="80958"/>
                  <a:pt x="26666" y="80958"/>
                </a:cubicBezTo>
                <a:lnTo>
                  <a:pt x="93333" y="80958"/>
                </a:lnTo>
                <a:cubicBezTo>
                  <a:pt x="94806" y="80958"/>
                  <a:pt x="96000" y="79761"/>
                  <a:pt x="96000" y="78284"/>
                </a:cubicBezTo>
                <a:cubicBezTo>
                  <a:pt x="96000" y="76806"/>
                  <a:pt x="94806" y="75609"/>
                  <a:pt x="93333" y="75609"/>
                </a:cubicBezTo>
                <a:close/>
                <a:moveTo>
                  <a:pt x="26666" y="63305"/>
                </a:moveTo>
                <a:cubicBezTo>
                  <a:pt x="25193" y="63305"/>
                  <a:pt x="24000" y="64502"/>
                  <a:pt x="24000" y="65979"/>
                </a:cubicBezTo>
                <a:cubicBezTo>
                  <a:pt x="24000" y="67457"/>
                  <a:pt x="25193" y="68654"/>
                  <a:pt x="26666" y="68654"/>
                </a:cubicBezTo>
                <a:lnTo>
                  <a:pt x="93333" y="68654"/>
                </a:lnTo>
                <a:cubicBezTo>
                  <a:pt x="94806" y="68654"/>
                  <a:pt x="96000" y="67457"/>
                  <a:pt x="96000" y="65979"/>
                </a:cubicBezTo>
                <a:cubicBezTo>
                  <a:pt x="96000" y="64502"/>
                  <a:pt x="94806" y="63305"/>
                  <a:pt x="93333" y="63305"/>
                </a:cubicBezTo>
                <a:close/>
                <a:moveTo>
                  <a:pt x="26666" y="51001"/>
                </a:moveTo>
                <a:cubicBezTo>
                  <a:pt x="25193" y="51001"/>
                  <a:pt x="24000" y="52198"/>
                  <a:pt x="24000" y="53675"/>
                </a:cubicBezTo>
                <a:cubicBezTo>
                  <a:pt x="24000" y="55152"/>
                  <a:pt x="25193" y="56350"/>
                  <a:pt x="26666" y="56350"/>
                </a:cubicBezTo>
                <a:lnTo>
                  <a:pt x="93333" y="56350"/>
                </a:lnTo>
                <a:cubicBezTo>
                  <a:pt x="94806" y="56350"/>
                  <a:pt x="96000" y="55152"/>
                  <a:pt x="96000" y="53675"/>
                </a:cubicBezTo>
                <a:cubicBezTo>
                  <a:pt x="96000" y="52198"/>
                  <a:pt x="94806" y="51001"/>
                  <a:pt x="93333" y="51001"/>
                </a:cubicBezTo>
                <a:close/>
                <a:moveTo>
                  <a:pt x="26666" y="38697"/>
                </a:moveTo>
                <a:cubicBezTo>
                  <a:pt x="25193" y="38697"/>
                  <a:pt x="24000" y="39894"/>
                  <a:pt x="24000" y="41371"/>
                </a:cubicBezTo>
                <a:cubicBezTo>
                  <a:pt x="24000" y="42848"/>
                  <a:pt x="25193" y="44046"/>
                  <a:pt x="26666" y="44046"/>
                </a:cubicBezTo>
                <a:lnTo>
                  <a:pt x="93333" y="44046"/>
                </a:lnTo>
                <a:cubicBezTo>
                  <a:pt x="94806" y="44046"/>
                  <a:pt x="96000" y="42848"/>
                  <a:pt x="96000" y="41371"/>
                </a:cubicBezTo>
                <a:cubicBezTo>
                  <a:pt x="96000" y="39894"/>
                  <a:pt x="94806" y="38697"/>
                  <a:pt x="93333" y="38697"/>
                </a:cubicBezTo>
                <a:close/>
                <a:moveTo>
                  <a:pt x="0" y="11366"/>
                </a:moveTo>
                <a:lnTo>
                  <a:pt x="6739" y="11366"/>
                </a:lnTo>
                <a:lnTo>
                  <a:pt x="6739" y="17459"/>
                </a:lnTo>
                <a:cubicBezTo>
                  <a:pt x="6739" y="22260"/>
                  <a:pt x="10619" y="26151"/>
                  <a:pt x="15405" y="26151"/>
                </a:cubicBezTo>
                <a:cubicBezTo>
                  <a:pt x="20192" y="26151"/>
                  <a:pt x="24072" y="22260"/>
                  <a:pt x="24072" y="17459"/>
                </a:cubicBezTo>
                <a:lnTo>
                  <a:pt x="24072" y="11366"/>
                </a:lnTo>
                <a:lnTo>
                  <a:pt x="29716" y="11366"/>
                </a:lnTo>
                <a:lnTo>
                  <a:pt x="29716" y="17459"/>
                </a:lnTo>
                <a:cubicBezTo>
                  <a:pt x="29716" y="22260"/>
                  <a:pt x="33597" y="26151"/>
                  <a:pt x="38383" y="26151"/>
                </a:cubicBezTo>
                <a:cubicBezTo>
                  <a:pt x="43170" y="26151"/>
                  <a:pt x="47050" y="22260"/>
                  <a:pt x="47050" y="17459"/>
                </a:cubicBezTo>
                <a:lnTo>
                  <a:pt x="47050" y="11366"/>
                </a:lnTo>
                <a:lnTo>
                  <a:pt x="52694" y="11366"/>
                </a:lnTo>
                <a:lnTo>
                  <a:pt x="52694" y="17459"/>
                </a:lnTo>
                <a:cubicBezTo>
                  <a:pt x="52694" y="22260"/>
                  <a:pt x="56574" y="26151"/>
                  <a:pt x="61361" y="26151"/>
                </a:cubicBezTo>
                <a:cubicBezTo>
                  <a:pt x="66147" y="26151"/>
                  <a:pt x="70028" y="22260"/>
                  <a:pt x="70028" y="17459"/>
                </a:cubicBezTo>
                <a:lnTo>
                  <a:pt x="70028" y="11366"/>
                </a:lnTo>
                <a:lnTo>
                  <a:pt x="75672" y="11366"/>
                </a:lnTo>
                <a:lnTo>
                  <a:pt x="75672" y="17459"/>
                </a:lnTo>
                <a:cubicBezTo>
                  <a:pt x="75672" y="22260"/>
                  <a:pt x="79552" y="26151"/>
                  <a:pt x="84339" y="26151"/>
                </a:cubicBezTo>
                <a:cubicBezTo>
                  <a:pt x="89125" y="26151"/>
                  <a:pt x="93005" y="22260"/>
                  <a:pt x="93005" y="17459"/>
                </a:cubicBezTo>
                <a:lnTo>
                  <a:pt x="93005" y="11366"/>
                </a:lnTo>
                <a:lnTo>
                  <a:pt x="98650" y="11366"/>
                </a:lnTo>
                <a:lnTo>
                  <a:pt x="98650" y="17459"/>
                </a:lnTo>
                <a:cubicBezTo>
                  <a:pt x="98650" y="22259"/>
                  <a:pt x="102530" y="26151"/>
                  <a:pt x="107316" y="26151"/>
                </a:cubicBezTo>
                <a:cubicBezTo>
                  <a:pt x="112103" y="26151"/>
                  <a:pt x="115983" y="22259"/>
                  <a:pt x="115983" y="17459"/>
                </a:cubicBezTo>
                <a:lnTo>
                  <a:pt x="115983" y="11366"/>
                </a:lnTo>
                <a:lnTo>
                  <a:pt x="120000" y="11366"/>
                </a:lnTo>
                <a:lnTo>
                  <a:pt x="120000" y="120000"/>
                </a:lnTo>
                <a:lnTo>
                  <a:pt x="0" y="120000"/>
                </a:lnTo>
                <a:close/>
                <a:moveTo>
                  <a:pt x="15405" y="0"/>
                </a:moveTo>
                <a:cubicBezTo>
                  <a:pt x="17983" y="0"/>
                  <a:pt x="20072" y="2095"/>
                  <a:pt x="20072" y="4680"/>
                </a:cubicBezTo>
                <a:lnTo>
                  <a:pt x="20072" y="18051"/>
                </a:lnTo>
                <a:cubicBezTo>
                  <a:pt x="20072" y="20636"/>
                  <a:pt x="17983" y="22732"/>
                  <a:pt x="15405" y="22732"/>
                </a:cubicBezTo>
                <a:cubicBezTo>
                  <a:pt x="12828" y="22732"/>
                  <a:pt x="10739" y="20636"/>
                  <a:pt x="10739" y="18051"/>
                </a:cubicBezTo>
                <a:lnTo>
                  <a:pt x="10739" y="4680"/>
                </a:lnTo>
                <a:cubicBezTo>
                  <a:pt x="10739" y="2095"/>
                  <a:pt x="12828" y="0"/>
                  <a:pt x="15405" y="0"/>
                </a:cubicBezTo>
                <a:close/>
                <a:moveTo>
                  <a:pt x="38383" y="0"/>
                </a:moveTo>
                <a:cubicBezTo>
                  <a:pt x="40960" y="0"/>
                  <a:pt x="43050" y="2095"/>
                  <a:pt x="43050" y="4680"/>
                </a:cubicBezTo>
                <a:lnTo>
                  <a:pt x="43050" y="18051"/>
                </a:lnTo>
                <a:cubicBezTo>
                  <a:pt x="43050" y="20636"/>
                  <a:pt x="40960" y="22732"/>
                  <a:pt x="38383" y="22732"/>
                </a:cubicBezTo>
                <a:cubicBezTo>
                  <a:pt x="35806" y="22732"/>
                  <a:pt x="33716" y="20636"/>
                  <a:pt x="33716" y="18051"/>
                </a:cubicBezTo>
                <a:lnTo>
                  <a:pt x="33716" y="4680"/>
                </a:lnTo>
                <a:cubicBezTo>
                  <a:pt x="33716" y="2095"/>
                  <a:pt x="35806" y="0"/>
                  <a:pt x="38383" y="0"/>
                </a:cubicBezTo>
                <a:close/>
                <a:moveTo>
                  <a:pt x="61361" y="0"/>
                </a:moveTo>
                <a:cubicBezTo>
                  <a:pt x="63938" y="0"/>
                  <a:pt x="66028" y="2095"/>
                  <a:pt x="66028" y="4680"/>
                </a:cubicBezTo>
                <a:lnTo>
                  <a:pt x="66028" y="18051"/>
                </a:lnTo>
                <a:cubicBezTo>
                  <a:pt x="66028" y="20636"/>
                  <a:pt x="63938" y="22731"/>
                  <a:pt x="61361" y="22731"/>
                </a:cubicBezTo>
                <a:cubicBezTo>
                  <a:pt x="58784" y="22731"/>
                  <a:pt x="56694" y="20636"/>
                  <a:pt x="56694" y="18051"/>
                </a:cubicBezTo>
                <a:lnTo>
                  <a:pt x="56694" y="4680"/>
                </a:lnTo>
                <a:cubicBezTo>
                  <a:pt x="56694" y="2095"/>
                  <a:pt x="58784" y="0"/>
                  <a:pt x="61361" y="0"/>
                </a:cubicBezTo>
                <a:close/>
                <a:moveTo>
                  <a:pt x="84339" y="0"/>
                </a:moveTo>
                <a:cubicBezTo>
                  <a:pt x="86916" y="0"/>
                  <a:pt x="89005" y="2095"/>
                  <a:pt x="89005" y="4680"/>
                </a:cubicBezTo>
                <a:lnTo>
                  <a:pt x="89005" y="18051"/>
                </a:lnTo>
                <a:cubicBezTo>
                  <a:pt x="89005" y="20636"/>
                  <a:pt x="86916" y="22731"/>
                  <a:pt x="84339" y="22731"/>
                </a:cubicBezTo>
                <a:cubicBezTo>
                  <a:pt x="81761" y="22731"/>
                  <a:pt x="79672" y="20636"/>
                  <a:pt x="79672" y="18051"/>
                </a:cubicBezTo>
                <a:lnTo>
                  <a:pt x="79672" y="4680"/>
                </a:lnTo>
                <a:cubicBezTo>
                  <a:pt x="79672" y="2095"/>
                  <a:pt x="81761" y="0"/>
                  <a:pt x="84339" y="0"/>
                </a:cubicBezTo>
                <a:close/>
                <a:moveTo>
                  <a:pt x="107316" y="0"/>
                </a:moveTo>
                <a:cubicBezTo>
                  <a:pt x="109894" y="0"/>
                  <a:pt x="111983" y="2095"/>
                  <a:pt x="111983" y="4680"/>
                </a:cubicBezTo>
                <a:lnTo>
                  <a:pt x="111983" y="18051"/>
                </a:lnTo>
                <a:cubicBezTo>
                  <a:pt x="111983" y="20636"/>
                  <a:pt x="109894" y="22731"/>
                  <a:pt x="107316" y="22731"/>
                </a:cubicBezTo>
                <a:cubicBezTo>
                  <a:pt x="104739" y="22731"/>
                  <a:pt x="102650" y="20636"/>
                  <a:pt x="102650" y="18051"/>
                </a:cubicBezTo>
                <a:lnTo>
                  <a:pt x="102650" y="4680"/>
                </a:lnTo>
                <a:cubicBezTo>
                  <a:pt x="102650" y="2095"/>
                  <a:pt x="104739" y="0"/>
                  <a:pt x="107316" y="0"/>
                </a:cubicBezTo>
                <a:close/>
              </a:path>
            </a:pathLst>
          </a:custGeom>
          <a:solidFill>
            <a:srgbClr val="1ED4DE"/>
          </a:solidFill>
          <a:ln>
            <a:noFill/>
          </a:ln>
        </p:spPr>
        <p:txBody>
          <a:bodyPr wrap="square" lIns="121868" tIns="60917" rIns="121868" bIns="60917" anchor="ctr" anchorCtr="0">
            <a:noAutofit/>
          </a:bodyPr>
          <a:lstStyle/>
          <a:p>
            <a:pPr algn="ctr" defTabSz="1218895"/>
            <a:endParaRPr sz="2399" kern="0">
              <a:solidFill>
                <a:srgbClr val="FFFFFF"/>
              </a:solidFill>
              <a:latin typeface="Arial"/>
              <a:ea typeface="Arial"/>
              <a:cs typeface="Arial"/>
              <a:sym typeface="Arial"/>
            </a:endParaRPr>
          </a:p>
        </p:txBody>
      </p:sp>
      <p:grpSp>
        <p:nvGrpSpPr>
          <p:cNvPr id="26" name="Shape 717"/>
          <p:cNvGrpSpPr/>
          <p:nvPr/>
        </p:nvGrpSpPr>
        <p:grpSpPr>
          <a:xfrm>
            <a:off x="8560868" y="2378816"/>
            <a:ext cx="3705744" cy="897784"/>
            <a:chOff x="2113657" y="4283315"/>
            <a:chExt cx="3887257" cy="673513"/>
          </a:xfrm>
        </p:grpSpPr>
        <p:sp>
          <p:nvSpPr>
            <p:cNvPr id="28" name="Shape 718"/>
            <p:cNvSpPr txBox="1"/>
            <p:nvPr/>
          </p:nvSpPr>
          <p:spPr>
            <a:xfrm>
              <a:off x="2113657" y="4495163"/>
              <a:ext cx="3887257"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a:solidFill>
                    <a:srgbClr val="595959"/>
                  </a:solidFill>
                  <a:latin typeface="Times New Roman" panose="02020603050405020304" pitchFamily="18" charset="0"/>
                  <a:ea typeface="Arial"/>
                  <a:cs typeface="Times New Roman" panose="02020603050405020304" pitchFamily="18" charset="0"/>
                </a:rPr>
                <a:t>Not applicable</a:t>
              </a:r>
              <a:endParaRPr lang="en"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29" name="Shape 719"/>
            <p:cNvSpPr txBox="1"/>
            <p:nvPr/>
          </p:nvSpPr>
          <p:spPr>
            <a:xfrm>
              <a:off x="2113658" y="4283315"/>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sym typeface="Arial"/>
                </a:rPr>
                <a:t>After sale services/ Guarantee</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grpSp>
        <p:nvGrpSpPr>
          <p:cNvPr id="31" name="Shape 720"/>
          <p:cNvGrpSpPr/>
          <p:nvPr/>
        </p:nvGrpSpPr>
        <p:grpSpPr>
          <a:xfrm>
            <a:off x="8560867" y="4261751"/>
            <a:ext cx="3627958" cy="897784"/>
            <a:chOff x="2113657" y="4283314"/>
            <a:chExt cx="3647460" cy="673513"/>
          </a:xfrm>
        </p:grpSpPr>
        <p:sp>
          <p:nvSpPr>
            <p:cNvPr id="32" name="Shape 721"/>
            <p:cNvSpPr txBox="1"/>
            <p:nvPr/>
          </p:nvSpPr>
          <p:spPr>
            <a:xfrm>
              <a:off x="2113657" y="4495162"/>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pt-BR" sz="1600" kern="0" dirty="0" smtClean="0">
                  <a:solidFill>
                    <a:srgbClr val="595959"/>
                  </a:solidFill>
                  <a:latin typeface="Times New Roman" panose="02020603050405020304" pitchFamily="18" charset="0"/>
                  <a:ea typeface="Arial"/>
                  <a:cs typeface="Times New Roman" panose="02020603050405020304" pitchFamily="18" charset="0"/>
                  <a:sym typeface="Arial"/>
                </a:rPr>
                <a:t>Local (Iran) Certificates </a:t>
              </a:r>
              <a:endParaRPr lang="pt-BR"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33" name="Shape 722"/>
            <p:cNvSpPr txBox="1"/>
            <p:nvPr/>
          </p:nvSpPr>
          <p:spPr>
            <a:xfrm>
              <a:off x="2113658" y="4283314"/>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sym typeface="Arial"/>
                </a:rPr>
                <a:t>Standards and legally certificates:</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34" name="Shape 450"/>
          <p:cNvSpPr/>
          <p:nvPr/>
        </p:nvSpPr>
        <p:spPr>
          <a:xfrm>
            <a:off x="8841213" y="3657600"/>
            <a:ext cx="590697" cy="565118"/>
          </a:xfrm>
          <a:custGeom>
            <a:avLst/>
            <a:gdLst/>
            <a:ahLst/>
            <a:cxnLst/>
            <a:rect l="0" t="0" r="0" b="0"/>
            <a:pathLst>
              <a:path w="120000" h="120000" extrusionOk="0">
                <a:moveTo>
                  <a:pt x="65274" y="39473"/>
                </a:moveTo>
                <a:cubicBezTo>
                  <a:pt x="53599" y="36371"/>
                  <a:pt x="41599" y="43242"/>
                  <a:pt x="38470" y="54820"/>
                </a:cubicBezTo>
                <a:cubicBezTo>
                  <a:pt x="35342" y="66398"/>
                  <a:pt x="42270" y="78299"/>
                  <a:pt x="53945" y="81402"/>
                </a:cubicBezTo>
                <a:cubicBezTo>
                  <a:pt x="65620" y="84504"/>
                  <a:pt x="77621" y="77633"/>
                  <a:pt x="80749" y="66055"/>
                </a:cubicBezTo>
                <a:cubicBezTo>
                  <a:pt x="83877" y="54477"/>
                  <a:pt x="76949" y="42576"/>
                  <a:pt x="65274" y="39473"/>
                </a:cubicBezTo>
                <a:close/>
                <a:moveTo>
                  <a:pt x="69168" y="25060"/>
                </a:moveTo>
                <a:cubicBezTo>
                  <a:pt x="88870" y="30296"/>
                  <a:pt x="100561" y="50379"/>
                  <a:pt x="95282" y="69917"/>
                </a:cubicBezTo>
                <a:cubicBezTo>
                  <a:pt x="90003" y="89455"/>
                  <a:pt x="69753" y="101050"/>
                  <a:pt x="50051" y="95815"/>
                </a:cubicBezTo>
                <a:cubicBezTo>
                  <a:pt x="30350" y="90579"/>
                  <a:pt x="18658" y="70496"/>
                  <a:pt x="23937" y="50958"/>
                </a:cubicBezTo>
                <a:cubicBezTo>
                  <a:pt x="29216" y="31420"/>
                  <a:pt x="49467" y="19825"/>
                  <a:pt x="69168" y="25060"/>
                </a:cubicBezTo>
                <a:close/>
                <a:moveTo>
                  <a:pt x="70584" y="19819"/>
                </a:moveTo>
                <a:cubicBezTo>
                  <a:pt x="47964" y="13808"/>
                  <a:pt x="24713" y="27121"/>
                  <a:pt x="18652" y="49554"/>
                </a:cubicBezTo>
                <a:cubicBezTo>
                  <a:pt x="12591" y="71987"/>
                  <a:pt x="26015" y="95045"/>
                  <a:pt x="48635" y="101056"/>
                </a:cubicBezTo>
                <a:cubicBezTo>
                  <a:pt x="71255" y="107067"/>
                  <a:pt x="94506" y="93754"/>
                  <a:pt x="100567" y="71321"/>
                </a:cubicBezTo>
                <a:cubicBezTo>
                  <a:pt x="106628" y="48888"/>
                  <a:pt x="93204" y="25830"/>
                  <a:pt x="70584" y="19819"/>
                </a:cubicBezTo>
                <a:close/>
                <a:moveTo>
                  <a:pt x="120000" y="28418"/>
                </a:moveTo>
                <a:lnTo>
                  <a:pt x="119819" y="29085"/>
                </a:lnTo>
                <a:lnTo>
                  <a:pt x="119636" y="28804"/>
                </a:lnTo>
                <a:close/>
                <a:moveTo>
                  <a:pt x="84120" y="4683"/>
                </a:moveTo>
                <a:lnTo>
                  <a:pt x="83867" y="19572"/>
                </a:lnTo>
                <a:lnTo>
                  <a:pt x="83406" y="19449"/>
                </a:lnTo>
                <a:cubicBezTo>
                  <a:pt x="87163" y="21546"/>
                  <a:pt x="90559" y="24117"/>
                  <a:pt x="93431" y="27166"/>
                </a:cubicBezTo>
                <a:lnTo>
                  <a:pt x="106796" y="23870"/>
                </a:lnTo>
                <a:lnTo>
                  <a:pt x="115363" y="39849"/>
                </a:lnTo>
                <a:lnTo>
                  <a:pt x="105840" y="48364"/>
                </a:lnTo>
                <a:cubicBezTo>
                  <a:pt x="107034" y="52676"/>
                  <a:pt x="107596" y="57191"/>
                  <a:pt x="107394" y="61781"/>
                </a:cubicBezTo>
                <a:lnTo>
                  <a:pt x="119289" y="68330"/>
                </a:lnTo>
                <a:lnTo>
                  <a:pt x="114566" y="85810"/>
                </a:lnTo>
                <a:lnTo>
                  <a:pt x="100132" y="85570"/>
                </a:lnTo>
                <a:cubicBezTo>
                  <a:pt x="98307" y="88594"/>
                  <a:pt x="96096" y="91321"/>
                  <a:pt x="93619" y="93756"/>
                </a:cubicBezTo>
                <a:lnTo>
                  <a:pt x="98359" y="106025"/>
                </a:lnTo>
                <a:lnTo>
                  <a:pt x="83411" y="116405"/>
                </a:lnTo>
                <a:lnTo>
                  <a:pt x="72073" y="106643"/>
                </a:lnTo>
                <a:lnTo>
                  <a:pt x="73453" y="105685"/>
                </a:lnTo>
                <a:cubicBezTo>
                  <a:pt x="69110" y="107079"/>
                  <a:pt x="64517" y="107749"/>
                  <a:pt x="59835" y="107723"/>
                </a:cubicBezTo>
                <a:lnTo>
                  <a:pt x="52963" y="119999"/>
                </a:lnTo>
                <a:lnTo>
                  <a:pt x="35336" y="115316"/>
                </a:lnTo>
                <a:lnTo>
                  <a:pt x="35574" y="101277"/>
                </a:lnTo>
                <a:cubicBezTo>
                  <a:pt x="31839" y="99165"/>
                  <a:pt x="28466" y="96583"/>
                  <a:pt x="25614" y="93529"/>
                </a:cubicBezTo>
                <a:lnTo>
                  <a:pt x="25843" y="94015"/>
                </a:lnTo>
                <a:lnTo>
                  <a:pt x="11102" y="96847"/>
                </a:lnTo>
                <a:lnTo>
                  <a:pt x="3390" y="80445"/>
                </a:lnTo>
                <a:lnTo>
                  <a:pt x="13359" y="72429"/>
                </a:lnTo>
                <a:cubicBezTo>
                  <a:pt x="12295" y="68561"/>
                  <a:pt x="11739" y="64530"/>
                  <a:pt x="11738" y="60428"/>
                </a:cubicBezTo>
                <a:lnTo>
                  <a:pt x="0" y="53965"/>
                </a:lnTo>
                <a:lnTo>
                  <a:pt x="4723" y="36484"/>
                </a:lnTo>
                <a:lnTo>
                  <a:pt x="18174" y="36709"/>
                </a:lnTo>
                <a:cubicBezTo>
                  <a:pt x="19999" y="33515"/>
                  <a:pt x="22203" y="30603"/>
                  <a:pt x="24696" y="27997"/>
                </a:cubicBezTo>
                <a:lnTo>
                  <a:pt x="20190" y="14215"/>
                </a:lnTo>
                <a:lnTo>
                  <a:pt x="35666" y="4625"/>
                </a:lnTo>
                <a:lnTo>
                  <a:pt x="46473" y="14962"/>
                </a:lnTo>
                <a:lnTo>
                  <a:pt x="46365" y="15030"/>
                </a:lnTo>
                <a:cubicBezTo>
                  <a:pt x="50613" y="13704"/>
                  <a:pt x="55098" y="13091"/>
                  <a:pt x="59667" y="13141"/>
                </a:cubicBezTo>
                <a:lnTo>
                  <a:pt x="59206" y="13018"/>
                </a:lnTo>
                <a:lnTo>
                  <a:pt x="66493" y="0"/>
                </a:lnTo>
                <a:close/>
              </a:path>
            </a:pathLst>
          </a:custGeom>
          <a:solidFill>
            <a:srgbClr val="E62949"/>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Tree>
    <p:extLst>
      <p:ext uri="{BB962C8B-B14F-4D97-AF65-F5344CB8AC3E}">
        <p14:creationId xmlns:p14="http://schemas.microsoft.com/office/powerpoint/2010/main" val="182733228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704"/>
        <p:cNvGrpSpPr/>
        <p:nvPr/>
      </p:nvGrpSpPr>
      <p:grpSpPr>
        <a:xfrm>
          <a:off x="0" y="0"/>
          <a:ext cx="0" cy="0"/>
          <a:chOff x="0" y="0"/>
          <a:chExt cx="0" cy="0"/>
        </a:xfrm>
      </p:grpSpPr>
      <p:sp>
        <p:nvSpPr>
          <p:cNvPr id="707" name="Shape 707"/>
          <p:cNvSpPr txBox="1"/>
          <p:nvPr/>
        </p:nvSpPr>
        <p:spPr>
          <a:xfrm>
            <a:off x="455612" y="3019036"/>
            <a:ext cx="3818592" cy="3076964"/>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kern="0" dirty="0">
                <a:solidFill>
                  <a:srgbClr val="3F3F3F"/>
                </a:solidFill>
                <a:latin typeface="Times New Roman" panose="02020603050405020304" pitchFamily="18" charset="0"/>
                <a:ea typeface="Arial"/>
                <a:cs typeface="Times New Roman" panose="02020603050405020304" pitchFamily="18" charset="0"/>
                <a:sym typeface="Arial"/>
              </a:rPr>
              <a:t>Indications:  Adjuvant treatment for acute cough</a:t>
            </a:r>
          </a:p>
          <a:p>
            <a:pPr marL="285750" indent="-285750" defTabSz="1218895">
              <a:buFont typeface="Arial" panose="020B0604020202020204" pitchFamily="34" charset="0"/>
              <a:buChar char="•"/>
            </a:pPr>
            <a:r>
              <a:rPr lang="en-US" kern="0" dirty="0">
                <a:solidFill>
                  <a:srgbClr val="3F3F3F"/>
                </a:solidFill>
                <a:latin typeface="Times New Roman" panose="02020603050405020304" pitchFamily="18" charset="0"/>
                <a:ea typeface="Arial"/>
                <a:cs typeface="Times New Roman" panose="02020603050405020304" pitchFamily="18" charset="0"/>
                <a:sym typeface="Arial"/>
              </a:rPr>
              <a:t>Dosage form and packaging: 30 Soft capsule - 40 mg</a:t>
            </a:r>
          </a:p>
          <a:p>
            <a:pPr marL="285750" indent="-285750" defTabSz="1218895">
              <a:buFont typeface="Arial" panose="020B0604020202020204" pitchFamily="34" charset="0"/>
              <a:buChar char="•"/>
            </a:pPr>
            <a:r>
              <a:rPr lang="en-US" kern="0" dirty="0">
                <a:solidFill>
                  <a:srgbClr val="3F3F3F"/>
                </a:solidFill>
                <a:latin typeface="Times New Roman" panose="02020603050405020304" pitchFamily="18" charset="0"/>
                <a:ea typeface="Arial"/>
                <a:cs typeface="Times New Roman" panose="02020603050405020304" pitchFamily="18" charset="0"/>
                <a:sym typeface="Arial"/>
              </a:rPr>
              <a:t>Composition: Sweet fennel (</a:t>
            </a:r>
            <a:r>
              <a:rPr lang="en-US" kern="0" dirty="0" err="1">
                <a:solidFill>
                  <a:srgbClr val="3F3F3F"/>
                </a:solidFill>
                <a:latin typeface="Times New Roman" panose="02020603050405020304" pitchFamily="18" charset="0"/>
                <a:ea typeface="Arial"/>
                <a:cs typeface="Times New Roman" panose="02020603050405020304" pitchFamily="18" charset="0"/>
                <a:sym typeface="Arial"/>
              </a:rPr>
              <a:t>Foeniculum</a:t>
            </a:r>
            <a:r>
              <a:rPr lang="en-US" kern="0" dirty="0">
                <a:solidFill>
                  <a:srgbClr val="3F3F3F"/>
                </a:solidFill>
                <a:latin typeface="Times New Roman" panose="02020603050405020304" pitchFamily="18" charset="0"/>
                <a:ea typeface="Arial"/>
                <a:cs typeface="Times New Roman" panose="02020603050405020304" pitchFamily="18" charset="0"/>
                <a:sym typeface="Arial"/>
              </a:rPr>
              <a:t> </a:t>
            </a:r>
            <a:r>
              <a:rPr lang="en-US" kern="0" dirty="0" err="1">
                <a:solidFill>
                  <a:srgbClr val="3F3F3F"/>
                </a:solidFill>
                <a:latin typeface="Times New Roman" panose="02020603050405020304" pitchFamily="18" charset="0"/>
                <a:ea typeface="Arial"/>
                <a:cs typeface="Times New Roman" panose="02020603050405020304" pitchFamily="18" charset="0"/>
                <a:sym typeface="Arial"/>
              </a:rPr>
              <a:t>vulgare</a:t>
            </a:r>
            <a:r>
              <a:rPr lang="en-US" kern="0" dirty="0">
                <a:solidFill>
                  <a:srgbClr val="3F3F3F"/>
                </a:solidFill>
                <a:latin typeface="Times New Roman" panose="02020603050405020304" pitchFamily="18" charset="0"/>
                <a:ea typeface="Arial"/>
                <a:cs typeface="Times New Roman" panose="02020603050405020304" pitchFamily="18" charset="0"/>
                <a:sym typeface="Arial"/>
              </a:rPr>
              <a:t>); Iranian thyme (</a:t>
            </a:r>
            <a:r>
              <a:rPr lang="en-US" kern="0" dirty="0" err="1">
                <a:solidFill>
                  <a:srgbClr val="3F3F3F"/>
                </a:solidFill>
                <a:latin typeface="Times New Roman" panose="02020603050405020304" pitchFamily="18" charset="0"/>
                <a:ea typeface="Arial"/>
                <a:cs typeface="Times New Roman" panose="02020603050405020304" pitchFamily="18" charset="0"/>
                <a:sym typeface="Arial"/>
              </a:rPr>
              <a:t>Zataria</a:t>
            </a:r>
            <a:r>
              <a:rPr lang="en-US" kern="0" dirty="0">
                <a:solidFill>
                  <a:srgbClr val="3F3F3F"/>
                </a:solidFill>
                <a:latin typeface="Times New Roman" panose="02020603050405020304" pitchFamily="18" charset="0"/>
                <a:ea typeface="Arial"/>
                <a:cs typeface="Times New Roman" panose="02020603050405020304" pitchFamily="18" charset="0"/>
                <a:sym typeface="Arial"/>
              </a:rPr>
              <a:t> multiflora)</a:t>
            </a:r>
          </a:p>
          <a:p>
            <a:pPr marL="285750" indent="-285750" defTabSz="1218895">
              <a:buFont typeface="Arial" panose="020B0604020202020204" pitchFamily="34" charset="0"/>
              <a:buChar char="•"/>
            </a:pPr>
            <a:r>
              <a:rPr lang="en-US" kern="0" dirty="0">
                <a:solidFill>
                  <a:srgbClr val="3F3F3F"/>
                </a:solidFill>
                <a:latin typeface="Times New Roman" panose="02020603050405020304" pitchFamily="18" charset="0"/>
                <a:ea typeface="Arial"/>
                <a:cs typeface="Times New Roman" panose="02020603050405020304" pitchFamily="18" charset="0"/>
                <a:sym typeface="Arial"/>
              </a:rPr>
              <a:t>Administration: Every 8 hours, take 1 </a:t>
            </a:r>
            <a:r>
              <a:rPr lang="en-US" kern="0" dirty="0" err="1">
                <a:solidFill>
                  <a:srgbClr val="3F3F3F"/>
                </a:solidFill>
                <a:latin typeface="Times New Roman" panose="02020603050405020304" pitchFamily="18" charset="0"/>
                <a:ea typeface="Arial"/>
                <a:cs typeface="Times New Roman" panose="02020603050405020304" pitchFamily="18" charset="0"/>
                <a:sym typeface="Arial"/>
              </a:rPr>
              <a:t>Thymogel</a:t>
            </a:r>
            <a:r>
              <a:rPr lang="en-US" kern="0" dirty="0">
                <a:solidFill>
                  <a:srgbClr val="3F3F3F"/>
                </a:solidFill>
                <a:latin typeface="Times New Roman" panose="02020603050405020304" pitchFamily="18" charset="0"/>
                <a:ea typeface="Arial"/>
                <a:cs typeface="Times New Roman" panose="02020603050405020304" pitchFamily="18" charset="0"/>
                <a:sym typeface="Arial"/>
              </a:rPr>
              <a:t> Oral Soft Capsule with a glass of lukewarm</a:t>
            </a:r>
          </a:p>
          <a:p>
            <a:pPr defTabSz="1218895"/>
            <a:endParaRPr lang="en-US" sz="1550" kern="0" dirty="0">
              <a:solidFill>
                <a:srgbClr val="3F3F3F"/>
              </a:solidFill>
              <a:ea typeface="Arial"/>
              <a:cs typeface="Arial"/>
              <a:sym typeface="Arial"/>
            </a:endParaRPr>
          </a:p>
        </p:txBody>
      </p:sp>
      <p:sp>
        <p:nvSpPr>
          <p:cNvPr id="708" name="Shape 708"/>
          <p:cNvSpPr txBox="1"/>
          <p:nvPr/>
        </p:nvSpPr>
        <p:spPr>
          <a:xfrm>
            <a:off x="531812" y="2257036"/>
            <a:ext cx="3648376" cy="533341"/>
          </a:xfrm>
          <a:prstGeom prst="rect">
            <a:avLst/>
          </a:prstGeom>
          <a:noFill/>
          <a:ln>
            <a:noFill/>
          </a:ln>
        </p:spPr>
        <p:txBody>
          <a:bodyPr wrap="square" lIns="121868" tIns="60917" rIns="121868" bIns="60917" anchor="t" anchorCtr="0">
            <a:noAutofit/>
          </a:bodyPr>
          <a:lstStyle/>
          <a:p>
            <a:pPr defTabSz="1218895"/>
            <a:r>
              <a:rPr lang="en-US" sz="2400" b="1" kern="0" dirty="0" err="1">
                <a:solidFill>
                  <a:srgbClr val="3F3F3F"/>
                </a:solidFill>
                <a:ea typeface="Arial"/>
                <a:cs typeface="Arial"/>
              </a:rPr>
              <a:t>Thymogel</a:t>
            </a:r>
            <a:r>
              <a:rPr lang="en-US" sz="2400" b="1" kern="0" dirty="0">
                <a:solidFill>
                  <a:srgbClr val="3F3F3F"/>
                </a:solidFill>
                <a:ea typeface="Arial"/>
                <a:cs typeface="Arial"/>
              </a:rPr>
              <a:t> </a:t>
            </a:r>
            <a:r>
              <a:rPr lang="en-US" sz="2400" b="1" kern="0" dirty="0" smtClean="0">
                <a:solidFill>
                  <a:srgbClr val="3F3F3F"/>
                </a:solidFill>
                <a:ea typeface="Arial"/>
                <a:cs typeface="Arial"/>
              </a:rPr>
              <a:t>Soft </a:t>
            </a:r>
            <a:r>
              <a:rPr lang="en-US" sz="2400" b="1" kern="0" dirty="0">
                <a:solidFill>
                  <a:srgbClr val="3F3F3F"/>
                </a:solidFill>
                <a:ea typeface="Arial"/>
                <a:cs typeface="Arial"/>
              </a:rPr>
              <a:t>Capsule</a:t>
            </a:r>
            <a:endParaRPr lang="en" sz="2400" b="1" kern="0" dirty="0">
              <a:solidFill>
                <a:srgbClr val="3F3F3F"/>
              </a:solidFill>
              <a:ea typeface="Arial"/>
              <a:cs typeface="Arial"/>
              <a:sym typeface="Arial"/>
            </a:endParaRPr>
          </a:p>
        </p:txBody>
      </p:sp>
      <p:grpSp>
        <p:nvGrpSpPr>
          <p:cNvPr id="711" name="Shape 711"/>
          <p:cNvGrpSpPr/>
          <p:nvPr/>
        </p:nvGrpSpPr>
        <p:grpSpPr>
          <a:xfrm>
            <a:off x="8560868" y="832749"/>
            <a:ext cx="3400944" cy="897785"/>
            <a:chOff x="2113657" y="4283314"/>
            <a:chExt cx="3647460" cy="673514"/>
          </a:xfrm>
        </p:grpSpPr>
        <p:sp>
          <p:nvSpPr>
            <p:cNvPr id="712" name="Shape 712"/>
            <p:cNvSpPr txBox="1"/>
            <p:nvPr/>
          </p:nvSpPr>
          <p:spPr>
            <a:xfrm>
              <a:off x="2113657" y="4495163"/>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20000 </a:t>
              </a: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Packages (</a:t>
              </a: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Per </a:t>
              </a: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35 Days)</a:t>
              </a:r>
              <a:endParaRPr lang="en"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713" name="Shape 713"/>
            <p:cNvSpPr txBox="1"/>
            <p:nvPr/>
          </p:nvSpPr>
          <p:spPr>
            <a:xfrm>
              <a:off x="2113658" y="4283314"/>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rPr>
                <a:t>Production capacity</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30" name="Shape 451"/>
          <p:cNvSpPr/>
          <p:nvPr/>
        </p:nvSpPr>
        <p:spPr>
          <a:xfrm rot="1795255">
            <a:off x="8958484" y="273676"/>
            <a:ext cx="356158" cy="656509"/>
          </a:xfrm>
          <a:custGeom>
            <a:avLst/>
            <a:gdLst/>
            <a:ahLst/>
            <a:cxnLst/>
            <a:rect l="0" t="0" r="0" b="0"/>
            <a:pathLst>
              <a:path w="120000" h="120000" extrusionOk="0">
                <a:moveTo>
                  <a:pt x="60041" y="0"/>
                </a:moveTo>
                <a:cubicBezTo>
                  <a:pt x="68312" y="142"/>
                  <a:pt x="77049" y="3617"/>
                  <a:pt x="77802" y="9249"/>
                </a:cubicBezTo>
                <a:cubicBezTo>
                  <a:pt x="79731" y="16341"/>
                  <a:pt x="68983" y="18083"/>
                  <a:pt x="72034" y="26607"/>
                </a:cubicBezTo>
                <a:lnTo>
                  <a:pt x="120000" y="26607"/>
                </a:lnTo>
                <a:lnTo>
                  <a:pt x="120000" y="53320"/>
                </a:lnTo>
                <a:cubicBezTo>
                  <a:pt x="105180" y="54850"/>
                  <a:pt x="101982" y="49006"/>
                  <a:pt x="89415" y="50069"/>
                </a:cubicBezTo>
                <a:cubicBezTo>
                  <a:pt x="79319" y="50489"/>
                  <a:pt x="73089" y="55363"/>
                  <a:pt x="72833" y="59977"/>
                </a:cubicBezTo>
                <a:cubicBezTo>
                  <a:pt x="73004" y="64029"/>
                  <a:pt x="79442" y="70012"/>
                  <a:pt x="91464" y="70060"/>
                </a:cubicBezTo>
                <a:cubicBezTo>
                  <a:pt x="106013" y="69226"/>
                  <a:pt x="103877" y="65247"/>
                  <a:pt x="120000" y="65606"/>
                </a:cubicBezTo>
                <a:lnTo>
                  <a:pt x="120000" y="93541"/>
                </a:lnTo>
                <a:lnTo>
                  <a:pt x="70059" y="93541"/>
                </a:lnTo>
                <a:cubicBezTo>
                  <a:pt x="69329" y="102697"/>
                  <a:pt x="76533" y="101447"/>
                  <a:pt x="78036" y="109608"/>
                </a:cubicBezTo>
                <a:cubicBezTo>
                  <a:pt x="77950" y="116314"/>
                  <a:pt x="67224" y="119904"/>
                  <a:pt x="59959" y="120000"/>
                </a:cubicBezTo>
                <a:cubicBezTo>
                  <a:pt x="51687" y="119857"/>
                  <a:pt x="42950" y="116382"/>
                  <a:pt x="42197" y="110750"/>
                </a:cubicBezTo>
                <a:cubicBezTo>
                  <a:pt x="40279" y="103699"/>
                  <a:pt x="50892" y="101936"/>
                  <a:pt x="47995" y="93541"/>
                </a:cubicBezTo>
                <a:lnTo>
                  <a:pt x="0" y="93541"/>
                </a:lnTo>
                <a:lnTo>
                  <a:pt x="0" y="66075"/>
                </a:lnTo>
                <a:cubicBezTo>
                  <a:pt x="15368" y="64341"/>
                  <a:pt x="18478" y="70364"/>
                  <a:pt x="31219" y="69286"/>
                </a:cubicBezTo>
                <a:cubicBezTo>
                  <a:pt x="41315" y="68866"/>
                  <a:pt x="47545" y="63992"/>
                  <a:pt x="47801" y="59379"/>
                </a:cubicBezTo>
                <a:cubicBezTo>
                  <a:pt x="47631" y="55326"/>
                  <a:pt x="41193" y="49343"/>
                  <a:pt x="29171" y="49296"/>
                </a:cubicBezTo>
                <a:cubicBezTo>
                  <a:pt x="14433" y="50140"/>
                  <a:pt x="16816" y="54212"/>
                  <a:pt x="0" y="53739"/>
                </a:cubicBezTo>
                <a:lnTo>
                  <a:pt x="0" y="26607"/>
                </a:lnTo>
                <a:lnTo>
                  <a:pt x="49932" y="26607"/>
                </a:lnTo>
                <a:cubicBezTo>
                  <a:pt x="50748" y="17288"/>
                  <a:pt x="43474" y="18596"/>
                  <a:pt x="41963" y="10391"/>
                </a:cubicBezTo>
                <a:cubicBezTo>
                  <a:pt x="42049" y="3685"/>
                  <a:pt x="52775" y="95"/>
                  <a:pt x="60041" y="0"/>
                </a:cubicBezTo>
                <a:close/>
              </a:path>
            </a:pathLst>
          </a:custGeom>
          <a:solidFill>
            <a:srgbClr val="F4BD2D"/>
          </a:solidFill>
          <a:ln>
            <a:noFill/>
          </a:ln>
          <a:scene3d>
            <a:camera prst="orthographicFront">
              <a:rot lat="0" lon="0" rev="7200000"/>
            </a:camera>
            <a:lightRig rig="threePt" dir="t"/>
          </a:scene3d>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grpSp>
        <p:nvGrpSpPr>
          <p:cNvPr id="19" name="Shape 717"/>
          <p:cNvGrpSpPr/>
          <p:nvPr/>
        </p:nvGrpSpPr>
        <p:grpSpPr>
          <a:xfrm>
            <a:off x="8560868" y="6013117"/>
            <a:ext cx="3253608" cy="897784"/>
            <a:chOff x="2113657" y="4283315"/>
            <a:chExt cx="3647460" cy="673513"/>
          </a:xfrm>
        </p:grpSpPr>
        <p:sp>
          <p:nvSpPr>
            <p:cNvPr id="21" name="Shape 718"/>
            <p:cNvSpPr txBox="1"/>
            <p:nvPr/>
          </p:nvSpPr>
          <p:spPr>
            <a:xfrm>
              <a:off x="2113657" y="4495163"/>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 </a:t>
              </a: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2.85 </a:t>
              </a: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USD</a:t>
              </a:r>
              <a:endPar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22" name="Shape 719"/>
            <p:cNvSpPr txBox="1"/>
            <p:nvPr/>
          </p:nvSpPr>
          <p:spPr>
            <a:xfrm>
              <a:off x="2113658" y="4283315"/>
              <a:ext cx="3647459" cy="276999"/>
            </a:xfrm>
            <a:prstGeom prst="rect">
              <a:avLst/>
            </a:prstGeom>
            <a:noFill/>
            <a:ln>
              <a:noFill/>
            </a:ln>
          </p:spPr>
          <p:txBody>
            <a:bodyPr wrap="square" lIns="121868" tIns="60917" rIns="121868" bIns="60917" anchor="t" anchorCtr="0">
              <a:noAutofit/>
            </a:bodyPr>
            <a:lstStyle/>
            <a:p>
              <a:pPr defTabSz="1218895"/>
              <a:r>
                <a:rPr lang="en-US" b="1" kern="0" dirty="0" smtClean="0">
                  <a:solidFill>
                    <a:srgbClr val="595959"/>
                  </a:solidFill>
                  <a:latin typeface="Times New Roman" panose="02020603050405020304" pitchFamily="18" charset="0"/>
                  <a:ea typeface="Arial"/>
                  <a:cs typeface="Times New Roman" panose="02020603050405020304" pitchFamily="18" charset="0"/>
                  <a:sym typeface="Arial"/>
                </a:rPr>
                <a:t>Sales’ Price</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24" name="Shape 974"/>
          <p:cNvSpPr/>
          <p:nvPr/>
        </p:nvSpPr>
        <p:spPr>
          <a:xfrm rot="10800000">
            <a:off x="8959685" y="5491253"/>
            <a:ext cx="353751" cy="528546"/>
          </a:xfrm>
          <a:custGeom>
            <a:avLst/>
            <a:gdLst/>
            <a:ahLst/>
            <a:cxnLst/>
            <a:rect l="0" t="0" r="0" b="0"/>
            <a:pathLst>
              <a:path w="120000" h="120000" extrusionOk="0">
                <a:moveTo>
                  <a:pt x="51597" y="50921"/>
                </a:moveTo>
                <a:lnTo>
                  <a:pt x="51597" y="19698"/>
                </a:lnTo>
                <a:cubicBezTo>
                  <a:pt x="47669" y="20191"/>
                  <a:pt x="43916" y="21082"/>
                  <a:pt x="40531" y="22332"/>
                </a:cubicBezTo>
                <a:cubicBezTo>
                  <a:pt x="30598" y="26001"/>
                  <a:pt x="25457" y="32166"/>
                  <a:pt x="27169" y="38355"/>
                </a:cubicBezTo>
                <a:cubicBezTo>
                  <a:pt x="29239" y="46431"/>
                  <a:pt x="39005" y="49155"/>
                  <a:pt x="51597" y="50921"/>
                </a:cubicBezTo>
                <a:close/>
                <a:moveTo>
                  <a:pt x="67852" y="100379"/>
                </a:moveTo>
                <a:cubicBezTo>
                  <a:pt x="71963" y="99887"/>
                  <a:pt x="75901" y="98973"/>
                  <a:pt x="79437" y="97667"/>
                </a:cubicBezTo>
                <a:cubicBezTo>
                  <a:pt x="89370" y="93998"/>
                  <a:pt x="94511" y="87833"/>
                  <a:pt x="92799" y="81644"/>
                </a:cubicBezTo>
                <a:cubicBezTo>
                  <a:pt x="89506" y="73388"/>
                  <a:pt x="79840" y="69732"/>
                  <a:pt x="67852" y="67361"/>
                </a:cubicBezTo>
                <a:close/>
                <a:moveTo>
                  <a:pt x="67852" y="120000"/>
                </a:moveTo>
                <a:lnTo>
                  <a:pt x="51597" y="120000"/>
                </a:lnTo>
                <a:lnTo>
                  <a:pt x="51597" y="114256"/>
                </a:lnTo>
                <a:cubicBezTo>
                  <a:pt x="45417" y="113829"/>
                  <a:pt x="39328" y="112890"/>
                  <a:pt x="33554" y="111448"/>
                </a:cubicBezTo>
                <a:cubicBezTo>
                  <a:pt x="13606" y="106463"/>
                  <a:pt x="696" y="96271"/>
                  <a:pt x="0" y="84958"/>
                </a:cubicBezTo>
                <a:lnTo>
                  <a:pt x="26861" y="84529"/>
                </a:lnTo>
                <a:cubicBezTo>
                  <a:pt x="27245" y="90776"/>
                  <a:pt x="34374" y="96404"/>
                  <a:pt x="45389" y="99156"/>
                </a:cubicBezTo>
                <a:cubicBezTo>
                  <a:pt x="47394" y="99657"/>
                  <a:pt x="49467" y="100048"/>
                  <a:pt x="51597" y="100293"/>
                </a:cubicBezTo>
                <a:lnTo>
                  <a:pt x="51597" y="64682"/>
                </a:lnTo>
                <a:cubicBezTo>
                  <a:pt x="30368" y="61567"/>
                  <a:pt x="7690" y="58004"/>
                  <a:pt x="556" y="40045"/>
                </a:cubicBezTo>
                <a:cubicBezTo>
                  <a:pt x="-2422" y="28913"/>
                  <a:pt x="6883" y="17850"/>
                  <a:pt x="24755" y="11249"/>
                </a:cubicBezTo>
                <a:cubicBezTo>
                  <a:pt x="32832" y="8265"/>
                  <a:pt x="42066" y="6412"/>
                  <a:pt x="51597" y="5737"/>
                </a:cubicBezTo>
                <a:lnTo>
                  <a:pt x="51597" y="0"/>
                </a:lnTo>
                <a:lnTo>
                  <a:pt x="67852" y="0"/>
                </a:lnTo>
                <a:lnTo>
                  <a:pt x="67852" y="5703"/>
                </a:lnTo>
                <a:cubicBezTo>
                  <a:pt x="74209" y="6118"/>
                  <a:pt x="80479" y="7068"/>
                  <a:pt x="86414" y="8551"/>
                </a:cubicBezTo>
                <a:cubicBezTo>
                  <a:pt x="106363" y="13536"/>
                  <a:pt x="119273" y="23728"/>
                  <a:pt x="119969" y="35041"/>
                </a:cubicBezTo>
                <a:lnTo>
                  <a:pt x="93108" y="35470"/>
                </a:lnTo>
                <a:cubicBezTo>
                  <a:pt x="92723" y="29223"/>
                  <a:pt x="85594" y="23595"/>
                  <a:pt x="74579" y="20843"/>
                </a:cubicBezTo>
                <a:cubicBezTo>
                  <a:pt x="72410" y="20301"/>
                  <a:pt x="70160" y="19888"/>
                  <a:pt x="67852" y="19639"/>
                </a:cubicBezTo>
                <a:lnTo>
                  <a:pt x="67852" y="52969"/>
                </a:lnTo>
                <a:cubicBezTo>
                  <a:pt x="88284" y="55535"/>
                  <a:pt x="110482" y="59921"/>
                  <a:pt x="119411" y="79734"/>
                </a:cubicBezTo>
                <a:cubicBezTo>
                  <a:pt x="122511" y="90942"/>
                  <a:pt x="113201" y="102106"/>
                  <a:pt x="95213" y="108750"/>
                </a:cubicBezTo>
                <a:cubicBezTo>
                  <a:pt x="86990" y="111788"/>
                  <a:pt x="77568" y="113654"/>
                  <a:pt x="67852" y="114293"/>
                </a:cubicBezTo>
                <a:close/>
              </a:path>
            </a:pathLst>
          </a:custGeom>
          <a:solidFill>
            <a:schemeClr val="accent3">
              <a:lumMod val="75000"/>
            </a:schemeClr>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dk1"/>
              </a:solidFill>
              <a:latin typeface="Arial"/>
              <a:ea typeface="Arial"/>
              <a:cs typeface="Arial"/>
              <a:sym typeface="Arial"/>
            </a:endParaRP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1812" y="609600"/>
            <a:ext cx="3242945" cy="1066800"/>
          </a:xfrm>
          <a:prstGeom prst="rect">
            <a:avLst/>
          </a:prstGeom>
        </p:spPr>
      </p:pic>
      <p:pic>
        <p:nvPicPr>
          <p:cNvPr id="23" name="Picture 22" descr="http://www.herbemarket.com/image/cache/Product/barij%20essence/Thymogel%20Oral%20Soft%20Capsule%2040%20mg-500x500.jpg"/>
          <p:cNvPicPr/>
          <p:nvPr/>
        </p:nvPicPr>
        <p:blipFill>
          <a:blip r:embed="rId4">
            <a:extLst>
              <a:ext uri="{28A0092B-C50C-407E-A947-70E740481C1C}">
                <a14:useLocalDpi xmlns:a14="http://schemas.microsoft.com/office/drawing/2010/main" val="0"/>
              </a:ext>
            </a:extLst>
          </a:blip>
          <a:srcRect/>
          <a:stretch>
            <a:fillRect/>
          </a:stretch>
        </p:blipFill>
        <p:spPr bwMode="auto">
          <a:xfrm>
            <a:off x="4173573" y="1371601"/>
            <a:ext cx="4334808" cy="4923908"/>
          </a:xfrm>
          <a:prstGeom prst="rect">
            <a:avLst/>
          </a:prstGeom>
          <a:noFill/>
          <a:ln>
            <a:noFill/>
          </a:ln>
        </p:spPr>
      </p:pic>
      <p:sp>
        <p:nvSpPr>
          <p:cNvPr id="25" name="Shape 715"/>
          <p:cNvSpPr/>
          <p:nvPr/>
        </p:nvSpPr>
        <p:spPr>
          <a:xfrm>
            <a:off x="8913812" y="1882516"/>
            <a:ext cx="445583" cy="444279"/>
          </a:xfrm>
          <a:custGeom>
            <a:avLst/>
            <a:gdLst/>
            <a:ahLst/>
            <a:cxnLst/>
            <a:rect l="0" t="0" r="0" b="0"/>
            <a:pathLst>
              <a:path w="120000" h="120000" extrusionOk="0">
                <a:moveTo>
                  <a:pt x="26666" y="100217"/>
                </a:moveTo>
                <a:cubicBezTo>
                  <a:pt x="25193" y="100217"/>
                  <a:pt x="24000" y="101415"/>
                  <a:pt x="24000" y="102892"/>
                </a:cubicBezTo>
                <a:cubicBezTo>
                  <a:pt x="24000" y="104369"/>
                  <a:pt x="25193" y="105566"/>
                  <a:pt x="26666" y="105566"/>
                </a:cubicBezTo>
                <a:lnTo>
                  <a:pt x="93333" y="105566"/>
                </a:lnTo>
                <a:cubicBezTo>
                  <a:pt x="94806" y="105566"/>
                  <a:pt x="96000" y="104369"/>
                  <a:pt x="96000" y="102892"/>
                </a:cubicBezTo>
                <a:cubicBezTo>
                  <a:pt x="96000" y="101415"/>
                  <a:pt x="94806" y="100217"/>
                  <a:pt x="93333" y="100217"/>
                </a:cubicBezTo>
                <a:close/>
                <a:moveTo>
                  <a:pt x="26666" y="87913"/>
                </a:moveTo>
                <a:cubicBezTo>
                  <a:pt x="25193" y="87913"/>
                  <a:pt x="24000" y="89111"/>
                  <a:pt x="24000" y="90588"/>
                </a:cubicBezTo>
                <a:cubicBezTo>
                  <a:pt x="24000" y="92065"/>
                  <a:pt x="25193" y="93262"/>
                  <a:pt x="26666" y="93262"/>
                </a:cubicBezTo>
                <a:lnTo>
                  <a:pt x="93333" y="93262"/>
                </a:lnTo>
                <a:cubicBezTo>
                  <a:pt x="94806" y="93262"/>
                  <a:pt x="96000" y="92065"/>
                  <a:pt x="96000" y="90588"/>
                </a:cubicBezTo>
                <a:cubicBezTo>
                  <a:pt x="96000" y="89111"/>
                  <a:pt x="94806" y="87913"/>
                  <a:pt x="93333" y="87913"/>
                </a:cubicBezTo>
                <a:close/>
                <a:moveTo>
                  <a:pt x="26666" y="75609"/>
                </a:moveTo>
                <a:cubicBezTo>
                  <a:pt x="25193" y="75609"/>
                  <a:pt x="24000" y="76806"/>
                  <a:pt x="24000" y="78284"/>
                </a:cubicBezTo>
                <a:cubicBezTo>
                  <a:pt x="24000" y="79761"/>
                  <a:pt x="25193" y="80958"/>
                  <a:pt x="26666" y="80958"/>
                </a:cubicBezTo>
                <a:lnTo>
                  <a:pt x="93333" y="80958"/>
                </a:lnTo>
                <a:cubicBezTo>
                  <a:pt x="94806" y="80958"/>
                  <a:pt x="96000" y="79761"/>
                  <a:pt x="96000" y="78284"/>
                </a:cubicBezTo>
                <a:cubicBezTo>
                  <a:pt x="96000" y="76806"/>
                  <a:pt x="94806" y="75609"/>
                  <a:pt x="93333" y="75609"/>
                </a:cubicBezTo>
                <a:close/>
                <a:moveTo>
                  <a:pt x="26666" y="63305"/>
                </a:moveTo>
                <a:cubicBezTo>
                  <a:pt x="25193" y="63305"/>
                  <a:pt x="24000" y="64502"/>
                  <a:pt x="24000" y="65979"/>
                </a:cubicBezTo>
                <a:cubicBezTo>
                  <a:pt x="24000" y="67457"/>
                  <a:pt x="25193" y="68654"/>
                  <a:pt x="26666" y="68654"/>
                </a:cubicBezTo>
                <a:lnTo>
                  <a:pt x="93333" y="68654"/>
                </a:lnTo>
                <a:cubicBezTo>
                  <a:pt x="94806" y="68654"/>
                  <a:pt x="96000" y="67457"/>
                  <a:pt x="96000" y="65979"/>
                </a:cubicBezTo>
                <a:cubicBezTo>
                  <a:pt x="96000" y="64502"/>
                  <a:pt x="94806" y="63305"/>
                  <a:pt x="93333" y="63305"/>
                </a:cubicBezTo>
                <a:close/>
                <a:moveTo>
                  <a:pt x="26666" y="51001"/>
                </a:moveTo>
                <a:cubicBezTo>
                  <a:pt x="25193" y="51001"/>
                  <a:pt x="24000" y="52198"/>
                  <a:pt x="24000" y="53675"/>
                </a:cubicBezTo>
                <a:cubicBezTo>
                  <a:pt x="24000" y="55152"/>
                  <a:pt x="25193" y="56350"/>
                  <a:pt x="26666" y="56350"/>
                </a:cubicBezTo>
                <a:lnTo>
                  <a:pt x="93333" y="56350"/>
                </a:lnTo>
                <a:cubicBezTo>
                  <a:pt x="94806" y="56350"/>
                  <a:pt x="96000" y="55152"/>
                  <a:pt x="96000" y="53675"/>
                </a:cubicBezTo>
                <a:cubicBezTo>
                  <a:pt x="96000" y="52198"/>
                  <a:pt x="94806" y="51001"/>
                  <a:pt x="93333" y="51001"/>
                </a:cubicBezTo>
                <a:close/>
                <a:moveTo>
                  <a:pt x="26666" y="38697"/>
                </a:moveTo>
                <a:cubicBezTo>
                  <a:pt x="25193" y="38697"/>
                  <a:pt x="24000" y="39894"/>
                  <a:pt x="24000" y="41371"/>
                </a:cubicBezTo>
                <a:cubicBezTo>
                  <a:pt x="24000" y="42848"/>
                  <a:pt x="25193" y="44046"/>
                  <a:pt x="26666" y="44046"/>
                </a:cubicBezTo>
                <a:lnTo>
                  <a:pt x="93333" y="44046"/>
                </a:lnTo>
                <a:cubicBezTo>
                  <a:pt x="94806" y="44046"/>
                  <a:pt x="96000" y="42848"/>
                  <a:pt x="96000" y="41371"/>
                </a:cubicBezTo>
                <a:cubicBezTo>
                  <a:pt x="96000" y="39894"/>
                  <a:pt x="94806" y="38697"/>
                  <a:pt x="93333" y="38697"/>
                </a:cubicBezTo>
                <a:close/>
                <a:moveTo>
                  <a:pt x="0" y="11366"/>
                </a:moveTo>
                <a:lnTo>
                  <a:pt x="6739" y="11366"/>
                </a:lnTo>
                <a:lnTo>
                  <a:pt x="6739" y="17459"/>
                </a:lnTo>
                <a:cubicBezTo>
                  <a:pt x="6739" y="22260"/>
                  <a:pt x="10619" y="26151"/>
                  <a:pt x="15405" y="26151"/>
                </a:cubicBezTo>
                <a:cubicBezTo>
                  <a:pt x="20192" y="26151"/>
                  <a:pt x="24072" y="22260"/>
                  <a:pt x="24072" y="17459"/>
                </a:cubicBezTo>
                <a:lnTo>
                  <a:pt x="24072" y="11366"/>
                </a:lnTo>
                <a:lnTo>
                  <a:pt x="29716" y="11366"/>
                </a:lnTo>
                <a:lnTo>
                  <a:pt x="29716" y="17459"/>
                </a:lnTo>
                <a:cubicBezTo>
                  <a:pt x="29716" y="22260"/>
                  <a:pt x="33597" y="26151"/>
                  <a:pt x="38383" y="26151"/>
                </a:cubicBezTo>
                <a:cubicBezTo>
                  <a:pt x="43170" y="26151"/>
                  <a:pt x="47050" y="22260"/>
                  <a:pt x="47050" y="17459"/>
                </a:cubicBezTo>
                <a:lnTo>
                  <a:pt x="47050" y="11366"/>
                </a:lnTo>
                <a:lnTo>
                  <a:pt x="52694" y="11366"/>
                </a:lnTo>
                <a:lnTo>
                  <a:pt x="52694" y="17459"/>
                </a:lnTo>
                <a:cubicBezTo>
                  <a:pt x="52694" y="22260"/>
                  <a:pt x="56574" y="26151"/>
                  <a:pt x="61361" y="26151"/>
                </a:cubicBezTo>
                <a:cubicBezTo>
                  <a:pt x="66147" y="26151"/>
                  <a:pt x="70028" y="22260"/>
                  <a:pt x="70028" y="17459"/>
                </a:cubicBezTo>
                <a:lnTo>
                  <a:pt x="70028" y="11366"/>
                </a:lnTo>
                <a:lnTo>
                  <a:pt x="75672" y="11366"/>
                </a:lnTo>
                <a:lnTo>
                  <a:pt x="75672" y="17459"/>
                </a:lnTo>
                <a:cubicBezTo>
                  <a:pt x="75672" y="22260"/>
                  <a:pt x="79552" y="26151"/>
                  <a:pt x="84339" y="26151"/>
                </a:cubicBezTo>
                <a:cubicBezTo>
                  <a:pt x="89125" y="26151"/>
                  <a:pt x="93005" y="22260"/>
                  <a:pt x="93005" y="17459"/>
                </a:cubicBezTo>
                <a:lnTo>
                  <a:pt x="93005" y="11366"/>
                </a:lnTo>
                <a:lnTo>
                  <a:pt x="98650" y="11366"/>
                </a:lnTo>
                <a:lnTo>
                  <a:pt x="98650" y="17459"/>
                </a:lnTo>
                <a:cubicBezTo>
                  <a:pt x="98650" y="22259"/>
                  <a:pt x="102530" y="26151"/>
                  <a:pt x="107316" y="26151"/>
                </a:cubicBezTo>
                <a:cubicBezTo>
                  <a:pt x="112103" y="26151"/>
                  <a:pt x="115983" y="22259"/>
                  <a:pt x="115983" y="17459"/>
                </a:cubicBezTo>
                <a:lnTo>
                  <a:pt x="115983" y="11366"/>
                </a:lnTo>
                <a:lnTo>
                  <a:pt x="120000" y="11366"/>
                </a:lnTo>
                <a:lnTo>
                  <a:pt x="120000" y="120000"/>
                </a:lnTo>
                <a:lnTo>
                  <a:pt x="0" y="120000"/>
                </a:lnTo>
                <a:close/>
                <a:moveTo>
                  <a:pt x="15405" y="0"/>
                </a:moveTo>
                <a:cubicBezTo>
                  <a:pt x="17983" y="0"/>
                  <a:pt x="20072" y="2095"/>
                  <a:pt x="20072" y="4680"/>
                </a:cubicBezTo>
                <a:lnTo>
                  <a:pt x="20072" y="18051"/>
                </a:lnTo>
                <a:cubicBezTo>
                  <a:pt x="20072" y="20636"/>
                  <a:pt x="17983" y="22732"/>
                  <a:pt x="15405" y="22732"/>
                </a:cubicBezTo>
                <a:cubicBezTo>
                  <a:pt x="12828" y="22732"/>
                  <a:pt x="10739" y="20636"/>
                  <a:pt x="10739" y="18051"/>
                </a:cubicBezTo>
                <a:lnTo>
                  <a:pt x="10739" y="4680"/>
                </a:lnTo>
                <a:cubicBezTo>
                  <a:pt x="10739" y="2095"/>
                  <a:pt x="12828" y="0"/>
                  <a:pt x="15405" y="0"/>
                </a:cubicBezTo>
                <a:close/>
                <a:moveTo>
                  <a:pt x="38383" y="0"/>
                </a:moveTo>
                <a:cubicBezTo>
                  <a:pt x="40960" y="0"/>
                  <a:pt x="43050" y="2095"/>
                  <a:pt x="43050" y="4680"/>
                </a:cubicBezTo>
                <a:lnTo>
                  <a:pt x="43050" y="18051"/>
                </a:lnTo>
                <a:cubicBezTo>
                  <a:pt x="43050" y="20636"/>
                  <a:pt x="40960" y="22732"/>
                  <a:pt x="38383" y="22732"/>
                </a:cubicBezTo>
                <a:cubicBezTo>
                  <a:pt x="35806" y="22732"/>
                  <a:pt x="33716" y="20636"/>
                  <a:pt x="33716" y="18051"/>
                </a:cubicBezTo>
                <a:lnTo>
                  <a:pt x="33716" y="4680"/>
                </a:lnTo>
                <a:cubicBezTo>
                  <a:pt x="33716" y="2095"/>
                  <a:pt x="35806" y="0"/>
                  <a:pt x="38383" y="0"/>
                </a:cubicBezTo>
                <a:close/>
                <a:moveTo>
                  <a:pt x="61361" y="0"/>
                </a:moveTo>
                <a:cubicBezTo>
                  <a:pt x="63938" y="0"/>
                  <a:pt x="66028" y="2095"/>
                  <a:pt x="66028" y="4680"/>
                </a:cubicBezTo>
                <a:lnTo>
                  <a:pt x="66028" y="18051"/>
                </a:lnTo>
                <a:cubicBezTo>
                  <a:pt x="66028" y="20636"/>
                  <a:pt x="63938" y="22731"/>
                  <a:pt x="61361" y="22731"/>
                </a:cubicBezTo>
                <a:cubicBezTo>
                  <a:pt x="58784" y="22731"/>
                  <a:pt x="56694" y="20636"/>
                  <a:pt x="56694" y="18051"/>
                </a:cubicBezTo>
                <a:lnTo>
                  <a:pt x="56694" y="4680"/>
                </a:lnTo>
                <a:cubicBezTo>
                  <a:pt x="56694" y="2095"/>
                  <a:pt x="58784" y="0"/>
                  <a:pt x="61361" y="0"/>
                </a:cubicBezTo>
                <a:close/>
                <a:moveTo>
                  <a:pt x="84339" y="0"/>
                </a:moveTo>
                <a:cubicBezTo>
                  <a:pt x="86916" y="0"/>
                  <a:pt x="89005" y="2095"/>
                  <a:pt x="89005" y="4680"/>
                </a:cubicBezTo>
                <a:lnTo>
                  <a:pt x="89005" y="18051"/>
                </a:lnTo>
                <a:cubicBezTo>
                  <a:pt x="89005" y="20636"/>
                  <a:pt x="86916" y="22731"/>
                  <a:pt x="84339" y="22731"/>
                </a:cubicBezTo>
                <a:cubicBezTo>
                  <a:pt x="81761" y="22731"/>
                  <a:pt x="79672" y="20636"/>
                  <a:pt x="79672" y="18051"/>
                </a:cubicBezTo>
                <a:lnTo>
                  <a:pt x="79672" y="4680"/>
                </a:lnTo>
                <a:cubicBezTo>
                  <a:pt x="79672" y="2095"/>
                  <a:pt x="81761" y="0"/>
                  <a:pt x="84339" y="0"/>
                </a:cubicBezTo>
                <a:close/>
                <a:moveTo>
                  <a:pt x="107316" y="0"/>
                </a:moveTo>
                <a:cubicBezTo>
                  <a:pt x="109894" y="0"/>
                  <a:pt x="111983" y="2095"/>
                  <a:pt x="111983" y="4680"/>
                </a:cubicBezTo>
                <a:lnTo>
                  <a:pt x="111983" y="18051"/>
                </a:lnTo>
                <a:cubicBezTo>
                  <a:pt x="111983" y="20636"/>
                  <a:pt x="109894" y="22731"/>
                  <a:pt x="107316" y="22731"/>
                </a:cubicBezTo>
                <a:cubicBezTo>
                  <a:pt x="104739" y="22731"/>
                  <a:pt x="102650" y="20636"/>
                  <a:pt x="102650" y="18051"/>
                </a:cubicBezTo>
                <a:lnTo>
                  <a:pt x="102650" y="4680"/>
                </a:lnTo>
                <a:cubicBezTo>
                  <a:pt x="102650" y="2095"/>
                  <a:pt x="104739" y="0"/>
                  <a:pt x="107316" y="0"/>
                </a:cubicBezTo>
                <a:close/>
              </a:path>
            </a:pathLst>
          </a:custGeom>
          <a:solidFill>
            <a:srgbClr val="1ED4DE"/>
          </a:solidFill>
          <a:ln>
            <a:noFill/>
          </a:ln>
        </p:spPr>
        <p:txBody>
          <a:bodyPr wrap="square" lIns="121868" tIns="60917" rIns="121868" bIns="60917" anchor="ctr" anchorCtr="0">
            <a:noAutofit/>
          </a:bodyPr>
          <a:lstStyle/>
          <a:p>
            <a:pPr algn="ctr" defTabSz="1218895"/>
            <a:endParaRPr sz="2399" kern="0">
              <a:solidFill>
                <a:srgbClr val="FFFFFF"/>
              </a:solidFill>
              <a:latin typeface="Arial"/>
              <a:ea typeface="Arial"/>
              <a:cs typeface="Arial"/>
              <a:sym typeface="Arial"/>
            </a:endParaRPr>
          </a:p>
        </p:txBody>
      </p:sp>
      <p:grpSp>
        <p:nvGrpSpPr>
          <p:cNvPr id="26" name="Shape 717"/>
          <p:cNvGrpSpPr/>
          <p:nvPr/>
        </p:nvGrpSpPr>
        <p:grpSpPr>
          <a:xfrm>
            <a:off x="8560868" y="2378816"/>
            <a:ext cx="3705744" cy="897784"/>
            <a:chOff x="2113657" y="4283315"/>
            <a:chExt cx="3887257" cy="673513"/>
          </a:xfrm>
        </p:grpSpPr>
        <p:sp>
          <p:nvSpPr>
            <p:cNvPr id="28" name="Shape 718"/>
            <p:cNvSpPr txBox="1"/>
            <p:nvPr/>
          </p:nvSpPr>
          <p:spPr>
            <a:xfrm>
              <a:off x="2113657" y="4495163"/>
              <a:ext cx="3887257"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a:solidFill>
                    <a:srgbClr val="595959"/>
                  </a:solidFill>
                  <a:latin typeface="Times New Roman" panose="02020603050405020304" pitchFamily="18" charset="0"/>
                  <a:ea typeface="Arial"/>
                  <a:cs typeface="Times New Roman" panose="02020603050405020304" pitchFamily="18" charset="0"/>
                </a:rPr>
                <a:t>Not applicable</a:t>
              </a:r>
              <a:endParaRPr lang="en"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29" name="Shape 719"/>
            <p:cNvSpPr txBox="1"/>
            <p:nvPr/>
          </p:nvSpPr>
          <p:spPr>
            <a:xfrm>
              <a:off x="2113658" y="4283315"/>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sym typeface="Arial"/>
                </a:rPr>
                <a:t>After sale services/ Guarantee</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grpSp>
        <p:nvGrpSpPr>
          <p:cNvPr id="31" name="Shape 720"/>
          <p:cNvGrpSpPr/>
          <p:nvPr/>
        </p:nvGrpSpPr>
        <p:grpSpPr>
          <a:xfrm>
            <a:off x="8560867" y="4261751"/>
            <a:ext cx="3627958" cy="897784"/>
            <a:chOff x="2113657" y="4283314"/>
            <a:chExt cx="3647460" cy="673513"/>
          </a:xfrm>
        </p:grpSpPr>
        <p:sp>
          <p:nvSpPr>
            <p:cNvPr id="32" name="Shape 721"/>
            <p:cNvSpPr txBox="1"/>
            <p:nvPr/>
          </p:nvSpPr>
          <p:spPr>
            <a:xfrm>
              <a:off x="2113657" y="4495162"/>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pt-BR" sz="1600" kern="0" dirty="0" smtClean="0">
                  <a:solidFill>
                    <a:srgbClr val="595959"/>
                  </a:solidFill>
                  <a:latin typeface="Times New Roman" panose="02020603050405020304" pitchFamily="18" charset="0"/>
                  <a:ea typeface="Arial"/>
                  <a:cs typeface="Times New Roman" panose="02020603050405020304" pitchFamily="18" charset="0"/>
                  <a:sym typeface="Arial"/>
                </a:rPr>
                <a:t>Local (Iran) Certificates </a:t>
              </a:r>
              <a:endParaRPr lang="pt-BR"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33" name="Shape 722"/>
            <p:cNvSpPr txBox="1"/>
            <p:nvPr/>
          </p:nvSpPr>
          <p:spPr>
            <a:xfrm>
              <a:off x="2113658" y="4283314"/>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sym typeface="Arial"/>
                </a:rPr>
                <a:t>Standards and legally certificates:</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34" name="Shape 450"/>
          <p:cNvSpPr/>
          <p:nvPr/>
        </p:nvSpPr>
        <p:spPr>
          <a:xfrm>
            <a:off x="8841213" y="3657600"/>
            <a:ext cx="590697" cy="565118"/>
          </a:xfrm>
          <a:custGeom>
            <a:avLst/>
            <a:gdLst/>
            <a:ahLst/>
            <a:cxnLst/>
            <a:rect l="0" t="0" r="0" b="0"/>
            <a:pathLst>
              <a:path w="120000" h="120000" extrusionOk="0">
                <a:moveTo>
                  <a:pt x="65274" y="39473"/>
                </a:moveTo>
                <a:cubicBezTo>
                  <a:pt x="53599" y="36371"/>
                  <a:pt x="41599" y="43242"/>
                  <a:pt x="38470" y="54820"/>
                </a:cubicBezTo>
                <a:cubicBezTo>
                  <a:pt x="35342" y="66398"/>
                  <a:pt x="42270" y="78299"/>
                  <a:pt x="53945" y="81402"/>
                </a:cubicBezTo>
                <a:cubicBezTo>
                  <a:pt x="65620" y="84504"/>
                  <a:pt x="77621" y="77633"/>
                  <a:pt x="80749" y="66055"/>
                </a:cubicBezTo>
                <a:cubicBezTo>
                  <a:pt x="83877" y="54477"/>
                  <a:pt x="76949" y="42576"/>
                  <a:pt x="65274" y="39473"/>
                </a:cubicBezTo>
                <a:close/>
                <a:moveTo>
                  <a:pt x="69168" y="25060"/>
                </a:moveTo>
                <a:cubicBezTo>
                  <a:pt x="88870" y="30296"/>
                  <a:pt x="100561" y="50379"/>
                  <a:pt x="95282" y="69917"/>
                </a:cubicBezTo>
                <a:cubicBezTo>
                  <a:pt x="90003" y="89455"/>
                  <a:pt x="69753" y="101050"/>
                  <a:pt x="50051" y="95815"/>
                </a:cubicBezTo>
                <a:cubicBezTo>
                  <a:pt x="30350" y="90579"/>
                  <a:pt x="18658" y="70496"/>
                  <a:pt x="23937" y="50958"/>
                </a:cubicBezTo>
                <a:cubicBezTo>
                  <a:pt x="29216" y="31420"/>
                  <a:pt x="49467" y="19825"/>
                  <a:pt x="69168" y="25060"/>
                </a:cubicBezTo>
                <a:close/>
                <a:moveTo>
                  <a:pt x="70584" y="19819"/>
                </a:moveTo>
                <a:cubicBezTo>
                  <a:pt x="47964" y="13808"/>
                  <a:pt x="24713" y="27121"/>
                  <a:pt x="18652" y="49554"/>
                </a:cubicBezTo>
                <a:cubicBezTo>
                  <a:pt x="12591" y="71987"/>
                  <a:pt x="26015" y="95045"/>
                  <a:pt x="48635" y="101056"/>
                </a:cubicBezTo>
                <a:cubicBezTo>
                  <a:pt x="71255" y="107067"/>
                  <a:pt x="94506" y="93754"/>
                  <a:pt x="100567" y="71321"/>
                </a:cubicBezTo>
                <a:cubicBezTo>
                  <a:pt x="106628" y="48888"/>
                  <a:pt x="93204" y="25830"/>
                  <a:pt x="70584" y="19819"/>
                </a:cubicBezTo>
                <a:close/>
                <a:moveTo>
                  <a:pt x="120000" y="28418"/>
                </a:moveTo>
                <a:lnTo>
                  <a:pt x="119819" y="29085"/>
                </a:lnTo>
                <a:lnTo>
                  <a:pt x="119636" y="28804"/>
                </a:lnTo>
                <a:close/>
                <a:moveTo>
                  <a:pt x="84120" y="4683"/>
                </a:moveTo>
                <a:lnTo>
                  <a:pt x="83867" y="19572"/>
                </a:lnTo>
                <a:lnTo>
                  <a:pt x="83406" y="19449"/>
                </a:lnTo>
                <a:cubicBezTo>
                  <a:pt x="87163" y="21546"/>
                  <a:pt x="90559" y="24117"/>
                  <a:pt x="93431" y="27166"/>
                </a:cubicBezTo>
                <a:lnTo>
                  <a:pt x="106796" y="23870"/>
                </a:lnTo>
                <a:lnTo>
                  <a:pt x="115363" y="39849"/>
                </a:lnTo>
                <a:lnTo>
                  <a:pt x="105840" y="48364"/>
                </a:lnTo>
                <a:cubicBezTo>
                  <a:pt x="107034" y="52676"/>
                  <a:pt x="107596" y="57191"/>
                  <a:pt x="107394" y="61781"/>
                </a:cubicBezTo>
                <a:lnTo>
                  <a:pt x="119289" y="68330"/>
                </a:lnTo>
                <a:lnTo>
                  <a:pt x="114566" y="85810"/>
                </a:lnTo>
                <a:lnTo>
                  <a:pt x="100132" y="85570"/>
                </a:lnTo>
                <a:cubicBezTo>
                  <a:pt x="98307" y="88594"/>
                  <a:pt x="96096" y="91321"/>
                  <a:pt x="93619" y="93756"/>
                </a:cubicBezTo>
                <a:lnTo>
                  <a:pt x="98359" y="106025"/>
                </a:lnTo>
                <a:lnTo>
                  <a:pt x="83411" y="116405"/>
                </a:lnTo>
                <a:lnTo>
                  <a:pt x="72073" y="106643"/>
                </a:lnTo>
                <a:lnTo>
                  <a:pt x="73453" y="105685"/>
                </a:lnTo>
                <a:cubicBezTo>
                  <a:pt x="69110" y="107079"/>
                  <a:pt x="64517" y="107749"/>
                  <a:pt x="59835" y="107723"/>
                </a:cubicBezTo>
                <a:lnTo>
                  <a:pt x="52963" y="119999"/>
                </a:lnTo>
                <a:lnTo>
                  <a:pt x="35336" y="115316"/>
                </a:lnTo>
                <a:lnTo>
                  <a:pt x="35574" y="101277"/>
                </a:lnTo>
                <a:cubicBezTo>
                  <a:pt x="31839" y="99165"/>
                  <a:pt x="28466" y="96583"/>
                  <a:pt x="25614" y="93529"/>
                </a:cubicBezTo>
                <a:lnTo>
                  <a:pt x="25843" y="94015"/>
                </a:lnTo>
                <a:lnTo>
                  <a:pt x="11102" y="96847"/>
                </a:lnTo>
                <a:lnTo>
                  <a:pt x="3390" y="80445"/>
                </a:lnTo>
                <a:lnTo>
                  <a:pt x="13359" y="72429"/>
                </a:lnTo>
                <a:cubicBezTo>
                  <a:pt x="12295" y="68561"/>
                  <a:pt x="11739" y="64530"/>
                  <a:pt x="11738" y="60428"/>
                </a:cubicBezTo>
                <a:lnTo>
                  <a:pt x="0" y="53965"/>
                </a:lnTo>
                <a:lnTo>
                  <a:pt x="4723" y="36484"/>
                </a:lnTo>
                <a:lnTo>
                  <a:pt x="18174" y="36709"/>
                </a:lnTo>
                <a:cubicBezTo>
                  <a:pt x="19999" y="33515"/>
                  <a:pt x="22203" y="30603"/>
                  <a:pt x="24696" y="27997"/>
                </a:cubicBezTo>
                <a:lnTo>
                  <a:pt x="20190" y="14215"/>
                </a:lnTo>
                <a:lnTo>
                  <a:pt x="35666" y="4625"/>
                </a:lnTo>
                <a:lnTo>
                  <a:pt x="46473" y="14962"/>
                </a:lnTo>
                <a:lnTo>
                  <a:pt x="46365" y="15030"/>
                </a:lnTo>
                <a:cubicBezTo>
                  <a:pt x="50613" y="13704"/>
                  <a:pt x="55098" y="13091"/>
                  <a:pt x="59667" y="13141"/>
                </a:cubicBezTo>
                <a:lnTo>
                  <a:pt x="59206" y="13018"/>
                </a:lnTo>
                <a:lnTo>
                  <a:pt x="66493" y="0"/>
                </a:lnTo>
                <a:close/>
              </a:path>
            </a:pathLst>
          </a:custGeom>
          <a:solidFill>
            <a:srgbClr val="E62949"/>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Tree>
    <p:extLst>
      <p:ext uri="{BB962C8B-B14F-4D97-AF65-F5344CB8AC3E}">
        <p14:creationId xmlns:p14="http://schemas.microsoft.com/office/powerpoint/2010/main" val="315587939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704"/>
        <p:cNvGrpSpPr/>
        <p:nvPr/>
      </p:nvGrpSpPr>
      <p:grpSpPr>
        <a:xfrm>
          <a:off x="0" y="0"/>
          <a:ext cx="0" cy="0"/>
          <a:chOff x="0" y="0"/>
          <a:chExt cx="0" cy="0"/>
        </a:xfrm>
      </p:grpSpPr>
      <p:sp>
        <p:nvSpPr>
          <p:cNvPr id="707" name="Shape 707"/>
          <p:cNvSpPr txBox="1"/>
          <p:nvPr/>
        </p:nvSpPr>
        <p:spPr>
          <a:xfrm>
            <a:off x="455612" y="2866636"/>
            <a:ext cx="3818592" cy="3076964"/>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kern="0" dirty="0">
                <a:solidFill>
                  <a:srgbClr val="3F3F3F"/>
                </a:solidFill>
                <a:latin typeface="Times New Roman" panose="02020603050405020304" pitchFamily="18" charset="0"/>
                <a:ea typeface="Arial"/>
                <a:cs typeface="Times New Roman" panose="02020603050405020304" pitchFamily="18" charset="0"/>
                <a:sym typeface="Arial"/>
              </a:rPr>
              <a:t>Indications:   Weight loss and weight maintenance; Reduction of appetite</a:t>
            </a:r>
          </a:p>
          <a:p>
            <a:pPr marL="285750" indent="-285750" defTabSz="1218895">
              <a:buFont typeface="Arial" panose="020B0604020202020204" pitchFamily="34" charset="0"/>
              <a:buChar char="•"/>
            </a:pPr>
            <a:r>
              <a:rPr lang="en-US" kern="0" dirty="0">
                <a:solidFill>
                  <a:srgbClr val="3F3F3F"/>
                </a:solidFill>
                <a:latin typeface="Times New Roman" panose="02020603050405020304" pitchFamily="18" charset="0"/>
                <a:ea typeface="Arial"/>
                <a:cs typeface="Times New Roman" panose="02020603050405020304" pitchFamily="18" charset="0"/>
                <a:sym typeface="Arial"/>
              </a:rPr>
              <a:t>Dosage form and packaging: 60 Soft capsule - 25 mg</a:t>
            </a:r>
          </a:p>
          <a:p>
            <a:pPr marL="285750" indent="-285750" defTabSz="1218895">
              <a:buFont typeface="Arial" panose="020B0604020202020204" pitchFamily="34" charset="0"/>
              <a:buChar char="•"/>
            </a:pPr>
            <a:r>
              <a:rPr lang="en-US" kern="0" dirty="0">
                <a:solidFill>
                  <a:srgbClr val="3F3F3F"/>
                </a:solidFill>
                <a:latin typeface="Times New Roman" panose="02020603050405020304" pitchFamily="18" charset="0"/>
                <a:ea typeface="Arial"/>
                <a:cs typeface="Times New Roman" panose="02020603050405020304" pitchFamily="18" charset="0"/>
                <a:sym typeface="Arial"/>
              </a:rPr>
              <a:t>Composition: Cumin essential oil</a:t>
            </a:r>
          </a:p>
          <a:p>
            <a:pPr marL="285750" indent="-285750" defTabSz="1218895">
              <a:buFont typeface="Arial" panose="020B0604020202020204" pitchFamily="34" charset="0"/>
              <a:buChar char="•"/>
            </a:pPr>
            <a:r>
              <a:rPr lang="en-US" kern="0" dirty="0">
                <a:solidFill>
                  <a:srgbClr val="3F3F3F"/>
                </a:solidFill>
                <a:latin typeface="Times New Roman" panose="02020603050405020304" pitchFamily="18" charset="0"/>
                <a:ea typeface="Arial"/>
                <a:cs typeface="Times New Roman" panose="02020603050405020304" pitchFamily="18" charset="0"/>
                <a:sym typeface="Arial"/>
              </a:rPr>
              <a:t>Administration: 3 times a day, every time a soft capsule should be taken with some liquids before meals.</a:t>
            </a:r>
          </a:p>
          <a:p>
            <a:pPr defTabSz="1218895"/>
            <a:endParaRPr lang="en-US" sz="1550" kern="0" dirty="0">
              <a:solidFill>
                <a:srgbClr val="3F3F3F"/>
              </a:solidFill>
              <a:ea typeface="Arial"/>
              <a:cs typeface="Arial"/>
              <a:sym typeface="Arial"/>
            </a:endParaRPr>
          </a:p>
        </p:txBody>
      </p:sp>
      <p:sp>
        <p:nvSpPr>
          <p:cNvPr id="708" name="Shape 708"/>
          <p:cNvSpPr txBox="1"/>
          <p:nvPr/>
        </p:nvSpPr>
        <p:spPr>
          <a:xfrm>
            <a:off x="531812" y="2257036"/>
            <a:ext cx="4038600" cy="533341"/>
          </a:xfrm>
          <a:prstGeom prst="rect">
            <a:avLst/>
          </a:prstGeom>
          <a:noFill/>
          <a:ln>
            <a:noFill/>
          </a:ln>
        </p:spPr>
        <p:txBody>
          <a:bodyPr wrap="square" lIns="121868" tIns="60917" rIns="121868" bIns="60917" anchor="t" anchorCtr="0">
            <a:noAutofit/>
          </a:bodyPr>
          <a:lstStyle/>
          <a:p>
            <a:pPr defTabSz="1218895"/>
            <a:r>
              <a:rPr lang="en-US" sz="2400" b="1" kern="0" dirty="0" smtClean="0">
                <a:solidFill>
                  <a:srgbClr val="3F3F3F"/>
                </a:solidFill>
                <a:ea typeface="Arial"/>
                <a:cs typeface="Arial"/>
              </a:rPr>
              <a:t>Cumin 75 </a:t>
            </a:r>
            <a:r>
              <a:rPr lang="en-US" sz="2400" b="1" kern="0" dirty="0">
                <a:solidFill>
                  <a:srgbClr val="3F3F3F"/>
                </a:solidFill>
                <a:ea typeface="Arial"/>
                <a:cs typeface="Arial"/>
              </a:rPr>
              <a:t>Soft Capsule</a:t>
            </a:r>
            <a:endParaRPr lang="en" sz="2400" b="1" kern="0" dirty="0">
              <a:solidFill>
                <a:srgbClr val="3F3F3F"/>
              </a:solidFill>
              <a:ea typeface="Arial"/>
              <a:cs typeface="Arial"/>
              <a:sym typeface="Arial"/>
            </a:endParaRPr>
          </a:p>
        </p:txBody>
      </p:sp>
      <p:grpSp>
        <p:nvGrpSpPr>
          <p:cNvPr id="711" name="Shape 711"/>
          <p:cNvGrpSpPr/>
          <p:nvPr/>
        </p:nvGrpSpPr>
        <p:grpSpPr>
          <a:xfrm>
            <a:off x="8560868" y="832749"/>
            <a:ext cx="3400944" cy="897785"/>
            <a:chOff x="2113657" y="4283314"/>
            <a:chExt cx="3647460" cy="673514"/>
          </a:xfrm>
        </p:grpSpPr>
        <p:sp>
          <p:nvSpPr>
            <p:cNvPr id="712" name="Shape 712"/>
            <p:cNvSpPr txBox="1"/>
            <p:nvPr/>
          </p:nvSpPr>
          <p:spPr>
            <a:xfrm>
              <a:off x="2113657" y="4495163"/>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20000 </a:t>
              </a: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Packages (</a:t>
              </a: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Per </a:t>
              </a: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35 Days)</a:t>
              </a:r>
              <a:endParaRPr lang="en"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713" name="Shape 713"/>
            <p:cNvSpPr txBox="1"/>
            <p:nvPr/>
          </p:nvSpPr>
          <p:spPr>
            <a:xfrm>
              <a:off x="2113658" y="4283314"/>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rPr>
                <a:t>Production capacity</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30" name="Shape 451"/>
          <p:cNvSpPr/>
          <p:nvPr/>
        </p:nvSpPr>
        <p:spPr>
          <a:xfrm rot="1795255">
            <a:off x="8958484" y="273676"/>
            <a:ext cx="356158" cy="656509"/>
          </a:xfrm>
          <a:custGeom>
            <a:avLst/>
            <a:gdLst/>
            <a:ahLst/>
            <a:cxnLst/>
            <a:rect l="0" t="0" r="0" b="0"/>
            <a:pathLst>
              <a:path w="120000" h="120000" extrusionOk="0">
                <a:moveTo>
                  <a:pt x="60041" y="0"/>
                </a:moveTo>
                <a:cubicBezTo>
                  <a:pt x="68312" y="142"/>
                  <a:pt x="77049" y="3617"/>
                  <a:pt x="77802" y="9249"/>
                </a:cubicBezTo>
                <a:cubicBezTo>
                  <a:pt x="79731" y="16341"/>
                  <a:pt x="68983" y="18083"/>
                  <a:pt x="72034" y="26607"/>
                </a:cubicBezTo>
                <a:lnTo>
                  <a:pt x="120000" y="26607"/>
                </a:lnTo>
                <a:lnTo>
                  <a:pt x="120000" y="53320"/>
                </a:lnTo>
                <a:cubicBezTo>
                  <a:pt x="105180" y="54850"/>
                  <a:pt x="101982" y="49006"/>
                  <a:pt x="89415" y="50069"/>
                </a:cubicBezTo>
                <a:cubicBezTo>
                  <a:pt x="79319" y="50489"/>
                  <a:pt x="73089" y="55363"/>
                  <a:pt x="72833" y="59977"/>
                </a:cubicBezTo>
                <a:cubicBezTo>
                  <a:pt x="73004" y="64029"/>
                  <a:pt x="79442" y="70012"/>
                  <a:pt x="91464" y="70060"/>
                </a:cubicBezTo>
                <a:cubicBezTo>
                  <a:pt x="106013" y="69226"/>
                  <a:pt x="103877" y="65247"/>
                  <a:pt x="120000" y="65606"/>
                </a:cubicBezTo>
                <a:lnTo>
                  <a:pt x="120000" y="93541"/>
                </a:lnTo>
                <a:lnTo>
                  <a:pt x="70059" y="93541"/>
                </a:lnTo>
                <a:cubicBezTo>
                  <a:pt x="69329" y="102697"/>
                  <a:pt x="76533" y="101447"/>
                  <a:pt x="78036" y="109608"/>
                </a:cubicBezTo>
                <a:cubicBezTo>
                  <a:pt x="77950" y="116314"/>
                  <a:pt x="67224" y="119904"/>
                  <a:pt x="59959" y="120000"/>
                </a:cubicBezTo>
                <a:cubicBezTo>
                  <a:pt x="51687" y="119857"/>
                  <a:pt x="42950" y="116382"/>
                  <a:pt x="42197" y="110750"/>
                </a:cubicBezTo>
                <a:cubicBezTo>
                  <a:pt x="40279" y="103699"/>
                  <a:pt x="50892" y="101936"/>
                  <a:pt x="47995" y="93541"/>
                </a:cubicBezTo>
                <a:lnTo>
                  <a:pt x="0" y="93541"/>
                </a:lnTo>
                <a:lnTo>
                  <a:pt x="0" y="66075"/>
                </a:lnTo>
                <a:cubicBezTo>
                  <a:pt x="15368" y="64341"/>
                  <a:pt x="18478" y="70364"/>
                  <a:pt x="31219" y="69286"/>
                </a:cubicBezTo>
                <a:cubicBezTo>
                  <a:pt x="41315" y="68866"/>
                  <a:pt x="47545" y="63992"/>
                  <a:pt x="47801" y="59379"/>
                </a:cubicBezTo>
                <a:cubicBezTo>
                  <a:pt x="47631" y="55326"/>
                  <a:pt x="41193" y="49343"/>
                  <a:pt x="29171" y="49296"/>
                </a:cubicBezTo>
                <a:cubicBezTo>
                  <a:pt x="14433" y="50140"/>
                  <a:pt x="16816" y="54212"/>
                  <a:pt x="0" y="53739"/>
                </a:cubicBezTo>
                <a:lnTo>
                  <a:pt x="0" y="26607"/>
                </a:lnTo>
                <a:lnTo>
                  <a:pt x="49932" y="26607"/>
                </a:lnTo>
                <a:cubicBezTo>
                  <a:pt x="50748" y="17288"/>
                  <a:pt x="43474" y="18596"/>
                  <a:pt x="41963" y="10391"/>
                </a:cubicBezTo>
                <a:cubicBezTo>
                  <a:pt x="42049" y="3685"/>
                  <a:pt x="52775" y="95"/>
                  <a:pt x="60041" y="0"/>
                </a:cubicBezTo>
                <a:close/>
              </a:path>
            </a:pathLst>
          </a:custGeom>
          <a:solidFill>
            <a:srgbClr val="F4BD2D"/>
          </a:solidFill>
          <a:ln>
            <a:noFill/>
          </a:ln>
          <a:scene3d>
            <a:camera prst="orthographicFront">
              <a:rot lat="0" lon="0" rev="7200000"/>
            </a:camera>
            <a:lightRig rig="threePt" dir="t"/>
          </a:scene3d>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grpSp>
        <p:nvGrpSpPr>
          <p:cNvPr id="19" name="Shape 717"/>
          <p:cNvGrpSpPr/>
          <p:nvPr/>
        </p:nvGrpSpPr>
        <p:grpSpPr>
          <a:xfrm>
            <a:off x="8560868" y="6013117"/>
            <a:ext cx="3253608" cy="897784"/>
            <a:chOff x="2113657" y="4283315"/>
            <a:chExt cx="3647460" cy="673513"/>
          </a:xfrm>
        </p:grpSpPr>
        <p:sp>
          <p:nvSpPr>
            <p:cNvPr id="21" name="Shape 718"/>
            <p:cNvSpPr txBox="1"/>
            <p:nvPr/>
          </p:nvSpPr>
          <p:spPr>
            <a:xfrm>
              <a:off x="2113657" y="4495163"/>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 </a:t>
              </a: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4.35 </a:t>
              </a: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USD</a:t>
              </a:r>
              <a:endPar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22" name="Shape 719"/>
            <p:cNvSpPr txBox="1"/>
            <p:nvPr/>
          </p:nvSpPr>
          <p:spPr>
            <a:xfrm>
              <a:off x="2113658" y="4283315"/>
              <a:ext cx="3647459" cy="276999"/>
            </a:xfrm>
            <a:prstGeom prst="rect">
              <a:avLst/>
            </a:prstGeom>
            <a:noFill/>
            <a:ln>
              <a:noFill/>
            </a:ln>
          </p:spPr>
          <p:txBody>
            <a:bodyPr wrap="square" lIns="121868" tIns="60917" rIns="121868" bIns="60917" anchor="t" anchorCtr="0">
              <a:noAutofit/>
            </a:bodyPr>
            <a:lstStyle/>
            <a:p>
              <a:pPr defTabSz="1218895"/>
              <a:r>
                <a:rPr lang="en-US" b="1" kern="0" dirty="0" smtClean="0">
                  <a:solidFill>
                    <a:srgbClr val="595959"/>
                  </a:solidFill>
                  <a:latin typeface="Times New Roman" panose="02020603050405020304" pitchFamily="18" charset="0"/>
                  <a:ea typeface="Arial"/>
                  <a:cs typeface="Times New Roman" panose="02020603050405020304" pitchFamily="18" charset="0"/>
                  <a:sym typeface="Arial"/>
                </a:rPr>
                <a:t>Sales’ Price</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24" name="Shape 974"/>
          <p:cNvSpPr/>
          <p:nvPr/>
        </p:nvSpPr>
        <p:spPr>
          <a:xfrm rot="10800000">
            <a:off x="8959685" y="5491253"/>
            <a:ext cx="353751" cy="528546"/>
          </a:xfrm>
          <a:custGeom>
            <a:avLst/>
            <a:gdLst/>
            <a:ahLst/>
            <a:cxnLst/>
            <a:rect l="0" t="0" r="0" b="0"/>
            <a:pathLst>
              <a:path w="120000" h="120000" extrusionOk="0">
                <a:moveTo>
                  <a:pt x="51597" y="50921"/>
                </a:moveTo>
                <a:lnTo>
                  <a:pt x="51597" y="19698"/>
                </a:lnTo>
                <a:cubicBezTo>
                  <a:pt x="47669" y="20191"/>
                  <a:pt x="43916" y="21082"/>
                  <a:pt x="40531" y="22332"/>
                </a:cubicBezTo>
                <a:cubicBezTo>
                  <a:pt x="30598" y="26001"/>
                  <a:pt x="25457" y="32166"/>
                  <a:pt x="27169" y="38355"/>
                </a:cubicBezTo>
                <a:cubicBezTo>
                  <a:pt x="29239" y="46431"/>
                  <a:pt x="39005" y="49155"/>
                  <a:pt x="51597" y="50921"/>
                </a:cubicBezTo>
                <a:close/>
                <a:moveTo>
                  <a:pt x="67852" y="100379"/>
                </a:moveTo>
                <a:cubicBezTo>
                  <a:pt x="71963" y="99887"/>
                  <a:pt x="75901" y="98973"/>
                  <a:pt x="79437" y="97667"/>
                </a:cubicBezTo>
                <a:cubicBezTo>
                  <a:pt x="89370" y="93998"/>
                  <a:pt x="94511" y="87833"/>
                  <a:pt x="92799" y="81644"/>
                </a:cubicBezTo>
                <a:cubicBezTo>
                  <a:pt x="89506" y="73388"/>
                  <a:pt x="79840" y="69732"/>
                  <a:pt x="67852" y="67361"/>
                </a:cubicBezTo>
                <a:close/>
                <a:moveTo>
                  <a:pt x="67852" y="120000"/>
                </a:moveTo>
                <a:lnTo>
                  <a:pt x="51597" y="120000"/>
                </a:lnTo>
                <a:lnTo>
                  <a:pt x="51597" y="114256"/>
                </a:lnTo>
                <a:cubicBezTo>
                  <a:pt x="45417" y="113829"/>
                  <a:pt x="39328" y="112890"/>
                  <a:pt x="33554" y="111448"/>
                </a:cubicBezTo>
                <a:cubicBezTo>
                  <a:pt x="13606" y="106463"/>
                  <a:pt x="696" y="96271"/>
                  <a:pt x="0" y="84958"/>
                </a:cubicBezTo>
                <a:lnTo>
                  <a:pt x="26861" y="84529"/>
                </a:lnTo>
                <a:cubicBezTo>
                  <a:pt x="27245" y="90776"/>
                  <a:pt x="34374" y="96404"/>
                  <a:pt x="45389" y="99156"/>
                </a:cubicBezTo>
                <a:cubicBezTo>
                  <a:pt x="47394" y="99657"/>
                  <a:pt x="49467" y="100048"/>
                  <a:pt x="51597" y="100293"/>
                </a:cubicBezTo>
                <a:lnTo>
                  <a:pt x="51597" y="64682"/>
                </a:lnTo>
                <a:cubicBezTo>
                  <a:pt x="30368" y="61567"/>
                  <a:pt x="7690" y="58004"/>
                  <a:pt x="556" y="40045"/>
                </a:cubicBezTo>
                <a:cubicBezTo>
                  <a:pt x="-2422" y="28913"/>
                  <a:pt x="6883" y="17850"/>
                  <a:pt x="24755" y="11249"/>
                </a:cubicBezTo>
                <a:cubicBezTo>
                  <a:pt x="32832" y="8265"/>
                  <a:pt x="42066" y="6412"/>
                  <a:pt x="51597" y="5737"/>
                </a:cubicBezTo>
                <a:lnTo>
                  <a:pt x="51597" y="0"/>
                </a:lnTo>
                <a:lnTo>
                  <a:pt x="67852" y="0"/>
                </a:lnTo>
                <a:lnTo>
                  <a:pt x="67852" y="5703"/>
                </a:lnTo>
                <a:cubicBezTo>
                  <a:pt x="74209" y="6118"/>
                  <a:pt x="80479" y="7068"/>
                  <a:pt x="86414" y="8551"/>
                </a:cubicBezTo>
                <a:cubicBezTo>
                  <a:pt x="106363" y="13536"/>
                  <a:pt x="119273" y="23728"/>
                  <a:pt x="119969" y="35041"/>
                </a:cubicBezTo>
                <a:lnTo>
                  <a:pt x="93108" y="35470"/>
                </a:lnTo>
                <a:cubicBezTo>
                  <a:pt x="92723" y="29223"/>
                  <a:pt x="85594" y="23595"/>
                  <a:pt x="74579" y="20843"/>
                </a:cubicBezTo>
                <a:cubicBezTo>
                  <a:pt x="72410" y="20301"/>
                  <a:pt x="70160" y="19888"/>
                  <a:pt x="67852" y="19639"/>
                </a:cubicBezTo>
                <a:lnTo>
                  <a:pt x="67852" y="52969"/>
                </a:lnTo>
                <a:cubicBezTo>
                  <a:pt x="88284" y="55535"/>
                  <a:pt x="110482" y="59921"/>
                  <a:pt x="119411" y="79734"/>
                </a:cubicBezTo>
                <a:cubicBezTo>
                  <a:pt x="122511" y="90942"/>
                  <a:pt x="113201" y="102106"/>
                  <a:pt x="95213" y="108750"/>
                </a:cubicBezTo>
                <a:cubicBezTo>
                  <a:pt x="86990" y="111788"/>
                  <a:pt x="77568" y="113654"/>
                  <a:pt x="67852" y="114293"/>
                </a:cubicBezTo>
                <a:close/>
              </a:path>
            </a:pathLst>
          </a:custGeom>
          <a:solidFill>
            <a:schemeClr val="accent3">
              <a:lumMod val="75000"/>
            </a:schemeClr>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dk1"/>
              </a:solidFill>
              <a:latin typeface="Arial"/>
              <a:ea typeface="Arial"/>
              <a:cs typeface="Arial"/>
              <a:sym typeface="Arial"/>
            </a:endParaRP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1812" y="656836"/>
            <a:ext cx="3242945" cy="1066800"/>
          </a:xfrm>
          <a:prstGeom prst="rect">
            <a:avLst/>
          </a:prstGeom>
        </p:spPr>
      </p:pic>
      <p:pic>
        <p:nvPicPr>
          <p:cNvPr id="23" name="Picture 22" descr="http://www.herbemarket.com/image/cache/Product/barij%20essence/Cumin%20oral%20soft%20capsule-500x500.jpg"/>
          <p:cNvPicPr/>
          <p:nvPr/>
        </p:nvPicPr>
        <p:blipFill>
          <a:blip r:embed="rId4">
            <a:extLst>
              <a:ext uri="{28A0092B-C50C-407E-A947-70E740481C1C}">
                <a14:useLocalDpi xmlns:a14="http://schemas.microsoft.com/office/drawing/2010/main" val="0"/>
              </a:ext>
            </a:extLst>
          </a:blip>
          <a:srcRect/>
          <a:stretch>
            <a:fillRect/>
          </a:stretch>
        </p:blipFill>
        <p:spPr bwMode="auto">
          <a:xfrm>
            <a:off x="4349025" y="1201985"/>
            <a:ext cx="4259987" cy="5180367"/>
          </a:xfrm>
          <a:prstGeom prst="rect">
            <a:avLst/>
          </a:prstGeom>
          <a:noFill/>
          <a:ln>
            <a:noFill/>
          </a:ln>
        </p:spPr>
      </p:pic>
      <p:sp>
        <p:nvSpPr>
          <p:cNvPr id="25" name="Shape 715"/>
          <p:cNvSpPr/>
          <p:nvPr/>
        </p:nvSpPr>
        <p:spPr>
          <a:xfrm>
            <a:off x="8913812" y="1882516"/>
            <a:ext cx="445583" cy="444279"/>
          </a:xfrm>
          <a:custGeom>
            <a:avLst/>
            <a:gdLst/>
            <a:ahLst/>
            <a:cxnLst/>
            <a:rect l="0" t="0" r="0" b="0"/>
            <a:pathLst>
              <a:path w="120000" h="120000" extrusionOk="0">
                <a:moveTo>
                  <a:pt x="26666" y="100217"/>
                </a:moveTo>
                <a:cubicBezTo>
                  <a:pt x="25193" y="100217"/>
                  <a:pt x="24000" y="101415"/>
                  <a:pt x="24000" y="102892"/>
                </a:cubicBezTo>
                <a:cubicBezTo>
                  <a:pt x="24000" y="104369"/>
                  <a:pt x="25193" y="105566"/>
                  <a:pt x="26666" y="105566"/>
                </a:cubicBezTo>
                <a:lnTo>
                  <a:pt x="93333" y="105566"/>
                </a:lnTo>
                <a:cubicBezTo>
                  <a:pt x="94806" y="105566"/>
                  <a:pt x="96000" y="104369"/>
                  <a:pt x="96000" y="102892"/>
                </a:cubicBezTo>
                <a:cubicBezTo>
                  <a:pt x="96000" y="101415"/>
                  <a:pt x="94806" y="100217"/>
                  <a:pt x="93333" y="100217"/>
                </a:cubicBezTo>
                <a:close/>
                <a:moveTo>
                  <a:pt x="26666" y="87913"/>
                </a:moveTo>
                <a:cubicBezTo>
                  <a:pt x="25193" y="87913"/>
                  <a:pt x="24000" y="89111"/>
                  <a:pt x="24000" y="90588"/>
                </a:cubicBezTo>
                <a:cubicBezTo>
                  <a:pt x="24000" y="92065"/>
                  <a:pt x="25193" y="93262"/>
                  <a:pt x="26666" y="93262"/>
                </a:cubicBezTo>
                <a:lnTo>
                  <a:pt x="93333" y="93262"/>
                </a:lnTo>
                <a:cubicBezTo>
                  <a:pt x="94806" y="93262"/>
                  <a:pt x="96000" y="92065"/>
                  <a:pt x="96000" y="90588"/>
                </a:cubicBezTo>
                <a:cubicBezTo>
                  <a:pt x="96000" y="89111"/>
                  <a:pt x="94806" y="87913"/>
                  <a:pt x="93333" y="87913"/>
                </a:cubicBezTo>
                <a:close/>
                <a:moveTo>
                  <a:pt x="26666" y="75609"/>
                </a:moveTo>
                <a:cubicBezTo>
                  <a:pt x="25193" y="75609"/>
                  <a:pt x="24000" y="76806"/>
                  <a:pt x="24000" y="78284"/>
                </a:cubicBezTo>
                <a:cubicBezTo>
                  <a:pt x="24000" y="79761"/>
                  <a:pt x="25193" y="80958"/>
                  <a:pt x="26666" y="80958"/>
                </a:cubicBezTo>
                <a:lnTo>
                  <a:pt x="93333" y="80958"/>
                </a:lnTo>
                <a:cubicBezTo>
                  <a:pt x="94806" y="80958"/>
                  <a:pt x="96000" y="79761"/>
                  <a:pt x="96000" y="78284"/>
                </a:cubicBezTo>
                <a:cubicBezTo>
                  <a:pt x="96000" y="76806"/>
                  <a:pt x="94806" y="75609"/>
                  <a:pt x="93333" y="75609"/>
                </a:cubicBezTo>
                <a:close/>
                <a:moveTo>
                  <a:pt x="26666" y="63305"/>
                </a:moveTo>
                <a:cubicBezTo>
                  <a:pt x="25193" y="63305"/>
                  <a:pt x="24000" y="64502"/>
                  <a:pt x="24000" y="65979"/>
                </a:cubicBezTo>
                <a:cubicBezTo>
                  <a:pt x="24000" y="67457"/>
                  <a:pt x="25193" y="68654"/>
                  <a:pt x="26666" y="68654"/>
                </a:cubicBezTo>
                <a:lnTo>
                  <a:pt x="93333" y="68654"/>
                </a:lnTo>
                <a:cubicBezTo>
                  <a:pt x="94806" y="68654"/>
                  <a:pt x="96000" y="67457"/>
                  <a:pt x="96000" y="65979"/>
                </a:cubicBezTo>
                <a:cubicBezTo>
                  <a:pt x="96000" y="64502"/>
                  <a:pt x="94806" y="63305"/>
                  <a:pt x="93333" y="63305"/>
                </a:cubicBezTo>
                <a:close/>
                <a:moveTo>
                  <a:pt x="26666" y="51001"/>
                </a:moveTo>
                <a:cubicBezTo>
                  <a:pt x="25193" y="51001"/>
                  <a:pt x="24000" y="52198"/>
                  <a:pt x="24000" y="53675"/>
                </a:cubicBezTo>
                <a:cubicBezTo>
                  <a:pt x="24000" y="55152"/>
                  <a:pt x="25193" y="56350"/>
                  <a:pt x="26666" y="56350"/>
                </a:cubicBezTo>
                <a:lnTo>
                  <a:pt x="93333" y="56350"/>
                </a:lnTo>
                <a:cubicBezTo>
                  <a:pt x="94806" y="56350"/>
                  <a:pt x="96000" y="55152"/>
                  <a:pt x="96000" y="53675"/>
                </a:cubicBezTo>
                <a:cubicBezTo>
                  <a:pt x="96000" y="52198"/>
                  <a:pt x="94806" y="51001"/>
                  <a:pt x="93333" y="51001"/>
                </a:cubicBezTo>
                <a:close/>
                <a:moveTo>
                  <a:pt x="26666" y="38697"/>
                </a:moveTo>
                <a:cubicBezTo>
                  <a:pt x="25193" y="38697"/>
                  <a:pt x="24000" y="39894"/>
                  <a:pt x="24000" y="41371"/>
                </a:cubicBezTo>
                <a:cubicBezTo>
                  <a:pt x="24000" y="42848"/>
                  <a:pt x="25193" y="44046"/>
                  <a:pt x="26666" y="44046"/>
                </a:cubicBezTo>
                <a:lnTo>
                  <a:pt x="93333" y="44046"/>
                </a:lnTo>
                <a:cubicBezTo>
                  <a:pt x="94806" y="44046"/>
                  <a:pt x="96000" y="42848"/>
                  <a:pt x="96000" y="41371"/>
                </a:cubicBezTo>
                <a:cubicBezTo>
                  <a:pt x="96000" y="39894"/>
                  <a:pt x="94806" y="38697"/>
                  <a:pt x="93333" y="38697"/>
                </a:cubicBezTo>
                <a:close/>
                <a:moveTo>
                  <a:pt x="0" y="11366"/>
                </a:moveTo>
                <a:lnTo>
                  <a:pt x="6739" y="11366"/>
                </a:lnTo>
                <a:lnTo>
                  <a:pt x="6739" y="17459"/>
                </a:lnTo>
                <a:cubicBezTo>
                  <a:pt x="6739" y="22260"/>
                  <a:pt x="10619" y="26151"/>
                  <a:pt x="15405" y="26151"/>
                </a:cubicBezTo>
                <a:cubicBezTo>
                  <a:pt x="20192" y="26151"/>
                  <a:pt x="24072" y="22260"/>
                  <a:pt x="24072" y="17459"/>
                </a:cubicBezTo>
                <a:lnTo>
                  <a:pt x="24072" y="11366"/>
                </a:lnTo>
                <a:lnTo>
                  <a:pt x="29716" y="11366"/>
                </a:lnTo>
                <a:lnTo>
                  <a:pt x="29716" y="17459"/>
                </a:lnTo>
                <a:cubicBezTo>
                  <a:pt x="29716" y="22260"/>
                  <a:pt x="33597" y="26151"/>
                  <a:pt x="38383" y="26151"/>
                </a:cubicBezTo>
                <a:cubicBezTo>
                  <a:pt x="43170" y="26151"/>
                  <a:pt x="47050" y="22260"/>
                  <a:pt x="47050" y="17459"/>
                </a:cubicBezTo>
                <a:lnTo>
                  <a:pt x="47050" y="11366"/>
                </a:lnTo>
                <a:lnTo>
                  <a:pt x="52694" y="11366"/>
                </a:lnTo>
                <a:lnTo>
                  <a:pt x="52694" y="17459"/>
                </a:lnTo>
                <a:cubicBezTo>
                  <a:pt x="52694" y="22260"/>
                  <a:pt x="56574" y="26151"/>
                  <a:pt x="61361" y="26151"/>
                </a:cubicBezTo>
                <a:cubicBezTo>
                  <a:pt x="66147" y="26151"/>
                  <a:pt x="70028" y="22260"/>
                  <a:pt x="70028" y="17459"/>
                </a:cubicBezTo>
                <a:lnTo>
                  <a:pt x="70028" y="11366"/>
                </a:lnTo>
                <a:lnTo>
                  <a:pt x="75672" y="11366"/>
                </a:lnTo>
                <a:lnTo>
                  <a:pt x="75672" y="17459"/>
                </a:lnTo>
                <a:cubicBezTo>
                  <a:pt x="75672" y="22260"/>
                  <a:pt x="79552" y="26151"/>
                  <a:pt x="84339" y="26151"/>
                </a:cubicBezTo>
                <a:cubicBezTo>
                  <a:pt x="89125" y="26151"/>
                  <a:pt x="93005" y="22260"/>
                  <a:pt x="93005" y="17459"/>
                </a:cubicBezTo>
                <a:lnTo>
                  <a:pt x="93005" y="11366"/>
                </a:lnTo>
                <a:lnTo>
                  <a:pt x="98650" y="11366"/>
                </a:lnTo>
                <a:lnTo>
                  <a:pt x="98650" y="17459"/>
                </a:lnTo>
                <a:cubicBezTo>
                  <a:pt x="98650" y="22259"/>
                  <a:pt x="102530" y="26151"/>
                  <a:pt x="107316" y="26151"/>
                </a:cubicBezTo>
                <a:cubicBezTo>
                  <a:pt x="112103" y="26151"/>
                  <a:pt x="115983" y="22259"/>
                  <a:pt x="115983" y="17459"/>
                </a:cubicBezTo>
                <a:lnTo>
                  <a:pt x="115983" y="11366"/>
                </a:lnTo>
                <a:lnTo>
                  <a:pt x="120000" y="11366"/>
                </a:lnTo>
                <a:lnTo>
                  <a:pt x="120000" y="120000"/>
                </a:lnTo>
                <a:lnTo>
                  <a:pt x="0" y="120000"/>
                </a:lnTo>
                <a:close/>
                <a:moveTo>
                  <a:pt x="15405" y="0"/>
                </a:moveTo>
                <a:cubicBezTo>
                  <a:pt x="17983" y="0"/>
                  <a:pt x="20072" y="2095"/>
                  <a:pt x="20072" y="4680"/>
                </a:cubicBezTo>
                <a:lnTo>
                  <a:pt x="20072" y="18051"/>
                </a:lnTo>
                <a:cubicBezTo>
                  <a:pt x="20072" y="20636"/>
                  <a:pt x="17983" y="22732"/>
                  <a:pt x="15405" y="22732"/>
                </a:cubicBezTo>
                <a:cubicBezTo>
                  <a:pt x="12828" y="22732"/>
                  <a:pt x="10739" y="20636"/>
                  <a:pt x="10739" y="18051"/>
                </a:cubicBezTo>
                <a:lnTo>
                  <a:pt x="10739" y="4680"/>
                </a:lnTo>
                <a:cubicBezTo>
                  <a:pt x="10739" y="2095"/>
                  <a:pt x="12828" y="0"/>
                  <a:pt x="15405" y="0"/>
                </a:cubicBezTo>
                <a:close/>
                <a:moveTo>
                  <a:pt x="38383" y="0"/>
                </a:moveTo>
                <a:cubicBezTo>
                  <a:pt x="40960" y="0"/>
                  <a:pt x="43050" y="2095"/>
                  <a:pt x="43050" y="4680"/>
                </a:cubicBezTo>
                <a:lnTo>
                  <a:pt x="43050" y="18051"/>
                </a:lnTo>
                <a:cubicBezTo>
                  <a:pt x="43050" y="20636"/>
                  <a:pt x="40960" y="22732"/>
                  <a:pt x="38383" y="22732"/>
                </a:cubicBezTo>
                <a:cubicBezTo>
                  <a:pt x="35806" y="22732"/>
                  <a:pt x="33716" y="20636"/>
                  <a:pt x="33716" y="18051"/>
                </a:cubicBezTo>
                <a:lnTo>
                  <a:pt x="33716" y="4680"/>
                </a:lnTo>
                <a:cubicBezTo>
                  <a:pt x="33716" y="2095"/>
                  <a:pt x="35806" y="0"/>
                  <a:pt x="38383" y="0"/>
                </a:cubicBezTo>
                <a:close/>
                <a:moveTo>
                  <a:pt x="61361" y="0"/>
                </a:moveTo>
                <a:cubicBezTo>
                  <a:pt x="63938" y="0"/>
                  <a:pt x="66028" y="2095"/>
                  <a:pt x="66028" y="4680"/>
                </a:cubicBezTo>
                <a:lnTo>
                  <a:pt x="66028" y="18051"/>
                </a:lnTo>
                <a:cubicBezTo>
                  <a:pt x="66028" y="20636"/>
                  <a:pt x="63938" y="22731"/>
                  <a:pt x="61361" y="22731"/>
                </a:cubicBezTo>
                <a:cubicBezTo>
                  <a:pt x="58784" y="22731"/>
                  <a:pt x="56694" y="20636"/>
                  <a:pt x="56694" y="18051"/>
                </a:cubicBezTo>
                <a:lnTo>
                  <a:pt x="56694" y="4680"/>
                </a:lnTo>
                <a:cubicBezTo>
                  <a:pt x="56694" y="2095"/>
                  <a:pt x="58784" y="0"/>
                  <a:pt x="61361" y="0"/>
                </a:cubicBezTo>
                <a:close/>
                <a:moveTo>
                  <a:pt x="84339" y="0"/>
                </a:moveTo>
                <a:cubicBezTo>
                  <a:pt x="86916" y="0"/>
                  <a:pt x="89005" y="2095"/>
                  <a:pt x="89005" y="4680"/>
                </a:cubicBezTo>
                <a:lnTo>
                  <a:pt x="89005" y="18051"/>
                </a:lnTo>
                <a:cubicBezTo>
                  <a:pt x="89005" y="20636"/>
                  <a:pt x="86916" y="22731"/>
                  <a:pt x="84339" y="22731"/>
                </a:cubicBezTo>
                <a:cubicBezTo>
                  <a:pt x="81761" y="22731"/>
                  <a:pt x="79672" y="20636"/>
                  <a:pt x="79672" y="18051"/>
                </a:cubicBezTo>
                <a:lnTo>
                  <a:pt x="79672" y="4680"/>
                </a:lnTo>
                <a:cubicBezTo>
                  <a:pt x="79672" y="2095"/>
                  <a:pt x="81761" y="0"/>
                  <a:pt x="84339" y="0"/>
                </a:cubicBezTo>
                <a:close/>
                <a:moveTo>
                  <a:pt x="107316" y="0"/>
                </a:moveTo>
                <a:cubicBezTo>
                  <a:pt x="109894" y="0"/>
                  <a:pt x="111983" y="2095"/>
                  <a:pt x="111983" y="4680"/>
                </a:cubicBezTo>
                <a:lnTo>
                  <a:pt x="111983" y="18051"/>
                </a:lnTo>
                <a:cubicBezTo>
                  <a:pt x="111983" y="20636"/>
                  <a:pt x="109894" y="22731"/>
                  <a:pt x="107316" y="22731"/>
                </a:cubicBezTo>
                <a:cubicBezTo>
                  <a:pt x="104739" y="22731"/>
                  <a:pt x="102650" y="20636"/>
                  <a:pt x="102650" y="18051"/>
                </a:cubicBezTo>
                <a:lnTo>
                  <a:pt x="102650" y="4680"/>
                </a:lnTo>
                <a:cubicBezTo>
                  <a:pt x="102650" y="2095"/>
                  <a:pt x="104739" y="0"/>
                  <a:pt x="107316" y="0"/>
                </a:cubicBezTo>
                <a:close/>
              </a:path>
            </a:pathLst>
          </a:custGeom>
          <a:solidFill>
            <a:srgbClr val="1ED4DE"/>
          </a:solidFill>
          <a:ln>
            <a:noFill/>
          </a:ln>
        </p:spPr>
        <p:txBody>
          <a:bodyPr wrap="square" lIns="121868" tIns="60917" rIns="121868" bIns="60917" anchor="ctr" anchorCtr="0">
            <a:noAutofit/>
          </a:bodyPr>
          <a:lstStyle/>
          <a:p>
            <a:pPr algn="ctr" defTabSz="1218895"/>
            <a:endParaRPr sz="2399" kern="0">
              <a:solidFill>
                <a:srgbClr val="FFFFFF"/>
              </a:solidFill>
              <a:latin typeface="Arial"/>
              <a:ea typeface="Arial"/>
              <a:cs typeface="Arial"/>
              <a:sym typeface="Arial"/>
            </a:endParaRPr>
          </a:p>
        </p:txBody>
      </p:sp>
      <p:grpSp>
        <p:nvGrpSpPr>
          <p:cNvPr id="26" name="Shape 717"/>
          <p:cNvGrpSpPr/>
          <p:nvPr/>
        </p:nvGrpSpPr>
        <p:grpSpPr>
          <a:xfrm>
            <a:off x="8560868" y="2378816"/>
            <a:ext cx="3705744" cy="897784"/>
            <a:chOff x="2113657" y="4283315"/>
            <a:chExt cx="3887257" cy="673513"/>
          </a:xfrm>
        </p:grpSpPr>
        <p:sp>
          <p:nvSpPr>
            <p:cNvPr id="28" name="Shape 718"/>
            <p:cNvSpPr txBox="1"/>
            <p:nvPr/>
          </p:nvSpPr>
          <p:spPr>
            <a:xfrm>
              <a:off x="2113657" y="4495163"/>
              <a:ext cx="3887257"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a:solidFill>
                    <a:srgbClr val="595959"/>
                  </a:solidFill>
                  <a:latin typeface="Times New Roman" panose="02020603050405020304" pitchFamily="18" charset="0"/>
                  <a:ea typeface="Arial"/>
                  <a:cs typeface="Times New Roman" panose="02020603050405020304" pitchFamily="18" charset="0"/>
                </a:rPr>
                <a:t>Not applicable</a:t>
              </a:r>
              <a:endParaRPr lang="en"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29" name="Shape 719"/>
            <p:cNvSpPr txBox="1"/>
            <p:nvPr/>
          </p:nvSpPr>
          <p:spPr>
            <a:xfrm>
              <a:off x="2113658" y="4283315"/>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sym typeface="Arial"/>
                </a:rPr>
                <a:t>After sale services/ Guarantee</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grpSp>
        <p:nvGrpSpPr>
          <p:cNvPr id="31" name="Shape 720"/>
          <p:cNvGrpSpPr/>
          <p:nvPr/>
        </p:nvGrpSpPr>
        <p:grpSpPr>
          <a:xfrm>
            <a:off x="8560867" y="4261751"/>
            <a:ext cx="3627958" cy="897784"/>
            <a:chOff x="2113657" y="4283314"/>
            <a:chExt cx="3647460" cy="673513"/>
          </a:xfrm>
        </p:grpSpPr>
        <p:sp>
          <p:nvSpPr>
            <p:cNvPr id="32" name="Shape 721"/>
            <p:cNvSpPr txBox="1"/>
            <p:nvPr/>
          </p:nvSpPr>
          <p:spPr>
            <a:xfrm>
              <a:off x="2113657" y="4495162"/>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pt-BR" sz="1600" kern="0" dirty="0" smtClean="0">
                  <a:solidFill>
                    <a:srgbClr val="595959"/>
                  </a:solidFill>
                  <a:latin typeface="Times New Roman" panose="02020603050405020304" pitchFamily="18" charset="0"/>
                  <a:ea typeface="Arial"/>
                  <a:cs typeface="Times New Roman" panose="02020603050405020304" pitchFamily="18" charset="0"/>
                  <a:sym typeface="Arial"/>
                </a:rPr>
                <a:t>Local (Iran) Certificates </a:t>
              </a:r>
              <a:endParaRPr lang="pt-BR"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33" name="Shape 722"/>
            <p:cNvSpPr txBox="1"/>
            <p:nvPr/>
          </p:nvSpPr>
          <p:spPr>
            <a:xfrm>
              <a:off x="2113658" y="4283314"/>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sym typeface="Arial"/>
                </a:rPr>
                <a:t>Standards and legally certificates:</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34" name="Shape 450"/>
          <p:cNvSpPr/>
          <p:nvPr/>
        </p:nvSpPr>
        <p:spPr>
          <a:xfrm>
            <a:off x="8841213" y="3657600"/>
            <a:ext cx="590697" cy="565118"/>
          </a:xfrm>
          <a:custGeom>
            <a:avLst/>
            <a:gdLst/>
            <a:ahLst/>
            <a:cxnLst/>
            <a:rect l="0" t="0" r="0" b="0"/>
            <a:pathLst>
              <a:path w="120000" h="120000" extrusionOk="0">
                <a:moveTo>
                  <a:pt x="65274" y="39473"/>
                </a:moveTo>
                <a:cubicBezTo>
                  <a:pt x="53599" y="36371"/>
                  <a:pt x="41599" y="43242"/>
                  <a:pt x="38470" y="54820"/>
                </a:cubicBezTo>
                <a:cubicBezTo>
                  <a:pt x="35342" y="66398"/>
                  <a:pt x="42270" y="78299"/>
                  <a:pt x="53945" y="81402"/>
                </a:cubicBezTo>
                <a:cubicBezTo>
                  <a:pt x="65620" y="84504"/>
                  <a:pt x="77621" y="77633"/>
                  <a:pt x="80749" y="66055"/>
                </a:cubicBezTo>
                <a:cubicBezTo>
                  <a:pt x="83877" y="54477"/>
                  <a:pt x="76949" y="42576"/>
                  <a:pt x="65274" y="39473"/>
                </a:cubicBezTo>
                <a:close/>
                <a:moveTo>
                  <a:pt x="69168" y="25060"/>
                </a:moveTo>
                <a:cubicBezTo>
                  <a:pt x="88870" y="30296"/>
                  <a:pt x="100561" y="50379"/>
                  <a:pt x="95282" y="69917"/>
                </a:cubicBezTo>
                <a:cubicBezTo>
                  <a:pt x="90003" y="89455"/>
                  <a:pt x="69753" y="101050"/>
                  <a:pt x="50051" y="95815"/>
                </a:cubicBezTo>
                <a:cubicBezTo>
                  <a:pt x="30350" y="90579"/>
                  <a:pt x="18658" y="70496"/>
                  <a:pt x="23937" y="50958"/>
                </a:cubicBezTo>
                <a:cubicBezTo>
                  <a:pt x="29216" y="31420"/>
                  <a:pt x="49467" y="19825"/>
                  <a:pt x="69168" y="25060"/>
                </a:cubicBezTo>
                <a:close/>
                <a:moveTo>
                  <a:pt x="70584" y="19819"/>
                </a:moveTo>
                <a:cubicBezTo>
                  <a:pt x="47964" y="13808"/>
                  <a:pt x="24713" y="27121"/>
                  <a:pt x="18652" y="49554"/>
                </a:cubicBezTo>
                <a:cubicBezTo>
                  <a:pt x="12591" y="71987"/>
                  <a:pt x="26015" y="95045"/>
                  <a:pt x="48635" y="101056"/>
                </a:cubicBezTo>
                <a:cubicBezTo>
                  <a:pt x="71255" y="107067"/>
                  <a:pt x="94506" y="93754"/>
                  <a:pt x="100567" y="71321"/>
                </a:cubicBezTo>
                <a:cubicBezTo>
                  <a:pt x="106628" y="48888"/>
                  <a:pt x="93204" y="25830"/>
                  <a:pt x="70584" y="19819"/>
                </a:cubicBezTo>
                <a:close/>
                <a:moveTo>
                  <a:pt x="120000" y="28418"/>
                </a:moveTo>
                <a:lnTo>
                  <a:pt x="119819" y="29085"/>
                </a:lnTo>
                <a:lnTo>
                  <a:pt x="119636" y="28804"/>
                </a:lnTo>
                <a:close/>
                <a:moveTo>
                  <a:pt x="84120" y="4683"/>
                </a:moveTo>
                <a:lnTo>
                  <a:pt x="83867" y="19572"/>
                </a:lnTo>
                <a:lnTo>
                  <a:pt x="83406" y="19449"/>
                </a:lnTo>
                <a:cubicBezTo>
                  <a:pt x="87163" y="21546"/>
                  <a:pt x="90559" y="24117"/>
                  <a:pt x="93431" y="27166"/>
                </a:cubicBezTo>
                <a:lnTo>
                  <a:pt x="106796" y="23870"/>
                </a:lnTo>
                <a:lnTo>
                  <a:pt x="115363" y="39849"/>
                </a:lnTo>
                <a:lnTo>
                  <a:pt x="105840" y="48364"/>
                </a:lnTo>
                <a:cubicBezTo>
                  <a:pt x="107034" y="52676"/>
                  <a:pt x="107596" y="57191"/>
                  <a:pt x="107394" y="61781"/>
                </a:cubicBezTo>
                <a:lnTo>
                  <a:pt x="119289" y="68330"/>
                </a:lnTo>
                <a:lnTo>
                  <a:pt x="114566" y="85810"/>
                </a:lnTo>
                <a:lnTo>
                  <a:pt x="100132" y="85570"/>
                </a:lnTo>
                <a:cubicBezTo>
                  <a:pt x="98307" y="88594"/>
                  <a:pt x="96096" y="91321"/>
                  <a:pt x="93619" y="93756"/>
                </a:cubicBezTo>
                <a:lnTo>
                  <a:pt x="98359" y="106025"/>
                </a:lnTo>
                <a:lnTo>
                  <a:pt x="83411" y="116405"/>
                </a:lnTo>
                <a:lnTo>
                  <a:pt x="72073" y="106643"/>
                </a:lnTo>
                <a:lnTo>
                  <a:pt x="73453" y="105685"/>
                </a:lnTo>
                <a:cubicBezTo>
                  <a:pt x="69110" y="107079"/>
                  <a:pt x="64517" y="107749"/>
                  <a:pt x="59835" y="107723"/>
                </a:cubicBezTo>
                <a:lnTo>
                  <a:pt x="52963" y="119999"/>
                </a:lnTo>
                <a:lnTo>
                  <a:pt x="35336" y="115316"/>
                </a:lnTo>
                <a:lnTo>
                  <a:pt x="35574" y="101277"/>
                </a:lnTo>
                <a:cubicBezTo>
                  <a:pt x="31839" y="99165"/>
                  <a:pt x="28466" y="96583"/>
                  <a:pt x="25614" y="93529"/>
                </a:cubicBezTo>
                <a:lnTo>
                  <a:pt x="25843" y="94015"/>
                </a:lnTo>
                <a:lnTo>
                  <a:pt x="11102" y="96847"/>
                </a:lnTo>
                <a:lnTo>
                  <a:pt x="3390" y="80445"/>
                </a:lnTo>
                <a:lnTo>
                  <a:pt x="13359" y="72429"/>
                </a:lnTo>
                <a:cubicBezTo>
                  <a:pt x="12295" y="68561"/>
                  <a:pt x="11739" y="64530"/>
                  <a:pt x="11738" y="60428"/>
                </a:cubicBezTo>
                <a:lnTo>
                  <a:pt x="0" y="53965"/>
                </a:lnTo>
                <a:lnTo>
                  <a:pt x="4723" y="36484"/>
                </a:lnTo>
                <a:lnTo>
                  <a:pt x="18174" y="36709"/>
                </a:lnTo>
                <a:cubicBezTo>
                  <a:pt x="19999" y="33515"/>
                  <a:pt x="22203" y="30603"/>
                  <a:pt x="24696" y="27997"/>
                </a:cubicBezTo>
                <a:lnTo>
                  <a:pt x="20190" y="14215"/>
                </a:lnTo>
                <a:lnTo>
                  <a:pt x="35666" y="4625"/>
                </a:lnTo>
                <a:lnTo>
                  <a:pt x="46473" y="14962"/>
                </a:lnTo>
                <a:lnTo>
                  <a:pt x="46365" y="15030"/>
                </a:lnTo>
                <a:cubicBezTo>
                  <a:pt x="50613" y="13704"/>
                  <a:pt x="55098" y="13091"/>
                  <a:pt x="59667" y="13141"/>
                </a:cubicBezTo>
                <a:lnTo>
                  <a:pt x="59206" y="13018"/>
                </a:lnTo>
                <a:lnTo>
                  <a:pt x="66493" y="0"/>
                </a:lnTo>
                <a:close/>
              </a:path>
            </a:pathLst>
          </a:custGeom>
          <a:solidFill>
            <a:srgbClr val="E62949"/>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Tree>
    <p:extLst>
      <p:ext uri="{BB962C8B-B14F-4D97-AF65-F5344CB8AC3E}">
        <p14:creationId xmlns:p14="http://schemas.microsoft.com/office/powerpoint/2010/main" val="184433298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704"/>
        <p:cNvGrpSpPr/>
        <p:nvPr/>
      </p:nvGrpSpPr>
      <p:grpSpPr>
        <a:xfrm>
          <a:off x="0" y="0"/>
          <a:ext cx="0" cy="0"/>
          <a:chOff x="0" y="0"/>
          <a:chExt cx="0" cy="0"/>
        </a:xfrm>
      </p:grpSpPr>
      <p:sp>
        <p:nvSpPr>
          <p:cNvPr id="707" name="Shape 707"/>
          <p:cNvSpPr txBox="1"/>
          <p:nvPr/>
        </p:nvSpPr>
        <p:spPr>
          <a:xfrm>
            <a:off x="455612" y="3095236"/>
            <a:ext cx="3818592" cy="3076964"/>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kern="0" dirty="0">
                <a:solidFill>
                  <a:srgbClr val="3F3F3F"/>
                </a:solidFill>
                <a:latin typeface="Times New Roman" panose="02020603050405020304" pitchFamily="18" charset="0"/>
                <a:ea typeface="Arial"/>
                <a:cs typeface="Times New Roman" panose="02020603050405020304" pitchFamily="18" charset="0"/>
                <a:sym typeface="Arial"/>
              </a:rPr>
              <a:t>Indications: Adjuvant treatment for Irritable Bowel Syndrome (IBS) symptoms including pain, flatulence, heartburn, GERD and changes in stool consistency.</a:t>
            </a:r>
          </a:p>
          <a:p>
            <a:pPr marL="285750" indent="-285750" defTabSz="1218895">
              <a:buFont typeface="Arial" panose="020B0604020202020204" pitchFamily="34" charset="0"/>
              <a:buChar char="•"/>
            </a:pPr>
            <a:r>
              <a:rPr lang="en-US" kern="0" dirty="0">
                <a:solidFill>
                  <a:srgbClr val="3F3F3F"/>
                </a:solidFill>
                <a:latin typeface="Times New Roman" panose="02020603050405020304" pitchFamily="18" charset="0"/>
                <a:ea typeface="Arial"/>
                <a:cs typeface="Times New Roman" panose="02020603050405020304" pitchFamily="18" charset="0"/>
                <a:sym typeface="Arial"/>
              </a:rPr>
              <a:t>Dosage form and packaging:  30 Soft Capsule - 20 mg</a:t>
            </a:r>
          </a:p>
          <a:p>
            <a:pPr marL="285750" indent="-285750" defTabSz="1218895">
              <a:buFont typeface="Arial" panose="020B0604020202020204" pitchFamily="34" charset="0"/>
              <a:buChar char="•"/>
            </a:pPr>
            <a:r>
              <a:rPr lang="en-US" kern="0" dirty="0">
                <a:solidFill>
                  <a:srgbClr val="3F3F3F"/>
                </a:solidFill>
                <a:latin typeface="Times New Roman" panose="02020603050405020304" pitchFamily="18" charset="0"/>
                <a:ea typeface="Arial"/>
                <a:cs typeface="Times New Roman" panose="02020603050405020304" pitchFamily="18" charset="0"/>
                <a:sym typeface="Arial"/>
              </a:rPr>
              <a:t>Composition: Essential Oil of </a:t>
            </a:r>
            <a:r>
              <a:rPr lang="en-US" kern="0" dirty="0" err="1">
                <a:solidFill>
                  <a:srgbClr val="3F3F3F"/>
                </a:solidFill>
                <a:latin typeface="Times New Roman" panose="02020603050405020304" pitchFamily="18" charset="0"/>
                <a:ea typeface="Arial"/>
                <a:cs typeface="Times New Roman" panose="02020603050405020304" pitchFamily="18" charset="0"/>
                <a:sym typeface="Arial"/>
              </a:rPr>
              <a:t>Zataria</a:t>
            </a:r>
            <a:r>
              <a:rPr lang="en-US" kern="0" dirty="0">
                <a:solidFill>
                  <a:srgbClr val="3F3F3F"/>
                </a:solidFill>
                <a:latin typeface="Times New Roman" panose="02020603050405020304" pitchFamily="18" charset="0"/>
                <a:ea typeface="Arial"/>
                <a:cs typeface="Times New Roman" panose="02020603050405020304" pitchFamily="18" charset="0"/>
                <a:sym typeface="Arial"/>
              </a:rPr>
              <a:t> Multiflora</a:t>
            </a:r>
          </a:p>
          <a:p>
            <a:pPr defTabSz="1218895"/>
            <a:endParaRPr lang="en-US" sz="1550" kern="0" dirty="0">
              <a:solidFill>
                <a:srgbClr val="3F3F3F"/>
              </a:solidFill>
              <a:ea typeface="Arial"/>
              <a:cs typeface="Arial"/>
              <a:sym typeface="Arial"/>
            </a:endParaRPr>
          </a:p>
        </p:txBody>
      </p:sp>
      <p:sp>
        <p:nvSpPr>
          <p:cNvPr id="708" name="Shape 708"/>
          <p:cNvSpPr txBox="1"/>
          <p:nvPr/>
        </p:nvSpPr>
        <p:spPr>
          <a:xfrm>
            <a:off x="531811" y="2362259"/>
            <a:ext cx="3474727" cy="533341"/>
          </a:xfrm>
          <a:prstGeom prst="rect">
            <a:avLst/>
          </a:prstGeom>
          <a:noFill/>
          <a:ln>
            <a:noFill/>
          </a:ln>
        </p:spPr>
        <p:txBody>
          <a:bodyPr wrap="square" lIns="121868" tIns="60917" rIns="121868" bIns="60917" anchor="t" anchorCtr="0">
            <a:noAutofit/>
          </a:bodyPr>
          <a:lstStyle/>
          <a:p>
            <a:pPr defTabSz="1218895"/>
            <a:r>
              <a:rPr lang="en-US" sz="2400" b="1" kern="0" dirty="0" err="1" smtClean="0">
                <a:solidFill>
                  <a:srgbClr val="3F3F3F"/>
                </a:solidFill>
                <a:ea typeface="Arial"/>
                <a:cs typeface="Arial"/>
              </a:rPr>
              <a:t>Gastrolit</a:t>
            </a:r>
            <a:r>
              <a:rPr lang="en-US" sz="2400" b="1" kern="0" dirty="0" smtClean="0">
                <a:solidFill>
                  <a:srgbClr val="3F3F3F"/>
                </a:solidFill>
                <a:ea typeface="Arial"/>
                <a:cs typeface="Arial"/>
              </a:rPr>
              <a:t> Soft </a:t>
            </a:r>
            <a:r>
              <a:rPr lang="en-US" sz="2400" b="1" kern="0" dirty="0">
                <a:solidFill>
                  <a:srgbClr val="3F3F3F"/>
                </a:solidFill>
                <a:ea typeface="Arial"/>
                <a:cs typeface="Arial"/>
              </a:rPr>
              <a:t>Capsule</a:t>
            </a:r>
            <a:endParaRPr lang="en" sz="2400" b="1" kern="0" dirty="0">
              <a:solidFill>
                <a:srgbClr val="3F3F3F"/>
              </a:solidFill>
              <a:ea typeface="Arial"/>
              <a:cs typeface="Arial"/>
              <a:sym typeface="Arial"/>
            </a:endParaRPr>
          </a:p>
        </p:txBody>
      </p:sp>
      <p:grpSp>
        <p:nvGrpSpPr>
          <p:cNvPr id="711" name="Shape 711"/>
          <p:cNvGrpSpPr/>
          <p:nvPr/>
        </p:nvGrpSpPr>
        <p:grpSpPr>
          <a:xfrm>
            <a:off x="8560868" y="832749"/>
            <a:ext cx="3400944" cy="897785"/>
            <a:chOff x="2113657" y="4283314"/>
            <a:chExt cx="3647460" cy="673514"/>
          </a:xfrm>
        </p:grpSpPr>
        <p:sp>
          <p:nvSpPr>
            <p:cNvPr id="712" name="Shape 712"/>
            <p:cNvSpPr txBox="1"/>
            <p:nvPr/>
          </p:nvSpPr>
          <p:spPr>
            <a:xfrm>
              <a:off x="2113657" y="4495163"/>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20000 </a:t>
              </a: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Packages (</a:t>
              </a: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Per </a:t>
              </a: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35 Days)</a:t>
              </a:r>
              <a:endParaRPr lang="en"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713" name="Shape 713"/>
            <p:cNvSpPr txBox="1"/>
            <p:nvPr/>
          </p:nvSpPr>
          <p:spPr>
            <a:xfrm>
              <a:off x="2113658" y="4283314"/>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rPr>
                <a:t>Production capacity</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30" name="Shape 451"/>
          <p:cNvSpPr/>
          <p:nvPr/>
        </p:nvSpPr>
        <p:spPr>
          <a:xfrm rot="1795255">
            <a:off x="8958484" y="273676"/>
            <a:ext cx="356158" cy="656509"/>
          </a:xfrm>
          <a:custGeom>
            <a:avLst/>
            <a:gdLst/>
            <a:ahLst/>
            <a:cxnLst/>
            <a:rect l="0" t="0" r="0" b="0"/>
            <a:pathLst>
              <a:path w="120000" h="120000" extrusionOk="0">
                <a:moveTo>
                  <a:pt x="60041" y="0"/>
                </a:moveTo>
                <a:cubicBezTo>
                  <a:pt x="68312" y="142"/>
                  <a:pt x="77049" y="3617"/>
                  <a:pt x="77802" y="9249"/>
                </a:cubicBezTo>
                <a:cubicBezTo>
                  <a:pt x="79731" y="16341"/>
                  <a:pt x="68983" y="18083"/>
                  <a:pt x="72034" y="26607"/>
                </a:cubicBezTo>
                <a:lnTo>
                  <a:pt x="120000" y="26607"/>
                </a:lnTo>
                <a:lnTo>
                  <a:pt x="120000" y="53320"/>
                </a:lnTo>
                <a:cubicBezTo>
                  <a:pt x="105180" y="54850"/>
                  <a:pt x="101982" y="49006"/>
                  <a:pt x="89415" y="50069"/>
                </a:cubicBezTo>
                <a:cubicBezTo>
                  <a:pt x="79319" y="50489"/>
                  <a:pt x="73089" y="55363"/>
                  <a:pt x="72833" y="59977"/>
                </a:cubicBezTo>
                <a:cubicBezTo>
                  <a:pt x="73004" y="64029"/>
                  <a:pt x="79442" y="70012"/>
                  <a:pt x="91464" y="70060"/>
                </a:cubicBezTo>
                <a:cubicBezTo>
                  <a:pt x="106013" y="69226"/>
                  <a:pt x="103877" y="65247"/>
                  <a:pt x="120000" y="65606"/>
                </a:cubicBezTo>
                <a:lnTo>
                  <a:pt x="120000" y="93541"/>
                </a:lnTo>
                <a:lnTo>
                  <a:pt x="70059" y="93541"/>
                </a:lnTo>
                <a:cubicBezTo>
                  <a:pt x="69329" y="102697"/>
                  <a:pt x="76533" y="101447"/>
                  <a:pt x="78036" y="109608"/>
                </a:cubicBezTo>
                <a:cubicBezTo>
                  <a:pt x="77950" y="116314"/>
                  <a:pt x="67224" y="119904"/>
                  <a:pt x="59959" y="120000"/>
                </a:cubicBezTo>
                <a:cubicBezTo>
                  <a:pt x="51687" y="119857"/>
                  <a:pt x="42950" y="116382"/>
                  <a:pt x="42197" y="110750"/>
                </a:cubicBezTo>
                <a:cubicBezTo>
                  <a:pt x="40279" y="103699"/>
                  <a:pt x="50892" y="101936"/>
                  <a:pt x="47995" y="93541"/>
                </a:cubicBezTo>
                <a:lnTo>
                  <a:pt x="0" y="93541"/>
                </a:lnTo>
                <a:lnTo>
                  <a:pt x="0" y="66075"/>
                </a:lnTo>
                <a:cubicBezTo>
                  <a:pt x="15368" y="64341"/>
                  <a:pt x="18478" y="70364"/>
                  <a:pt x="31219" y="69286"/>
                </a:cubicBezTo>
                <a:cubicBezTo>
                  <a:pt x="41315" y="68866"/>
                  <a:pt x="47545" y="63992"/>
                  <a:pt x="47801" y="59379"/>
                </a:cubicBezTo>
                <a:cubicBezTo>
                  <a:pt x="47631" y="55326"/>
                  <a:pt x="41193" y="49343"/>
                  <a:pt x="29171" y="49296"/>
                </a:cubicBezTo>
                <a:cubicBezTo>
                  <a:pt x="14433" y="50140"/>
                  <a:pt x="16816" y="54212"/>
                  <a:pt x="0" y="53739"/>
                </a:cubicBezTo>
                <a:lnTo>
                  <a:pt x="0" y="26607"/>
                </a:lnTo>
                <a:lnTo>
                  <a:pt x="49932" y="26607"/>
                </a:lnTo>
                <a:cubicBezTo>
                  <a:pt x="50748" y="17288"/>
                  <a:pt x="43474" y="18596"/>
                  <a:pt x="41963" y="10391"/>
                </a:cubicBezTo>
                <a:cubicBezTo>
                  <a:pt x="42049" y="3685"/>
                  <a:pt x="52775" y="95"/>
                  <a:pt x="60041" y="0"/>
                </a:cubicBezTo>
                <a:close/>
              </a:path>
            </a:pathLst>
          </a:custGeom>
          <a:solidFill>
            <a:srgbClr val="F4BD2D"/>
          </a:solidFill>
          <a:ln>
            <a:noFill/>
          </a:ln>
          <a:scene3d>
            <a:camera prst="orthographicFront">
              <a:rot lat="0" lon="0" rev="7200000"/>
            </a:camera>
            <a:lightRig rig="threePt" dir="t"/>
          </a:scene3d>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grpSp>
        <p:nvGrpSpPr>
          <p:cNvPr id="19" name="Shape 717"/>
          <p:cNvGrpSpPr/>
          <p:nvPr/>
        </p:nvGrpSpPr>
        <p:grpSpPr>
          <a:xfrm>
            <a:off x="8560868" y="6013117"/>
            <a:ext cx="3253608" cy="897784"/>
            <a:chOff x="2113657" y="4283315"/>
            <a:chExt cx="3647460" cy="673513"/>
          </a:xfrm>
        </p:grpSpPr>
        <p:sp>
          <p:nvSpPr>
            <p:cNvPr id="21" name="Shape 718"/>
            <p:cNvSpPr txBox="1"/>
            <p:nvPr/>
          </p:nvSpPr>
          <p:spPr>
            <a:xfrm>
              <a:off x="2113657" y="4495163"/>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 </a:t>
              </a: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2.85 </a:t>
              </a: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USD</a:t>
              </a:r>
              <a:endPar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22" name="Shape 719"/>
            <p:cNvSpPr txBox="1"/>
            <p:nvPr/>
          </p:nvSpPr>
          <p:spPr>
            <a:xfrm>
              <a:off x="2113658" y="4283315"/>
              <a:ext cx="3647459" cy="276999"/>
            </a:xfrm>
            <a:prstGeom prst="rect">
              <a:avLst/>
            </a:prstGeom>
            <a:noFill/>
            <a:ln>
              <a:noFill/>
            </a:ln>
          </p:spPr>
          <p:txBody>
            <a:bodyPr wrap="square" lIns="121868" tIns="60917" rIns="121868" bIns="60917" anchor="t" anchorCtr="0">
              <a:noAutofit/>
            </a:bodyPr>
            <a:lstStyle/>
            <a:p>
              <a:pPr defTabSz="1218895"/>
              <a:r>
                <a:rPr lang="en-US" b="1" kern="0" dirty="0" smtClean="0">
                  <a:solidFill>
                    <a:srgbClr val="595959"/>
                  </a:solidFill>
                  <a:latin typeface="Times New Roman" panose="02020603050405020304" pitchFamily="18" charset="0"/>
                  <a:ea typeface="Arial"/>
                  <a:cs typeface="Times New Roman" panose="02020603050405020304" pitchFamily="18" charset="0"/>
                  <a:sym typeface="Arial"/>
                </a:rPr>
                <a:t>Sales’ Price</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24" name="Shape 974"/>
          <p:cNvSpPr/>
          <p:nvPr/>
        </p:nvSpPr>
        <p:spPr>
          <a:xfrm rot="10800000">
            <a:off x="8959685" y="5491253"/>
            <a:ext cx="353751" cy="528546"/>
          </a:xfrm>
          <a:custGeom>
            <a:avLst/>
            <a:gdLst/>
            <a:ahLst/>
            <a:cxnLst/>
            <a:rect l="0" t="0" r="0" b="0"/>
            <a:pathLst>
              <a:path w="120000" h="120000" extrusionOk="0">
                <a:moveTo>
                  <a:pt x="51597" y="50921"/>
                </a:moveTo>
                <a:lnTo>
                  <a:pt x="51597" y="19698"/>
                </a:lnTo>
                <a:cubicBezTo>
                  <a:pt x="47669" y="20191"/>
                  <a:pt x="43916" y="21082"/>
                  <a:pt x="40531" y="22332"/>
                </a:cubicBezTo>
                <a:cubicBezTo>
                  <a:pt x="30598" y="26001"/>
                  <a:pt x="25457" y="32166"/>
                  <a:pt x="27169" y="38355"/>
                </a:cubicBezTo>
                <a:cubicBezTo>
                  <a:pt x="29239" y="46431"/>
                  <a:pt x="39005" y="49155"/>
                  <a:pt x="51597" y="50921"/>
                </a:cubicBezTo>
                <a:close/>
                <a:moveTo>
                  <a:pt x="67852" y="100379"/>
                </a:moveTo>
                <a:cubicBezTo>
                  <a:pt x="71963" y="99887"/>
                  <a:pt x="75901" y="98973"/>
                  <a:pt x="79437" y="97667"/>
                </a:cubicBezTo>
                <a:cubicBezTo>
                  <a:pt x="89370" y="93998"/>
                  <a:pt x="94511" y="87833"/>
                  <a:pt x="92799" y="81644"/>
                </a:cubicBezTo>
                <a:cubicBezTo>
                  <a:pt x="89506" y="73388"/>
                  <a:pt x="79840" y="69732"/>
                  <a:pt x="67852" y="67361"/>
                </a:cubicBezTo>
                <a:close/>
                <a:moveTo>
                  <a:pt x="67852" y="120000"/>
                </a:moveTo>
                <a:lnTo>
                  <a:pt x="51597" y="120000"/>
                </a:lnTo>
                <a:lnTo>
                  <a:pt x="51597" y="114256"/>
                </a:lnTo>
                <a:cubicBezTo>
                  <a:pt x="45417" y="113829"/>
                  <a:pt x="39328" y="112890"/>
                  <a:pt x="33554" y="111448"/>
                </a:cubicBezTo>
                <a:cubicBezTo>
                  <a:pt x="13606" y="106463"/>
                  <a:pt x="696" y="96271"/>
                  <a:pt x="0" y="84958"/>
                </a:cubicBezTo>
                <a:lnTo>
                  <a:pt x="26861" y="84529"/>
                </a:lnTo>
                <a:cubicBezTo>
                  <a:pt x="27245" y="90776"/>
                  <a:pt x="34374" y="96404"/>
                  <a:pt x="45389" y="99156"/>
                </a:cubicBezTo>
                <a:cubicBezTo>
                  <a:pt x="47394" y="99657"/>
                  <a:pt x="49467" y="100048"/>
                  <a:pt x="51597" y="100293"/>
                </a:cubicBezTo>
                <a:lnTo>
                  <a:pt x="51597" y="64682"/>
                </a:lnTo>
                <a:cubicBezTo>
                  <a:pt x="30368" y="61567"/>
                  <a:pt x="7690" y="58004"/>
                  <a:pt x="556" y="40045"/>
                </a:cubicBezTo>
                <a:cubicBezTo>
                  <a:pt x="-2422" y="28913"/>
                  <a:pt x="6883" y="17850"/>
                  <a:pt x="24755" y="11249"/>
                </a:cubicBezTo>
                <a:cubicBezTo>
                  <a:pt x="32832" y="8265"/>
                  <a:pt x="42066" y="6412"/>
                  <a:pt x="51597" y="5737"/>
                </a:cubicBezTo>
                <a:lnTo>
                  <a:pt x="51597" y="0"/>
                </a:lnTo>
                <a:lnTo>
                  <a:pt x="67852" y="0"/>
                </a:lnTo>
                <a:lnTo>
                  <a:pt x="67852" y="5703"/>
                </a:lnTo>
                <a:cubicBezTo>
                  <a:pt x="74209" y="6118"/>
                  <a:pt x="80479" y="7068"/>
                  <a:pt x="86414" y="8551"/>
                </a:cubicBezTo>
                <a:cubicBezTo>
                  <a:pt x="106363" y="13536"/>
                  <a:pt x="119273" y="23728"/>
                  <a:pt x="119969" y="35041"/>
                </a:cubicBezTo>
                <a:lnTo>
                  <a:pt x="93108" y="35470"/>
                </a:lnTo>
                <a:cubicBezTo>
                  <a:pt x="92723" y="29223"/>
                  <a:pt x="85594" y="23595"/>
                  <a:pt x="74579" y="20843"/>
                </a:cubicBezTo>
                <a:cubicBezTo>
                  <a:pt x="72410" y="20301"/>
                  <a:pt x="70160" y="19888"/>
                  <a:pt x="67852" y="19639"/>
                </a:cubicBezTo>
                <a:lnTo>
                  <a:pt x="67852" y="52969"/>
                </a:lnTo>
                <a:cubicBezTo>
                  <a:pt x="88284" y="55535"/>
                  <a:pt x="110482" y="59921"/>
                  <a:pt x="119411" y="79734"/>
                </a:cubicBezTo>
                <a:cubicBezTo>
                  <a:pt x="122511" y="90942"/>
                  <a:pt x="113201" y="102106"/>
                  <a:pt x="95213" y="108750"/>
                </a:cubicBezTo>
                <a:cubicBezTo>
                  <a:pt x="86990" y="111788"/>
                  <a:pt x="77568" y="113654"/>
                  <a:pt x="67852" y="114293"/>
                </a:cubicBezTo>
                <a:close/>
              </a:path>
            </a:pathLst>
          </a:custGeom>
          <a:solidFill>
            <a:schemeClr val="accent3">
              <a:lumMod val="75000"/>
            </a:schemeClr>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dk1"/>
              </a:solidFill>
              <a:latin typeface="Arial"/>
              <a:ea typeface="Arial"/>
              <a:cs typeface="Arial"/>
              <a:sym typeface="Arial"/>
            </a:endParaRP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1812" y="609600"/>
            <a:ext cx="3242945" cy="1066800"/>
          </a:xfrm>
          <a:prstGeom prst="rect">
            <a:avLst/>
          </a:prstGeom>
        </p:spPr>
      </p:pic>
      <p:pic>
        <p:nvPicPr>
          <p:cNvPr id="26" name="Picture 25" descr="http://www.herbemarket.com/image/cache/Product/barij%20essence/Gastrolit%20Soft%20Capsule%2020%20mg-500x500.jpg"/>
          <p:cNvPicPr/>
          <p:nvPr/>
        </p:nvPicPr>
        <p:blipFill>
          <a:blip r:embed="rId4">
            <a:extLst>
              <a:ext uri="{28A0092B-C50C-407E-A947-70E740481C1C}">
                <a14:useLocalDpi xmlns:a14="http://schemas.microsoft.com/office/drawing/2010/main" val="0"/>
              </a:ext>
            </a:extLst>
          </a:blip>
          <a:srcRect/>
          <a:stretch>
            <a:fillRect/>
          </a:stretch>
        </p:blipFill>
        <p:spPr bwMode="auto">
          <a:xfrm>
            <a:off x="4405353" y="1524001"/>
            <a:ext cx="4068827" cy="4648200"/>
          </a:xfrm>
          <a:prstGeom prst="rect">
            <a:avLst/>
          </a:prstGeom>
          <a:noFill/>
          <a:ln>
            <a:noFill/>
          </a:ln>
        </p:spPr>
      </p:pic>
      <p:sp>
        <p:nvSpPr>
          <p:cNvPr id="23" name="Shape 715"/>
          <p:cNvSpPr/>
          <p:nvPr/>
        </p:nvSpPr>
        <p:spPr>
          <a:xfrm>
            <a:off x="8913812" y="1882516"/>
            <a:ext cx="445583" cy="444279"/>
          </a:xfrm>
          <a:custGeom>
            <a:avLst/>
            <a:gdLst/>
            <a:ahLst/>
            <a:cxnLst/>
            <a:rect l="0" t="0" r="0" b="0"/>
            <a:pathLst>
              <a:path w="120000" h="120000" extrusionOk="0">
                <a:moveTo>
                  <a:pt x="26666" y="100217"/>
                </a:moveTo>
                <a:cubicBezTo>
                  <a:pt x="25193" y="100217"/>
                  <a:pt x="24000" y="101415"/>
                  <a:pt x="24000" y="102892"/>
                </a:cubicBezTo>
                <a:cubicBezTo>
                  <a:pt x="24000" y="104369"/>
                  <a:pt x="25193" y="105566"/>
                  <a:pt x="26666" y="105566"/>
                </a:cubicBezTo>
                <a:lnTo>
                  <a:pt x="93333" y="105566"/>
                </a:lnTo>
                <a:cubicBezTo>
                  <a:pt x="94806" y="105566"/>
                  <a:pt x="96000" y="104369"/>
                  <a:pt x="96000" y="102892"/>
                </a:cubicBezTo>
                <a:cubicBezTo>
                  <a:pt x="96000" y="101415"/>
                  <a:pt x="94806" y="100217"/>
                  <a:pt x="93333" y="100217"/>
                </a:cubicBezTo>
                <a:close/>
                <a:moveTo>
                  <a:pt x="26666" y="87913"/>
                </a:moveTo>
                <a:cubicBezTo>
                  <a:pt x="25193" y="87913"/>
                  <a:pt x="24000" y="89111"/>
                  <a:pt x="24000" y="90588"/>
                </a:cubicBezTo>
                <a:cubicBezTo>
                  <a:pt x="24000" y="92065"/>
                  <a:pt x="25193" y="93262"/>
                  <a:pt x="26666" y="93262"/>
                </a:cubicBezTo>
                <a:lnTo>
                  <a:pt x="93333" y="93262"/>
                </a:lnTo>
                <a:cubicBezTo>
                  <a:pt x="94806" y="93262"/>
                  <a:pt x="96000" y="92065"/>
                  <a:pt x="96000" y="90588"/>
                </a:cubicBezTo>
                <a:cubicBezTo>
                  <a:pt x="96000" y="89111"/>
                  <a:pt x="94806" y="87913"/>
                  <a:pt x="93333" y="87913"/>
                </a:cubicBezTo>
                <a:close/>
                <a:moveTo>
                  <a:pt x="26666" y="75609"/>
                </a:moveTo>
                <a:cubicBezTo>
                  <a:pt x="25193" y="75609"/>
                  <a:pt x="24000" y="76806"/>
                  <a:pt x="24000" y="78284"/>
                </a:cubicBezTo>
                <a:cubicBezTo>
                  <a:pt x="24000" y="79761"/>
                  <a:pt x="25193" y="80958"/>
                  <a:pt x="26666" y="80958"/>
                </a:cubicBezTo>
                <a:lnTo>
                  <a:pt x="93333" y="80958"/>
                </a:lnTo>
                <a:cubicBezTo>
                  <a:pt x="94806" y="80958"/>
                  <a:pt x="96000" y="79761"/>
                  <a:pt x="96000" y="78284"/>
                </a:cubicBezTo>
                <a:cubicBezTo>
                  <a:pt x="96000" y="76806"/>
                  <a:pt x="94806" y="75609"/>
                  <a:pt x="93333" y="75609"/>
                </a:cubicBezTo>
                <a:close/>
                <a:moveTo>
                  <a:pt x="26666" y="63305"/>
                </a:moveTo>
                <a:cubicBezTo>
                  <a:pt x="25193" y="63305"/>
                  <a:pt x="24000" y="64502"/>
                  <a:pt x="24000" y="65979"/>
                </a:cubicBezTo>
                <a:cubicBezTo>
                  <a:pt x="24000" y="67457"/>
                  <a:pt x="25193" y="68654"/>
                  <a:pt x="26666" y="68654"/>
                </a:cubicBezTo>
                <a:lnTo>
                  <a:pt x="93333" y="68654"/>
                </a:lnTo>
                <a:cubicBezTo>
                  <a:pt x="94806" y="68654"/>
                  <a:pt x="96000" y="67457"/>
                  <a:pt x="96000" y="65979"/>
                </a:cubicBezTo>
                <a:cubicBezTo>
                  <a:pt x="96000" y="64502"/>
                  <a:pt x="94806" y="63305"/>
                  <a:pt x="93333" y="63305"/>
                </a:cubicBezTo>
                <a:close/>
                <a:moveTo>
                  <a:pt x="26666" y="51001"/>
                </a:moveTo>
                <a:cubicBezTo>
                  <a:pt x="25193" y="51001"/>
                  <a:pt x="24000" y="52198"/>
                  <a:pt x="24000" y="53675"/>
                </a:cubicBezTo>
                <a:cubicBezTo>
                  <a:pt x="24000" y="55152"/>
                  <a:pt x="25193" y="56350"/>
                  <a:pt x="26666" y="56350"/>
                </a:cubicBezTo>
                <a:lnTo>
                  <a:pt x="93333" y="56350"/>
                </a:lnTo>
                <a:cubicBezTo>
                  <a:pt x="94806" y="56350"/>
                  <a:pt x="96000" y="55152"/>
                  <a:pt x="96000" y="53675"/>
                </a:cubicBezTo>
                <a:cubicBezTo>
                  <a:pt x="96000" y="52198"/>
                  <a:pt x="94806" y="51001"/>
                  <a:pt x="93333" y="51001"/>
                </a:cubicBezTo>
                <a:close/>
                <a:moveTo>
                  <a:pt x="26666" y="38697"/>
                </a:moveTo>
                <a:cubicBezTo>
                  <a:pt x="25193" y="38697"/>
                  <a:pt x="24000" y="39894"/>
                  <a:pt x="24000" y="41371"/>
                </a:cubicBezTo>
                <a:cubicBezTo>
                  <a:pt x="24000" y="42848"/>
                  <a:pt x="25193" y="44046"/>
                  <a:pt x="26666" y="44046"/>
                </a:cubicBezTo>
                <a:lnTo>
                  <a:pt x="93333" y="44046"/>
                </a:lnTo>
                <a:cubicBezTo>
                  <a:pt x="94806" y="44046"/>
                  <a:pt x="96000" y="42848"/>
                  <a:pt x="96000" y="41371"/>
                </a:cubicBezTo>
                <a:cubicBezTo>
                  <a:pt x="96000" y="39894"/>
                  <a:pt x="94806" y="38697"/>
                  <a:pt x="93333" y="38697"/>
                </a:cubicBezTo>
                <a:close/>
                <a:moveTo>
                  <a:pt x="0" y="11366"/>
                </a:moveTo>
                <a:lnTo>
                  <a:pt x="6739" y="11366"/>
                </a:lnTo>
                <a:lnTo>
                  <a:pt x="6739" y="17459"/>
                </a:lnTo>
                <a:cubicBezTo>
                  <a:pt x="6739" y="22260"/>
                  <a:pt x="10619" y="26151"/>
                  <a:pt x="15405" y="26151"/>
                </a:cubicBezTo>
                <a:cubicBezTo>
                  <a:pt x="20192" y="26151"/>
                  <a:pt x="24072" y="22260"/>
                  <a:pt x="24072" y="17459"/>
                </a:cubicBezTo>
                <a:lnTo>
                  <a:pt x="24072" y="11366"/>
                </a:lnTo>
                <a:lnTo>
                  <a:pt x="29716" y="11366"/>
                </a:lnTo>
                <a:lnTo>
                  <a:pt x="29716" y="17459"/>
                </a:lnTo>
                <a:cubicBezTo>
                  <a:pt x="29716" y="22260"/>
                  <a:pt x="33597" y="26151"/>
                  <a:pt x="38383" y="26151"/>
                </a:cubicBezTo>
                <a:cubicBezTo>
                  <a:pt x="43170" y="26151"/>
                  <a:pt x="47050" y="22260"/>
                  <a:pt x="47050" y="17459"/>
                </a:cubicBezTo>
                <a:lnTo>
                  <a:pt x="47050" y="11366"/>
                </a:lnTo>
                <a:lnTo>
                  <a:pt x="52694" y="11366"/>
                </a:lnTo>
                <a:lnTo>
                  <a:pt x="52694" y="17459"/>
                </a:lnTo>
                <a:cubicBezTo>
                  <a:pt x="52694" y="22260"/>
                  <a:pt x="56574" y="26151"/>
                  <a:pt x="61361" y="26151"/>
                </a:cubicBezTo>
                <a:cubicBezTo>
                  <a:pt x="66147" y="26151"/>
                  <a:pt x="70028" y="22260"/>
                  <a:pt x="70028" y="17459"/>
                </a:cubicBezTo>
                <a:lnTo>
                  <a:pt x="70028" y="11366"/>
                </a:lnTo>
                <a:lnTo>
                  <a:pt x="75672" y="11366"/>
                </a:lnTo>
                <a:lnTo>
                  <a:pt x="75672" y="17459"/>
                </a:lnTo>
                <a:cubicBezTo>
                  <a:pt x="75672" y="22260"/>
                  <a:pt x="79552" y="26151"/>
                  <a:pt x="84339" y="26151"/>
                </a:cubicBezTo>
                <a:cubicBezTo>
                  <a:pt x="89125" y="26151"/>
                  <a:pt x="93005" y="22260"/>
                  <a:pt x="93005" y="17459"/>
                </a:cubicBezTo>
                <a:lnTo>
                  <a:pt x="93005" y="11366"/>
                </a:lnTo>
                <a:lnTo>
                  <a:pt x="98650" y="11366"/>
                </a:lnTo>
                <a:lnTo>
                  <a:pt x="98650" y="17459"/>
                </a:lnTo>
                <a:cubicBezTo>
                  <a:pt x="98650" y="22259"/>
                  <a:pt x="102530" y="26151"/>
                  <a:pt x="107316" y="26151"/>
                </a:cubicBezTo>
                <a:cubicBezTo>
                  <a:pt x="112103" y="26151"/>
                  <a:pt x="115983" y="22259"/>
                  <a:pt x="115983" y="17459"/>
                </a:cubicBezTo>
                <a:lnTo>
                  <a:pt x="115983" y="11366"/>
                </a:lnTo>
                <a:lnTo>
                  <a:pt x="120000" y="11366"/>
                </a:lnTo>
                <a:lnTo>
                  <a:pt x="120000" y="120000"/>
                </a:lnTo>
                <a:lnTo>
                  <a:pt x="0" y="120000"/>
                </a:lnTo>
                <a:close/>
                <a:moveTo>
                  <a:pt x="15405" y="0"/>
                </a:moveTo>
                <a:cubicBezTo>
                  <a:pt x="17983" y="0"/>
                  <a:pt x="20072" y="2095"/>
                  <a:pt x="20072" y="4680"/>
                </a:cubicBezTo>
                <a:lnTo>
                  <a:pt x="20072" y="18051"/>
                </a:lnTo>
                <a:cubicBezTo>
                  <a:pt x="20072" y="20636"/>
                  <a:pt x="17983" y="22732"/>
                  <a:pt x="15405" y="22732"/>
                </a:cubicBezTo>
                <a:cubicBezTo>
                  <a:pt x="12828" y="22732"/>
                  <a:pt x="10739" y="20636"/>
                  <a:pt x="10739" y="18051"/>
                </a:cubicBezTo>
                <a:lnTo>
                  <a:pt x="10739" y="4680"/>
                </a:lnTo>
                <a:cubicBezTo>
                  <a:pt x="10739" y="2095"/>
                  <a:pt x="12828" y="0"/>
                  <a:pt x="15405" y="0"/>
                </a:cubicBezTo>
                <a:close/>
                <a:moveTo>
                  <a:pt x="38383" y="0"/>
                </a:moveTo>
                <a:cubicBezTo>
                  <a:pt x="40960" y="0"/>
                  <a:pt x="43050" y="2095"/>
                  <a:pt x="43050" y="4680"/>
                </a:cubicBezTo>
                <a:lnTo>
                  <a:pt x="43050" y="18051"/>
                </a:lnTo>
                <a:cubicBezTo>
                  <a:pt x="43050" y="20636"/>
                  <a:pt x="40960" y="22732"/>
                  <a:pt x="38383" y="22732"/>
                </a:cubicBezTo>
                <a:cubicBezTo>
                  <a:pt x="35806" y="22732"/>
                  <a:pt x="33716" y="20636"/>
                  <a:pt x="33716" y="18051"/>
                </a:cubicBezTo>
                <a:lnTo>
                  <a:pt x="33716" y="4680"/>
                </a:lnTo>
                <a:cubicBezTo>
                  <a:pt x="33716" y="2095"/>
                  <a:pt x="35806" y="0"/>
                  <a:pt x="38383" y="0"/>
                </a:cubicBezTo>
                <a:close/>
                <a:moveTo>
                  <a:pt x="61361" y="0"/>
                </a:moveTo>
                <a:cubicBezTo>
                  <a:pt x="63938" y="0"/>
                  <a:pt x="66028" y="2095"/>
                  <a:pt x="66028" y="4680"/>
                </a:cubicBezTo>
                <a:lnTo>
                  <a:pt x="66028" y="18051"/>
                </a:lnTo>
                <a:cubicBezTo>
                  <a:pt x="66028" y="20636"/>
                  <a:pt x="63938" y="22731"/>
                  <a:pt x="61361" y="22731"/>
                </a:cubicBezTo>
                <a:cubicBezTo>
                  <a:pt x="58784" y="22731"/>
                  <a:pt x="56694" y="20636"/>
                  <a:pt x="56694" y="18051"/>
                </a:cubicBezTo>
                <a:lnTo>
                  <a:pt x="56694" y="4680"/>
                </a:lnTo>
                <a:cubicBezTo>
                  <a:pt x="56694" y="2095"/>
                  <a:pt x="58784" y="0"/>
                  <a:pt x="61361" y="0"/>
                </a:cubicBezTo>
                <a:close/>
                <a:moveTo>
                  <a:pt x="84339" y="0"/>
                </a:moveTo>
                <a:cubicBezTo>
                  <a:pt x="86916" y="0"/>
                  <a:pt x="89005" y="2095"/>
                  <a:pt x="89005" y="4680"/>
                </a:cubicBezTo>
                <a:lnTo>
                  <a:pt x="89005" y="18051"/>
                </a:lnTo>
                <a:cubicBezTo>
                  <a:pt x="89005" y="20636"/>
                  <a:pt x="86916" y="22731"/>
                  <a:pt x="84339" y="22731"/>
                </a:cubicBezTo>
                <a:cubicBezTo>
                  <a:pt x="81761" y="22731"/>
                  <a:pt x="79672" y="20636"/>
                  <a:pt x="79672" y="18051"/>
                </a:cubicBezTo>
                <a:lnTo>
                  <a:pt x="79672" y="4680"/>
                </a:lnTo>
                <a:cubicBezTo>
                  <a:pt x="79672" y="2095"/>
                  <a:pt x="81761" y="0"/>
                  <a:pt x="84339" y="0"/>
                </a:cubicBezTo>
                <a:close/>
                <a:moveTo>
                  <a:pt x="107316" y="0"/>
                </a:moveTo>
                <a:cubicBezTo>
                  <a:pt x="109894" y="0"/>
                  <a:pt x="111983" y="2095"/>
                  <a:pt x="111983" y="4680"/>
                </a:cubicBezTo>
                <a:lnTo>
                  <a:pt x="111983" y="18051"/>
                </a:lnTo>
                <a:cubicBezTo>
                  <a:pt x="111983" y="20636"/>
                  <a:pt x="109894" y="22731"/>
                  <a:pt x="107316" y="22731"/>
                </a:cubicBezTo>
                <a:cubicBezTo>
                  <a:pt x="104739" y="22731"/>
                  <a:pt x="102650" y="20636"/>
                  <a:pt x="102650" y="18051"/>
                </a:cubicBezTo>
                <a:lnTo>
                  <a:pt x="102650" y="4680"/>
                </a:lnTo>
                <a:cubicBezTo>
                  <a:pt x="102650" y="2095"/>
                  <a:pt x="104739" y="0"/>
                  <a:pt x="107316" y="0"/>
                </a:cubicBezTo>
                <a:close/>
              </a:path>
            </a:pathLst>
          </a:custGeom>
          <a:solidFill>
            <a:srgbClr val="1ED4DE"/>
          </a:solidFill>
          <a:ln>
            <a:noFill/>
          </a:ln>
        </p:spPr>
        <p:txBody>
          <a:bodyPr wrap="square" lIns="121868" tIns="60917" rIns="121868" bIns="60917" anchor="ctr" anchorCtr="0">
            <a:noAutofit/>
          </a:bodyPr>
          <a:lstStyle/>
          <a:p>
            <a:pPr algn="ctr" defTabSz="1218895"/>
            <a:endParaRPr sz="2399" kern="0">
              <a:solidFill>
                <a:srgbClr val="FFFFFF"/>
              </a:solidFill>
              <a:latin typeface="Arial"/>
              <a:ea typeface="Arial"/>
              <a:cs typeface="Arial"/>
              <a:sym typeface="Arial"/>
            </a:endParaRPr>
          </a:p>
        </p:txBody>
      </p:sp>
      <p:grpSp>
        <p:nvGrpSpPr>
          <p:cNvPr id="25" name="Shape 717"/>
          <p:cNvGrpSpPr/>
          <p:nvPr/>
        </p:nvGrpSpPr>
        <p:grpSpPr>
          <a:xfrm>
            <a:off x="8560868" y="2378816"/>
            <a:ext cx="3705744" cy="897784"/>
            <a:chOff x="2113657" y="4283315"/>
            <a:chExt cx="3887257" cy="673513"/>
          </a:xfrm>
        </p:grpSpPr>
        <p:sp>
          <p:nvSpPr>
            <p:cNvPr id="28" name="Shape 718"/>
            <p:cNvSpPr txBox="1"/>
            <p:nvPr/>
          </p:nvSpPr>
          <p:spPr>
            <a:xfrm>
              <a:off x="2113657" y="4495163"/>
              <a:ext cx="3887257"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a:solidFill>
                    <a:srgbClr val="595959"/>
                  </a:solidFill>
                  <a:latin typeface="Times New Roman" panose="02020603050405020304" pitchFamily="18" charset="0"/>
                  <a:ea typeface="Arial"/>
                  <a:cs typeface="Times New Roman" panose="02020603050405020304" pitchFamily="18" charset="0"/>
                </a:rPr>
                <a:t>Not applicable</a:t>
              </a:r>
              <a:endParaRPr lang="en"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29" name="Shape 719"/>
            <p:cNvSpPr txBox="1"/>
            <p:nvPr/>
          </p:nvSpPr>
          <p:spPr>
            <a:xfrm>
              <a:off x="2113658" y="4283315"/>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sym typeface="Arial"/>
                </a:rPr>
                <a:t>After sale services/ Guarantee</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grpSp>
        <p:nvGrpSpPr>
          <p:cNvPr id="31" name="Shape 720"/>
          <p:cNvGrpSpPr/>
          <p:nvPr/>
        </p:nvGrpSpPr>
        <p:grpSpPr>
          <a:xfrm>
            <a:off x="8560867" y="4261751"/>
            <a:ext cx="3627958" cy="897784"/>
            <a:chOff x="2113657" y="4283314"/>
            <a:chExt cx="3647460" cy="673513"/>
          </a:xfrm>
        </p:grpSpPr>
        <p:sp>
          <p:nvSpPr>
            <p:cNvPr id="32" name="Shape 721"/>
            <p:cNvSpPr txBox="1"/>
            <p:nvPr/>
          </p:nvSpPr>
          <p:spPr>
            <a:xfrm>
              <a:off x="2113657" y="4495162"/>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pt-BR" sz="1600" kern="0" dirty="0" smtClean="0">
                  <a:solidFill>
                    <a:srgbClr val="595959"/>
                  </a:solidFill>
                  <a:latin typeface="Times New Roman" panose="02020603050405020304" pitchFamily="18" charset="0"/>
                  <a:ea typeface="Arial"/>
                  <a:cs typeface="Times New Roman" panose="02020603050405020304" pitchFamily="18" charset="0"/>
                  <a:sym typeface="Arial"/>
                </a:rPr>
                <a:t>Local (Iran) Certificates </a:t>
              </a:r>
              <a:endParaRPr lang="pt-BR"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33" name="Shape 722"/>
            <p:cNvSpPr txBox="1"/>
            <p:nvPr/>
          </p:nvSpPr>
          <p:spPr>
            <a:xfrm>
              <a:off x="2113658" y="4283314"/>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sym typeface="Arial"/>
                </a:rPr>
                <a:t>Standards and legally certificates:</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34" name="Shape 450"/>
          <p:cNvSpPr/>
          <p:nvPr/>
        </p:nvSpPr>
        <p:spPr>
          <a:xfrm>
            <a:off x="8841213" y="3657600"/>
            <a:ext cx="590697" cy="565118"/>
          </a:xfrm>
          <a:custGeom>
            <a:avLst/>
            <a:gdLst/>
            <a:ahLst/>
            <a:cxnLst/>
            <a:rect l="0" t="0" r="0" b="0"/>
            <a:pathLst>
              <a:path w="120000" h="120000" extrusionOk="0">
                <a:moveTo>
                  <a:pt x="65274" y="39473"/>
                </a:moveTo>
                <a:cubicBezTo>
                  <a:pt x="53599" y="36371"/>
                  <a:pt x="41599" y="43242"/>
                  <a:pt x="38470" y="54820"/>
                </a:cubicBezTo>
                <a:cubicBezTo>
                  <a:pt x="35342" y="66398"/>
                  <a:pt x="42270" y="78299"/>
                  <a:pt x="53945" y="81402"/>
                </a:cubicBezTo>
                <a:cubicBezTo>
                  <a:pt x="65620" y="84504"/>
                  <a:pt x="77621" y="77633"/>
                  <a:pt x="80749" y="66055"/>
                </a:cubicBezTo>
                <a:cubicBezTo>
                  <a:pt x="83877" y="54477"/>
                  <a:pt x="76949" y="42576"/>
                  <a:pt x="65274" y="39473"/>
                </a:cubicBezTo>
                <a:close/>
                <a:moveTo>
                  <a:pt x="69168" y="25060"/>
                </a:moveTo>
                <a:cubicBezTo>
                  <a:pt x="88870" y="30296"/>
                  <a:pt x="100561" y="50379"/>
                  <a:pt x="95282" y="69917"/>
                </a:cubicBezTo>
                <a:cubicBezTo>
                  <a:pt x="90003" y="89455"/>
                  <a:pt x="69753" y="101050"/>
                  <a:pt x="50051" y="95815"/>
                </a:cubicBezTo>
                <a:cubicBezTo>
                  <a:pt x="30350" y="90579"/>
                  <a:pt x="18658" y="70496"/>
                  <a:pt x="23937" y="50958"/>
                </a:cubicBezTo>
                <a:cubicBezTo>
                  <a:pt x="29216" y="31420"/>
                  <a:pt x="49467" y="19825"/>
                  <a:pt x="69168" y="25060"/>
                </a:cubicBezTo>
                <a:close/>
                <a:moveTo>
                  <a:pt x="70584" y="19819"/>
                </a:moveTo>
                <a:cubicBezTo>
                  <a:pt x="47964" y="13808"/>
                  <a:pt x="24713" y="27121"/>
                  <a:pt x="18652" y="49554"/>
                </a:cubicBezTo>
                <a:cubicBezTo>
                  <a:pt x="12591" y="71987"/>
                  <a:pt x="26015" y="95045"/>
                  <a:pt x="48635" y="101056"/>
                </a:cubicBezTo>
                <a:cubicBezTo>
                  <a:pt x="71255" y="107067"/>
                  <a:pt x="94506" y="93754"/>
                  <a:pt x="100567" y="71321"/>
                </a:cubicBezTo>
                <a:cubicBezTo>
                  <a:pt x="106628" y="48888"/>
                  <a:pt x="93204" y="25830"/>
                  <a:pt x="70584" y="19819"/>
                </a:cubicBezTo>
                <a:close/>
                <a:moveTo>
                  <a:pt x="120000" y="28418"/>
                </a:moveTo>
                <a:lnTo>
                  <a:pt x="119819" y="29085"/>
                </a:lnTo>
                <a:lnTo>
                  <a:pt x="119636" y="28804"/>
                </a:lnTo>
                <a:close/>
                <a:moveTo>
                  <a:pt x="84120" y="4683"/>
                </a:moveTo>
                <a:lnTo>
                  <a:pt x="83867" y="19572"/>
                </a:lnTo>
                <a:lnTo>
                  <a:pt x="83406" y="19449"/>
                </a:lnTo>
                <a:cubicBezTo>
                  <a:pt x="87163" y="21546"/>
                  <a:pt x="90559" y="24117"/>
                  <a:pt x="93431" y="27166"/>
                </a:cubicBezTo>
                <a:lnTo>
                  <a:pt x="106796" y="23870"/>
                </a:lnTo>
                <a:lnTo>
                  <a:pt x="115363" y="39849"/>
                </a:lnTo>
                <a:lnTo>
                  <a:pt x="105840" y="48364"/>
                </a:lnTo>
                <a:cubicBezTo>
                  <a:pt x="107034" y="52676"/>
                  <a:pt x="107596" y="57191"/>
                  <a:pt x="107394" y="61781"/>
                </a:cubicBezTo>
                <a:lnTo>
                  <a:pt x="119289" y="68330"/>
                </a:lnTo>
                <a:lnTo>
                  <a:pt x="114566" y="85810"/>
                </a:lnTo>
                <a:lnTo>
                  <a:pt x="100132" y="85570"/>
                </a:lnTo>
                <a:cubicBezTo>
                  <a:pt x="98307" y="88594"/>
                  <a:pt x="96096" y="91321"/>
                  <a:pt x="93619" y="93756"/>
                </a:cubicBezTo>
                <a:lnTo>
                  <a:pt x="98359" y="106025"/>
                </a:lnTo>
                <a:lnTo>
                  <a:pt x="83411" y="116405"/>
                </a:lnTo>
                <a:lnTo>
                  <a:pt x="72073" y="106643"/>
                </a:lnTo>
                <a:lnTo>
                  <a:pt x="73453" y="105685"/>
                </a:lnTo>
                <a:cubicBezTo>
                  <a:pt x="69110" y="107079"/>
                  <a:pt x="64517" y="107749"/>
                  <a:pt x="59835" y="107723"/>
                </a:cubicBezTo>
                <a:lnTo>
                  <a:pt x="52963" y="119999"/>
                </a:lnTo>
                <a:lnTo>
                  <a:pt x="35336" y="115316"/>
                </a:lnTo>
                <a:lnTo>
                  <a:pt x="35574" y="101277"/>
                </a:lnTo>
                <a:cubicBezTo>
                  <a:pt x="31839" y="99165"/>
                  <a:pt x="28466" y="96583"/>
                  <a:pt x="25614" y="93529"/>
                </a:cubicBezTo>
                <a:lnTo>
                  <a:pt x="25843" y="94015"/>
                </a:lnTo>
                <a:lnTo>
                  <a:pt x="11102" y="96847"/>
                </a:lnTo>
                <a:lnTo>
                  <a:pt x="3390" y="80445"/>
                </a:lnTo>
                <a:lnTo>
                  <a:pt x="13359" y="72429"/>
                </a:lnTo>
                <a:cubicBezTo>
                  <a:pt x="12295" y="68561"/>
                  <a:pt x="11739" y="64530"/>
                  <a:pt x="11738" y="60428"/>
                </a:cubicBezTo>
                <a:lnTo>
                  <a:pt x="0" y="53965"/>
                </a:lnTo>
                <a:lnTo>
                  <a:pt x="4723" y="36484"/>
                </a:lnTo>
                <a:lnTo>
                  <a:pt x="18174" y="36709"/>
                </a:lnTo>
                <a:cubicBezTo>
                  <a:pt x="19999" y="33515"/>
                  <a:pt x="22203" y="30603"/>
                  <a:pt x="24696" y="27997"/>
                </a:cubicBezTo>
                <a:lnTo>
                  <a:pt x="20190" y="14215"/>
                </a:lnTo>
                <a:lnTo>
                  <a:pt x="35666" y="4625"/>
                </a:lnTo>
                <a:lnTo>
                  <a:pt x="46473" y="14962"/>
                </a:lnTo>
                <a:lnTo>
                  <a:pt x="46365" y="15030"/>
                </a:lnTo>
                <a:cubicBezTo>
                  <a:pt x="50613" y="13704"/>
                  <a:pt x="55098" y="13091"/>
                  <a:pt x="59667" y="13141"/>
                </a:cubicBezTo>
                <a:lnTo>
                  <a:pt x="59206" y="13018"/>
                </a:lnTo>
                <a:lnTo>
                  <a:pt x="66493" y="0"/>
                </a:lnTo>
                <a:close/>
              </a:path>
            </a:pathLst>
          </a:custGeom>
          <a:solidFill>
            <a:srgbClr val="E62949"/>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Tree>
    <p:extLst>
      <p:ext uri="{BB962C8B-B14F-4D97-AF65-F5344CB8AC3E}">
        <p14:creationId xmlns:p14="http://schemas.microsoft.com/office/powerpoint/2010/main" val="222768444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04"/>
        <p:cNvGrpSpPr/>
        <p:nvPr/>
      </p:nvGrpSpPr>
      <p:grpSpPr>
        <a:xfrm>
          <a:off x="0" y="0"/>
          <a:ext cx="0" cy="0"/>
          <a:chOff x="0" y="0"/>
          <a:chExt cx="0" cy="0"/>
        </a:xfrm>
      </p:grpSpPr>
      <p:pic>
        <p:nvPicPr>
          <p:cNvPr id="21" name="Picture Placeholder 20" descr="C:\Users\secretary1\Desktop\شرکت طراحی کوفا\a (4).jpg"/>
          <p:cNvPicPr>
            <a:picLocks noGrp="1"/>
          </p:cNvPicPr>
          <p:nvPr>
            <p:ph type="pic" idx="2"/>
          </p:nvPr>
        </p:nvPicPr>
        <p:blipFill rotWithShape="1">
          <a:blip r:embed="rId3" cstate="print">
            <a:extLst>
              <a:ext uri="{28A0092B-C50C-407E-A947-70E740481C1C}">
                <a14:useLocalDpi xmlns:a14="http://schemas.microsoft.com/office/drawing/2010/main" val="0"/>
              </a:ext>
            </a:extLst>
          </a:blip>
          <a:srcRect l="16832" t="6766" r="20180" b="4376"/>
          <a:stretch/>
        </p:blipFill>
        <p:spPr bwMode="auto">
          <a:xfrm>
            <a:off x="4799012" y="0"/>
            <a:ext cx="3200400" cy="6858000"/>
          </a:xfrm>
          <a:prstGeom prst="rect">
            <a:avLst/>
          </a:prstGeom>
          <a:noFill/>
          <a:ln>
            <a:noFill/>
          </a:ln>
        </p:spPr>
      </p:pic>
      <p:pic>
        <p:nvPicPr>
          <p:cNvPr id="5" name="Picture 4"/>
          <p:cNvPicPr>
            <a:picLocks noChangeAspect="1"/>
          </p:cNvPicPr>
          <p:nvPr/>
        </p:nvPicPr>
        <p:blipFill>
          <a:blip r:embed="rId4" cstate="print">
            <a:extLst>
              <a:ext uri="{BEBA8EAE-BF5A-486C-A8C5-ECC9F3942E4B}">
                <a14:imgProps xmlns:a14="http://schemas.microsoft.com/office/drawing/2010/main">
                  <a14:imgLayer r:embed="rId5">
                    <a14:imgEffect>
                      <a14:saturation sat="33000"/>
                    </a14:imgEffect>
                  </a14:imgLayer>
                </a14:imgProps>
              </a:ext>
              <a:ext uri="{28A0092B-C50C-407E-A947-70E740481C1C}">
                <a14:useLocalDpi xmlns:a14="http://schemas.microsoft.com/office/drawing/2010/main" val="0"/>
              </a:ext>
            </a:extLst>
          </a:blip>
          <a:stretch>
            <a:fillRect/>
          </a:stretch>
        </p:blipFill>
        <p:spPr>
          <a:xfrm>
            <a:off x="608012" y="201168"/>
            <a:ext cx="3502152" cy="1703832"/>
          </a:xfrm>
          <a:prstGeom prst="rect">
            <a:avLst/>
          </a:prstGeom>
        </p:spPr>
      </p:pic>
      <p:sp>
        <p:nvSpPr>
          <p:cNvPr id="25" name="Shape 707"/>
          <p:cNvSpPr txBox="1"/>
          <p:nvPr/>
        </p:nvSpPr>
        <p:spPr>
          <a:xfrm>
            <a:off x="455610" y="2819400"/>
            <a:ext cx="4191002" cy="3076964"/>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err="1">
                <a:solidFill>
                  <a:srgbClr val="3F3F3F"/>
                </a:solidFill>
                <a:latin typeface="Times New Roman" panose="02020603050405020304" pitchFamily="18" charset="0"/>
                <a:ea typeface="Arial"/>
                <a:cs typeface="Times New Roman" panose="02020603050405020304" pitchFamily="18" charset="0"/>
                <a:sym typeface="Arial"/>
              </a:rPr>
              <a:t>Phaco</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 Anterior Vitrectomy machine with dual </a:t>
            </a:r>
            <a:r>
              <a:rPr lang="en-US" sz="1600" kern="0" dirty="0" err="1">
                <a:solidFill>
                  <a:srgbClr val="3F3F3F"/>
                </a:solidFill>
                <a:latin typeface="Times New Roman" panose="02020603050405020304" pitchFamily="18" charset="0"/>
                <a:ea typeface="Arial"/>
                <a:cs typeface="Times New Roman" panose="02020603050405020304" pitchFamily="18" charset="0"/>
                <a:sym typeface="Arial"/>
              </a:rPr>
              <a:t>pump,Peristaltic</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 &amp; </a:t>
            </a:r>
            <a:r>
              <a:rPr lang="en-US" sz="1600" kern="0" dirty="0" err="1">
                <a:solidFill>
                  <a:srgbClr val="3F3F3F"/>
                </a:solidFill>
                <a:latin typeface="Times New Roman" panose="02020603050405020304" pitchFamily="18" charset="0"/>
                <a:ea typeface="Arial"/>
                <a:cs typeface="Times New Roman" panose="02020603050405020304" pitchFamily="18" charset="0"/>
                <a:sym typeface="Arial"/>
              </a:rPr>
              <a:t>Venturi</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 </a:t>
            </a: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pump</a:t>
            </a:r>
            <a:endParaRPr lang="en-US" sz="1600" kern="0" dirty="0">
              <a:solidFill>
                <a:srgbClr val="3F3F3F"/>
              </a:solidFill>
              <a:latin typeface="Times New Roman" panose="02020603050405020304" pitchFamily="18" charset="0"/>
              <a:ea typeface="Arial"/>
              <a:cs typeface="Times New Roman" panose="02020603050405020304" pitchFamily="18" charset="0"/>
              <a:sym typeface="Arial"/>
            </a:endParaRPr>
          </a:p>
          <a:p>
            <a:pPr marL="285750" indent="-285750" defTabSz="1218895">
              <a:buFont typeface="Arial" panose="020B0604020202020204" pitchFamily="34" charset="0"/>
              <a:buChar char="•"/>
            </a:pP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Control pressuring bottle serum by BAP (Bottle Air Pressure) set </a:t>
            </a:r>
          </a:p>
          <a:p>
            <a:pPr marL="285750" indent="-285750" defTabSz="1218895">
              <a:buFont typeface="Arial" panose="020B0604020202020204" pitchFamily="34" charset="0"/>
              <a:buChar char="•"/>
            </a:pPr>
            <a:r>
              <a:rPr lang="en-US" sz="1600" kern="0" dirty="0" err="1" smtClean="0">
                <a:solidFill>
                  <a:srgbClr val="3F3F3F"/>
                </a:solidFill>
                <a:latin typeface="Times New Roman" panose="02020603050405020304" pitchFamily="18" charset="0"/>
                <a:ea typeface="Arial"/>
                <a:cs typeface="Times New Roman" panose="02020603050405020304" pitchFamily="18" charset="0"/>
                <a:sym typeface="Arial"/>
              </a:rPr>
              <a:t>Phaco</a:t>
            </a: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control in continuous , Pulse , Cool </a:t>
            </a:r>
            <a:r>
              <a:rPr lang="en-US" sz="1600" kern="0" dirty="0" err="1">
                <a:solidFill>
                  <a:srgbClr val="3F3F3F"/>
                </a:solidFill>
                <a:latin typeface="Times New Roman" panose="02020603050405020304" pitchFamily="18" charset="0"/>
                <a:ea typeface="Arial"/>
                <a:cs typeface="Times New Roman" panose="02020603050405020304" pitchFamily="18" charset="0"/>
                <a:sym typeface="Arial"/>
              </a:rPr>
              <a:t>phaco</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 and Burst </a:t>
            </a: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mode</a:t>
            </a:r>
            <a:endParaRPr lang="en-US" sz="1600" kern="0" dirty="0">
              <a:solidFill>
                <a:srgbClr val="3F3F3F"/>
              </a:solidFill>
              <a:latin typeface="Times New Roman" panose="02020603050405020304" pitchFamily="18" charset="0"/>
              <a:ea typeface="Arial"/>
              <a:cs typeface="Times New Roman" panose="02020603050405020304" pitchFamily="18" charset="0"/>
              <a:sym typeface="Arial"/>
            </a:endParaRPr>
          </a:p>
          <a:p>
            <a:pPr marL="285750" indent="-285750" defTabSz="1218895">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Safe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Vacuum with peristaltic pump up to </a:t>
            </a: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60cc/min</a:t>
            </a:r>
          </a:p>
          <a:p>
            <a:pPr marL="285750" indent="-285750" defTabSz="1218895">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High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vacuum in venture pump up to </a:t>
            </a: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500mmHg</a:t>
            </a:r>
            <a:endParaRPr lang="en-US" sz="1600" kern="0" dirty="0">
              <a:solidFill>
                <a:srgbClr val="3F3F3F"/>
              </a:solidFill>
              <a:latin typeface="Times New Roman" panose="02020603050405020304" pitchFamily="18" charset="0"/>
              <a:ea typeface="Arial"/>
              <a:cs typeface="Times New Roman" panose="02020603050405020304" pitchFamily="18" charset="0"/>
              <a:sym typeface="Arial"/>
            </a:endParaRPr>
          </a:p>
          <a:p>
            <a:pPr marL="285750" indent="-285750" defTabSz="1218895">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40KHz </a:t>
            </a:r>
            <a:r>
              <a:rPr lang="en-US" sz="1600" kern="0" dirty="0" err="1">
                <a:solidFill>
                  <a:srgbClr val="3F3F3F"/>
                </a:solidFill>
                <a:latin typeface="Times New Roman" panose="02020603050405020304" pitchFamily="18" charset="0"/>
                <a:ea typeface="Arial"/>
                <a:cs typeface="Times New Roman" panose="02020603050405020304" pitchFamily="18" charset="0"/>
                <a:sym typeface="Arial"/>
              </a:rPr>
              <a:t>Phaco</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 </a:t>
            </a:r>
            <a:r>
              <a:rPr lang="en-US" sz="1600" kern="0" dirty="0" err="1" smtClean="0">
                <a:solidFill>
                  <a:srgbClr val="3F3F3F"/>
                </a:solidFill>
                <a:latin typeface="Times New Roman" panose="02020603050405020304" pitchFamily="18" charset="0"/>
                <a:ea typeface="Arial"/>
                <a:cs typeface="Times New Roman" panose="02020603050405020304" pitchFamily="18" charset="0"/>
                <a:sym typeface="Arial"/>
              </a:rPr>
              <a:t>handpiece</a:t>
            </a:r>
            <a:endPar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endParaRPr>
          </a:p>
          <a:p>
            <a:pPr marL="285750" indent="-285750" defTabSz="1218895">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Dual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linear foot pedal multi </a:t>
            </a: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function</a:t>
            </a:r>
            <a:endParaRPr lang="en-US" sz="1600" kern="0" dirty="0">
              <a:solidFill>
                <a:srgbClr val="3F3F3F"/>
              </a:solidFill>
              <a:latin typeface="Times New Roman" panose="02020603050405020304" pitchFamily="18" charset="0"/>
              <a:ea typeface="Arial"/>
              <a:cs typeface="Times New Roman" panose="02020603050405020304" pitchFamily="18" charset="0"/>
              <a:sym typeface="Arial"/>
            </a:endParaRPr>
          </a:p>
          <a:p>
            <a:pPr marL="285750" indent="-285750" defTabSz="1218895">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Anterior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vitrectomy up to 800 CPM</a:t>
            </a:r>
          </a:p>
          <a:p>
            <a:pPr marL="285750" indent="-285750" defTabSz="1218895">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Bipolar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coagulation : </a:t>
            </a: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7.5W</a:t>
            </a:r>
            <a:endParaRPr lang="en-US" sz="1600" kern="0" dirty="0">
              <a:solidFill>
                <a:srgbClr val="3F3F3F"/>
              </a:solidFill>
              <a:latin typeface="Times New Roman" panose="02020603050405020304" pitchFamily="18" charset="0"/>
              <a:ea typeface="Arial"/>
              <a:cs typeface="Times New Roman" panose="02020603050405020304" pitchFamily="18" charset="0"/>
              <a:sym typeface="Arial"/>
            </a:endParaRPr>
          </a:p>
          <a:p>
            <a:pPr marL="285750" indent="-285750" defTabSz="1218895">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User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friendly ,User Interface</a:t>
            </a:r>
          </a:p>
          <a:p>
            <a:pPr marL="285750" indent="-285750" defTabSz="1218895">
              <a:buFont typeface="Arial" panose="020B0604020202020204" pitchFamily="34" charset="0"/>
              <a:buChar char="•"/>
            </a:pPr>
            <a:endParaRPr lang="en-US" sz="1600" kern="0" dirty="0">
              <a:solidFill>
                <a:srgbClr val="3F3F3F"/>
              </a:solidFill>
              <a:ea typeface="Arial"/>
              <a:cs typeface="Arial"/>
              <a:sym typeface="Arial"/>
            </a:endParaRPr>
          </a:p>
        </p:txBody>
      </p:sp>
      <p:sp>
        <p:nvSpPr>
          <p:cNvPr id="26" name="Shape 708"/>
          <p:cNvSpPr txBox="1"/>
          <p:nvPr/>
        </p:nvSpPr>
        <p:spPr>
          <a:xfrm>
            <a:off x="531812" y="1981200"/>
            <a:ext cx="3578352" cy="533341"/>
          </a:xfrm>
          <a:prstGeom prst="rect">
            <a:avLst/>
          </a:prstGeom>
          <a:noFill/>
          <a:ln>
            <a:noFill/>
          </a:ln>
        </p:spPr>
        <p:txBody>
          <a:bodyPr wrap="square" lIns="121868" tIns="60917" rIns="121868" bIns="60917" anchor="t" anchorCtr="0">
            <a:noAutofit/>
          </a:bodyPr>
          <a:lstStyle/>
          <a:p>
            <a:pPr defTabSz="1218895"/>
            <a:r>
              <a:rPr lang="en-US" sz="2000" b="1" kern="0" dirty="0" err="1" smtClean="0">
                <a:solidFill>
                  <a:srgbClr val="3F3F3F"/>
                </a:solidFill>
                <a:ea typeface="Arial"/>
                <a:cs typeface="Arial"/>
                <a:sym typeface="Arial"/>
              </a:rPr>
              <a:t>Phaco</a:t>
            </a:r>
            <a:r>
              <a:rPr lang="en-US" sz="2000" b="1" kern="0" dirty="0" smtClean="0">
                <a:solidFill>
                  <a:srgbClr val="3F3F3F"/>
                </a:solidFill>
                <a:ea typeface="Arial"/>
                <a:cs typeface="Arial"/>
                <a:sym typeface="Arial"/>
              </a:rPr>
              <a:t>-Vitrectomy</a:t>
            </a:r>
            <a:r>
              <a:rPr lang="fa-IR" sz="2000" b="1" kern="0" dirty="0" smtClean="0">
                <a:solidFill>
                  <a:srgbClr val="3F3F3F"/>
                </a:solidFill>
                <a:ea typeface="Arial"/>
                <a:cs typeface="Arial"/>
                <a:sym typeface="Arial"/>
              </a:rPr>
              <a:t> </a:t>
            </a:r>
            <a:r>
              <a:rPr lang="en-US" sz="2000" b="1" kern="0" dirty="0" smtClean="0">
                <a:solidFill>
                  <a:srgbClr val="3F3F3F"/>
                </a:solidFill>
                <a:ea typeface="Arial"/>
                <a:cs typeface="Arial"/>
                <a:sym typeface="Arial"/>
              </a:rPr>
              <a:t>Anterior</a:t>
            </a:r>
            <a:r>
              <a:rPr lang="fa-IR" sz="2000" b="1" kern="0" dirty="0" smtClean="0">
                <a:solidFill>
                  <a:srgbClr val="3F3F3F"/>
                </a:solidFill>
                <a:ea typeface="Arial"/>
                <a:cs typeface="Arial"/>
                <a:sym typeface="Arial"/>
              </a:rPr>
              <a:t> </a:t>
            </a:r>
            <a:r>
              <a:rPr lang="en-US" sz="2000" b="1" kern="0" dirty="0" smtClean="0">
                <a:solidFill>
                  <a:srgbClr val="3F3F3F"/>
                </a:solidFill>
                <a:ea typeface="Arial"/>
                <a:cs typeface="Arial"/>
                <a:sym typeface="Arial"/>
              </a:rPr>
              <a:t>(</a:t>
            </a:r>
            <a:r>
              <a:rPr lang="en-US" sz="2000" b="1" kern="0" dirty="0" err="1" smtClean="0">
                <a:solidFill>
                  <a:srgbClr val="3F3F3F"/>
                </a:solidFill>
                <a:ea typeface="Arial"/>
                <a:cs typeface="Arial"/>
                <a:sym typeface="Arial"/>
              </a:rPr>
              <a:t>Morvarid</a:t>
            </a:r>
            <a:r>
              <a:rPr lang="en-US" sz="2000" b="1" kern="0" dirty="0" smtClean="0">
                <a:solidFill>
                  <a:srgbClr val="3F3F3F"/>
                </a:solidFill>
                <a:ea typeface="Arial"/>
                <a:cs typeface="Arial"/>
                <a:sym typeface="Arial"/>
              </a:rPr>
              <a:t> Dual)</a:t>
            </a:r>
            <a:endParaRPr lang="en" sz="1200" b="1" kern="0" dirty="0">
              <a:solidFill>
                <a:srgbClr val="3F3F3F"/>
              </a:solidFill>
              <a:latin typeface="Arial"/>
              <a:ea typeface="Arial"/>
              <a:cs typeface="Arial"/>
              <a:sym typeface="Arial"/>
            </a:endParaRPr>
          </a:p>
        </p:txBody>
      </p:sp>
      <p:grpSp>
        <p:nvGrpSpPr>
          <p:cNvPr id="29" name="Shape 711"/>
          <p:cNvGrpSpPr/>
          <p:nvPr/>
        </p:nvGrpSpPr>
        <p:grpSpPr>
          <a:xfrm>
            <a:off x="8560868" y="1381488"/>
            <a:ext cx="3253608" cy="897785"/>
            <a:chOff x="2113657" y="4283314"/>
            <a:chExt cx="3647460" cy="673514"/>
          </a:xfrm>
        </p:grpSpPr>
        <p:sp>
          <p:nvSpPr>
            <p:cNvPr id="30" name="Shape 712"/>
            <p:cNvSpPr txBox="1"/>
            <p:nvPr/>
          </p:nvSpPr>
          <p:spPr>
            <a:xfrm>
              <a:off x="2113657" y="4495163"/>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smtClean="0">
                  <a:solidFill>
                    <a:srgbClr val="595959"/>
                  </a:solidFill>
                  <a:ea typeface="Arial"/>
                  <a:cs typeface="Arial"/>
                  <a:sym typeface="Arial"/>
                </a:rPr>
                <a:t>Eye Surgery</a:t>
              </a:r>
              <a:endParaRPr lang="en" sz="1600" kern="0" dirty="0">
                <a:solidFill>
                  <a:srgbClr val="595959"/>
                </a:solidFill>
                <a:latin typeface="Arial"/>
                <a:ea typeface="Arial"/>
                <a:cs typeface="Arial"/>
                <a:sym typeface="Arial"/>
              </a:endParaRPr>
            </a:p>
          </p:txBody>
        </p:sp>
        <p:sp>
          <p:nvSpPr>
            <p:cNvPr id="31" name="Shape 713"/>
            <p:cNvSpPr txBox="1"/>
            <p:nvPr/>
          </p:nvSpPr>
          <p:spPr>
            <a:xfrm>
              <a:off x="2113658" y="4283314"/>
              <a:ext cx="3647459" cy="276999"/>
            </a:xfrm>
            <a:prstGeom prst="rect">
              <a:avLst/>
            </a:prstGeom>
            <a:noFill/>
            <a:ln>
              <a:noFill/>
            </a:ln>
          </p:spPr>
          <p:txBody>
            <a:bodyPr wrap="square" lIns="121868" tIns="60917" rIns="121868" bIns="60917" anchor="t" anchorCtr="0">
              <a:noAutofit/>
            </a:bodyPr>
            <a:lstStyle/>
            <a:p>
              <a:pPr defTabSz="1218895"/>
              <a:r>
                <a:rPr lang="en-US" sz="1600" b="1" kern="0" dirty="0" smtClean="0">
                  <a:solidFill>
                    <a:srgbClr val="595959"/>
                  </a:solidFill>
                  <a:ea typeface="Arial"/>
                  <a:cs typeface="Arial"/>
                  <a:sym typeface="Arial"/>
                </a:rPr>
                <a:t>Production Capacity</a:t>
              </a:r>
              <a:endParaRPr lang="en" sz="1600" b="1" kern="0" dirty="0">
                <a:solidFill>
                  <a:srgbClr val="595959"/>
                </a:solidFill>
                <a:latin typeface="Arial"/>
                <a:ea typeface="Arial"/>
                <a:cs typeface="Arial"/>
                <a:sym typeface="Arial"/>
              </a:endParaRPr>
            </a:p>
          </p:txBody>
        </p:sp>
      </p:grpSp>
      <p:sp>
        <p:nvSpPr>
          <p:cNvPr id="32" name="Shape 715"/>
          <p:cNvSpPr/>
          <p:nvPr/>
        </p:nvSpPr>
        <p:spPr>
          <a:xfrm>
            <a:off x="8913812" y="2819400"/>
            <a:ext cx="445583" cy="444279"/>
          </a:xfrm>
          <a:custGeom>
            <a:avLst/>
            <a:gdLst/>
            <a:ahLst/>
            <a:cxnLst/>
            <a:rect l="0" t="0" r="0" b="0"/>
            <a:pathLst>
              <a:path w="120000" h="120000" extrusionOk="0">
                <a:moveTo>
                  <a:pt x="26666" y="100217"/>
                </a:moveTo>
                <a:cubicBezTo>
                  <a:pt x="25193" y="100217"/>
                  <a:pt x="24000" y="101415"/>
                  <a:pt x="24000" y="102892"/>
                </a:cubicBezTo>
                <a:cubicBezTo>
                  <a:pt x="24000" y="104369"/>
                  <a:pt x="25193" y="105566"/>
                  <a:pt x="26666" y="105566"/>
                </a:cubicBezTo>
                <a:lnTo>
                  <a:pt x="93333" y="105566"/>
                </a:lnTo>
                <a:cubicBezTo>
                  <a:pt x="94806" y="105566"/>
                  <a:pt x="96000" y="104369"/>
                  <a:pt x="96000" y="102892"/>
                </a:cubicBezTo>
                <a:cubicBezTo>
                  <a:pt x="96000" y="101415"/>
                  <a:pt x="94806" y="100217"/>
                  <a:pt x="93333" y="100217"/>
                </a:cubicBezTo>
                <a:close/>
                <a:moveTo>
                  <a:pt x="26666" y="87913"/>
                </a:moveTo>
                <a:cubicBezTo>
                  <a:pt x="25193" y="87913"/>
                  <a:pt x="24000" y="89111"/>
                  <a:pt x="24000" y="90588"/>
                </a:cubicBezTo>
                <a:cubicBezTo>
                  <a:pt x="24000" y="92065"/>
                  <a:pt x="25193" y="93262"/>
                  <a:pt x="26666" y="93262"/>
                </a:cubicBezTo>
                <a:lnTo>
                  <a:pt x="93333" y="93262"/>
                </a:lnTo>
                <a:cubicBezTo>
                  <a:pt x="94806" y="93262"/>
                  <a:pt x="96000" y="92065"/>
                  <a:pt x="96000" y="90588"/>
                </a:cubicBezTo>
                <a:cubicBezTo>
                  <a:pt x="96000" y="89111"/>
                  <a:pt x="94806" y="87913"/>
                  <a:pt x="93333" y="87913"/>
                </a:cubicBezTo>
                <a:close/>
                <a:moveTo>
                  <a:pt x="26666" y="75609"/>
                </a:moveTo>
                <a:cubicBezTo>
                  <a:pt x="25193" y="75609"/>
                  <a:pt x="24000" y="76806"/>
                  <a:pt x="24000" y="78284"/>
                </a:cubicBezTo>
                <a:cubicBezTo>
                  <a:pt x="24000" y="79761"/>
                  <a:pt x="25193" y="80958"/>
                  <a:pt x="26666" y="80958"/>
                </a:cubicBezTo>
                <a:lnTo>
                  <a:pt x="93333" y="80958"/>
                </a:lnTo>
                <a:cubicBezTo>
                  <a:pt x="94806" y="80958"/>
                  <a:pt x="96000" y="79761"/>
                  <a:pt x="96000" y="78284"/>
                </a:cubicBezTo>
                <a:cubicBezTo>
                  <a:pt x="96000" y="76806"/>
                  <a:pt x="94806" y="75609"/>
                  <a:pt x="93333" y="75609"/>
                </a:cubicBezTo>
                <a:close/>
                <a:moveTo>
                  <a:pt x="26666" y="63305"/>
                </a:moveTo>
                <a:cubicBezTo>
                  <a:pt x="25193" y="63305"/>
                  <a:pt x="24000" y="64502"/>
                  <a:pt x="24000" y="65979"/>
                </a:cubicBezTo>
                <a:cubicBezTo>
                  <a:pt x="24000" y="67457"/>
                  <a:pt x="25193" y="68654"/>
                  <a:pt x="26666" y="68654"/>
                </a:cubicBezTo>
                <a:lnTo>
                  <a:pt x="93333" y="68654"/>
                </a:lnTo>
                <a:cubicBezTo>
                  <a:pt x="94806" y="68654"/>
                  <a:pt x="96000" y="67457"/>
                  <a:pt x="96000" y="65979"/>
                </a:cubicBezTo>
                <a:cubicBezTo>
                  <a:pt x="96000" y="64502"/>
                  <a:pt x="94806" y="63305"/>
                  <a:pt x="93333" y="63305"/>
                </a:cubicBezTo>
                <a:close/>
                <a:moveTo>
                  <a:pt x="26666" y="51001"/>
                </a:moveTo>
                <a:cubicBezTo>
                  <a:pt x="25193" y="51001"/>
                  <a:pt x="24000" y="52198"/>
                  <a:pt x="24000" y="53675"/>
                </a:cubicBezTo>
                <a:cubicBezTo>
                  <a:pt x="24000" y="55152"/>
                  <a:pt x="25193" y="56350"/>
                  <a:pt x="26666" y="56350"/>
                </a:cubicBezTo>
                <a:lnTo>
                  <a:pt x="93333" y="56350"/>
                </a:lnTo>
                <a:cubicBezTo>
                  <a:pt x="94806" y="56350"/>
                  <a:pt x="96000" y="55152"/>
                  <a:pt x="96000" y="53675"/>
                </a:cubicBezTo>
                <a:cubicBezTo>
                  <a:pt x="96000" y="52198"/>
                  <a:pt x="94806" y="51001"/>
                  <a:pt x="93333" y="51001"/>
                </a:cubicBezTo>
                <a:close/>
                <a:moveTo>
                  <a:pt x="26666" y="38697"/>
                </a:moveTo>
                <a:cubicBezTo>
                  <a:pt x="25193" y="38697"/>
                  <a:pt x="24000" y="39894"/>
                  <a:pt x="24000" y="41371"/>
                </a:cubicBezTo>
                <a:cubicBezTo>
                  <a:pt x="24000" y="42848"/>
                  <a:pt x="25193" y="44046"/>
                  <a:pt x="26666" y="44046"/>
                </a:cubicBezTo>
                <a:lnTo>
                  <a:pt x="93333" y="44046"/>
                </a:lnTo>
                <a:cubicBezTo>
                  <a:pt x="94806" y="44046"/>
                  <a:pt x="96000" y="42848"/>
                  <a:pt x="96000" y="41371"/>
                </a:cubicBezTo>
                <a:cubicBezTo>
                  <a:pt x="96000" y="39894"/>
                  <a:pt x="94806" y="38697"/>
                  <a:pt x="93333" y="38697"/>
                </a:cubicBezTo>
                <a:close/>
                <a:moveTo>
                  <a:pt x="0" y="11366"/>
                </a:moveTo>
                <a:lnTo>
                  <a:pt x="6739" y="11366"/>
                </a:lnTo>
                <a:lnTo>
                  <a:pt x="6739" y="17459"/>
                </a:lnTo>
                <a:cubicBezTo>
                  <a:pt x="6739" y="22260"/>
                  <a:pt x="10619" y="26151"/>
                  <a:pt x="15405" y="26151"/>
                </a:cubicBezTo>
                <a:cubicBezTo>
                  <a:pt x="20192" y="26151"/>
                  <a:pt x="24072" y="22260"/>
                  <a:pt x="24072" y="17459"/>
                </a:cubicBezTo>
                <a:lnTo>
                  <a:pt x="24072" y="11366"/>
                </a:lnTo>
                <a:lnTo>
                  <a:pt x="29716" y="11366"/>
                </a:lnTo>
                <a:lnTo>
                  <a:pt x="29716" y="17459"/>
                </a:lnTo>
                <a:cubicBezTo>
                  <a:pt x="29716" y="22260"/>
                  <a:pt x="33597" y="26151"/>
                  <a:pt x="38383" y="26151"/>
                </a:cubicBezTo>
                <a:cubicBezTo>
                  <a:pt x="43170" y="26151"/>
                  <a:pt x="47050" y="22260"/>
                  <a:pt x="47050" y="17459"/>
                </a:cubicBezTo>
                <a:lnTo>
                  <a:pt x="47050" y="11366"/>
                </a:lnTo>
                <a:lnTo>
                  <a:pt x="52694" y="11366"/>
                </a:lnTo>
                <a:lnTo>
                  <a:pt x="52694" y="17459"/>
                </a:lnTo>
                <a:cubicBezTo>
                  <a:pt x="52694" y="22260"/>
                  <a:pt x="56574" y="26151"/>
                  <a:pt x="61361" y="26151"/>
                </a:cubicBezTo>
                <a:cubicBezTo>
                  <a:pt x="66147" y="26151"/>
                  <a:pt x="70028" y="22260"/>
                  <a:pt x="70028" y="17459"/>
                </a:cubicBezTo>
                <a:lnTo>
                  <a:pt x="70028" y="11366"/>
                </a:lnTo>
                <a:lnTo>
                  <a:pt x="75672" y="11366"/>
                </a:lnTo>
                <a:lnTo>
                  <a:pt x="75672" y="17459"/>
                </a:lnTo>
                <a:cubicBezTo>
                  <a:pt x="75672" y="22260"/>
                  <a:pt x="79552" y="26151"/>
                  <a:pt x="84339" y="26151"/>
                </a:cubicBezTo>
                <a:cubicBezTo>
                  <a:pt x="89125" y="26151"/>
                  <a:pt x="93005" y="22260"/>
                  <a:pt x="93005" y="17459"/>
                </a:cubicBezTo>
                <a:lnTo>
                  <a:pt x="93005" y="11366"/>
                </a:lnTo>
                <a:lnTo>
                  <a:pt x="98650" y="11366"/>
                </a:lnTo>
                <a:lnTo>
                  <a:pt x="98650" y="17459"/>
                </a:lnTo>
                <a:cubicBezTo>
                  <a:pt x="98650" y="22259"/>
                  <a:pt x="102530" y="26151"/>
                  <a:pt x="107316" y="26151"/>
                </a:cubicBezTo>
                <a:cubicBezTo>
                  <a:pt x="112103" y="26151"/>
                  <a:pt x="115983" y="22259"/>
                  <a:pt x="115983" y="17459"/>
                </a:cubicBezTo>
                <a:lnTo>
                  <a:pt x="115983" y="11366"/>
                </a:lnTo>
                <a:lnTo>
                  <a:pt x="120000" y="11366"/>
                </a:lnTo>
                <a:lnTo>
                  <a:pt x="120000" y="120000"/>
                </a:lnTo>
                <a:lnTo>
                  <a:pt x="0" y="120000"/>
                </a:lnTo>
                <a:close/>
                <a:moveTo>
                  <a:pt x="15405" y="0"/>
                </a:moveTo>
                <a:cubicBezTo>
                  <a:pt x="17983" y="0"/>
                  <a:pt x="20072" y="2095"/>
                  <a:pt x="20072" y="4680"/>
                </a:cubicBezTo>
                <a:lnTo>
                  <a:pt x="20072" y="18051"/>
                </a:lnTo>
                <a:cubicBezTo>
                  <a:pt x="20072" y="20636"/>
                  <a:pt x="17983" y="22732"/>
                  <a:pt x="15405" y="22732"/>
                </a:cubicBezTo>
                <a:cubicBezTo>
                  <a:pt x="12828" y="22732"/>
                  <a:pt x="10739" y="20636"/>
                  <a:pt x="10739" y="18051"/>
                </a:cubicBezTo>
                <a:lnTo>
                  <a:pt x="10739" y="4680"/>
                </a:lnTo>
                <a:cubicBezTo>
                  <a:pt x="10739" y="2095"/>
                  <a:pt x="12828" y="0"/>
                  <a:pt x="15405" y="0"/>
                </a:cubicBezTo>
                <a:close/>
                <a:moveTo>
                  <a:pt x="38383" y="0"/>
                </a:moveTo>
                <a:cubicBezTo>
                  <a:pt x="40960" y="0"/>
                  <a:pt x="43050" y="2095"/>
                  <a:pt x="43050" y="4680"/>
                </a:cubicBezTo>
                <a:lnTo>
                  <a:pt x="43050" y="18051"/>
                </a:lnTo>
                <a:cubicBezTo>
                  <a:pt x="43050" y="20636"/>
                  <a:pt x="40960" y="22732"/>
                  <a:pt x="38383" y="22732"/>
                </a:cubicBezTo>
                <a:cubicBezTo>
                  <a:pt x="35806" y="22732"/>
                  <a:pt x="33716" y="20636"/>
                  <a:pt x="33716" y="18051"/>
                </a:cubicBezTo>
                <a:lnTo>
                  <a:pt x="33716" y="4680"/>
                </a:lnTo>
                <a:cubicBezTo>
                  <a:pt x="33716" y="2095"/>
                  <a:pt x="35806" y="0"/>
                  <a:pt x="38383" y="0"/>
                </a:cubicBezTo>
                <a:close/>
                <a:moveTo>
                  <a:pt x="61361" y="0"/>
                </a:moveTo>
                <a:cubicBezTo>
                  <a:pt x="63938" y="0"/>
                  <a:pt x="66028" y="2095"/>
                  <a:pt x="66028" y="4680"/>
                </a:cubicBezTo>
                <a:lnTo>
                  <a:pt x="66028" y="18051"/>
                </a:lnTo>
                <a:cubicBezTo>
                  <a:pt x="66028" y="20636"/>
                  <a:pt x="63938" y="22731"/>
                  <a:pt x="61361" y="22731"/>
                </a:cubicBezTo>
                <a:cubicBezTo>
                  <a:pt x="58784" y="22731"/>
                  <a:pt x="56694" y="20636"/>
                  <a:pt x="56694" y="18051"/>
                </a:cubicBezTo>
                <a:lnTo>
                  <a:pt x="56694" y="4680"/>
                </a:lnTo>
                <a:cubicBezTo>
                  <a:pt x="56694" y="2095"/>
                  <a:pt x="58784" y="0"/>
                  <a:pt x="61361" y="0"/>
                </a:cubicBezTo>
                <a:close/>
                <a:moveTo>
                  <a:pt x="84339" y="0"/>
                </a:moveTo>
                <a:cubicBezTo>
                  <a:pt x="86916" y="0"/>
                  <a:pt x="89005" y="2095"/>
                  <a:pt x="89005" y="4680"/>
                </a:cubicBezTo>
                <a:lnTo>
                  <a:pt x="89005" y="18051"/>
                </a:lnTo>
                <a:cubicBezTo>
                  <a:pt x="89005" y="20636"/>
                  <a:pt x="86916" y="22731"/>
                  <a:pt x="84339" y="22731"/>
                </a:cubicBezTo>
                <a:cubicBezTo>
                  <a:pt x="81761" y="22731"/>
                  <a:pt x="79672" y="20636"/>
                  <a:pt x="79672" y="18051"/>
                </a:cubicBezTo>
                <a:lnTo>
                  <a:pt x="79672" y="4680"/>
                </a:lnTo>
                <a:cubicBezTo>
                  <a:pt x="79672" y="2095"/>
                  <a:pt x="81761" y="0"/>
                  <a:pt x="84339" y="0"/>
                </a:cubicBezTo>
                <a:close/>
                <a:moveTo>
                  <a:pt x="107316" y="0"/>
                </a:moveTo>
                <a:cubicBezTo>
                  <a:pt x="109894" y="0"/>
                  <a:pt x="111983" y="2095"/>
                  <a:pt x="111983" y="4680"/>
                </a:cubicBezTo>
                <a:lnTo>
                  <a:pt x="111983" y="18051"/>
                </a:lnTo>
                <a:cubicBezTo>
                  <a:pt x="111983" y="20636"/>
                  <a:pt x="109894" y="22731"/>
                  <a:pt x="107316" y="22731"/>
                </a:cubicBezTo>
                <a:cubicBezTo>
                  <a:pt x="104739" y="22731"/>
                  <a:pt x="102650" y="20636"/>
                  <a:pt x="102650" y="18051"/>
                </a:cubicBezTo>
                <a:lnTo>
                  <a:pt x="102650" y="4680"/>
                </a:lnTo>
                <a:cubicBezTo>
                  <a:pt x="102650" y="2095"/>
                  <a:pt x="104739" y="0"/>
                  <a:pt x="107316" y="0"/>
                </a:cubicBezTo>
                <a:close/>
              </a:path>
            </a:pathLst>
          </a:custGeom>
          <a:solidFill>
            <a:srgbClr val="1ED4DE"/>
          </a:solidFill>
          <a:ln>
            <a:noFill/>
          </a:ln>
        </p:spPr>
        <p:txBody>
          <a:bodyPr wrap="square" lIns="121868" tIns="60917" rIns="121868" bIns="60917" anchor="ctr" anchorCtr="0">
            <a:noAutofit/>
          </a:bodyPr>
          <a:lstStyle/>
          <a:p>
            <a:pPr algn="ctr" defTabSz="1218895"/>
            <a:endParaRPr sz="2399" kern="0">
              <a:solidFill>
                <a:srgbClr val="FFFFFF"/>
              </a:solidFill>
              <a:latin typeface="Arial"/>
              <a:ea typeface="Arial"/>
              <a:cs typeface="Arial"/>
              <a:sym typeface="Arial"/>
            </a:endParaRPr>
          </a:p>
        </p:txBody>
      </p:sp>
      <p:grpSp>
        <p:nvGrpSpPr>
          <p:cNvPr id="33" name="Shape 717"/>
          <p:cNvGrpSpPr/>
          <p:nvPr/>
        </p:nvGrpSpPr>
        <p:grpSpPr>
          <a:xfrm>
            <a:off x="8560868" y="3404821"/>
            <a:ext cx="3253608" cy="897784"/>
            <a:chOff x="2113657" y="4283315"/>
            <a:chExt cx="3647460" cy="673513"/>
          </a:xfrm>
        </p:grpSpPr>
        <p:sp>
          <p:nvSpPr>
            <p:cNvPr id="34" name="Shape 718"/>
            <p:cNvSpPr txBox="1"/>
            <p:nvPr/>
          </p:nvSpPr>
          <p:spPr>
            <a:xfrm>
              <a:off x="2113657" y="4495163"/>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a:solidFill>
                    <a:srgbClr val="595959"/>
                  </a:solidFill>
                  <a:ea typeface="Arial"/>
                  <a:cs typeface="Arial"/>
                  <a:sym typeface="Arial"/>
                </a:rPr>
                <a:t>5 years main unit</a:t>
              </a:r>
              <a:endParaRPr lang="en" sz="1600" kern="0" dirty="0">
                <a:solidFill>
                  <a:srgbClr val="595959"/>
                </a:solidFill>
                <a:latin typeface="Arial"/>
                <a:ea typeface="Arial"/>
                <a:cs typeface="Arial"/>
                <a:sym typeface="Arial"/>
              </a:endParaRPr>
            </a:p>
          </p:txBody>
        </p:sp>
        <p:sp>
          <p:nvSpPr>
            <p:cNvPr id="35" name="Shape 719"/>
            <p:cNvSpPr txBox="1"/>
            <p:nvPr/>
          </p:nvSpPr>
          <p:spPr>
            <a:xfrm>
              <a:off x="2113658" y="4283315"/>
              <a:ext cx="3647459" cy="276999"/>
            </a:xfrm>
            <a:prstGeom prst="rect">
              <a:avLst/>
            </a:prstGeom>
            <a:noFill/>
            <a:ln>
              <a:noFill/>
            </a:ln>
          </p:spPr>
          <p:txBody>
            <a:bodyPr wrap="square" lIns="121868" tIns="60917" rIns="121868" bIns="60917" anchor="t" anchorCtr="0">
              <a:noAutofit/>
            </a:bodyPr>
            <a:lstStyle/>
            <a:p>
              <a:pPr defTabSz="1218895"/>
              <a:r>
                <a:rPr lang="en-US" sz="1600" b="1" kern="0" dirty="0">
                  <a:solidFill>
                    <a:srgbClr val="595959"/>
                  </a:solidFill>
                  <a:ea typeface="Arial"/>
                  <a:cs typeface="Arial"/>
                  <a:sym typeface="Arial"/>
                </a:rPr>
                <a:t>After sale services/ Guarantee</a:t>
              </a:r>
              <a:endParaRPr lang="en" sz="1600" b="1" kern="0" dirty="0">
                <a:solidFill>
                  <a:srgbClr val="595959"/>
                </a:solidFill>
                <a:latin typeface="Arial"/>
                <a:ea typeface="Arial"/>
                <a:cs typeface="Arial"/>
                <a:sym typeface="Arial"/>
              </a:endParaRPr>
            </a:p>
          </p:txBody>
        </p:sp>
      </p:grpSp>
      <p:grpSp>
        <p:nvGrpSpPr>
          <p:cNvPr id="36" name="Shape 720"/>
          <p:cNvGrpSpPr/>
          <p:nvPr/>
        </p:nvGrpSpPr>
        <p:grpSpPr>
          <a:xfrm>
            <a:off x="8560867" y="5418753"/>
            <a:ext cx="3627958" cy="897785"/>
            <a:chOff x="2113657" y="4283314"/>
            <a:chExt cx="3647460" cy="673514"/>
          </a:xfrm>
        </p:grpSpPr>
        <p:sp>
          <p:nvSpPr>
            <p:cNvPr id="37" name="Shape 721"/>
            <p:cNvSpPr txBox="1"/>
            <p:nvPr/>
          </p:nvSpPr>
          <p:spPr>
            <a:xfrm>
              <a:off x="2113657" y="4495163"/>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pt-BR" sz="1600" kern="0" dirty="0">
                  <a:solidFill>
                    <a:srgbClr val="595959"/>
                  </a:solidFill>
                  <a:ea typeface="Arial"/>
                  <a:cs typeface="Arial"/>
                  <a:sym typeface="Arial"/>
                </a:rPr>
                <a:t>ISO  13485 </a:t>
              </a:r>
              <a:endParaRPr lang="pt-BR" sz="1600" kern="0" dirty="0" smtClean="0">
                <a:solidFill>
                  <a:srgbClr val="595959"/>
                </a:solidFill>
                <a:ea typeface="Arial"/>
                <a:cs typeface="Arial"/>
                <a:sym typeface="Arial"/>
              </a:endParaRPr>
            </a:p>
            <a:p>
              <a:pPr marL="285750" indent="-285750" defTabSz="1218895">
                <a:buFont typeface="Arial" panose="020B0604020202020204" pitchFamily="34" charset="0"/>
                <a:buChar char="•"/>
              </a:pPr>
              <a:r>
                <a:rPr lang="pt-BR" sz="1600" kern="0" dirty="0" smtClean="0">
                  <a:solidFill>
                    <a:srgbClr val="595959"/>
                  </a:solidFill>
                  <a:ea typeface="Arial"/>
                  <a:cs typeface="Arial"/>
                  <a:sym typeface="Arial"/>
                </a:rPr>
                <a:t>CE  </a:t>
              </a:r>
              <a:r>
                <a:rPr lang="pt-BR" sz="1600" kern="0" dirty="0">
                  <a:solidFill>
                    <a:srgbClr val="595959"/>
                  </a:solidFill>
                  <a:ea typeface="Arial"/>
                  <a:cs typeface="Arial"/>
                  <a:sym typeface="Arial"/>
                </a:rPr>
                <a:t>2195</a:t>
              </a:r>
            </a:p>
          </p:txBody>
        </p:sp>
        <p:sp>
          <p:nvSpPr>
            <p:cNvPr id="38" name="Shape 722"/>
            <p:cNvSpPr txBox="1"/>
            <p:nvPr/>
          </p:nvSpPr>
          <p:spPr>
            <a:xfrm>
              <a:off x="2113658" y="4283314"/>
              <a:ext cx="3647459" cy="276999"/>
            </a:xfrm>
            <a:prstGeom prst="rect">
              <a:avLst/>
            </a:prstGeom>
            <a:noFill/>
            <a:ln>
              <a:noFill/>
            </a:ln>
          </p:spPr>
          <p:txBody>
            <a:bodyPr wrap="square" lIns="121868" tIns="60917" rIns="121868" bIns="60917" anchor="t" anchorCtr="0">
              <a:noAutofit/>
            </a:bodyPr>
            <a:lstStyle/>
            <a:p>
              <a:pPr defTabSz="1218895"/>
              <a:r>
                <a:rPr lang="en-US" sz="1600" b="1" kern="0" dirty="0">
                  <a:solidFill>
                    <a:srgbClr val="595959"/>
                  </a:solidFill>
                  <a:ea typeface="Arial"/>
                  <a:cs typeface="Arial"/>
                  <a:sym typeface="Arial"/>
                </a:rPr>
                <a:t>Standards and legally certificates:</a:t>
              </a:r>
              <a:endParaRPr lang="en" sz="1600" b="1" kern="0" dirty="0">
                <a:solidFill>
                  <a:srgbClr val="595959"/>
                </a:solidFill>
                <a:latin typeface="Arial"/>
                <a:ea typeface="Arial"/>
                <a:cs typeface="Arial"/>
                <a:sym typeface="Arial"/>
              </a:endParaRPr>
            </a:p>
          </p:txBody>
        </p:sp>
      </p:grpSp>
      <p:sp>
        <p:nvSpPr>
          <p:cNvPr id="39" name="Shape 450"/>
          <p:cNvSpPr/>
          <p:nvPr/>
        </p:nvSpPr>
        <p:spPr>
          <a:xfrm>
            <a:off x="8863945" y="4724400"/>
            <a:ext cx="545316" cy="588847"/>
          </a:xfrm>
          <a:custGeom>
            <a:avLst/>
            <a:gdLst/>
            <a:ahLst/>
            <a:cxnLst/>
            <a:rect l="0" t="0" r="0" b="0"/>
            <a:pathLst>
              <a:path w="120000" h="120000" extrusionOk="0">
                <a:moveTo>
                  <a:pt x="65274" y="39473"/>
                </a:moveTo>
                <a:cubicBezTo>
                  <a:pt x="53599" y="36371"/>
                  <a:pt x="41599" y="43242"/>
                  <a:pt x="38470" y="54820"/>
                </a:cubicBezTo>
                <a:cubicBezTo>
                  <a:pt x="35342" y="66398"/>
                  <a:pt x="42270" y="78299"/>
                  <a:pt x="53945" y="81402"/>
                </a:cubicBezTo>
                <a:cubicBezTo>
                  <a:pt x="65620" y="84504"/>
                  <a:pt x="77621" y="77633"/>
                  <a:pt x="80749" y="66055"/>
                </a:cubicBezTo>
                <a:cubicBezTo>
                  <a:pt x="83877" y="54477"/>
                  <a:pt x="76949" y="42576"/>
                  <a:pt x="65274" y="39473"/>
                </a:cubicBezTo>
                <a:close/>
                <a:moveTo>
                  <a:pt x="69168" y="25060"/>
                </a:moveTo>
                <a:cubicBezTo>
                  <a:pt x="88870" y="30296"/>
                  <a:pt x="100561" y="50379"/>
                  <a:pt x="95282" y="69917"/>
                </a:cubicBezTo>
                <a:cubicBezTo>
                  <a:pt x="90003" y="89455"/>
                  <a:pt x="69753" y="101050"/>
                  <a:pt x="50051" y="95815"/>
                </a:cubicBezTo>
                <a:cubicBezTo>
                  <a:pt x="30350" y="90579"/>
                  <a:pt x="18658" y="70496"/>
                  <a:pt x="23937" y="50958"/>
                </a:cubicBezTo>
                <a:cubicBezTo>
                  <a:pt x="29216" y="31420"/>
                  <a:pt x="49467" y="19825"/>
                  <a:pt x="69168" y="25060"/>
                </a:cubicBezTo>
                <a:close/>
                <a:moveTo>
                  <a:pt x="70584" y="19819"/>
                </a:moveTo>
                <a:cubicBezTo>
                  <a:pt x="47964" y="13808"/>
                  <a:pt x="24713" y="27121"/>
                  <a:pt x="18652" y="49554"/>
                </a:cubicBezTo>
                <a:cubicBezTo>
                  <a:pt x="12591" y="71987"/>
                  <a:pt x="26015" y="95045"/>
                  <a:pt x="48635" y="101056"/>
                </a:cubicBezTo>
                <a:cubicBezTo>
                  <a:pt x="71255" y="107067"/>
                  <a:pt x="94506" y="93754"/>
                  <a:pt x="100567" y="71321"/>
                </a:cubicBezTo>
                <a:cubicBezTo>
                  <a:pt x="106628" y="48888"/>
                  <a:pt x="93204" y="25830"/>
                  <a:pt x="70584" y="19819"/>
                </a:cubicBezTo>
                <a:close/>
                <a:moveTo>
                  <a:pt x="120000" y="28418"/>
                </a:moveTo>
                <a:lnTo>
                  <a:pt x="119819" y="29085"/>
                </a:lnTo>
                <a:lnTo>
                  <a:pt x="119636" y="28804"/>
                </a:lnTo>
                <a:close/>
                <a:moveTo>
                  <a:pt x="84120" y="4683"/>
                </a:moveTo>
                <a:lnTo>
                  <a:pt x="83867" y="19572"/>
                </a:lnTo>
                <a:lnTo>
                  <a:pt x="83406" y="19449"/>
                </a:lnTo>
                <a:cubicBezTo>
                  <a:pt x="87163" y="21546"/>
                  <a:pt x="90559" y="24117"/>
                  <a:pt x="93431" y="27166"/>
                </a:cubicBezTo>
                <a:lnTo>
                  <a:pt x="106796" y="23870"/>
                </a:lnTo>
                <a:lnTo>
                  <a:pt x="115363" y="39849"/>
                </a:lnTo>
                <a:lnTo>
                  <a:pt x="105840" y="48364"/>
                </a:lnTo>
                <a:cubicBezTo>
                  <a:pt x="107034" y="52676"/>
                  <a:pt x="107596" y="57191"/>
                  <a:pt x="107394" y="61781"/>
                </a:cubicBezTo>
                <a:lnTo>
                  <a:pt x="119289" y="68330"/>
                </a:lnTo>
                <a:lnTo>
                  <a:pt x="114566" y="85810"/>
                </a:lnTo>
                <a:lnTo>
                  <a:pt x="100132" y="85570"/>
                </a:lnTo>
                <a:cubicBezTo>
                  <a:pt x="98307" y="88594"/>
                  <a:pt x="96096" y="91321"/>
                  <a:pt x="93619" y="93756"/>
                </a:cubicBezTo>
                <a:lnTo>
                  <a:pt x="98359" y="106025"/>
                </a:lnTo>
                <a:lnTo>
                  <a:pt x="83411" y="116405"/>
                </a:lnTo>
                <a:lnTo>
                  <a:pt x="72073" y="106643"/>
                </a:lnTo>
                <a:lnTo>
                  <a:pt x="73453" y="105685"/>
                </a:lnTo>
                <a:cubicBezTo>
                  <a:pt x="69110" y="107079"/>
                  <a:pt x="64517" y="107749"/>
                  <a:pt x="59835" y="107723"/>
                </a:cubicBezTo>
                <a:lnTo>
                  <a:pt x="52963" y="119999"/>
                </a:lnTo>
                <a:lnTo>
                  <a:pt x="35336" y="115316"/>
                </a:lnTo>
                <a:lnTo>
                  <a:pt x="35574" y="101277"/>
                </a:lnTo>
                <a:cubicBezTo>
                  <a:pt x="31839" y="99165"/>
                  <a:pt x="28466" y="96583"/>
                  <a:pt x="25614" y="93529"/>
                </a:cubicBezTo>
                <a:lnTo>
                  <a:pt x="25843" y="94015"/>
                </a:lnTo>
                <a:lnTo>
                  <a:pt x="11102" y="96847"/>
                </a:lnTo>
                <a:lnTo>
                  <a:pt x="3390" y="80445"/>
                </a:lnTo>
                <a:lnTo>
                  <a:pt x="13359" y="72429"/>
                </a:lnTo>
                <a:cubicBezTo>
                  <a:pt x="12295" y="68561"/>
                  <a:pt x="11739" y="64530"/>
                  <a:pt x="11738" y="60428"/>
                </a:cubicBezTo>
                <a:lnTo>
                  <a:pt x="0" y="53965"/>
                </a:lnTo>
                <a:lnTo>
                  <a:pt x="4723" y="36484"/>
                </a:lnTo>
                <a:lnTo>
                  <a:pt x="18174" y="36709"/>
                </a:lnTo>
                <a:cubicBezTo>
                  <a:pt x="19999" y="33515"/>
                  <a:pt x="22203" y="30603"/>
                  <a:pt x="24696" y="27997"/>
                </a:cubicBezTo>
                <a:lnTo>
                  <a:pt x="20190" y="14215"/>
                </a:lnTo>
                <a:lnTo>
                  <a:pt x="35666" y="4625"/>
                </a:lnTo>
                <a:lnTo>
                  <a:pt x="46473" y="14962"/>
                </a:lnTo>
                <a:lnTo>
                  <a:pt x="46365" y="15030"/>
                </a:lnTo>
                <a:cubicBezTo>
                  <a:pt x="50613" y="13704"/>
                  <a:pt x="55098" y="13091"/>
                  <a:pt x="59667" y="13141"/>
                </a:cubicBezTo>
                <a:lnTo>
                  <a:pt x="59206" y="13018"/>
                </a:lnTo>
                <a:lnTo>
                  <a:pt x="66493" y="0"/>
                </a:lnTo>
                <a:close/>
              </a:path>
            </a:pathLst>
          </a:custGeom>
          <a:solidFill>
            <a:srgbClr val="E62949"/>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40" name="Shape 451"/>
          <p:cNvSpPr/>
          <p:nvPr/>
        </p:nvSpPr>
        <p:spPr>
          <a:xfrm rot="1795255">
            <a:off x="8958484" y="807076"/>
            <a:ext cx="356158" cy="656509"/>
          </a:xfrm>
          <a:custGeom>
            <a:avLst/>
            <a:gdLst/>
            <a:ahLst/>
            <a:cxnLst/>
            <a:rect l="0" t="0" r="0" b="0"/>
            <a:pathLst>
              <a:path w="120000" h="120000" extrusionOk="0">
                <a:moveTo>
                  <a:pt x="60041" y="0"/>
                </a:moveTo>
                <a:cubicBezTo>
                  <a:pt x="68312" y="142"/>
                  <a:pt x="77049" y="3617"/>
                  <a:pt x="77802" y="9249"/>
                </a:cubicBezTo>
                <a:cubicBezTo>
                  <a:pt x="79731" y="16341"/>
                  <a:pt x="68983" y="18083"/>
                  <a:pt x="72034" y="26607"/>
                </a:cubicBezTo>
                <a:lnTo>
                  <a:pt x="120000" y="26607"/>
                </a:lnTo>
                <a:lnTo>
                  <a:pt x="120000" y="53320"/>
                </a:lnTo>
                <a:cubicBezTo>
                  <a:pt x="105180" y="54850"/>
                  <a:pt x="101982" y="49006"/>
                  <a:pt x="89415" y="50069"/>
                </a:cubicBezTo>
                <a:cubicBezTo>
                  <a:pt x="79319" y="50489"/>
                  <a:pt x="73089" y="55363"/>
                  <a:pt x="72833" y="59977"/>
                </a:cubicBezTo>
                <a:cubicBezTo>
                  <a:pt x="73004" y="64029"/>
                  <a:pt x="79442" y="70012"/>
                  <a:pt x="91464" y="70060"/>
                </a:cubicBezTo>
                <a:cubicBezTo>
                  <a:pt x="106013" y="69226"/>
                  <a:pt x="103877" y="65247"/>
                  <a:pt x="120000" y="65606"/>
                </a:cubicBezTo>
                <a:lnTo>
                  <a:pt x="120000" y="93541"/>
                </a:lnTo>
                <a:lnTo>
                  <a:pt x="70059" y="93541"/>
                </a:lnTo>
                <a:cubicBezTo>
                  <a:pt x="69329" y="102697"/>
                  <a:pt x="76533" y="101447"/>
                  <a:pt x="78036" y="109608"/>
                </a:cubicBezTo>
                <a:cubicBezTo>
                  <a:pt x="77950" y="116314"/>
                  <a:pt x="67224" y="119904"/>
                  <a:pt x="59959" y="120000"/>
                </a:cubicBezTo>
                <a:cubicBezTo>
                  <a:pt x="51687" y="119857"/>
                  <a:pt x="42950" y="116382"/>
                  <a:pt x="42197" y="110750"/>
                </a:cubicBezTo>
                <a:cubicBezTo>
                  <a:pt x="40279" y="103699"/>
                  <a:pt x="50892" y="101936"/>
                  <a:pt x="47995" y="93541"/>
                </a:cubicBezTo>
                <a:lnTo>
                  <a:pt x="0" y="93541"/>
                </a:lnTo>
                <a:lnTo>
                  <a:pt x="0" y="66075"/>
                </a:lnTo>
                <a:cubicBezTo>
                  <a:pt x="15368" y="64341"/>
                  <a:pt x="18478" y="70364"/>
                  <a:pt x="31219" y="69286"/>
                </a:cubicBezTo>
                <a:cubicBezTo>
                  <a:pt x="41315" y="68866"/>
                  <a:pt x="47545" y="63992"/>
                  <a:pt x="47801" y="59379"/>
                </a:cubicBezTo>
                <a:cubicBezTo>
                  <a:pt x="47631" y="55326"/>
                  <a:pt x="41193" y="49343"/>
                  <a:pt x="29171" y="49296"/>
                </a:cubicBezTo>
                <a:cubicBezTo>
                  <a:pt x="14433" y="50140"/>
                  <a:pt x="16816" y="54212"/>
                  <a:pt x="0" y="53739"/>
                </a:cubicBezTo>
                <a:lnTo>
                  <a:pt x="0" y="26607"/>
                </a:lnTo>
                <a:lnTo>
                  <a:pt x="49932" y="26607"/>
                </a:lnTo>
                <a:cubicBezTo>
                  <a:pt x="50748" y="17288"/>
                  <a:pt x="43474" y="18596"/>
                  <a:pt x="41963" y="10391"/>
                </a:cubicBezTo>
                <a:cubicBezTo>
                  <a:pt x="42049" y="3685"/>
                  <a:pt x="52775" y="95"/>
                  <a:pt x="60041" y="0"/>
                </a:cubicBezTo>
                <a:close/>
              </a:path>
            </a:pathLst>
          </a:custGeom>
          <a:solidFill>
            <a:srgbClr val="F4BD2D"/>
          </a:solidFill>
          <a:ln>
            <a:noFill/>
          </a:ln>
          <a:scene3d>
            <a:camera prst="orthographicFront">
              <a:rot lat="0" lon="0" rev="7200000"/>
            </a:camera>
            <a:lightRig rig="threePt" dir="t"/>
          </a:scene3d>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Tree>
    <p:extLst>
      <p:ext uri="{BB962C8B-B14F-4D97-AF65-F5344CB8AC3E}">
        <p14:creationId xmlns:p14="http://schemas.microsoft.com/office/powerpoint/2010/main" val="70892745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704"/>
        <p:cNvGrpSpPr/>
        <p:nvPr/>
      </p:nvGrpSpPr>
      <p:grpSpPr>
        <a:xfrm>
          <a:off x="0" y="0"/>
          <a:ext cx="0" cy="0"/>
          <a:chOff x="0" y="0"/>
          <a:chExt cx="0" cy="0"/>
        </a:xfrm>
      </p:grpSpPr>
      <p:sp>
        <p:nvSpPr>
          <p:cNvPr id="707" name="Shape 707"/>
          <p:cNvSpPr txBox="1"/>
          <p:nvPr/>
        </p:nvSpPr>
        <p:spPr>
          <a:xfrm>
            <a:off x="455612" y="2866636"/>
            <a:ext cx="3818592" cy="3076964"/>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kern="0" dirty="0">
                <a:solidFill>
                  <a:srgbClr val="3F3F3F"/>
                </a:solidFill>
                <a:latin typeface="Times New Roman" panose="02020603050405020304" pitchFamily="18" charset="0"/>
                <a:ea typeface="Arial"/>
                <a:cs typeface="Times New Roman" panose="02020603050405020304" pitchFamily="18" charset="0"/>
                <a:sym typeface="Arial"/>
              </a:rPr>
              <a:t>Indications:  Blood diluents; Anti </a:t>
            </a:r>
            <a:r>
              <a:rPr lang="en-US" kern="0" dirty="0" err="1">
                <a:solidFill>
                  <a:srgbClr val="3F3F3F"/>
                </a:solidFill>
                <a:latin typeface="Times New Roman" panose="02020603050405020304" pitchFamily="18" charset="0"/>
                <a:ea typeface="Arial"/>
                <a:cs typeface="Times New Roman" panose="02020603050405020304" pitchFamily="18" charset="0"/>
                <a:sym typeface="Arial"/>
              </a:rPr>
              <a:t>hyperviscosity</a:t>
            </a:r>
            <a:r>
              <a:rPr lang="en-US" kern="0" dirty="0">
                <a:solidFill>
                  <a:srgbClr val="3F3F3F"/>
                </a:solidFill>
                <a:latin typeface="Times New Roman" panose="02020603050405020304" pitchFamily="18" charset="0"/>
                <a:ea typeface="Arial"/>
                <a:cs typeface="Times New Roman" panose="02020603050405020304" pitchFamily="18" charset="0"/>
                <a:sym typeface="Arial"/>
              </a:rPr>
              <a:t>; Blood depuration (Adjuvant Treatment of Metabolic Syndrome)</a:t>
            </a:r>
          </a:p>
          <a:p>
            <a:pPr marL="285750" indent="-285750" defTabSz="1218895">
              <a:buFont typeface="Arial" panose="020B0604020202020204" pitchFamily="34" charset="0"/>
              <a:buChar char="•"/>
            </a:pPr>
            <a:r>
              <a:rPr lang="en-US" kern="0" dirty="0">
                <a:solidFill>
                  <a:srgbClr val="3F3F3F"/>
                </a:solidFill>
                <a:latin typeface="Times New Roman" panose="02020603050405020304" pitchFamily="18" charset="0"/>
                <a:ea typeface="Arial"/>
                <a:cs typeface="Times New Roman" panose="02020603050405020304" pitchFamily="18" charset="0"/>
                <a:sym typeface="Arial"/>
              </a:rPr>
              <a:t>Dosage form and packaging:  Syrup - 120 ml</a:t>
            </a:r>
          </a:p>
          <a:p>
            <a:pPr marL="285750" indent="-285750" defTabSz="1218895">
              <a:buFont typeface="Arial" panose="020B0604020202020204" pitchFamily="34" charset="0"/>
              <a:buChar char="•"/>
            </a:pPr>
            <a:r>
              <a:rPr lang="en-US" kern="0" dirty="0">
                <a:solidFill>
                  <a:srgbClr val="3F3F3F"/>
                </a:solidFill>
                <a:latin typeface="Times New Roman" panose="02020603050405020304" pitchFamily="18" charset="0"/>
                <a:ea typeface="Arial"/>
                <a:cs typeface="Times New Roman" panose="02020603050405020304" pitchFamily="18" charset="0"/>
                <a:sym typeface="Arial"/>
              </a:rPr>
              <a:t>Composition :   </a:t>
            </a:r>
            <a:r>
              <a:rPr lang="en-US" kern="0" dirty="0" err="1">
                <a:solidFill>
                  <a:srgbClr val="3F3F3F"/>
                </a:solidFill>
                <a:latin typeface="Times New Roman" panose="02020603050405020304" pitchFamily="18" charset="0"/>
                <a:ea typeface="Arial"/>
                <a:cs typeface="Times New Roman" panose="02020603050405020304" pitchFamily="18" charset="0"/>
                <a:sym typeface="Arial"/>
              </a:rPr>
              <a:t>Ziziphus</a:t>
            </a:r>
            <a:r>
              <a:rPr lang="en-US" kern="0" dirty="0">
                <a:solidFill>
                  <a:srgbClr val="3F3F3F"/>
                </a:solidFill>
                <a:latin typeface="Times New Roman" panose="02020603050405020304" pitchFamily="18" charset="0"/>
                <a:ea typeface="Arial"/>
                <a:cs typeface="Times New Roman" panose="02020603050405020304" pitchFamily="18" charset="0"/>
                <a:sym typeface="Arial"/>
              </a:rPr>
              <a:t> </a:t>
            </a:r>
            <a:r>
              <a:rPr lang="en-US" kern="0" dirty="0" err="1">
                <a:solidFill>
                  <a:srgbClr val="3F3F3F"/>
                </a:solidFill>
                <a:latin typeface="Times New Roman" panose="02020603050405020304" pitchFamily="18" charset="0"/>
                <a:ea typeface="Arial"/>
                <a:cs typeface="Times New Roman" panose="02020603050405020304" pitchFamily="18" charset="0"/>
                <a:sym typeface="Arial"/>
              </a:rPr>
              <a:t>jujuba</a:t>
            </a:r>
            <a:r>
              <a:rPr lang="en-US" kern="0" dirty="0">
                <a:solidFill>
                  <a:srgbClr val="3F3F3F"/>
                </a:solidFill>
                <a:latin typeface="Times New Roman" panose="02020603050405020304" pitchFamily="18" charset="0"/>
                <a:ea typeface="Arial"/>
                <a:cs typeface="Times New Roman" panose="02020603050405020304" pitchFamily="18" charset="0"/>
                <a:sym typeface="Arial"/>
              </a:rPr>
              <a:t>; </a:t>
            </a:r>
            <a:r>
              <a:rPr lang="en-US" kern="0" dirty="0" err="1">
                <a:solidFill>
                  <a:srgbClr val="3F3F3F"/>
                </a:solidFill>
                <a:latin typeface="Times New Roman" panose="02020603050405020304" pitchFamily="18" charset="0"/>
                <a:ea typeface="Arial"/>
                <a:cs typeface="Times New Roman" panose="02020603050405020304" pitchFamily="18" charset="0"/>
                <a:sym typeface="Arial"/>
              </a:rPr>
              <a:t>Zataria</a:t>
            </a:r>
            <a:r>
              <a:rPr lang="en-US" kern="0" dirty="0">
                <a:solidFill>
                  <a:srgbClr val="3F3F3F"/>
                </a:solidFill>
                <a:latin typeface="Times New Roman" panose="02020603050405020304" pitchFamily="18" charset="0"/>
                <a:ea typeface="Arial"/>
                <a:cs typeface="Times New Roman" panose="02020603050405020304" pitchFamily="18" charset="0"/>
                <a:sym typeface="Arial"/>
              </a:rPr>
              <a:t> multiflora</a:t>
            </a:r>
          </a:p>
          <a:p>
            <a:pPr marL="285750" indent="-285750" defTabSz="1218895">
              <a:buFont typeface="Arial" panose="020B0604020202020204" pitchFamily="34" charset="0"/>
              <a:buChar char="•"/>
            </a:pPr>
            <a:r>
              <a:rPr lang="en-US" kern="0" dirty="0">
                <a:solidFill>
                  <a:srgbClr val="3F3F3F"/>
                </a:solidFill>
                <a:latin typeface="Times New Roman" panose="02020603050405020304" pitchFamily="18" charset="0"/>
                <a:ea typeface="Arial"/>
                <a:cs typeface="Times New Roman" panose="02020603050405020304" pitchFamily="18" charset="0"/>
                <a:sym typeface="Arial"/>
              </a:rPr>
              <a:t>Administration: Take 2 table spoon full every 8 hours</a:t>
            </a:r>
          </a:p>
          <a:p>
            <a:pPr defTabSz="1218895"/>
            <a:endParaRPr lang="en-US" sz="1550" kern="0" dirty="0">
              <a:solidFill>
                <a:srgbClr val="3F3F3F"/>
              </a:solidFill>
              <a:ea typeface="Arial"/>
              <a:cs typeface="Arial"/>
              <a:sym typeface="Arial"/>
            </a:endParaRPr>
          </a:p>
        </p:txBody>
      </p:sp>
      <p:sp>
        <p:nvSpPr>
          <p:cNvPr id="708" name="Shape 708"/>
          <p:cNvSpPr txBox="1"/>
          <p:nvPr/>
        </p:nvSpPr>
        <p:spPr>
          <a:xfrm>
            <a:off x="531812" y="2133659"/>
            <a:ext cx="4038600" cy="533341"/>
          </a:xfrm>
          <a:prstGeom prst="rect">
            <a:avLst/>
          </a:prstGeom>
          <a:noFill/>
          <a:ln>
            <a:noFill/>
          </a:ln>
        </p:spPr>
        <p:txBody>
          <a:bodyPr wrap="square" lIns="121868" tIns="60917" rIns="121868" bIns="60917" anchor="t" anchorCtr="0">
            <a:noAutofit/>
          </a:bodyPr>
          <a:lstStyle/>
          <a:p>
            <a:pPr defTabSz="1218895"/>
            <a:r>
              <a:rPr lang="en-US" sz="2400" b="1" kern="0" dirty="0" err="1" smtClean="0">
                <a:solidFill>
                  <a:srgbClr val="3F3F3F"/>
                </a:solidFill>
                <a:ea typeface="Arial"/>
                <a:cs typeface="Arial"/>
              </a:rPr>
              <a:t>Annab</a:t>
            </a:r>
            <a:r>
              <a:rPr lang="en-US" sz="2400" b="1" kern="0" dirty="0" smtClean="0">
                <a:solidFill>
                  <a:srgbClr val="3F3F3F"/>
                </a:solidFill>
                <a:ea typeface="Arial"/>
                <a:cs typeface="Arial"/>
              </a:rPr>
              <a:t> Syrup</a:t>
            </a:r>
            <a:endParaRPr lang="en" sz="2400" b="1" kern="0" dirty="0">
              <a:solidFill>
                <a:srgbClr val="3F3F3F"/>
              </a:solidFill>
              <a:ea typeface="Arial"/>
              <a:cs typeface="Arial"/>
              <a:sym typeface="Arial"/>
            </a:endParaRPr>
          </a:p>
        </p:txBody>
      </p:sp>
      <p:grpSp>
        <p:nvGrpSpPr>
          <p:cNvPr id="711" name="Shape 711"/>
          <p:cNvGrpSpPr/>
          <p:nvPr/>
        </p:nvGrpSpPr>
        <p:grpSpPr>
          <a:xfrm>
            <a:off x="8560868" y="832749"/>
            <a:ext cx="3400944" cy="897785"/>
            <a:chOff x="2113657" y="4283314"/>
            <a:chExt cx="3647460" cy="673514"/>
          </a:xfrm>
        </p:grpSpPr>
        <p:sp>
          <p:nvSpPr>
            <p:cNvPr id="712" name="Shape 712"/>
            <p:cNvSpPr txBox="1"/>
            <p:nvPr/>
          </p:nvSpPr>
          <p:spPr>
            <a:xfrm>
              <a:off x="2113657" y="4495163"/>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20000 </a:t>
              </a: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Packages (</a:t>
              </a: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Per </a:t>
              </a: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35 Days)</a:t>
              </a:r>
              <a:endParaRPr lang="en"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713" name="Shape 713"/>
            <p:cNvSpPr txBox="1"/>
            <p:nvPr/>
          </p:nvSpPr>
          <p:spPr>
            <a:xfrm>
              <a:off x="2113658" y="4283314"/>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rPr>
                <a:t>Production capacity</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30" name="Shape 451"/>
          <p:cNvSpPr/>
          <p:nvPr/>
        </p:nvSpPr>
        <p:spPr>
          <a:xfrm rot="1795255">
            <a:off x="8958484" y="273676"/>
            <a:ext cx="356158" cy="656509"/>
          </a:xfrm>
          <a:custGeom>
            <a:avLst/>
            <a:gdLst/>
            <a:ahLst/>
            <a:cxnLst/>
            <a:rect l="0" t="0" r="0" b="0"/>
            <a:pathLst>
              <a:path w="120000" h="120000" extrusionOk="0">
                <a:moveTo>
                  <a:pt x="60041" y="0"/>
                </a:moveTo>
                <a:cubicBezTo>
                  <a:pt x="68312" y="142"/>
                  <a:pt x="77049" y="3617"/>
                  <a:pt x="77802" y="9249"/>
                </a:cubicBezTo>
                <a:cubicBezTo>
                  <a:pt x="79731" y="16341"/>
                  <a:pt x="68983" y="18083"/>
                  <a:pt x="72034" y="26607"/>
                </a:cubicBezTo>
                <a:lnTo>
                  <a:pt x="120000" y="26607"/>
                </a:lnTo>
                <a:lnTo>
                  <a:pt x="120000" y="53320"/>
                </a:lnTo>
                <a:cubicBezTo>
                  <a:pt x="105180" y="54850"/>
                  <a:pt x="101982" y="49006"/>
                  <a:pt x="89415" y="50069"/>
                </a:cubicBezTo>
                <a:cubicBezTo>
                  <a:pt x="79319" y="50489"/>
                  <a:pt x="73089" y="55363"/>
                  <a:pt x="72833" y="59977"/>
                </a:cubicBezTo>
                <a:cubicBezTo>
                  <a:pt x="73004" y="64029"/>
                  <a:pt x="79442" y="70012"/>
                  <a:pt x="91464" y="70060"/>
                </a:cubicBezTo>
                <a:cubicBezTo>
                  <a:pt x="106013" y="69226"/>
                  <a:pt x="103877" y="65247"/>
                  <a:pt x="120000" y="65606"/>
                </a:cubicBezTo>
                <a:lnTo>
                  <a:pt x="120000" y="93541"/>
                </a:lnTo>
                <a:lnTo>
                  <a:pt x="70059" y="93541"/>
                </a:lnTo>
                <a:cubicBezTo>
                  <a:pt x="69329" y="102697"/>
                  <a:pt x="76533" y="101447"/>
                  <a:pt x="78036" y="109608"/>
                </a:cubicBezTo>
                <a:cubicBezTo>
                  <a:pt x="77950" y="116314"/>
                  <a:pt x="67224" y="119904"/>
                  <a:pt x="59959" y="120000"/>
                </a:cubicBezTo>
                <a:cubicBezTo>
                  <a:pt x="51687" y="119857"/>
                  <a:pt x="42950" y="116382"/>
                  <a:pt x="42197" y="110750"/>
                </a:cubicBezTo>
                <a:cubicBezTo>
                  <a:pt x="40279" y="103699"/>
                  <a:pt x="50892" y="101936"/>
                  <a:pt x="47995" y="93541"/>
                </a:cubicBezTo>
                <a:lnTo>
                  <a:pt x="0" y="93541"/>
                </a:lnTo>
                <a:lnTo>
                  <a:pt x="0" y="66075"/>
                </a:lnTo>
                <a:cubicBezTo>
                  <a:pt x="15368" y="64341"/>
                  <a:pt x="18478" y="70364"/>
                  <a:pt x="31219" y="69286"/>
                </a:cubicBezTo>
                <a:cubicBezTo>
                  <a:pt x="41315" y="68866"/>
                  <a:pt x="47545" y="63992"/>
                  <a:pt x="47801" y="59379"/>
                </a:cubicBezTo>
                <a:cubicBezTo>
                  <a:pt x="47631" y="55326"/>
                  <a:pt x="41193" y="49343"/>
                  <a:pt x="29171" y="49296"/>
                </a:cubicBezTo>
                <a:cubicBezTo>
                  <a:pt x="14433" y="50140"/>
                  <a:pt x="16816" y="54212"/>
                  <a:pt x="0" y="53739"/>
                </a:cubicBezTo>
                <a:lnTo>
                  <a:pt x="0" y="26607"/>
                </a:lnTo>
                <a:lnTo>
                  <a:pt x="49932" y="26607"/>
                </a:lnTo>
                <a:cubicBezTo>
                  <a:pt x="50748" y="17288"/>
                  <a:pt x="43474" y="18596"/>
                  <a:pt x="41963" y="10391"/>
                </a:cubicBezTo>
                <a:cubicBezTo>
                  <a:pt x="42049" y="3685"/>
                  <a:pt x="52775" y="95"/>
                  <a:pt x="60041" y="0"/>
                </a:cubicBezTo>
                <a:close/>
              </a:path>
            </a:pathLst>
          </a:custGeom>
          <a:solidFill>
            <a:srgbClr val="F4BD2D"/>
          </a:solidFill>
          <a:ln>
            <a:noFill/>
          </a:ln>
          <a:scene3d>
            <a:camera prst="orthographicFront">
              <a:rot lat="0" lon="0" rev="7200000"/>
            </a:camera>
            <a:lightRig rig="threePt" dir="t"/>
          </a:scene3d>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grpSp>
        <p:nvGrpSpPr>
          <p:cNvPr id="19" name="Shape 717"/>
          <p:cNvGrpSpPr/>
          <p:nvPr/>
        </p:nvGrpSpPr>
        <p:grpSpPr>
          <a:xfrm>
            <a:off x="8560868" y="6013117"/>
            <a:ext cx="3253608" cy="897784"/>
            <a:chOff x="2113657" y="4283315"/>
            <a:chExt cx="3647460" cy="673513"/>
          </a:xfrm>
        </p:grpSpPr>
        <p:sp>
          <p:nvSpPr>
            <p:cNvPr id="21" name="Shape 718"/>
            <p:cNvSpPr txBox="1"/>
            <p:nvPr/>
          </p:nvSpPr>
          <p:spPr>
            <a:xfrm>
              <a:off x="2113657" y="4495163"/>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 </a:t>
              </a: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3.8 </a:t>
              </a: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USD</a:t>
              </a:r>
              <a:endPar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22" name="Shape 719"/>
            <p:cNvSpPr txBox="1"/>
            <p:nvPr/>
          </p:nvSpPr>
          <p:spPr>
            <a:xfrm>
              <a:off x="2113658" y="4283315"/>
              <a:ext cx="3647459" cy="276999"/>
            </a:xfrm>
            <a:prstGeom prst="rect">
              <a:avLst/>
            </a:prstGeom>
            <a:noFill/>
            <a:ln>
              <a:noFill/>
            </a:ln>
          </p:spPr>
          <p:txBody>
            <a:bodyPr wrap="square" lIns="121868" tIns="60917" rIns="121868" bIns="60917" anchor="t" anchorCtr="0">
              <a:noAutofit/>
            </a:bodyPr>
            <a:lstStyle/>
            <a:p>
              <a:pPr defTabSz="1218895"/>
              <a:r>
                <a:rPr lang="en-US" b="1" kern="0" dirty="0" smtClean="0">
                  <a:solidFill>
                    <a:srgbClr val="595959"/>
                  </a:solidFill>
                  <a:latin typeface="Times New Roman" panose="02020603050405020304" pitchFamily="18" charset="0"/>
                  <a:ea typeface="Arial"/>
                  <a:cs typeface="Times New Roman" panose="02020603050405020304" pitchFamily="18" charset="0"/>
                  <a:sym typeface="Arial"/>
                </a:rPr>
                <a:t>Sales’ Price</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24" name="Shape 974"/>
          <p:cNvSpPr/>
          <p:nvPr/>
        </p:nvSpPr>
        <p:spPr>
          <a:xfrm rot="10800000">
            <a:off x="8959685" y="5491253"/>
            <a:ext cx="353751" cy="528546"/>
          </a:xfrm>
          <a:custGeom>
            <a:avLst/>
            <a:gdLst/>
            <a:ahLst/>
            <a:cxnLst/>
            <a:rect l="0" t="0" r="0" b="0"/>
            <a:pathLst>
              <a:path w="120000" h="120000" extrusionOk="0">
                <a:moveTo>
                  <a:pt x="51597" y="50921"/>
                </a:moveTo>
                <a:lnTo>
                  <a:pt x="51597" y="19698"/>
                </a:lnTo>
                <a:cubicBezTo>
                  <a:pt x="47669" y="20191"/>
                  <a:pt x="43916" y="21082"/>
                  <a:pt x="40531" y="22332"/>
                </a:cubicBezTo>
                <a:cubicBezTo>
                  <a:pt x="30598" y="26001"/>
                  <a:pt x="25457" y="32166"/>
                  <a:pt x="27169" y="38355"/>
                </a:cubicBezTo>
                <a:cubicBezTo>
                  <a:pt x="29239" y="46431"/>
                  <a:pt x="39005" y="49155"/>
                  <a:pt x="51597" y="50921"/>
                </a:cubicBezTo>
                <a:close/>
                <a:moveTo>
                  <a:pt x="67852" y="100379"/>
                </a:moveTo>
                <a:cubicBezTo>
                  <a:pt x="71963" y="99887"/>
                  <a:pt x="75901" y="98973"/>
                  <a:pt x="79437" y="97667"/>
                </a:cubicBezTo>
                <a:cubicBezTo>
                  <a:pt x="89370" y="93998"/>
                  <a:pt x="94511" y="87833"/>
                  <a:pt x="92799" y="81644"/>
                </a:cubicBezTo>
                <a:cubicBezTo>
                  <a:pt x="89506" y="73388"/>
                  <a:pt x="79840" y="69732"/>
                  <a:pt x="67852" y="67361"/>
                </a:cubicBezTo>
                <a:close/>
                <a:moveTo>
                  <a:pt x="67852" y="120000"/>
                </a:moveTo>
                <a:lnTo>
                  <a:pt x="51597" y="120000"/>
                </a:lnTo>
                <a:lnTo>
                  <a:pt x="51597" y="114256"/>
                </a:lnTo>
                <a:cubicBezTo>
                  <a:pt x="45417" y="113829"/>
                  <a:pt x="39328" y="112890"/>
                  <a:pt x="33554" y="111448"/>
                </a:cubicBezTo>
                <a:cubicBezTo>
                  <a:pt x="13606" y="106463"/>
                  <a:pt x="696" y="96271"/>
                  <a:pt x="0" y="84958"/>
                </a:cubicBezTo>
                <a:lnTo>
                  <a:pt x="26861" y="84529"/>
                </a:lnTo>
                <a:cubicBezTo>
                  <a:pt x="27245" y="90776"/>
                  <a:pt x="34374" y="96404"/>
                  <a:pt x="45389" y="99156"/>
                </a:cubicBezTo>
                <a:cubicBezTo>
                  <a:pt x="47394" y="99657"/>
                  <a:pt x="49467" y="100048"/>
                  <a:pt x="51597" y="100293"/>
                </a:cubicBezTo>
                <a:lnTo>
                  <a:pt x="51597" y="64682"/>
                </a:lnTo>
                <a:cubicBezTo>
                  <a:pt x="30368" y="61567"/>
                  <a:pt x="7690" y="58004"/>
                  <a:pt x="556" y="40045"/>
                </a:cubicBezTo>
                <a:cubicBezTo>
                  <a:pt x="-2422" y="28913"/>
                  <a:pt x="6883" y="17850"/>
                  <a:pt x="24755" y="11249"/>
                </a:cubicBezTo>
                <a:cubicBezTo>
                  <a:pt x="32832" y="8265"/>
                  <a:pt x="42066" y="6412"/>
                  <a:pt x="51597" y="5737"/>
                </a:cubicBezTo>
                <a:lnTo>
                  <a:pt x="51597" y="0"/>
                </a:lnTo>
                <a:lnTo>
                  <a:pt x="67852" y="0"/>
                </a:lnTo>
                <a:lnTo>
                  <a:pt x="67852" y="5703"/>
                </a:lnTo>
                <a:cubicBezTo>
                  <a:pt x="74209" y="6118"/>
                  <a:pt x="80479" y="7068"/>
                  <a:pt x="86414" y="8551"/>
                </a:cubicBezTo>
                <a:cubicBezTo>
                  <a:pt x="106363" y="13536"/>
                  <a:pt x="119273" y="23728"/>
                  <a:pt x="119969" y="35041"/>
                </a:cubicBezTo>
                <a:lnTo>
                  <a:pt x="93108" y="35470"/>
                </a:lnTo>
                <a:cubicBezTo>
                  <a:pt x="92723" y="29223"/>
                  <a:pt x="85594" y="23595"/>
                  <a:pt x="74579" y="20843"/>
                </a:cubicBezTo>
                <a:cubicBezTo>
                  <a:pt x="72410" y="20301"/>
                  <a:pt x="70160" y="19888"/>
                  <a:pt x="67852" y="19639"/>
                </a:cubicBezTo>
                <a:lnTo>
                  <a:pt x="67852" y="52969"/>
                </a:lnTo>
                <a:cubicBezTo>
                  <a:pt x="88284" y="55535"/>
                  <a:pt x="110482" y="59921"/>
                  <a:pt x="119411" y="79734"/>
                </a:cubicBezTo>
                <a:cubicBezTo>
                  <a:pt x="122511" y="90942"/>
                  <a:pt x="113201" y="102106"/>
                  <a:pt x="95213" y="108750"/>
                </a:cubicBezTo>
                <a:cubicBezTo>
                  <a:pt x="86990" y="111788"/>
                  <a:pt x="77568" y="113654"/>
                  <a:pt x="67852" y="114293"/>
                </a:cubicBezTo>
                <a:close/>
              </a:path>
            </a:pathLst>
          </a:custGeom>
          <a:solidFill>
            <a:schemeClr val="accent3">
              <a:lumMod val="75000"/>
            </a:schemeClr>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dk1"/>
              </a:solidFill>
              <a:latin typeface="Arial"/>
              <a:ea typeface="Arial"/>
              <a:cs typeface="Arial"/>
              <a:sym typeface="Arial"/>
            </a:endParaRP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1812" y="533400"/>
            <a:ext cx="3242945" cy="1066800"/>
          </a:xfrm>
          <a:prstGeom prst="rect">
            <a:avLst/>
          </a:prstGeom>
        </p:spPr>
      </p:pic>
      <p:pic>
        <p:nvPicPr>
          <p:cNvPr id="26" name="Picture 25" descr="http://www.herbemarket.com/image/cache/Product/barij%20essence/Annab-1-500x500.jpg"/>
          <p:cNvPicPr/>
          <p:nvPr/>
        </p:nvPicPr>
        <p:blipFill rotWithShape="1">
          <a:blip r:embed="rId4">
            <a:extLst>
              <a:ext uri="{28A0092B-C50C-407E-A947-70E740481C1C}">
                <a14:useLocalDpi xmlns:a14="http://schemas.microsoft.com/office/drawing/2010/main" val="0"/>
              </a:ext>
            </a:extLst>
          </a:blip>
          <a:srcRect l="10840" r="13636"/>
          <a:stretch/>
        </p:blipFill>
        <p:spPr bwMode="auto">
          <a:xfrm>
            <a:off x="4523927" y="1528329"/>
            <a:ext cx="3787216" cy="5105400"/>
          </a:xfrm>
          <a:prstGeom prst="rect">
            <a:avLst/>
          </a:prstGeom>
          <a:noFill/>
          <a:ln>
            <a:noFill/>
          </a:ln>
        </p:spPr>
      </p:pic>
      <p:sp>
        <p:nvSpPr>
          <p:cNvPr id="23" name="Shape 715"/>
          <p:cNvSpPr/>
          <p:nvPr/>
        </p:nvSpPr>
        <p:spPr>
          <a:xfrm>
            <a:off x="8913812" y="1882516"/>
            <a:ext cx="445583" cy="444279"/>
          </a:xfrm>
          <a:custGeom>
            <a:avLst/>
            <a:gdLst/>
            <a:ahLst/>
            <a:cxnLst/>
            <a:rect l="0" t="0" r="0" b="0"/>
            <a:pathLst>
              <a:path w="120000" h="120000" extrusionOk="0">
                <a:moveTo>
                  <a:pt x="26666" y="100217"/>
                </a:moveTo>
                <a:cubicBezTo>
                  <a:pt x="25193" y="100217"/>
                  <a:pt x="24000" y="101415"/>
                  <a:pt x="24000" y="102892"/>
                </a:cubicBezTo>
                <a:cubicBezTo>
                  <a:pt x="24000" y="104369"/>
                  <a:pt x="25193" y="105566"/>
                  <a:pt x="26666" y="105566"/>
                </a:cubicBezTo>
                <a:lnTo>
                  <a:pt x="93333" y="105566"/>
                </a:lnTo>
                <a:cubicBezTo>
                  <a:pt x="94806" y="105566"/>
                  <a:pt x="96000" y="104369"/>
                  <a:pt x="96000" y="102892"/>
                </a:cubicBezTo>
                <a:cubicBezTo>
                  <a:pt x="96000" y="101415"/>
                  <a:pt x="94806" y="100217"/>
                  <a:pt x="93333" y="100217"/>
                </a:cubicBezTo>
                <a:close/>
                <a:moveTo>
                  <a:pt x="26666" y="87913"/>
                </a:moveTo>
                <a:cubicBezTo>
                  <a:pt x="25193" y="87913"/>
                  <a:pt x="24000" y="89111"/>
                  <a:pt x="24000" y="90588"/>
                </a:cubicBezTo>
                <a:cubicBezTo>
                  <a:pt x="24000" y="92065"/>
                  <a:pt x="25193" y="93262"/>
                  <a:pt x="26666" y="93262"/>
                </a:cubicBezTo>
                <a:lnTo>
                  <a:pt x="93333" y="93262"/>
                </a:lnTo>
                <a:cubicBezTo>
                  <a:pt x="94806" y="93262"/>
                  <a:pt x="96000" y="92065"/>
                  <a:pt x="96000" y="90588"/>
                </a:cubicBezTo>
                <a:cubicBezTo>
                  <a:pt x="96000" y="89111"/>
                  <a:pt x="94806" y="87913"/>
                  <a:pt x="93333" y="87913"/>
                </a:cubicBezTo>
                <a:close/>
                <a:moveTo>
                  <a:pt x="26666" y="75609"/>
                </a:moveTo>
                <a:cubicBezTo>
                  <a:pt x="25193" y="75609"/>
                  <a:pt x="24000" y="76806"/>
                  <a:pt x="24000" y="78284"/>
                </a:cubicBezTo>
                <a:cubicBezTo>
                  <a:pt x="24000" y="79761"/>
                  <a:pt x="25193" y="80958"/>
                  <a:pt x="26666" y="80958"/>
                </a:cubicBezTo>
                <a:lnTo>
                  <a:pt x="93333" y="80958"/>
                </a:lnTo>
                <a:cubicBezTo>
                  <a:pt x="94806" y="80958"/>
                  <a:pt x="96000" y="79761"/>
                  <a:pt x="96000" y="78284"/>
                </a:cubicBezTo>
                <a:cubicBezTo>
                  <a:pt x="96000" y="76806"/>
                  <a:pt x="94806" y="75609"/>
                  <a:pt x="93333" y="75609"/>
                </a:cubicBezTo>
                <a:close/>
                <a:moveTo>
                  <a:pt x="26666" y="63305"/>
                </a:moveTo>
                <a:cubicBezTo>
                  <a:pt x="25193" y="63305"/>
                  <a:pt x="24000" y="64502"/>
                  <a:pt x="24000" y="65979"/>
                </a:cubicBezTo>
                <a:cubicBezTo>
                  <a:pt x="24000" y="67457"/>
                  <a:pt x="25193" y="68654"/>
                  <a:pt x="26666" y="68654"/>
                </a:cubicBezTo>
                <a:lnTo>
                  <a:pt x="93333" y="68654"/>
                </a:lnTo>
                <a:cubicBezTo>
                  <a:pt x="94806" y="68654"/>
                  <a:pt x="96000" y="67457"/>
                  <a:pt x="96000" y="65979"/>
                </a:cubicBezTo>
                <a:cubicBezTo>
                  <a:pt x="96000" y="64502"/>
                  <a:pt x="94806" y="63305"/>
                  <a:pt x="93333" y="63305"/>
                </a:cubicBezTo>
                <a:close/>
                <a:moveTo>
                  <a:pt x="26666" y="51001"/>
                </a:moveTo>
                <a:cubicBezTo>
                  <a:pt x="25193" y="51001"/>
                  <a:pt x="24000" y="52198"/>
                  <a:pt x="24000" y="53675"/>
                </a:cubicBezTo>
                <a:cubicBezTo>
                  <a:pt x="24000" y="55152"/>
                  <a:pt x="25193" y="56350"/>
                  <a:pt x="26666" y="56350"/>
                </a:cubicBezTo>
                <a:lnTo>
                  <a:pt x="93333" y="56350"/>
                </a:lnTo>
                <a:cubicBezTo>
                  <a:pt x="94806" y="56350"/>
                  <a:pt x="96000" y="55152"/>
                  <a:pt x="96000" y="53675"/>
                </a:cubicBezTo>
                <a:cubicBezTo>
                  <a:pt x="96000" y="52198"/>
                  <a:pt x="94806" y="51001"/>
                  <a:pt x="93333" y="51001"/>
                </a:cubicBezTo>
                <a:close/>
                <a:moveTo>
                  <a:pt x="26666" y="38697"/>
                </a:moveTo>
                <a:cubicBezTo>
                  <a:pt x="25193" y="38697"/>
                  <a:pt x="24000" y="39894"/>
                  <a:pt x="24000" y="41371"/>
                </a:cubicBezTo>
                <a:cubicBezTo>
                  <a:pt x="24000" y="42848"/>
                  <a:pt x="25193" y="44046"/>
                  <a:pt x="26666" y="44046"/>
                </a:cubicBezTo>
                <a:lnTo>
                  <a:pt x="93333" y="44046"/>
                </a:lnTo>
                <a:cubicBezTo>
                  <a:pt x="94806" y="44046"/>
                  <a:pt x="96000" y="42848"/>
                  <a:pt x="96000" y="41371"/>
                </a:cubicBezTo>
                <a:cubicBezTo>
                  <a:pt x="96000" y="39894"/>
                  <a:pt x="94806" y="38697"/>
                  <a:pt x="93333" y="38697"/>
                </a:cubicBezTo>
                <a:close/>
                <a:moveTo>
                  <a:pt x="0" y="11366"/>
                </a:moveTo>
                <a:lnTo>
                  <a:pt x="6739" y="11366"/>
                </a:lnTo>
                <a:lnTo>
                  <a:pt x="6739" y="17459"/>
                </a:lnTo>
                <a:cubicBezTo>
                  <a:pt x="6739" y="22260"/>
                  <a:pt x="10619" y="26151"/>
                  <a:pt x="15405" y="26151"/>
                </a:cubicBezTo>
                <a:cubicBezTo>
                  <a:pt x="20192" y="26151"/>
                  <a:pt x="24072" y="22260"/>
                  <a:pt x="24072" y="17459"/>
                </a:cubicBezTo>
                <a:lnTo>
                  <a:pt x="24072" y="11366"/>
                </a:lnTo>
                <a:lnTo>
                  <a:pt x="29716" y="11366"/>
                </a:lnTo>
                <a:lnTo>
                  <a:pt x="29716" y="17459"/>
                </a:lnTo>
                <a:cubicBezTo>
                  <a:pt x="29716" y="22260"/>
                  <a:pt x="33597" y="26151"/>
                  <a:pt x="38383" y="26151"/>
                </a:cubicBezTo>
                <a:cubicBezTo>
                  <a:pt x="43170" y="26151"/>
                  <a:pt x="47050" y="22260"/>
                  <a:pt x="47050" y="17459"/>
                </a:cubicBezTo>
                <a:lnTo>
                  <a:pt x="47050" y="11366"/>
                </a:lnTo>
                <a:lnTo>
                  <a:pt x="52694" y="11366"/>
                </a:lnTo>
                <a:lnTo>
                  <a:pt x="52694" y="17459"/>
                </a:lnTo>
                <a:cubicBezTo>
                  <a:pt x="52694" y="22260"/>
                  <a:pt x="56574" y="26151"/>
                  <a:pt x="61361" y="26151"/>
                </a:cubicBezTo>
                <a:cubicBezTo>
                  <a:pt x="66147" y="26151"/>
                  <a:pt x="70028" y="22260"/>
                  <a:pt x="70028" y="17459"/>
                </a:cubicBezTo>
                <a:lnTo>
                  <a:pt x="70028" y="11366"/>
                </a:lnTo>
                <a:lnTo>
                  <a:pt x="75672" y="11366"/>
                </a:lnTo>
                <a:lnTo>
                  <a:pt x="75672" y="17459"/>
                </a:lnTo>
                <a:cubicBezTo>
                  <a:pt x="75672" y="22260"/>
                  <a:pt x="79552" y="26151"/>
                  <a:pt x="84339" y="26151"/>
                </a:cubicBezTo>
                <a:cubicBezTo>
                  <a:pt x="89125" y="26151"/>
                  <a:pt x="93005" y="22260"/>
                  <a:pt x="93005" y="17459"/>
                </a:cubicBezTo>
                <a:lnTo>
                  <a:pt x="93005" y="11366"/>
                </a:lnTo>
                <a:lnTo>
                  <a:pt x="98650" y="11366"/>
                </a:lnTo>
                <a:lnTo>
                  <a:pt x="98650" y="17459"/>
                </a:lnTo>
                <a:cubicBezTo>
                  <a:pt x="98650" y="22259"/>
                  <a:pt x="102530" y="26151"/>
                  <a:pt x="107316" y="26151"/>
                </a:cubicBezTo>
                <a:cubicBezTo>
                  <a:pt x="112103" y="26151"/>
                  <a:pt x="115983" y="22259"/>
                  <a:pt x="115983" y="17459"/>
                </a:cubicBezTo>
                <a:lnTo>
                  <a:pt x="115983" y="11366"/>
                </a:lnTo>
                <a:lnTo>
                  <a:pt x="120000" y="11366"/>
                </a:lnTo>
                <a:lnTo>
                  <a:pt x="120000" y="120000"/>
                </a:lnTo>
                <a:lnTo>
                  <a:pt x="0" y="120000"/>
                </a:lnTo>
                <a:close/>
                <a:moveTo>
                  <a:pt x="15405" y="0"/>
                </a:moveTo>
                <a:cubicBezTo>
                  <a:pt x="17983" y="0"/>
                  <a:pt x="20072" y="2095"/>
                  <a:pt x="20072" y="4680"/>
                </a:cubicBezTo>
                <a:lnTo>
                  <a:pt x="20072" y="18051"/>
                </a:lnTo>
                <a:cubicBezTo>
                  <a:pt x="20072" y="20636"/>
                  <a:pt x="17983" y="22732"/>
                  <a:pt x="15405" y="22732"/>
                </a:cubicBezTo>
                <a:cubicBezTo>
                  <a:pt x="12828" y="22732"/>
                  <a:pt x="10739" y="20636"/>
                  <a:pt x="10739" y="18051"/>
                </a:cubicBezTo>
                <a:lnTo>
                  <a:pt x="10739" y="4680"/>
                </a:lnTo>
                <a:cubicBezTo>
                  <a:pt x="10739" y="2095"/>
                  <a:pt x="12828" y="0"/>
                  <a:pt x="15405" y="0"/>
                </a:cubicBezTo>
                <a:close/>
                <a:moveTo>
                  <a:pt x="38383" y="0"/>
                </a:moveTo>
                <a:cubicBezTo>
                  <a:pt x="40960" y="0"/>
                  <a:pt x="43050" y="2095"/>
                  <a:pt x="43050" y="4680"/>
                </a:cubicBezTo>
                <a:lnTo>
                  <a:pt x="43050" y="18051"/>
                </a:lnTo>
                <a:cubicBezTo>
                  <a:pt x="43050" y="20636"/>
                  <a:pt x="40960" y="22732"/>
                  <a:pt x="38383" y="22732"/>
                </a:cubicBezTo>
                <a:cubicBezTo>
                  <a:pt x="35806" y="22732"/>
                  <a:pt x="33716" y="20636"/>
                  <a:pt x="33716" y="18051"/>
                </a:cubicBezTo>
                <a:lnTo>
                  <a:pt x="33716" y="4680"/>
                </a:lnTo>
                <a:cubicBezTo>
                  <a:pt x="33716" y="2095"/>
                  <a:pt x="35806" y="0"/>
                  <a:pt x="38383" y="0"/>
                </a:cubicBezTo>
                <a:close/>
                <a:moveTo>
                  <a:pt x="61361" y="0"/>
                </a:moveTo>
                <a:cubicBezTo>
                  <a:pt x="63938" y="0"/>
                  <a:pt x="66028" y="2095"/>
                  <a:pt x="66028" y="4680"/>
                </a:cubicBezTo>
                <a:lnTo>
                  <a:pt x="66028" y="18051"/>
                </a:lnTo>
                <a:cubicBezTo>
                  <a:pt x="66028" y="20636"/>
                  <a:pt x="63938" y="22731"/>
                  <a:pt x="61361" y="22731"/>
                </a:cubicBezTo>
                <a:cubicBezTo>
                  <a:pt x="58784" y="22731"/>
                  <a:pt x="56694" y="20636"/>
                  <a:pt x="56694" y="18051"/>
                </a:cubicBezTo>
                <a:lnTo>
                  <a:pt x="56694" y="4680"/>
                </a:lnTo>
                <a:cubicBezTo>
                  <a:pt x="56694" y="2095"/>
                  <a:pt x="58784" y="0"/>
                  <a:pt x="61361" y="0"/>
                </a:cubicBezTo>
                <a:close/>
                <a:moveTo>
                  <a:pt x="84339" y="0"/>
                </a:moveTo>
                <a:cubicBezTo>
                  <a:pt x="86916" y="0"/>
                  <a:pt x="89005" y="2095"/>
                  <a:pt x="89005" y="4680"/>
                </a:cubicBezTo>
                <a:lnTo>
                  <a:pt x="89005" y="18051"/>
                </a:lnTo>
                <a:cubicBezTo>
                  <a:pt x="89005" y="20636"/>
                  <a:pt x="86916" y="22731"/>
                  <a:pt x="84339" y="22731"/>
                </a:cubicBezTo>
                <a:cubicBezTo>
                  <a:pt x="81761" y="22731"/>
                  <a:pt x="79672" y="20636"/>
                  <a:pt x="79672" y="18051"/>
                </a:cubicBezTo>
                <a:lnTo>
                  <a:pt x="79672" y="4680"/>
                </a:lnTo>
                <a:cubicBezTo>
                  <a:pt x="79672" y="2095"/>
                  <a:pt x="81761" y="0"/>
                  <a:pt x="84339" y="0"/>
                </a:cubicBezTo>
                <a:close/>
                <a:moveTo>
                  <a:pt x="107316" y="0"/>
                </a:moveTo>
                <a:cubicBezTo>
                  <a:pt x="109894" y="0"/>
                  <a:pt x="111983" y="2095"/>
                  <a:pt x="111983" y="4680"/>
                </a:cubicBezTo>
                <a:lnTo>
                  <a:pt x="111983" y="18051"/>
                </a:lnTo>
                <a:cubicBezTo>
                  <a:pt x="111983" y="20636"/>
                  <a:pt x="109894" y="22731"/>
                  <a:pt x="107316" y="22731"/>
                </a:cubicBezTo>
                <a:cubicBezTo>
                  <a:pt x="104739" y="22731"/>
                  <a:pt x="102650" y="20636"/>
                  <a:pt x="102650" y="18051"/>
                </a:cubicBezTo>
                <a:lnTo>
                  <a:pt x="102650" y="4680"/>
                </a:lnTo>
                <a:cubicBezTo>
                  <a:pt x="102650" y="2095"/>
                  <a:pt x="104739" y="0"/>
                  <a:pt x="107316" y="0"/>
                </a:cubicBezTo>
                <a:close/>
              </a:path>
            </a:pathLst>
          </a:custGeom>
          <a:solidFill>
            <a:srgbClr val="1ED4DE"/>
          </a:solidFill>
          <a:ln>
            <a:noFill/>
          </a:ln>
        </p:spPr>
        <p:txBody>
          <a:bodyPr wrap="square" lIns="121868" tIns="60917" rIns="121868" bIns="60917" anchor="ctr" anchorCtr="0">
            <a:noAutofit/>
          </a:bodyPr>
          <a:lstStyle/>
          <a:p>
            <a:pPr algn="ctr" defTabSz="1218895"/>
            <a:endParaRPr sz="2399" kern="0">
              <a:solidFill>
                <a:srgbClr val="FFFFFF"/>
              </a:solidFill>
              <a:latin typeface="Arial"/>
              <a:ea typeface="Arial"/>
              <a:cs typeface="Arial"/>
              <a:sym typeface="Arial"/>
            </a:endParaRPr>
          </a:p>
        </p:txBody>
      </p:sp>
      <p:grpSp>
        <p:nvGrpSpPr>
          <p:cNvPr id="25" name="Shape 717"/>
          <p:cNvGrpSpPr/>
          <p:nvPr/>
        </p:nvGrpSpPr>
        <p:grpSpPr>
          <a:xfrm>
            <a:off x="8560868" y="2378816"/>
            <a:ext cx="3705744" cy="897784"/>
            <a:chOff x="2113657" y="4283315"/>
            <a:chExt cx="3887257" cy="673513"/>
          </a:xfrm>
        </p:grpSpPr>
        <p:sp>
          <p:nvSpPr>
            <p:cNvPr id="28" name="Shape 718"/>
            <p:cNvSpPr txBox="1"/>
            <p:nvPr/>
          </p:nvSpPr>
          <p:spPr>
            <a:xfrm>
              <a:off x="2113657" y="4495163"/>
              <a:ext cx="3887257"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a:solidFill>
                    <a:srgbClr val="595959"/>
                  </a:solidFill>
                  <a:latin typeface="Times New Roman" panose="02020603050405020304" pitchFamily="18" charset="0"/>
                  <a:ea typeface="Arial"/>
                  <a:cs typeface="Times New Roman" panose="02020603050405020304" pitchFamily="18" charset="0"/>
                </a:rPr>
                <a:t>Not applicable</a:t>
              </a:r>
              <a:endParaRPr lang="en"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29" name="Shape 719"/>
            <p:cNvSpPr txBox="1"/>
            <p:nvPr/>
          </p:nvSpPr>
          <p:spPr>
            <a:xfrm>
              <a:off x="2113658" y="4283315"/>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sym typeface="Arial"/>
                </a:rPr>
                <a:t>After sale services/ Guarantee</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grpSp>
        <p:nvGrpSpPr>
          <p:cNvPr id="31" name="Shape 720"/>
          <p:cNvGrpSpPr/>
          <p:nvPr/>
        </p:nvGrpSpPr>
        <p:grpSpPr>
          <a:xfrm>
            <a:off x="8560867" y="4261751"/>
            <a:ext cx="3627958" cy="897784"/>
            <a:chOff x="2113657" y="4283314"/>
            <a:chExt cx="3647460" cy="673513"/>
          </a:xfrm>
        </p:grpSpPr>
        <p:sp>
          <p:nvSpPr>
            <p:cNvPr id="32" name="Shape 721"/>
            <p:cNvSpPr txBox="1"/>
            <p:nvPr/>
          </p:nvSpPr>
          <p:spPr>
            <a:xfrm>
              <a:off x="2113657" y="4495162"/>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pt-BR" sz="1600" kern="0" dirty="0" smtClean="0">
                  <a:solidFill>
                    <a:srgbClr val="595959"/>
                  </a:solidFill>
                  <a:latin typeface="Times New Roman" panose="02020603050405020304" pitchFamily="18" charset="0"/>
                  <a:ea typeface="Arial"/>
                  <a:cs typeface="Times New Roman" panose="02020603050405020304" pitchFamily="18" charset="0"/>
                  <a:sym typeface="Arial"/>
                </a:rPr>
                <a:t>Local (Iran) Certificates </a:t>
              </a:r>
              <a:endParaRPr lang="pt-BR"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33" name="Shape 722"/>
            <p:cNvSpPr txBox="1"/>
            <p:nvPr/>
          </p:nvSpPr>
          <p:spPr>
            <a:xfrm>
              <a:off x="2113658" y="4283314"/>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sym typeface="Arial"/>
                </a:rPr>
                <a:t>Standards and legally certificates:</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34" name="Shape 450"/>
          <p:cNvSpPr/>
          <p:nvPr/>
        </p:nvSpPr>
        <p:spPr>
          <a:xfrm>
            <a:off x="8841213" y="3657600"/>
            <a:ext cx="590697" cy="565118"/>
          </a:xfrm>
          <a:custGeom>
            <a:avLst/>
            <a:gdLst/>
            <a:ahLst/>
            <a:cxnLst/>
            <a:rect l="0" t="0" r="0" b="0"/>
            <a:pathLst>
              <a:path w="120000" h="120000" extrusionOk="0">
                <a:moveTo>
                  <a:pt x="65274" y="39473"/>
                </a:moveTo>
                <a:cubicBezTo>
                  <a:pt x="53599" y="36371"/>
                  <a:pt x="41599" y="43242"/>
                  <a:pt x="38470" y="54820"/>
                </a:cubicBezTo>
                <a:cubicBezTo>
                  <a:pt x="35342" y="66398"/>
                  <a:pt x="42270" y="78299"/>
                  <a:pt x="53945" y="81402"/>
                </a:cubicBezTo>
                <a:cubicBezTo>
                  <a:pt x="65620" y="84504"/>
                  <a:pt x="77621" y="77633"/>
                  <a:pt x="80749" y="66055"/>
                </a:cubicBezTo>
                <a:cubicBezTo>
                  <a:pt x="83877" y="54477"/>
                  <a:pt x="76949" y="42576"/>
                  <a:pt x="65274" y="39473"/>
                </a:cubicBezTo>
                <a:close/>
                <a:moveTo>
                  <a:pt x="69168" y="25060"/>
                </a:moveTo>
                <a:cubicBezTo>
                  <a:pt x="88870" y="30296"/>
                  <a:pt x="100561" y="50379"/>
                  <a:pt x="95282" y="69917"/>
                </a:cubicBezTo>
                <a:cubicBezTo>
                  <a:pt x="90003" y="89455"/>
                  <a:pt x="69753" y="101050"/>
                  <a:pt x="50051" y="95815"/>
                </a:cubicBezTo>
                <a:cubicBezTo>
                  <a:pt x="30350" y="90579"/>
                  <a:pt x="18658" y="70496"/>
                  <a:pt x="23937" y="50958"/>
                </a:cubicBezTo>
                <a:cubicBezTo>
                  <a:pt x="29216" y="31420"/>
                  <a:pt x="49467" y="19825"/>
                  <a:pt x="69168" y="25060"/>
                </a:cubicBezTo>
                <a:close/>
                <a:moveTo>
                  <a:pt x="70584" y="19819"/>
                </a:moveTo>
                <a:cubicBezTo>
                  <a:pt x="47964" y="13808"/>
                  <a:pt x="24713" y="27121"/>
                  <a:pt x="18652" y="49554"/>
                </a:cubicBezTo>
                <a:cubicBezTo>
                  <a:pt x="12591" y="71987"/>
                  <a:pt x="26015" y="95045"/>
                  <a:pt x="48635" y="101056"/>
                </a:cubicBezTo>
                <a:cubicBezTo>
                  <a:pt x="71255" y="107067"/>
                  <a:pt x="94506" y="93754"/>
                  <a:pt x="100567" y="71321"/>
                </a:cubicBezTo>
                <a:cubicBezTo>
                  <a:pt x="106628" y="48888"/>
                  <a:pt x="93204" y="25830"/>
                  <a:pt x="70584" y="19819"/>
                </a:cubicBezTo>
                <a:close/>
                <a:moveTo>
                  <a:pt x="120000" y="28418"/>
                </a:moveTo>
                <a:lnTo>
                  <a:pt x="119819" y="29085"/>
                </a:lnTo>
                <a:lnTo>
                  <a:pt x="119636" y="28804"/>
                </a:lnTo>
                <a:close/>
                <a:moveTo>
                  <a:pt x="84120" y="4683"/>
                </a:moveTo>
                <a:lnTo>
                  <a:pt x="83867" y="19572"/>
                </a:lnTo>
                <a:lnTo>
                  <a:pt x="83406" y="19449"/>
                </a:lnTo>
                <a:cubicBezTo>
                  <a:pt x="87163" y="21546"/>
                  <a:pt x="90559" y="24117"/>
                  <a:pt x="93431" y="27166"/>
                </a:cubicBezTo>
                <a:lnTo>
                  <a:pt x="106796" y="23870"/>
                </a:lnTo>
                <a:lnTo>
                  <a:pt x="115363" y="39849"/>
                </a:lnTo>
                <a:lnTo>
                  <a:pt x="105840" y="48364"/>
                </a:lnTo>
                <a:cubicBezTo>
                  <a:pt x="107034" y="52676"/>
                  <a:pt x="107596" y="57191"/>
                  <a:pt x="107394" y="61781"/>
                </a:cubicBezTo>
                <a:lnTo>
                  <a:pt x="119289" y="68330"/>
                </a:lnTo>
                <a:lnTo>
                  <a:pt x="114566" y="85810"/>
                </a:lnTo>
                <a:lnTo>
                  <a:pt x="100132" y="85570"/>
                </a:lnTo>
                <a:cubicBezTo>
                  <a:pt x="98307" y="88594"/>
                  <a:pt x="96096" y="91321"/>
                  <a:pt x="93619" y="93756"/>
                </a:cubicBezTo>
                <a:lnTo>
                  <a:pt x="98359" y="106025"/>
                </a:lnTo>
                <a:lnTo>
                  <a:pt x="83411" y="116405"/>
                </a:lnTo>
                <a:lnTo>
                  <a:pt x="72073" y="106643"/>
                </a:lnTo>
                <a:lnTo>
                  <a:pt x="73453" y="105685"/>
                </a:lnTo>
                <a:cubicBezTo>
                  <a:pt x="69110" y="107079"/>
                  <a:pt x="64517" y="107749"/>
                  <a:pt x="59835" y="107723"/>
                </a:cubicBezTo>
                <a:lnTo>
                  <a:pt x="52963" y="119999"/>
                </a:lnTo>
                <a:lnTo>
                  <a:pt x="35336" y="115316"/>
                </a:lnTo>
                <a:lnTo>
                  <a:pt x="35574" y="101277"/>
                </a:lnTo>
                <a:cubicBezTo>
                  <a:pt x="31839" y="99165"/>
                  <a:pt x="28466" y="96583"/>
                  <a:pt x="25614" y="93529"/>
                </a:cubicBezTo>
                <a:lnTo>
                  <a:pt x="25843" y="94015"/>
                </a:lnTo>
                <a:lnTo>
                  <a:pt x="11102" y="96847"/>
                </a:lnTo>
                <a:lnTo>
                  <a:pt x="3390" y="80445"/>
                </a:lnTo>
                <a:lnTo>
                  <a:pt x="13359" y="72429"/>
                </a:lnTo>
                <a:cubicBezTo>
                  <a:pt x="12295" y="68561"/>
                  <a:pt x="11739" y="64530"/>
                  <a:pt x="11738" y="60428"/>
                </a:cubicBezTo>
                <a:lnTo>
                  <a:pt x="0" y="53965"/>
                </a:lnTo>
                <a:lnTo>
                  <a:pt x="4723" y="36484"/>
                </a:lnTo>
                <a:lnTo>
                  <a:pt x="18174" y="36709"/>
                </a:lnTo>
                <a:cubicBezTo>
                  <a:pt x="19999" y="33515"/>
                  <a:pt x="22203" y="30603"/>
                  <a:pt x="24696" y="27997"/>
                </a:cubicBezTo>
                <a:lnTo>
                  <a:pt x="20190" y="14215"/>
                </a:lnTo>
                <a:lnTo>
                  <a:pt x="35666" y="4625"/>
                </a:lnTo>
                <a:lnTo>
                  <a:pt x="46473" y="14962"/>
                </a:lnTo>
                <a:lnTo>
                  <a:pt x="46365" y="15030"/>
                </a:lnTo>
                <a:cubicBezTo>
                  <a:pt x="50613" y="13704"/>
                  <a:pt x="55098" y="13091"/>
                  <a:pt x="59667" y="13141"/>
                </a:cubicBezTo>
                <a:lnTo>
                  <a:pt x="59206" y="13018"/>
                </a:lnTo>
                <a:lnTo>
                  <a:pt x="66493" y="0"/>
                </a:lnTo>
                <a:close/>
              </a:path>
            </a:pathLst>
          </a:custGeom>
          <a:solidFill>
            <a:srgbClr val="E62949"/>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Tree>
    <p:extLst>
      <p:ext uri="{BB962C8B-B14F-4D97-AF65-F5344CB8AC3E}">
        <p14:creationId xmlns:p14="http://schemas.microsoft.com/office/powerpoint/2010/main" val="311771726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704"/>
        <p:cNvGrpSpPr/>
        <p:nvPr/>
      </p:nvGrpSpPr>
      <p:grpSpPr>
        <a:xfrm>
          <a:off x="0" y="0"/>
          <a:ext cx="0" cy="0"/>
          <a:chOff x="0" y="0"/>
          <a:chExt cx="0" cy="0"/>
        </a:xfrm>
      </p:grpSpPr>
      <p:sp>
        <p:nvSpPr>
          <p:cNvPr id="707" name="Shape 707"/>
          <p:cNvSpPr txBox="1"/>
          <p:nvPr/>
        </p:nvSpPr>
        <p:spPr>
          <a:xfrm>
            <a:off x="455612" y="2819400"/>
            <a:ext cx="3818592" cy="3076964"/>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kern="0" dirty="0">
                <a:solidFill>
                  <a:srgbClr val="3F3F3F"/>
                </a:solidFill>
                <a:latin typeface="Times New Roman" panose="02020603050405020304" pitchFamily="18" charset="0"/>
                <a:ea typeface="Arial"/>
                <a:cs typeface="Times New Roman" panose="02020603050405020304" pitchFamily="18" charset="0"/>
                <a:sym typeface="Arial"/>
              </a:rPr>
              <a:t>Indications:  Anti-inflammation of Stomach; Improving Symptoms of Inflammatory Bowel Disease (IBD)</a:t>
            </a:r>
          </a:p>
          <a:p>
            <a:pPr marL="285750" indent="-285750" defTabSz="1218895">
              <a:buFont typeface="Arial" panose="020B0604020202020204" pitchFamily="34" charset="0"/>
              <a:buChar char="•"/>
            </a:pPr>
            <a:r>
              <a:rPr lang="en-US" kern="0" dirty="0">
                <a:solidFill>
                  <a:srgbClr val="3F3F3F"/>
                </a:solidFill>
                <a:latin typeface="Times New Roman" panose="02020603050405020304" pitchFamily="18" charset="0"/>
                <a:ea typeface="Arial"/>
                <a:cs typeface="Times New Roman" panose="02020603050405020304" pitchFamily="18" charset="0"/>
                <a:sym typeface="Arial"/>
              </a:rPr>
              <a:t>Dosage form and packaging:  30 Soft capsule - 1000 m</a:t>
            </a:r>
          </a:p>
          <a:p>
            <a:pPr marL="285750" indent="-285750" defTabSz="1218895">
              <a:buFont typeface="Arial" panose="020B0604020202020204" pitchFamily="34" charset="0"/>
              <a:buChar char="•"/>
            </a:pPr>
            <a:r>
              <a:rPr lang="en-US" kern="0" dirty="0">
                <a:solidFill>
                  <a:srgbClr val="3F3F3F"/>
                </a:solidFill>
                <a:latin typeface="Times New Roman" panose="02020603050405020304" pitchFamily="18" charset="0"/>
                <a:ea typeface="Arial"/>
                <a:cs typeface="Times New Roman" panose="02020603050405020304" pitchFamily="18" charset="0"/>
                <a:sym typeface="Arial"/>
              </a:rPr>
              <a:t>Administration: Inflammation of Stomach: Three times a day, each time 1 pieces, half an hour before meal; Gastroesophageal Reflux: Three times a day, each time 2 pieces, half an hour before meal; Inflammatory Bowel Disease: Three times a day, each time 2 pieces, half an hour before meal.</a:t>
            </a:r>
          </a:p>
          <a:p>
            <a:pPr defTabSz="1218895"/>
            <a:endParaRPr lang="en-US" sz="1550" kern="0" dirty="0">
              <a:solidFill>
                <a:srgbClr val="3F3F3F"/>
              </a:solidFill>
              <a:ea typeface="Arial"/>
              <a:cs typeface="Arial"/>
              <a:sym typeface="Arial"/>
            </a:endParaRPr>
          </a:p>
        </p:txBody>
      </p:sp>
      <p:sp>
        <p:nvSpPr>
          <p:cNvPr id="708" name="Shape 708"/>
          <p:cNvSpPr txBox="1"/>
          <p:nvPr/>
        </p:nvSpPr>
        <p:spPr>
          <a:xfrm>
            <a:off x="531812" y="1981200"/>
            <a:ext cx="4038600" cy="533341"/>
          </a:xfrm>
          <a:prstGeom prst="rect">
            <a:avLst/>
          </a:prstGeom>
          <a:noFill/>
          <a:ln>
            <a:noFill/>
          </a:ln>
        </p:spPr>
        <p:txBody>
          <a:bodyPr wrap="square" lIns="121868" tIns="60917" rIns="121868" bIns="60917" anchor="t" anchorCtr="0">
            <a:noAutofit/>
          </a:bodyPr>
          <a:lstStyle/>
          <a:p>
            <a:pPr defTabSz="1218895"/>
            <a:r>
              <a:rPr lang="en-US" sz="2400" b="1" kern="0" dirty="0" err="1">
                <a:solidFill>
                  <a:srgbClr val="3F3F3F"/>
                </a:solidFill>
                <a:ea typeface="Arial"/>
                <a:cs typeface="Arial"/>
              </a:rPr>
              <a:t>Roghan</a:t>
            </a:r>
            <a:r>
              <a:rPr lang="en-US" sz="2400" b="1" kern="0" dirty="0">
                <a:solidFill>
                  <a:srgbClr val="3F3F3F"/>
                </a:solidFill>
                <a:ea typeface="Arial"/>
                <a:cs typeface="Arial"/>
              </a:rPr>
              <a:t> </a:t>
            </a:r>
            <a:r>
              <a:rPr lang="en-US" sz="2400" b="1" kern="0" dirty="0" err="1">
                <a:solidFill>
                  <a:srgbClr val="3F3F3F"/>
                </a:solidFill>
                <a:ea typeface="Arial"/>
                <a:cs typeface="Arial"/>
              </a:rPr>
              <a:t>Gol</a:t>
            </a:r>
            <a:r>
              <a:rPr lang="en-US" sz="2400" b="1" kern="0" dirty="0">
                <a:solidFill>
                  <a:srgbClr val="3F3F3F"/>
                </a:solidFill>
                <a:ea typeface="Arial"/>
                <a:cs typeface="Arial"/>
              </a:rPr>
              <a:t> </a:t>
            </a:r>
            <a:r>
              <a:rPr lang="en-US" sz="2400" b="1" kern="0" dirty="0" err="1">
                <a:solidFill>
                  <a:srgbClr val="3F3F3F"/>
                </a:solidFill>
                <a:ea typeface="Arial"/>
                <a:cs typeface="Arial"/>
              </a:rPr>
              <a:t>Mohamadi</a:t>
            </a:r>
            <a:r>
              <a:rPr lang="en-US" sz="2400" b="1" kern="0" dirty="0">
                <a:solidFill>
                  <a:srgbClr val="3F3F3F"/>
                </a:solidFill>
                <a:ea typeface="Arial"/>
                <a:cs typeface="Arial"/>
              </a:rPr>
              <a:t> Soft Capsule</a:t>
            </a:r>
            <a:endParaRPr lang="en" sz="2400" b="1" kern="0" dirty="0">
              <a:solidFill>
                <a:srgbClr val="3F3F3F"/>
              </a:solidFill>
              <a:ea typeface="Arial"/>
              <a:cs typeface="Arial"/>
              <a:sym typeface="Arial"/>
            </a:endParaRPr>
          </a:p>
        </p:txBody>
      </p:sp>
      <p:grpSp>
        <p:nvGrpSpPr>
          <p:cNvPr id="711" name="Shape 711"/>
          <p:cNvGrpSpPr/>
          <p:nvPr/>
        </p:nvGrpSpPr>
        <p:grpSpPr>
          <a:xfrm>
            <a:off x="8560868" y="832749"/>
            <a:ext cx="3400944" cy="897785"/>
            <a:chOff x="2113657" y="4283314"/>
            <a:chExt cx="3647460" cy="673514"/>
          </a:xfrm>
        </p:grpSpPr>
        <p:sp>
          <p:nvSpPr>
            <p:cNvPr id="712" name="Shape 712"/>
            <p:cNvSpPr txBox="1"/>
            <p:nvPr/>
          </p:nvSpPr>
          <p:spPr>
            <a:xfrm>
              <a:off x="2113657" y="4495163"/>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20000 </a:t>
              </a: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Packages (</a:t>
              </a: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Per </a:t>
              </a: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35 Days)</a:t>
              </a:r>
              <a:endParaRPr lang="en"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713" name="Shape 713"/>
            <p:cNvSpPr txBox="1"/>
            <p:nvPr/>
          </p:nvSpPr>
          <p:spPr>
            <a:xfrm>
              <a:off x="2113658" y="4283314"/>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rPr>
                <a:t>Production capacity</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30" name="Shape 451"/>
          <p:cNvSpPr/>
          <p:nvPr/>
        </p:nvSpPr>
        <p:spPr>
          <a:xfrm rot="1795255">
            <a:off x="8958484" y="273676"/>
            <a:ext cx="356158" cy="656509"/>
          </a:xfrm>
          <a:custGeom>
            <a:avLst/>
            <a:gdLst/>
            <a:ahLst/>
            <a:cxnLst/>
            <a:rect l="0" t="0" r="0" b="0"/>
            <a:pathLst>
              <a:path w="120000" h="120000" extrusionOk="0">
                <a:moveTo>
                  <a:pt x="60041" y="0"/>
                </a:moveTo>
                <a:cubicBezTo>
                  <a:pt x="68312" y="142"/>
                  <a:pt x="77049" y="3617"/>
                  <a:pt x="77802" y="9249"/>
                </a:cubicBezTo>
                <a:cubicBezTo>
                  <a:pt x="79731" y="16341"/>
                  <a:pt x="68983" y="18083"/>
                  <a:pt x="72034" y="26607"/>
                </a:cubicBezTo>
                <a:lnTo>
                  <a:pt x="120000" y="26607"/>
                </a:lnTo>
                <a:lnTo>
                  <a:pt x="120000" y="53320"/>
                </a:lnTo>
                <a:cubicBezTo>
                  <a:pt x="105180" y="54850"/>
                  <a:pt x="101982" y="49006"/>
                  <a:pt x="89415" y="50069"/>
                </a:cubicBezTo>
                <a:cubicBezTo>
                  <a:pt x="79319" y="50489"/>
                  <a:pt x="73089" y="55363"/>
                  <a:pt x="72833" y="59977"/>
                </a:cubicBezTo>
                <a:cubicBezTo>
                  <a:pt x="73004" y="64029"/>
                  <a:pt x="79442" y="70012"/>
                  <a:pt x="91464" y="70060"/>
                </a:cubicBezTo>
                <a:cubicBezTo>
                  <a:pt x="106013" y="69226"/>
                  <a:pt x="103877" y="65247"/>
                  <a:pt x="120000" y="65606"/>
                </a:cubicBezTo>
                <a:lnTo>
                  <a:pt x="120000" y="93541"/>
                </a:lnTo>
                <a:lnTo>
                  <a:pt x="70059" y="93541"/>
                </a:lnTo>
                <a:cubicBezTo>
                  <a:pt x="69329" y="102697"/>
                  <a:pt x="76533" y="101447"/>
                  <a:pt x="78036" y="109608"/>
                </a:cubicBezTo>
                <a:cubicBezTo>
                  <a:pt x="77950" y="116314"/>
                  <a:pt x="67224" y="119904"/>
                  <a:pt x="59959" y="120000"/>
                </a:cubicBezTo>
                <a:cubicBezTo>
                  <a:pt x="51687" y="119857"/>
                  <a:pt x="42950" y="116382"/>
                  <a:pt x="42197" y="110750"/>
                </a:cubicBezTo>
                <a:cubicBezTo>
                  <a:pt x="40279" y="103699"/>
                  <a:pt x="50892" y="101936"/>
                  <a:pt x="47995" y="93541"/>
                </a:cubicBezTo>
                <a:lnTo>
                  <a:pt x="0" y="93541"/>
                </a:lnTo>
                <a:lnTo>
                  <a:pt x="0" y="66075"/>
                </a:lnTo>
                <a:cubicBezTo>
                  <a:pt x="15368" y="64341"/>
                  <a:pt x="18478" y="70364"/>
                  <a:pt x="31219" y="69286"/>
                </a:cubicBezTo>
                <a:cubicBezTo>
                  <a:pt x="41315" y="68866"/>
                  <a:pt x="47545" y="63992"/>
                  <a:pt x="47801" y="59379"/>
                </a:cubicBezTo>
                <a:cubicBezTo>
                  <a:pt x="47631" y="55326"/>
                  <a:pt x="41193" y="49343"/>
                  <a:pt x="29171" y="49296"/>
                </a:cubicBezTo>
                <a:cubicBezTo>
                  <a:pt x="14433" y="50140"/>
                  <a:pt x="16816" y="54212"/>
                  <a:pt x="0" y="53739"/>
                </a:cubicBezTo>
                <a:lnTo>
                  <a:pt x="0" y="26607"/>
                </a:lnTo>
                <a:lnTo>
                  <a:pt x="49932" y="26607"/>
                </a:lnTo>
                <a:cubicBezTo>
                  <a:pt x="50748" y="17288"/>
                  <a:pt x="43474" y="18596"/>
                  <a:pt x="41963" y="10391"/>
                </a:cubicBezTo>
                <a:cubicBezTo>
                  <a:pt x="42049" y="3685"/>
                  <a:pt x="52775" y="95"/>
                  <a:pt x="60041" y="0"/>
                </a:cubicBezTo>
                <a:close/>
              </a:path>
            </a:pathLst>
          </a:custGeom>
          <a:solidFill>
            <a:srgbClr val="F4BD2D"/>
          </a:solidFill>
          <a:ln>
            <a:noFill/>
          </a:ln>
          <a:scene3d>
            <a:camera prst="orthographicFront">
              <a:rot lat="0" lon="0" rev="7200000"/>
            </a:camera>
            <a:lightRig rig="threePt" dir="t"/>
          </a:scene3d>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grpSp>
        <p:nvGrpSpPr>
          <p:cNvPr id="19" name="Shape 717"/>
          <p:cNvGrpSpPr/>
          <p:nvPr/>
        </p:nvGrpSpPr>
        <p:grpSpPr>
          <a:xfrm>
            <a:off x="8560868" y="6013117"/>
            <a:ext cx="3253608" cy="897784"/>
            <a:chOff x="2113657" y="4283315"/>
            <a:chExt cx="3647460" cy="673513"/>
          </a:xfrm>
        </p:grpSpPr>
        <p:sp>
          <p:nvSpPr>
            <p:cNvPr id="21" name="Shape 718"/>
            <p:cNvSpPr txBox="1"/>
            <p:nvPr/>
          </p:nvSpPr>
          <p:spPr>
            <a:xfrm>
              <a:off x="2113657" y="4495163"/>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 </a:t>
              </a: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2.85 </a:t>
              </a: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USD</a:t>
              </a:r>
              <a:endPar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22" name="Shape 719"/>
            <p:cNvSpPr txBox="1"/>
            <p:nvPr/>
          </p:nvSpPr>
          <p:spPr>
            <a:xfrm>
              <a:off x="2113658" y="4283315"/>
              <a:ext cx="3647459" cy="276999"/>
            </a:xfrm>
            <a:prstGeom prst="rect">
              <a:avLst/>
            </a:prstGeom>
            <a:noFill/>
            <a:ln>
              <a:noFill/>
            </a:ln>
          </p:spPr>
          <p:txBody>
            <a:bodyPr wrap="square" lIns="121868" tIns="60917" rIns="121868" bIns="60917" anchor="t" anchorCtr="0">
              <a:noAutofit/>
            </a:bodyPr>
            <a:lstStyle/>
            <a:p>
              <a:pPr defTabSz="1218895"/>
              <a:r>
                <a:rPr lang="en-US" b="1" kern="0" dirty="0" smtClean="0">
                  <a:solidFill>
                    <a:srgbClr val="595959"/>
                  </a:solidFill>
                  <a:latin typeface="Times New Roman" panose="02020603050405020304" pitchFamily="18" charset="0"/>
                  <a:ea typeface="Arial"/>
                  <a:cs typeface="Times New Roman" panose="02020603050405020304" pitchFamily="18" charset="0"/>
                  <a:sym typeface="Arial"/>
                </a:rPr>
                <a:t>Sales’ Price</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24" name="Shape 974"/>
          <p:cNvSpPr/>
          <p:nvPr/>
        </p:nvSpPr>
        <p:spPr>
          <a:xfrm rot="10800000">
            <a:off x="8959685" y="5491253"/>
            <a:ext cx="353751" cy="528546"/>
          </a:xfrm>
          <a:custGeom>
            <a:avLst/>
            <a:gdLst/>
            <a:ahLst/>
            <a:cxnLst/>
            <a:rect l="0" t="0" r="0" b="0"/>
            <a:pathLst>
              <a:path w="120000" h="120000" extrusionOk="0">
                <a:moveTo>
                  <a:pt x="51597" y="50921"/>
                </a:moveTo>
                <a:lnTo>
                  <a:pt x="51597" y="19698"/>
                </a:lnTo>
                <a:cubicBezTo>
                  <a:pt x="47669" y="20191"/>
                  <a:pt x="43916" y="21082"/>
                  <a:pt x="40531" y="22332"/>
                </a:cubicBezTo>
                <a:cubicBezTo>
                  <a:pt x="30598" y="26001"/>
                  <a:pt x="25457" y="32166"/>
                  <a:pt x="27169" y="38355"/>
                </a:cubicBezTo>
                <a:cubicBezTo>
                  <a:pt x="29239" y="46431"/>
                  <a:pt x="39005" y="49155"/>
                  <a:pt x="51597" y="50921"/>
                </a:cubicBezTo>
                <a:close/>
                <a:moveTo>
                  <a:pt x="67852" y="100379"/>
                </a:moveTo>
                <a:cubicBezTo>
                  <a:pt x="71963" y="99887"/>
                  <a:pt x="75901" y="98973"/>
                  <a:pt x="79437" y="97667"/>
                </a:cubicBezTo>
                <a:cubicBezTo>
                  <a:pt x="89370" y="93998"/>
                  <a:pt x="94511" y="87833"/>
                  <a:pt x="92799" y="81644"/>
                </a:cubicBezTo>
                <a:cubicBezTo>
                  <a:pt x="89506" y="73388"/>
                  <a:pt x="79840" y="69732"/>
                  <a:pt x="67852" y="67361"/>
                </a:cubicBezTo>
                <a:close/>
                <a:moveTo>
                  <a:pt x="67852" y="120000"/>
                </a:moveTo>
                <a:lnTo>
                  <a:pt x="51597" y="120000"/>
                </a:lnTo>
                <a:lnTo>
                  <a:pt x="51597" y="114256"/>
                </a:lnTo>
                <a:cubicBezTo>
                  <a:pt x="45417" y="113829"/>
                  <a:pt x="39328" y="112890"/>
                  <a:pt x="33554" y="111448"/>
                </a:cubicBezTo>
                <a:cubicBezTo>
                  <a:pt x="13606" y="106463"/>
                  <a:pt x="696" y="96271"/>
                  <a:pt x="0" y="84958"/>
                </a:cubicBezTo>
                <a:lnTo>
                  <a:pt x="26861" y="84529"/>
                </a:lnTo>
                <a:cubicBezTo>
                  <a:pt x="27245" y="90776"/>
                  <a:pt x="34374" y="96404"/>
                  <a:pt x="45389" y="99156"/>
                </a:cubicBezTo>
                <a:cubicBezTo>
                  <a:pt x="47394" y="99657"/>
                  <a:pt x="49467" y="100048"/>
                  <a:pt x="51597" y="100293"/>
                </a:cubicBezTo>
                <a:lnTo>
                  <a:pt x="51597" y="64682"/>
                </a:lnTo>
                <a:cubicBezTo>
                  <a:pt x="30368" y="61567"/>
                  <a:pt x="7690" y="58004"/>
                  <a:pt x="556" y="40045"/>
                </a:cubicBezTo>
                <a:cubicBezTo>
                  <a:pt x="-2422" y="28913"/>
                  <a:pt x="6883" y="17850"/>
                  <a:pt x="24755" y="11249"/>
                </a:cubicBezTo>
                <a:cubicBezTo>
                  <a:pt x="32832" y="8265"/>
                  <a:pt x="42066" y="6412"/>
                  <a:pt x="51597" y="5737"/>
                </a:cubicBezTo>
                <a:lnTo>
                  <a:pt x="51597" y="0"/>
                </a:lnTo>
                <a:lnTo>
                  <a:pt x="67852" y="0"/>
                </a:lnTo>
                <a:lnTo>
                  <a:pt x="67852" y="5703"/>
                </a:lnTo>
                <a:cubicBezTo>
                  <a:pt x="74209" y="6118"/>
                  <a:pt x="80479" y="7068"/>
                  <a:pt x="86414" y="8551"/>
                </a:cubicBezTo>
                <a:cubicBezTo>
                  <a:pt x="106363" y="13536"/>
                  <a:pt x="119273" y="23728"/>
                  <a:pt x="119969" y="35041"/>
                </a:cubicBezTo>
                <a:lnTo>
                  <a:pt x="93108" y="35470"/>
                </a:lnTo>
                <a:cubicBezTo>
                  <a:pt x="92723" y="29223"/>
                  <a:pt x="85594" y="23595"/>
                  <a:pt x="74579" y="20843"/>
                </a:cubicBezTo>
                <a:cubicBezTo>
                  <a:pt x="72410" y="20301"/>
                  <a:pt x="70160" y="19888"/>
                  <a:pt x="67852" y="19639"/>
                </a:cubicBezTo>
                <a:lnTo>
                  <a:pt x="67852" y="52969"/>
                </a:lnTo>
                <a:cubicBezTo>
                  <a:pt x="88284" y="55535"/>
                  <a:pt x="110482" y="59921"/>
                  <a:pt x="119411" y="79734"/>
                </a:cubicBezTo>
                <a:cubicBezTo>
                  <a:pt x="122511" y="90942"/>
                  <a:pt x="113201" y="102106"/>
                  <a:pt x="95213" y="108750"/>
                </a:cubicBezTo>
                <a:cubicBezTo>
                  <a:pt x="86990" y="111788"/>
                  <a:pt x="77568" y="113654"/>
                  <a:pt x="67852" y="114293"/>
                </a:cubicBezTo>
                <a:close/>
              </a:path>
            </a:pathLst>
          </a:custGeom>
          <a:solidFill>
            <a:schemeClr val="accent3">
              <a:lumMod val="75000"/>
            </a:schemeClr>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dk1"/>
              </a:solidFill>
              <a:latin typeface="Arial"/>
              <a:ea typeface="Arial"/>
              <a:cs typeface="Arial"/>
              <a:sym typeface="Arial"/>
            </a:endParaRP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1812" y="533400"/>
            <a:ext cx="3242945" cy="1066800"/>
          </a:xfrm>
          <a:prstGeom prst="rect">
            <a:avLst/>
          </a:prstGeom>
        </p:spPr>
      </p:pic>
      <p:pic>
        <p:nvPicPr>
          <p:cNvPr id="23" name="Picture 22" descr="http://www.herbemarket.com/image/cache/Product/barij%20essence/Roghan%20Gol%20Mohamadi%20Barij-500x500.jpg"/>
          <p:cNvPicPr/>
          <p:nvPr/>
        </p:nvPicPr>
        <p:blipFill rotWithShape="1">
          <a:blip r:embed="rId4">
            <a:extLst>
              <a:ext uri="{28A0092B-C50C-407E-A947-70E740481C1C}">
                <a14:useLocalDpi xmlns:a14="http://schemas.microsoft.com/office/drawing/2010/main" val="0"/>
              </a:ext>
            </a:extLst>
          </a:blip>
          <a:srcRect l="2851" r="4389"/>
          <a:stretch/>
        </p:blipFill>
        <p:spPr bwMode="auto">
          <a:xfrm>
            <a:off x="4531844" y="1981200"/>
            <a:ext cx="3761856" cy="4648200"/>
          </a:xfrm>
          <a:prstGeom prst="rect">
            <a:avLst/>
          </a:prstGeom>
          <a:noFill/>
          <a:ln>
            <a:noFill/>
          </a:ln>
        </p:spPr>
      </p:pic>
      <p:sp>
        <p:nvSpPr>
          <p:cNvPr id="25" name="Shape 715"/>
          <p:cNvSpPr/>
          <p:nvPr/>
        </p:nvSpPr>
        <p:spPr>
          <a:xfrm>
            <a:off x="8913812" y="1882516"/>
            <a:ext cx="445583" cy="444279"/>
          </a:xfrm>
          <a:custGeom>
            <a:avLst/>
            <a:gdLst/>
            <a:ahLst/>
            <a:cxnLst/>
            <a:rect l="0" t="0" r="0" b="0"/>
            <a:pathLst>
              <a:path w="120000" h="120000" extrusionOk="0">
                <a:moveTo>
                  <a:pt x="26666" y="100217"/>
                </a:moveTo>
                <a:cubicBezTo>
                  <a:pt x="25193" y="100217"/>
                  <a:pt x="24000" y="101415"/>
                  <a:pt x="24000" y="102892"/>
                </a:cubicBezTo>
                <a:cubicBezTo>
                  <a:pt x="24000" y="104369"/>
                  <a:pt x="25193" y="105566"/>
                  <a:pt x="26666" y="105566"/>
                </a:cubicBezTo>
                <a:lnTo>
                  <a:pt x="93333" y="105566"/>
                </a:lnTo>
                <a:cubicBezTo>
                  <a:pt x="94806" y="105566"/>
                  <a:pt x="96000" y="104369"/>
                  <a:pt x="96000" y="102892"/>
                </a:cubicBezTo>
                <a:cubicBezTo>
                  <a:pt x="96000" y="101415"/>
                  <a:pt x="94806" y="100217"/>
                  <a:pt x="93333" y="100217"/>
                </a:cubicBezTo>
                <a:close/>
                <a:moveTo>
                  <a:pt x="26666" y="87913"/>
                </a:moveTo>
                <a:cubicBezTo>
                  <a:pt x="25193" y="87913"/>
                  <a:pt x="24000" y="89111"/>
                  <a:pt x="24000" y="90588"/>
                </a:cubicBezTo>
                <a:cubicBezTo>
                  <a:pt x="24000" y="92065"/>
                  <a:pt x="25193" y="93262"/>
                  <a:pt x="26666" y="93262"/>
                </a:cubicBezTo>
                <a:lnTo>
                  <a:pt x="93333" y="93262"/>
                </a:lnTo>
                <a:cubicBezTo>
                  <a:pt x="94806" y="93262"/>
                  <a:pt x="96000" y="92065"/>
                  <a:pt x="96000" y="90588"/>
                </a:cubicBezTo>
                <a:cubicBezTo>
                  <a:pt x="96000" y="89111"/>
                  <a:pt x="94806" y="87913"/>
                  <a:pt x="93333" y="87913"/>
                </a:cubicBezTo>
                <a:close/>
                <a:moveTo>
                  <a:pt x="26666" y="75609"/>
                </a:moveTo>
                <a:cubicBezTo>
                  <a:pt x="25193" y="75609"/>
                  <a:pt x="24000" y="76806"/>
                  <a:pt x="24000" y="78284"/>
                </a:cubicBezTo>
                <a:cubicBezTo>
                  <a:pt x="24000" y="79761"/>
                  <a:pt x="25193" y="80958"/>
                  <a:pt x="26666" y="80958"/>
                </a:cubicBezTo>
                <a:lnTo>
                  <a:pt x="93333" y="80958"/>
                </a:lnTo>
                <a:cubicBezTo>
                  <a:pt x="94806" y="80958"/>
                  <a:pt x="96000" y="79761"/>
                  <a:pt x="96000" y="78284"/>
                </a:cubicBezTo>
                <a:cubicBezTo>
                  <a:pt x="96000" y="76806"/>
                  <a:pt x="94806" y="75609"/>
                  <a:pt x="93333" y="75609"/>
                </a:cubicBezTo>
                <a:close/>
                <a:moveTo>
                  <a:pt x="26666" y="63305"/>
                </a:moveTo>
                <a:cubicBezTo>
                  <a:pt x="25193" y="63305"/>
                  <a:pt x="24000" y="64502"/>
                  <a:pt x="24000" y="65979"/>
                </a:cubicBezTo>
                <a:cubicBezTo>
                  <a:pt x="24000" y="67457"/>
                  <a:pt x="25193" y="68654"/>
                  <a:pt x="26666" y="68654"/>
                </a:cubicBezTo>
                <a:lnTo>
                  <a:pt x="93333" y="68654"/>
                </a:lnTo>
                <a:cubicBezTo>
                  <a:pt x="94806" y="68654"/>
                  <a:pt x="96000" y="67457"/>
                  <a:pt x="96000" y="65979"/>
                </a:cubicBezTo>
                <a:cubicBezTo>
                  <a:pt x="96000" y="64502"/>
                  <a:pt x="94806" y="63305"/>
                  <a:pt x="93333" y="63305"/>
                </a:cubicBezTo>
                <a:close/>
                <a:moveTo>
                  <a:pt x="26666" y="51001"/>
                </a:moveTo>
                <a:cubicBezTo>
                  <a:pt x="25193" y="51001"/>
                  <a:pt x="24000" y="52198"/>
                  <a:pt x="24000" y="53675"/>
                </a:cubicBezTo>
                <a:cubicBezTo>
                  <a:pt x="24000" y="55152"/>
                  <a:pt x="25193" y="56350"/>
                  <a:pt x="26666" y="56350"/>
                </a:cubicBezTo>
                <a:lnTo>
                  <a:pt x="93333" y="56350"/>
                </a:lnTo>
                <a:cubicBezTo>
                  <a:pt x="94806" y="56350"/>
                  <a:pt x="96000" y="55152"/>
                  <a:pt x="96000" y="53675"/>
                </a:cubicBezTo>
                <a:cubicBezTo>
                  <a:pt x="96000" y="52198"/>
                  <a:pt x="94806" y="51001"/>
                  <a:pt x="93333" y="51001"/>
                </a:cubicBezTo>
                <a:close/>
                <a:moveTo>
                  <a:pt x="26666" y="38697"/>
                </a:moveTo>
                <a:cubicBezTo>
                  <a:pt x="25193" y="38697"/>
                  <a:pt x="24000" y="39894"/>
                  <a:pt x="24000" y="41371"/>
                </a:cubicBezTo>
                <a:cubicBezTo>
                  <a:pt x="24000" y="42848"/>
                  <a:pt x="25193" y="44046"/>
                  <a:pt x="26666" y="44046"/>
                </a:cubicBezTo>
                <a:lnTo>
                  <a:pt x="93333" y="44046"/>
                </a:lnTo>
                <a:cubicBezTo>
                  <a:pt x="94806" y="44046"/>
                  <a:pt x="96000" y="42848"/>
                  <a:pt x="96000" y="41371"/>
                </a:cubicBezTo>
                <a:cubicBezTo>
                  <a:pt x="96000" y="39894"/>
                  <a:pt x="94806" y="38697"/>
                  <a:pt x="93333" y="38697"/>
                </a:cubicBezTo>
                <a:close/>
                <a:moveTo>
                  <a:pt x="0" y="11366"/>
                </a:moveTo>
                <a:lnTo>
                  <a:pt x="6739" y="11366"/>
                </a:lnTo>
                <a:lnTo>
                  <a:pt x="6739" y="17459"/>
                </a:lnTo>
                <a:cubicBezTo>
                  <a:pt x="6739" y="22260"/>
                  <a:pt x="10619" y="26151"/>
                  <a:pt x="15405" y="26151"/>
                </a:cubicBezTo>
                <a:cubicBezTo>
                  <a:pt x="20192" y="26151"/>
                  <a:pt x="24072" y="22260"/>
                  <a:pt x="24072" y="17459"/>
                </a:cubicBezTo>
                <a:lnTo>
                  <a:pt x="24072" y="11366"/>
                </a:lnTo>
                <a:lnTo>
                  <a:pt x="29716" y="11366"/>
                </a:lnTo>
                <a:lnTo>
                  <a:pt x="29716" y="17459"/>
                </a:lnTo>
                <a:cubicBezTo>
                  <a:pt x="29716" y="22260"/>
                  <a:pt x="33597" y="26151"/>
                  <a:pt x="38383" y="26151"/>
                </a:cubicBezTo>
                <a:cubicBezTo>
                  <a:pt x="43170" y="26151"/>
                  <a:pt x="47050" y="22260"/>
                  <a:pt x="47050" y="17459"/>
                </a:cubicBezTo>
                <a:lnTo>
                  <a:pt x="47050" y="11366"/>
                </a:lnTo>
                <a:lnTo>
                  <a:pt x="52694" y="11366"/>
                </a:lnTo>
                <a:lnTo>
                  <a:pt x="52694" y="17459"/>
                </a:lnTo>
                <a:cubicBezTo>
                  <a:pt x="52694" y="22260"/>
                  <a:pt x="56574" y="26151"/>
                  <a:pt x="61361" y="26151"/>
                </a:cubicBezTo>
                <a:cubicBezTo>
                  <a:pt x="66147" y="26151"/>
                  <a:pt x="70028" y="22260"/>
                  <a:pt x="70028" y="17459"/>
                </a:cubicBezTo>
                <a:lnTo>
                  <a:pt x="70028" y="11366"/>
                </a:lnTo>
                <a:lnTo>
                  <a:pt x="75672" y="11366"/>
                </a:lnTo>
                <a:lnTo>
                  <a:pt x="75672" y="17459"/>
                </a:lnTo>
                <a:cubicBezTo>
                  <a:pt x="75672" y="22260"/>
                  <a:pt x="79552" y="26151"/>
                  <a:pt x="84339" y="26151"/>
                </a:cubicBezTo>
                <a:cubicBezTo>
                  <a:pt x="89125" y="26151"/>
                  <a:pt x="93005" y="22260"/>
                  <a:pt x="93005" y="17459"/>
                </a:cubicBezTo>
                <a:lnTo>
                  <a:pt x="93005" y="11366"/>
                </a:lnTo>
                <a:lnTo>
                  <a:pt x="98650" y="11366"/>
                </a:lnTo>
                <a:lnTo>
                  <a:pt x="98650" y="17459"/>
                </a:lnTo>
                <a:cubicBezTo>
                  <a:pt x="98650" y="22259"/>
                  <a:pt x="102530" y="26151"/>
                  <a:pt x="107316" y="26151"/>
                </a:cubicBezTo>
                <a:cubicBezTo>
                  <a:pt x="112103" y="26151"/>
                  <a:pt x="115983" y="22259"/>
                  <a:pt x="115983" y="17459"/>
                </a:cubicBezTo>
                <a:lnTo>
                  <a:pt x="115983" y="11366"/>
                </a:lnTo>
                <a:lnTo>
                  <a:pt x="120000" y="11366"/>
                </a:lnTo>
                <a:lnTo>
                  <a:pt x="120000" y="120000"/>
                </a:lnTo>
                <a:lnTo>
                  <a:pt x="0" y="120000"/>
                </a:lnTo>
                <a:close/>
                <a:moveTo>
                  <a:pt x="15405" y="0"/>
                </a:moveTo>
                <a:cubicBezTo>
                  <a:pt x="17983" y="0"/>
                  <a:pt x="20072" y="2095"/>
                  <a:pt x="20072" y="4680"/>
                </a:cubicBezTo>
                <a:lnTo>
                  <a:pt x="20072" y="18051"/>
                </a:lnTo>
                <a:cubicBezTo>
                  <a:pt x="20072" y="20636"/>
                  <a:pt x="17983" y="22732"/>
                  <a:pt x="15405" y="22732"/>
                </a:cubicBezTo>
                <a:cubicBezTo>
                  <a:pt x="12828" y="22732"/>
                  <a:pt x="10739" y="20636"/>
                  <a:pt x="10739" y="18051"/>
                </a:cubicBezTo>
                <a:lnTo>
                  <a:pt x="10739" y="4680"/>
                </a:lnTo>
                <a:cubicBezTo>
                  <a:pt x="10739" y="2095"/>
                  <a:pt x="12828" y="0"/>
                  <a:pt x="15405" y="0"/>
                </a:cubicBezTo>
                <a:close/>
                <a:moveTo>
                  <a:pt x="38383" y="0"/>
                </a:moveTo>
                <a:cubicBezTo>
                  <a:pt x="40960" y="0"/>
                  <a:pt x="43050" y="2095"/>
                  <a:pt x="43050" y="4680"/>
                </a:cubicBezTo>
                <a:lnTo>
                  <a:pt x="43050" y="18051"/>
                </a:lnTo>
                <a:cubicBezTo>
                  <a:pt x="43050" y="20636"/>
                  <a:pt x="40960" y="22732"/>
                  <a:pt x="38383" y="22732"/>
                </a:cubicBezTo>
                <a:cubicBezTo>
                  <a:pt x="35806" y="22732"/>
                  <a:pt x="33716" y="20636"/>
                  <a:pt x="33716" y="18051"/>
                </a:cubicBezTo>
                <a:lnTo>
                  <a:pt x="33716" y="4680"/>
                </a:lnTo>
                <a:cubicBezTo>
                  <a:pt x="33716" y="2095"/>
                  <a:pt x="35806" y="0"/>
                  <a:pt x="38383" y="0"/>
                </a:cubicBezTo>
                <a:close/>
                <a:moveTo>
                  <a:pt x="61361" y="0"/>
                </a:moveTo>
                <a:cubicBezTo>
                  <a:pt x="63938" y="0"/>
                  <a:pt x="66028" y="2095"/>
                  <a:pt x="66028" y="4680"/>
                </a:cubicBezTo>
                <a:lnTo>
                  <a:pt x="66028" y="18051"/>
                </a:lnTo>
                <a:cubicBezTo>
                  <a:pt x="66028" y="20636"/>
                  <a:pt x="63938" y="22731"/>
                  <a:pt x="61361" y="22731"/>
                </a:cubicBezTo>
                <a:cubicBezTo>
                  <a:pt x="58784" y="22731"/>
                  <a:pt x="56694" y="20636"/>
                  <a:pt x="56694" y="18051"/>
                </a:cubicBezTo>
                <a:lnTo>
                  <a:pt x="56694" y="4680"/>
                </a:lnTo>
                <a:cubicBezTo>
                  <a:pt x="56694" y="2095"/>
                  <a:pt x="58784" y="0"/>
                  <a:pt x="61361" y="0"/>
                </a:cubicBezTo>
                <a:close/>
                <a:moveTo>
                  <a:pt x="84339" y="0"/>
                </a:moveTo>
                <a:cubicBezTo>
                  <a:pt x="86916" y="0"/>
                  <a:pt x="89005" y="2095"/>
                  <a:pt x="89005" y="4680"/>
                </a:cubicBezTo>
                <a:lnTo>
                  <a:pt x="89005" y="18051"/>
                </a:lnTo>
                <a:cubicBezTo>
                  <a:pt x="89005" y="20636"/>
                  <a:pt x="86916" y="22731"/>
                  <a:pt x="84339" y="22731"/>
                </a:cubicBezTo>
                <a:cubicBezTo>
                  <a:pt x="81761" y="22731"/>
                  <a:pt x="79672" y="20636"/>
                  <a:pt x="79672" y="18051"/>
                </a:cubicBezTo>
                <a:lnTo>
                  <a:pt x="79672" y="4680"/>
                </a:lnTo>
                <a:cubicBezTo>
                  <a:pt x="79672" y="2095"/>
                  <a:pt x="81761" y="0"/>
                  <a:pt x="84339" y="0"/>
                </a:cubicBezTo>
                <a:close/>
                <a:moveTo>
                  <a:pt x="107316" y="0"/>
                </a:moveTo>
                <a:cubicBezTo>
                  <a:pt x="109894" y="0"/>
                  <a:pt x="111983" y="2095"/>
                  <a:pt x="111983" y="4680"/>
                </a:cubicBezTo>
                <a:lnTo>
                  <a:pt x="111983" y="18051"/>
                </a:lnTo>
                <a:cubicBezTo>
                  <a:pt x="111983" y="20636"/>
                  <a:pt x="109894" y="22731"/>
                  <a:pt x="107316" y="22731"/>
                </a:cubicBezTo>
                <a:cubicBezTo>
                  <a:pt x="104739" y="22731"/>
                  <a:pt x="102650" y="20636"/>
                  <a:pt x="102650" y="18051"/>
                </a:cubicBezTo>
                <a:lnTo>
                  <a:pt x="102650" y="4680"/>
                </a:lnTo>
                <a:cubicBezTo>
                  <a:pt x="102650" y="2095"/>
                  <a:pt x="104739" y="0"/>
                  <a:pt x="107316" y="0"/>
                </a:cubicBezTo>
                <a:close/>
              </a:path>
            </a:pathLst>
          </a:custGeom>
          <a:solidFill>
            <a:srgbClr val="1ED4DE"/>
          </a:solidFill>
          <a:ln>
            <a:noFill/>
          </a:ln>
        </p:spPr>
        <p:txBody>
          <a:bodyPr wrap="square" lIns="121868" tIns="60917" rIns="121868" bIns="60917" anchor="ctr" anchorCtr="0">
            <a:noAutofit/>
          </a:bodyPr>
          <a:lstStyle/>
          <a:p>
            <a:pPr algn="ctr" defTabSz="1218895"/>
            <a:endParaRPr sz="2399" kern="0">
              <a:solidFill>
                <a:srgbClr val="FFFFFF"/>
              </a:solidFill>
              <a:latin typeface="Arial"/>
              <a:ea typeface="Arial"/>
              <a:cs typeface="Arial"/>
              <a:sym typeface="Arial"/>
            </a:endParaRPr>
          </a:p>
        </p:txBody>
      </p:sp>
      <p:grpSp>
        <p:nvGrpSpPr>
          <p:cNvPr id="26" name="Shape 717"/>
          <p:cNvGrpSpPr/>
          <p:nvPr/>
        </p:nvGrpSpPr>
        <p:grpSpPr>
          <a:xfrm>
            <a:off x="8560868" y="2378816"/>
            <a:ext cx="3705744" cy="897784"/>
            <a:chOff x="2113657" y="4283315"/>
            <a:chExt cx="3887257" cy="673513"/>
          </a:xfrm>
        </p:grpSpPr>
        <p:sp>
          <p:nvSpPr>
            <p:cNvPr id="28" name="Shape 718"/>
            <p:cNvSpPr txBox="1"/>
            <p:nvPr/>
          </p:nvSpPr>
          <p:spPr>
            <a:xfrm>
              <a:off x="2113657" y="4495163"/>
              <a:ext cx="3887257"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a:solidFill>
                    <a:srgbClr val="595959"/>
                  </a:solidFill>
                  <a:latin typeface="Times New Roman" panose="02020603050405020304" pitchFamily="18" charset="0"/>
                  <a:ea typeface="Arial"/>
                  <a:cs typeface="Times New Roman" panose="02020603050405020304" pitchFamily="18" charset="0"/>
                </a:rPr>
                <a:t>Not applicable</a:t>
              </a:r>
              <a:endParaRPr lang="en"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29" name="Shape 719"/>
            <p:cNvSpPr txBox="1"/>
            <p:nvPr/>
          </p:nvSpPr>
          <p:spPr>
            <a:xfrm>
              <a:off x="2113658" y="4283315"/>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sym typeface="Arial"/>
                </a:rPr>
                <a:t>After sale services/ Guarantee</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grpSp>
        <p:nvGrpSpPr>
          <p:cNvPr id="31" name="Shape 720"/>
          <p:cNvGrpSpPr/>
          <p:nvPr/>
        </p:nvGrpSpPr>
        <p:grpSpPr>
          <a:xfrm>
            <a:off x="8560867" y="4261751"/>
            <a:ext cx="3627958" cy="897784"/>
            <a:chOff x="2113657" y="4283314"/>
            <a:chExt cx="3647460" cy="673513"/>
          </a:xfrm>
        </p:grpSpPr>
        <p:sp>
          <p:nvSpPr>
            <p:cNvPr id="32" name="Shape 721"/>
            <p:cNvSpPr txBox="1"/>
            <p:nvPr/>
          </p:nvSpPr>
          <p:spPr>
            <a:xfrm>
              <a:off x="2113657" y="4495162"/>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pt-BR" sz="1600" kern="0" dirty="0" smtClean="0">
                  <a:solidFill>
                    <a:srgbClr val="595959"/>
                  </a:solidFill>
                  <a:latin typeface="Times New Roman" panose="02020603050405020304" pitchFamily="18" charset="0"/>
                  <a:ea typeface="Arial"/>
                  <a:cs typeface="Times New Roman" panose="02020603050405020304" pitchFamily="18" charset="0"/>
                  <a:sym typeface="Arial"/>
                </a:rPr>
                <a:t>Local (Iran) Certificates </a:t>
              </a:r>
              <a:endParaRPr lang="pt-BR"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33" name="Shape 722"/>
            <p:cNvSpPr txBox="1"/>
            <p:nvPr/>
          </p:nvSpPr>
          <p:spPr>
            <a:xfrm>
              <a:off x="2113658" y="4283314"/>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sym typeface="Arial"/>
                </a:rPr>
                <a:t>Standards and legally certificates:</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34" name="Shape 450"/>
          <p:cNvSpPr/>
          <p:nvPr/>
        </p:nvSpPr>
        <p:spPr>
          <a:xfrm>
            <a:off x="8841213" y="3657600"/>
            <a:ext cx="590697" cy="565118"/>
          </a:xfrm>
          <a:custGeom>
            <a:avLst/>
            <a:gdLst/>
            <a:ahLst/>
            <a:cxnLst/>
            <a:rect l="0" t="0" r="0" b="0"/>
            <a:pathLst>
              <a:path w="120000" h="120000" extrusionOk="0">
                <a:moveTo>
                  <a:pt x="65274" y="39473"/>
                </a:moveTo>
                <a:cubicBezTo>
                  <a:pt x="53599" y="36371"/>
                  <a:pt x="41599" y="43242"/>
                  <a:pt x="38470" y="54820"/>
                </a:cubicBezTo>
                <a:cubicBezTo>
                  <a:pt x="35342" y="66398"/>
                  <a:pt x="42270" y="78299"/>
                  <a:pt x="53945" y="81402"/>
                </a:cubicBezTo>
                <a:cubicBezTo>
                  <a:pt x="65620" y="84504"/>
                  <a:pt x="77621" y="77633"/>
                  <a:pt x="80749" y="66055"/>
                </a:cubicBezTo>
                <a:cubicBezTo>
                  <a:pt x="83877" y="54477"/>
                  <a:pt x="76949" y="42576"/>
                  <a:pt x="65274" y="39473"/>
                </a:cubicBezTo>
                <a:close/>
                <a:moveTo>
                  <a:pt x="69168" y="25060"/>
                </a:moveTo>
                <a:cubicBezTo>
                  <a:pt x="88870" y="30296"/>
                  <a:pt x="100561" y="50379"/>
                  <a:pt x="95282" y="69917"/>
                </a:cubicBezTo>
                <a:cubicBezTo>
                  <a:pt x="90003" y="89455"/>
                  <a:pt x="69753" y="101050"/>
                  <a:pt x="50051" y="95815"/>
                </a:cubicBezTo>
                <a:cubicBezTo>
                  <a:pt x="30350" y="90579"/>
                  <a:pt x="18658" y="70496"/>
                  <a:pt x="23937" y="50958"/>
                </a:cubicBezTo>
                <a:cubicBezTo>
                  <a:pt x="29216" y="31420"/>
                  <a:pt x="49467" y="19825"/>
                  <a:pt x="69168" y="25060"/>
                </a:cubicBezTo>
                <a:close/>
                <a:moveTo>
                  <a:pt x="70584" y="19819"/>
                </a:moveTo>
                <a:cubicBezTo>
                  <a:pt x="47964" y="13808"/>
                  <a:pt x="24713" y="27121"/>
                  <a:pt x="18652" y="49554"/>
                </a:cubicBezTo>
                <a:cubicBezTo>
                  <a:pt x="12591" y="71987"/>
                  <a:pt x="26015" y="95045"/>
                  <a:pt x="48635" y="101056"/>
                </a:cubicBezTo>
                <a:cubicBezTo>
                  <a:pt x="71255" y="107067"/>
                  <a:pt x="94506" y="93754"/>
                  <a:pt x="100567" y="71321"/>
                </a:cubicBezTo>
                <a:cubicBezTo>
                  <a:pt x="106628" y="48888"/>
                  <a:pt x="93204" y="25830"/>
                  <a:pt x="70584" y="19819"/>
                </a:cubicBezTo>
                <a:close/>
                <a:moveTo>
                  <a:pt x="120000" y="28418"/>
                </a:moveTo>
                <a:lnTo>
                  <a:pt x="119819" y="29085"/>
                </a:lnTo>
                <a:lnTo>
                  <a:pt x="119636" y="28804"/>
                </a:lnTo>
                <a:close/>
                <a:moveTo>
                  <a:pt x="84120" y="4683"/>
                </a:moveTo>
                <a:lnTo>
                  <a:pt x="83867" y="19572"/>
                </a:lnTo>
                <a:lnTo>
                  <a:pt x="83406" y="19449"/>
                </a:lnTo>
                <a:cubicBezTo>
                  <a:pt x="87163" y="21546"/>
                  <a:pt x="90559" y="24117"/>
                  <a:pt x="93431" y="27166"/>
                </a:cubicBezTo>
                <a:lnTo>
                  <a:pt x="106796" y="23870"/>
                </a:lnTo>
                <a:lnTo>
                  <a:pt x="115363" y="39849"/>
                </a:lnTo>
                <a:lnTo>
                  <a:pt x="105840" y="48364"/>
                </a:lnTo>
                <a:cubicBezTo>
                  <a:pt x="107034" y="52676"/>
                  <a:pt x="107596" y="57191"/>
                  <a:pt x="107394" y="61781"/>
                </a:cubicBezTo>
                <a:lnTo>
                  <a:pt x="119289" y="68330"/>
                </a:lnTo>
                <a:lnTo>
                  <a:pt x="114566" y="85810"/>
                </a:lnTo>
                <a:lnTo>
                  <a:pt x="100132" y="85570"/>
                </a:lnTo>
                <a:cubicBezTo>
                  <a:pt x="98307" y="88594"/>
                  <a:pt x="96096" y="91321"/>
                  <a:pt x="93619" y="93756"/>
                </a:cubicBezTo>
                <a:lnTo>
                  <a:pt x="98359" y="106025"/>
                </a:lnTo>
                <a:lnTo>
                  <a:pt x="83411" y="116405"/>
                </a:lnTo>
                <a:lnTo>
                  <a:pt x="72073" y="106643"/>
                </a:lnTo>
                <a:lnTo>
                  <a:pt x="73453" y="105685"/>
                </a:lnTo>
                <a:cubicBezTo>
                  <a:pt x="69110" y="107079"/>
                  <a:pt x="64517" y="107749"/>
                  <a:pt x="59835" y="107723"/>
                </a:cubicBezTo>
                <a:lnTo>
                  <a:pt x="52963" y="119999"/>
                </a:lnTo>
                <a:lnTo>
                  <a:pt x="35336" y="115316"/>
                </a:lnTo>
                <a:lnTo>
                  <a:pt x="35574" y="101277"/>
                </a:lnTo>
                <a:cubicBezTo>
                  <a:pt x="31839" y="99165"/>
                  <a:pt x="28466" y="96583"/>
                  <a:pt x="25614" y="93529"/>
                </a:cubicBezTo>
                <a:lnTo>
                  <a:pt x="25843" y="94015"/>
                </a:lnTo>
                <a:lnTo>
                  <a:pt x="11102" y="96847"/>
                </a:lnTo>
                <a:lnTo>
                  <a:pt x="3390" y="80445"/>
                </a:lnTo>
                <a:lnTo>
                  <a:pt x="13359" y="72429"/>
                </a:lnTo>
                <a:cubicBezTo>
                  <a:pt x="12295" y="68561"/>
                  <a:pt x="11739" y="64530"/>
                  <a:pt x="11738" y="60428"/>
                </a:cubicBezTo>
                <a:lnTo>
                  <a:pt x="0" y="53965"/>
                </a:lnTo>
                <a:lnTo>
                  <a:pt x="4723" y="36484"/>
                </a:lnTo>
                <a:lnTo>
                  <a:pt x="18174" y="36709"/>
                </a:lnTo>
                <a:cubicBezTo>
                  <a:pt x="19999" y="33515"/>
                  <a:pt x="22203" y="30603"/>
                  <a:pt x="24696" y="27997"/>
                </a:cubicBezTo>
                <a:lnTo>
                  <a:pt x="20190" y="14215"/>
                </a:lnTo>
                <a:lnTo>
                  <a:pt x="35666" y="4625"/>
                </a:lnTo>
                <a:lnTo>
                  <a:pt x="46473" y="14962"/>
                </a:lnTo>
                <a:lnTo>
                  <a:pt x="46365" y="15030"/>
                </a:lnTo>
                <a:cubicBezTo>
                  <a:pt x="50613" y="13704"/>
                  <a:pt x="55098" y="13091"/>
                  <a:pt x="59667" y="13141"/>
                </a:cubicBezTo>
                <a:lnTo>
                  <a:pt x="59206" y="13018"/>
                </a:lnTo>
                <a:lnTo>
                  <a:pt x="66493" y="0"/>
                </a:lnTo>
                <a:close/>
              </a:path>
            </a:pathLst>
          </a:custGeom>
          <a:solidFill>
            <a:srgbClr val="E62949"/>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Tree>
    <p:extLst>
      <p:ext uri="{BB962C8B-B14F-4D97-AF65-F5344CB8AC3E}">
        <p14:creationId xmlns:p14="http://schemas.microsoft.com/office/powerpoint/2010/main" val="181849063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704"/>
        <p:cNvGrpSpPr/>
        <p:nvPr/>
      </p:nvGrpSpPr>
      <p:grpSpPr>
        <a:xfrm>
          <a:off x="0" y="0"/>
          <a:ext cx="0" cy="0"/>
          <a:chOff x="0" y="0"/>
          <a:chExt cx="0" cy="0"/>
        </a:xfrm>
      </p:grpSpPr>
      <p:sp>
        <p:nvSpPr>
          <p:cNvPr id="707" name="Shape 707"/>
          <p:cNvSpPr txBox="1"/>
          <p:nvPr/>
        </p:nvSpPr>
        <p:spPr>
          <a:xfrm>
            <a:off x="455612" y="2667000"/>
            <a:ext cx="3962400" cy="3076964"/>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kern="0" dirty="0">
                <a:solidFill>
                  <a:srgbClr val="3F3F3F"/>
                </a:solidFill>
                <a:latin typeface="Times New Roman" panose="02020603050405020304" pitchFamily="18" charset="0"/>
                <a:ea typeface="Arial"/>
                <a:cs typeface="Times New Roman" panose="02020603050405020304" pitchFamily="18" charset="0"/>
                <a:sym typeface="Arial"/>
              </a:rPr>
              <a:t>Indications:  Diabetic neuropathy; Rheumatoid arthritis; Multiple Sclerosis (MS); Premenstrual Syndrome (PMS) and premenstrual breast tenderness; Erectile dysfunction, especially caused by diabetes and microvascular abnormalities in diabetes.</a:t>
            </a:r>
          </a:p>
          <a:p>
            <a:pPr marL="285750" indent="-285750" defTabSz="1218895">
              <a:buFont typeface="Arial" panose="020B0604020202020204" pitchFamily="34" charset="0"/>
              <a:buChar char="•"/>
            </a:pPr>
            <a:r>
              <a:rPr lang="en-US" kern="0" dirty="0">
                <a:solidFill>
                  <a:srgbClr val="3F3F3F"/>
                </a:solidFill>
                <a:latin typeface="Times New Roman" panose="02020603050405020304" pitchFamily="18" charset="0"/>
                <a:ea typeface="Arial"/>
                <a:cs typeface="Times New Roman" panose="02020603050405020304" pitchFamily="18" charset="0"/>
                <a:sym typeface="Arial"/>
              </a:rPr>
              <a:t>Dosage form and packaging: 30 Soft capsules - 1000 mg</a:t>
            </a:r>
          </a:p>
          <a:p>
            <a:pPr marL="285750" indent="-285750" defTabSz="1218895">
              <a:buFont typeface="Arial" panose="020B0604020202020204" pitchFamily="34" charset="0"/>
              <a:buChar char="•"/>
            </a:pPr>
            <a:r>
              <a:rPr lang="en-US" kern="0" dirty="0">
                <a:solidFill>
                  <a:srgbClr val="3F3F3F"/>
                </a:solidFill>
                <a:latin typeface="Times New Roman" panose="02020603050405020304" pitchFamily="18" charset="0"/>
                <a:ea typeface="Arial"/>
                <a:cs typeface="Times New Roman" panose="02020603050405020304" pitchFamily="18" charset="0"/>
                <a:sym typeface="Arial"/>
              </a:rPr>
              <a:t>Composition: Evening Primrose Oil</a:t>
            </a:r>
          </a:p>
          <a:p>
            <a:pPr marL="285750" indent="-285750" defTabSz="1218895">
              <a:buFont typeface="Arial" panose="020B0604020202020204" pitchFamily="34" charset="0"/>
              <a:buChar char="•"/>
            </a:pPr>
            <a:r>
              <a:rPr lang="en-US" kern="0" dirty="0">
                <a:solidFill>
                  <a:srgbClr val="3F3F3F"/>
                </a:solidFill>
                <a:latin typeface="Times New Roman" panose="02020603050405020304" pitchFamily="18" charset="0"/>
                <a:ea typeface="Arial"/>
                <a:cs typeface="Times New Roman" panose="02020603050405020304" pitchFamily="18" charset="0"/>
                <a:sym typeface="Arial"/>
              </a:rPr>
              <a:t>Administration: Twice a day, 1-2 soft capsules each time; or as prescribed by your physician.</a:t>
            </a:r>
          </a:p>
          <a:p>
            <a:pPr defTabSz="1218895"/>
            <a:endParaRPr lang="en-US" sz="1550" kern="0" dirty="0">
              <a:solidFill>
                <a:srgbClr val="3F3F3F"/>
              </a:solidFill>
              <a:ea typeface="Arial"/>
              <a:cs typeface="Arial"/>
              <a:sym typeface="Arial"/>
            </a:endParaRPr>
          </a:p>
        </p:txBody>
      </p:sp>
      <p:sp>
        <p:nvSpPr>
          <p:cNvPr id="708" name="Shape 708"/>
          <p:cNvSpPr txBox="1"/>
          <p:nvPr/>
        </p:nvSpPr>
        <p:spPr>
          <a:xfrm>
            <a:off x="531812" y="2057400"/>
            <a:ext cx="4038600" cy="533341"/>
          </a:xfrm>
          <a:prstGeom prst="rect">
            <a:avLst/>
          </a:prstGeom>
          <a:noFill/>
          <a:ln>
            <a:noFill/>
          </a:ln>
        </p:spPr>
        <p:txBody>
          <a:bodyPr wrap="square" lIns="121868" tIns="60917" rIns="121868" bIns="60917" anchor="t" anchorCtr="0">
            <a:noAutofit/>
          </a:bodyPr>
          <a:lstStyle/>
          <a:p>
            <a:pPr defTabSz="1218895"/>
            <a:r>
              <a:rPr lang="en-US" sz="2400" b="1" kern="0" dirty="0">
                <a:solidFill>
                  <a:srgbClr val="3F3F3F"/>
                </a:solidFill>
                <a:ea typeface="Arial"/>
                <a:cs typeface="Arial"/>
              </a:rPr>
              <a:t>EPO Soft Capsule</a:t>
            </a:r>
            <a:endParaRPr lang="en" sz="2400" b="1" kern="0" dirty="0">
              <a:solidFill>
                <a:srgbClr val="3F3F3F"/>
              </a:solidFill>
              <a:ea typeface="Arial"/>
              <a:cs typeface="Arial"/>
              <a:sym typeface="Arial"/>
            </a:endParaRPr>
          </a:p>
        </p:txBody>
      </p:sp>
      <p:grpSp>
        <p:nvGrpSpPr>
          <p:cNvPr id="711" name="Shape 711"/>
          <p:cNvGrpSpPr/>
          <p:nvPr/>
        </p:nvGrpSpPr>
        <p:grpSpPr>
          <a:xfrm>
            <a:off x="8560868" y="832749"/>
            <a:ext cx="3400944" cy="897785"/>
            <a:chOff x="2113657" y="4283314"/>
            <a:chExt cx="3647460" cy="673514"/>
          </a:xfrm>
        </p:grpSpPr>
        <p:sp>
          <p:nvSpPr>
            <p:cNvPr id="712" name="Shape 712"/>
            <p:cNvSpPr txBox="1"/>
            <p:nvPr/>
          </p:nvSpPr>
          <p:spPr>
            <a:xfrm>
              <a:off x="2113657" y="4495163"/>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20000 </a:t>
              </a: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Packages (</a:t>
              </a: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Per </a:t>
              </a: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35 Days)</a:t>
              </a:r>
              <a:endParaRPr lang="en"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713" name="Shape 713"/>
            <p:cNvSpPr txBox="1"/>
            <p:nvPr/>
          </p:nvSpPr>
          <p:spPr>
            <a:xfrm>
              <a:off x="2113658" y="4283314"/>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rPr>
                <a:t>Production capacity</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30" name="Shape 451"/>
          <p:cNvSpPr/>
          <p:nvPr/>
        </p:nvSpPr>
        <p:spPr>
          <a:xfrm rot="1795255">
            <a:off x="8958484" y="273676"/>
            <a:ext cx="356158" cy="656509"/>
          </a:xfrm>
          <a:custGeom>
            <a:avLst/>
            <a:gdLst/>
            <a:ahLst/>
            <a:cxnLst/>
            <a:rect l="0" t="0" r="0" b="0"/>
            <a:pathLst>
              <a:path w="120000" h="120000" extrusionOk="0">
                <a:moveTo>
                  <a:pt x="60041" y="0"/>
                </a:moveTo>
                <a:cubicBezTo>
                  <a:pt x="68312" y="142"/>
                  <a:pt x="77049" y="3617"/>
                  <a:pt x="77802" y="9249"/>
                </a:cubicBezTo>
                <a:cubicBezTo>
                  <a:pt x="79731" y="16341"/>
                  <a:pt x="68983" y="18083"/>
                  <a:pt x="72034" y="26607"/>
                </a:cubicBezTo>
                <a:lnTo>
                  <a:pt x="120000" y="26607"/>
                </a:lnTo>
                <a:lnTo>
                  <a:pt x="120000" y="53320"/>
                </a:lnTo>
                <a:cubicBezTo>
                  <a:pt x="105180" y="54850"/>
                  <a:pt x="101982" y="49006"/>
                  <a:pt x="89415" y="50069"/>
                </a:cubicBezTo>
                <a:cubicBezTo>
                  <a:pt x="79319" y="50489"/>
                  <a:pt x="73089" y="55363"/>
                  <a:pt x="72833" y="59977"/>
                </a:cubicBezTo>
                <a:cubicBezTo>
                  <a:pt x="73004" y="64029"/>
                  <a:pt x="79442" y="70012"/>
                  <a:pt x="91464" y="70060"/>
                </a:cubicBezTo>
                <a:cubicBezTo>
                  <a:pt x="106013" y="69226"/>
                  <a:pt x="103877" y="65247"/>
                  <a:pt x="120000" y="65606"/>
                </a:cubicBezTo>
                <a:lnTo>
                  <a:pt x="120000" y="93541"/>
                </a:lnTo>
                <a:lnTo>
                  <a:pt x="70059" y="93541"/>
                </a:lnTo>
                <a:cubicBezTo>
                  <a:pt x="69329" y="102697"/>
                  <a:pt x="76533" y="101447"/>
                  <a:pt x="78036" y="109608"/>
                </a:cubicBezTo>
                <a:cubicBezTo>
                  <a:pt x="77950" y="116314"/>
                  <a:pt x="67224" y="119904"/>
                  <a:pt x="59959" y="120000"/>
                </a:cubicBezTo>
                <a:cubicBezTo>
                  <a:pt x="51687" y="119857"/>
                  <a:pt x="42950" y="116382"/>
                  <a:pt x="42197" y="110750"/>
                </a:cubicBezTo>
                <a:cubicBezTo>
                  <a:pt x="40279" y="103699"/>
                  <a:pt x="50892" y="101936"/>
                  <a:pt x="47995" y="93541"/>
                </a:cubicBezTo>
                <a:lnTo>
                  <a:pt x="0" y="93541"/>
                </a:lnTo>
                <a:lnTo>
                  <a:pt x="0" y="66075"/>
                </a:lnTo>
                <a:cubicBezTo>
                  <a:pt x="15368" y="64341"/>
                  <a:pt x="18478" y="70364"/>
                  <a:pt x="31219" y="69286"/>
                </a:cubicBezTo>
                <a:cubicBezTo>
                  <a:pt x="41315" y="68866"/>
                  <a:pt x="47545" y="63992"/>
                  <a:pt x="47801" y="59379"/>
                </a:cubicBezTo>
                <a:cubicBezTo>
                  <a:pt x="47631" y="55326"/>
                  <a:pt x="41193" y="49343"/>
                  <a:pt x="29171" y="49296"/>
                </a:cubicBezTo>
                <a:cubicBezTo>
                  <a:pt x="14433" y="50140"/>
                  <a:pt x="16816" y="54212"/>
                  <a:pt x="0" y="53739"/>
                </a:cubicBezTo>
                <a:lnTo>
                  <a:pt x="0" y="26607"/>
                </a:lnTo>
                <a:lnTo>
                  <a:pt x="49932" y="26607"/>
                </a:lnTo>
                <a:cubicBezTo>
                  <a:pt x="50748" y="17288"/>
                  <a:pt x="43474" y="18596"/>
                  <a:pt x="41963" y="10391"/>
                </a:cubicBezTo>
                <a:cubicBezTo>
                  <a:pt x="42049" y="3685"/>
                  <a:pt x="52775" y="95"/>
                  <a:pt x="60041" y="0"/>
                </a:cubicBezTo>
                <a:close/>
              </a:path>
            </a:pathLst>
          </a:custGeom>
          <a:solidFill>
            <a:srgbClr val="F4BD2D"/>
          </a:solidFill>
          <a:ln>
            <a:noFill/>
          </a:ln>
          <a:scene3d>
            <a:camera prst="orthographicFront">
              <a:rot lat="0" lon="0" rev="7200000"/>
            </a:camera>
            <a:lightRig rig="threePt" dir="t"/>
          </a:scene3d>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grpSp>
        <p:nvGrpSpPr>
          <p:cNvPr id="19" name="Shape 717"/>
          <p:cNvGrpSpPr/>
          <p:nvPr/>
        </p:nvGrpSpPr>
        <p:grpSpPr>
          <a:xfrm>
            <a:off x="8560868" y="6013117"/>
            <a:ext cx="3253608" cy="897784"/>
            <a:chOff x="2113657" y="4283315"/>
            <a:chExt cx="3647460" cy="673513"/>
          </a:xfrm>
        </p:grpSpPr>
        <p:sp>
          <p:nvSpPr>
            <p:cNvPr id="21" name="Shape 718"/>
            <p:cNvSpPr txBox="1"/>
            <p:nvPr/>
          </p:nvSpPr>
          <p:spPr>
            <a:xfrm>
              <a:off x="2113657" y="4495163"/>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 </a:t>
              </a: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7.36 </a:t>
              </a: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USD</a:t>
              </a:r>
              <a:endPar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22" name="Shape 719"/>
            <p:cNvSpPr txBox="1"/>
            <p:nvPr/>
          </p:nvSpPr>
          <p:spPr>
            <a:xfrm>
              <a:off x="2113658" y="4283315"/>
              <a:ext cx="3647459" cy="276999"/>
            </a:xfrm>
            <a:prstGeom prst="rect">
              <a:avLst/>
            </a:prstGeom>
            <a:noFill/>
            <a:ln>
              <a:noFill/>
            </a:ln>
          </p:spPr>
          <p:txBody>
            <a:bodyPr wrap="square" lIns="121868" tIns="60917" rIns="121868" bIns="60917" anchor="t" anchorCtr="0">
              <a:noAutofit/>
            </a:bodyPr>
            <a:lstStyle/>
            <a:p>
              <a:pPr defTabSz="1218895"/>
              <a:r>
                <a:rPr lang="en-US" b="1" kern="0" dirty="0" smtClean="0">
                  <a:solidFill>
                    <a:srgbClr val="595959"/>
                  </a:solidFill>
                  <a:latin typeface="Times New Roman" panose="02020603050405020304" pitchFamily="18" charset="0"/>
                  <a:ea typeface="Arial"/>
                  <a:cs typeface="Times New Roman" panose="02020603050405020304" pitchFamily="18" charset="0"/>
                  <a:sym typeface="Arial"/>
                </a:rPr>
                <a:t>Sales’ Price</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24" name="Shape 974"/>
          <p:cNvSpPr/>
          <p:nvPr/>
        </p:nvSpPr>
        <p:spPr>
          <a:xfrm rot="10800000">
            <a:off x="8959685" y="5491253"/>
            <a:ext cx="353751" cy="528546"/>
          </a:xfrm>
          <a:custGeom>
            <a:avLst/>
            <a:gdLst/>
            <a:ahLst/>
            <a:cxnLst/>
            <a:rect l="0" t="0" r="0" b="0"/>
            <a:pathLst>
              <a:path w="120000" h="120000" extrusionOk="0">
                <a:moveTo>
                  <a:pt x="51597" y="50921"/>
                </a:moveTo>
                <a:lnTo>
                  <a:pt x="51597" y="19698"/>
                </a:lnTo>
                <a:cubicBezTo>
                  <a:pt x="47669" y="20191"/>
                  <a:pt x="43916" y="21082"/>
                  <a:pt x="40531" y="22332"/>
                </a:cubicBezTo>
                <a:cubicBezTo>
                  <a:pt x="30598" y="26001"/>
                  <a:pt x="25457" y="32166"/>
                  <a:pt x="27169" y="38355"/>
                </a:cubicBezTo>
                <a:cubicBezTo>
                  <a:pt x="29239" y="46431"/>
                  <a:pt x="39005" y="49155"/>
                  <a:pt x="51597" y="50921"/>
                </a:cubicBezTo>
                <a:close/>
                <a:moveTo>
                  <a:pt x="67852" y="100379"/>
                </a:moveTo>
                <a:cubicBezTo>
                  <a:pt x="71963" y="99887"/>
                  <a:pt x="75901" y="98973"/>
                  <a:pt x="79437" y="97667"/>
                </a:cubicBezTo>
                <a:cubicBezTo>
                  <a:pt x="89370" y="93998"/>
                  <a:pt x="94511" y="87833"/>
                  <a:pt x="92799" y="81644"/>
                </a:cubicBezTo>
                <a:cubicBezTo>
                  <a:pt x="89506" y="73388"/>
                  <a:pt x="79840" y="69732"/>
                  <a:pt x="67852" y="67361"/>
                </a:cubicBezTo>
                <a:close/>
                <a:moveTo>
                  <a:pt x="67852" y="120000"/>
                </a:moveTo>
                <a:lnTo>
                  <a:pt x="51597" y="120000"/>
                </a:lnTo>
                <a:lnTo>
                  <a:pt x="51597" y="114256"/>
                </a:lnTo>
                <a:cubicBezTo>
                  <a:pt x="45417" y="113829"/>
                  <a:pt x="39328" y="112890"/>
                  <a:pt x="33554" y="111448"/>
                </a:cubicBezTo>
                <a:cubicBezTo>
                  <a:pt x="13606" y="106463"/>
                  <a:pt x="696" y="96271"/>
                  <a:pt x="0" y="84958"/>
                </a:cubicBezTo>
                <a:lnTo>
                  <a:pt x="26861" y="84529"/>
                </a:lnTo>
                <a:cubicBezTo>
                  <a:pt x="27245" y="90776"/>
                  <a:pt x="34374" y="96404"/>
                  <a:pt x="45389" y="99156"/>
                </a:cubicBezTo>
                <a:cubicBezTo>
                  <a:pt x="47394" y="99657"/>
                  <a:pt x="49467" y="100048"/>
                  <a:pt x="51597" y="100293"/>
                </a:cubicBezTo>
                <a:lnTo>
                  <a:pt x="51597" y="64682"/>
                </a:lnTo>
                <a:cubicBezTo>
                  <a:pt x="30368" y="61567"/>
                  <a:pt x="7690" y="58004"/>
                  <a:pt x="556" y="40045"/>
                </a:cubicBezTo>
                <a:cubicBezTo>
                  <a:pt x="-2422" y="28913"/>
                  <a:pt x="6883" y="17850"/>
                  <a:pt x="24755" y="11249"/>
                </a:cubicBezTo>
                <a:cubicBezTo>
                  <a:pt x="32832" y="8265"/>
                  <a:pt x="42066" y="6412"/>
                  <a:pt x="51597" y="5737"/>
                </a:cubicBezTo>
                <a:lnTo>
                  <a:pt x="51597" y="0"/>
                </a:lnTo>
                <a:lnTo>
                  <a:pt x="67852" y="0"/>
                </a:lnTo>
                <a:lnTo>
                  <a:pt x="67852" y="5703"/>
                </a:lnTo>
                <a:cubicBezTo>
                  <a:pt x="74209" y="6118"/>
                  <a:pt x="80479" y="7068"/>
                  <a:pt x="86414" y="8551"/>
                </a:cubicBezTo>
                <a:cubicBezTo>
                  <a:pt x="106363" y="13536"/>
                  <a:pt x="119273" y="23728"/>
                  <a:pt x="119969" y="35041"/>
                </a:cubicBezTo>
                <a:lnTo>
                  <a:pt x="93108" y="35470"/>
                </a:lnTo>
                <a:cubicBezTo>
                  <a:pt x="92723" y="29223"/>
                  <a:pt x="85594" y="23595"/>
                  <a:pt x="74579" y="20843"/>
                </a:cubicBezTo>
                <a:cubicBezTo>
                  <a:pt x="72410" y="20301"/>
                  <a:pt x="70160" y="19888"/>
                  <a:pt x="67852" y="19639"/>
                </a:cubicBezTo>
                <a:lnTo>
                  <a:pt x="67852" y="52969"/>
                </a:lnTo>
                <a:cubicBezTo>
                  <a:pt x="88284" y="55535"/>
                  <a:pt x="110482" y="59921"/>
                  <a:pt x="119411" y="79734"/>
                </a:cubicBezTo>
                <a:cubicBezTo>
                  <a:pt x="122511" y="90942"/>
                  <a:pt x="113201" y="102106"/>
                  <a:pt x="95213" y="108750"/>
                </a:cubicBezTo>
                <a:cubicBezTo>
                  <a:pt x="86990" y="111788"/>
                  <a:pt x="77568" y="113654"/>
                  <a:pt x="67852" y="114293"/>
                </a:cubicBezTo>
                <a:close/>
              </a:path>
            </a:pathLst>
          </a:custGeom>
          <a:solidFill>
            <a:schemeClr val="accent3">
              <a:lumMod val="75000"/>
            </a:schemeClr>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dk1"/>
              </a:solidFill>
              <a:latin typeface="Arial"/>
              <a:ea typeface="Arial"/>
              <a:cs typeface="Arial"/>
              <a:sym typeface="Arial"/>
            </a:endParaRP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1812" y="533400"/>
            <a:ext cx="3242945" cy="1066800"/>
          </a:xfrm>
          <a:prstGeom prst="rect">
            <a:avLst/>
          </a:prstGeom>
        </p:spPr>
      </p:pic>
      <p:pic>
        <p:nvPicPr>
          <p:cNvPr id="23" name="Picture 22" descr="http://www.herbemarket.com/image/cache/Product/barij%20essence/Barij%20EPO%20Soft%20Capsule-500x500.jpg"/>
          <p:cNvPicPr/>
          <p:nvPr/>
        </p:nvPicPr>
        <p:blipFill rotWithShape="1">
          <a:blip r:embed="rId4">
            <a:extLst>
              <a:ext uri="{28A0092B-C50C-407E-A947-70E740481C1C}">
                <a14:useLocalDpi xmlns:a14="http://schemas.microsoft.com/office/drawing/2010/main" val="0"/>
              </a:ext>
            </a:extLst>
          </a:blip>
          <a:srcRect l="4239" r="4411"/>
          <a:stretch/>
        </p:blipFill>
        <p:spPr bwMode="auto">
          <a:xfrm>
            <a:off x="4497421" y="1387607"/>
            <a:ext cx="3855521" cy="4747066"/>
          </a:xfrm>
          <a:prstGeom prst="rect">
            <a:avLst/>
          </a:prstGeom>
          <a:noFill/>
          <a:ln>
            <a:noFill/>
          </a:ln>
        </p:spPr>
      </p:pic>
      <p:sp>
        <p:nvSpPr>
          <p:cNvPr id="25" name="Shape 715"/>
          <p:cNvSpPr/>
          <p:nvPr/>
        </p:nvSpPr>
        <p:spPr>
          <a:xfrm>
            <a:off x="8913812" y="1882516"/>
            <a:ext cx="445583" cy="444279"/>
          </a:xfrm>
          <a:custGeom>
            <a:avLst/>
            <a:gdLst/>
            <a:ahLst/>
            <a:cxnLst/>
            <a:rect l="0" t="0" r="0" b="0"/>
            <a:pathLst>
              <a:path w="120000" h="120000" extrusionOk="0">
                <a:moveTo>
                  <a:pt x="26666" y="100217"/>
                </a:moveTo>
                <a:cubicBezTo>
                  <a:pt x="25193" y="100217"/>
                  <a:pt x="24000" y="101415"/>
                  <a:pt x="24000" y="102892"/>
                </a:cubicBezTo>
                <a:cubicBezTo>
                  <a:pt x="24000" y="104369"/>
                  <a:pt x="25193" y="105566"/>
                  <a:pt x="26666" y="105566"/>
                </a:cubicBezTo>
                <a:lnTo>
                  <a:pt x="93333" y="105566"/>
                </a:lnTo>
                <a:cubicBezTo>
                  <a:pt x="94806" y="105566"/>
                  <a:pt x="96000" y="104369"/>
                  <a:pt x="96000" y="102892"/>
                </a:cubicBezTo>
                <a:cubicBezTo>
                  <a:pt x="96000" y="101415"/>
                  <a:pt x="94806" y="100217"/>
                  <a:pt x="93333" y="100217"/>
                </a:cubicBezTo>
                <a:close/>
                <a:moveTo>
                  <a:pt x="26666" y="87913"/>
                </a:moveTo>
                <a:cubicBezTo>
                  <a:pt x="25193" y="87913"/>
                  <a:pt x="24000" y="89111"/>
                  <a:pt x="24000" y="90588"/>
                </a:cubicBezTo>
                <a:cubicBezTo>
                  <a:pt x="24000" y="92065"/>
                  <a:pt x="25193" y="93262"/>
                  <a:pt x="26666" y="93262"/>
                </a:cubicBezTo>
                <a:lnTo>
                  <a:pt x="93333" y="93262"/>
                </a:lnTo>
                <a:cubicBezTo>
                  <a:pt x="94806" y="93262"/>
                  <a:pt x="96000" y="92065"/>
                  <a:pt x="96000" y="90588"/>
                </a:cubicBezTo>
                <a:cubicBezTo>
                  <a:pt x="96000" y="89111"/>
                  <a:pt x="94806" y="87913"/>
                  <a:pt x="93333" y="87913"/>
                </a:cubicBezTo>
                <a:close/>
                <a:moveTo>
                  <a:pt x="26666" y="75609"/>
                </a:moveTo>
                <a:cubicBezTo>
                  <a:pt x="25193" y="75609"/>
                  <a:pt x="24000" y="76806"/>
                  <a:pt x="24000" y="78284"/>
                </a:cubicBezTo>
                <a:cubicBezTo>
                  <a:pt x="24000" y="79761"/>
                  <a:pt x="25193" y="80958"/>
                  <a:pt x="26666" y="80958"/>
                </a:cubicBezTo>
                <a:lnTo>
                  <a:pt x="93333" y="80958"/>
                </a:lnTo>
                <a:cubicBezTo>
                  <a:pt x="94806" y="80958"/>
                  <a:pt x="96000" y="79761"/>
                  <a:pt x="96000" y="78284"/>
                </a:cubicBezTo>
                <a:cubicBezTo>
                  <a:pt x="96000" y="76806"/>
                  <a:pt x="94806" y="75609"/>
                  <a:pt x="93333" y="75609"/>
                </a:cubicBezTo>
                <a:close/>
                <a:moveTo>
                  <a:pt x="26666" y="63305"/>
                </a:moveTo>
                <a:cubicBezTo>
                  <a:pt x="25193" y="63305"/>
                  <a:pt x="24000" y="64502"/>
                  <a:pt x="24000" y="65979"/>
                </a:cubicBezTo>
                <a:cubicBezTo>
                  <a:pt x="24000" y="67457"/>
                  <a:pt x="25193" y="68654"/>
                  <a:pt x="26666" y="68654"/>
                </a:cubicBezTo>
                <a:lnTo>
                  <a:pt x="93333" y="68654"/>
                </a:lnTo>
                <a:cubicBezTo>
                  <a:pt x="94806" y="68654"/>
                  <a:pt x="96000" y="67457"/>
                  <a:pt x="96000" y="65979"/>
                </a:cubicBezTo>
                <a:cubicBezTo>
                  <a:pt x="96000" y="64502"/>
                  <a:pt x="94806" y="63305"/>
                  <a:pt x="93333" y="63305"/>
                </a:cubicBezTo>
                <a:close/>
                <a:moveTo>
                  <a:pt x="26666" y="51001"/>
                </a:moveTo>
                <a:cubicBezTo>
                  <a:pt x="25193" y="51001"/>
                  <a:pt x="24000" y="52198"/>
                  <a:pt x="24000" y="53675"/>
                </a:cubicBezTo>
                <a:cubicBezTo>
                  <a:pt x="24000" y="55152"/>
                  <a:pt x="25193" y="56350"/>
                  <a:pt x="26666" y="56350"/>
                </a:cubicBezTo>
                <a:lnTo>
                  <a:pt x="93333" y="56350"/>
                </a:lnTo>
                <a:cubicBezTo>
                  <a:pt x="94806" y="56350"/>
                  <a:pt x="96000" y="55152"/>
                  <a:pt x="96000" y="53675"/>
                </a:cubicBezTo>
                <a:cubicBezTo>
                  <a:pt x="96000" y="52198"/>
                  <a:pt x="94806" y="51001"/>
                  <a:pt x="93333" y="51001"/>
                </a:cubicBezTo>
                <a:close/>
                <a:moveTo>
                  <a:pt x="26666" y="38697"/>
                </a:moveTo>
                <a:cubicBezTo>
                  <a:pt x="25193" y="38697"/>
                  <a:pt x="24000" y="39894"/>
                  <a:pt x="24000" y="41371"/>
                </a:cubicBezTo>
                <a:cubicBezTo>
                  <a:pt x="24000" y="42848"/>
                  <a:pt x="25193" y="44046"/>
                  <a:pt x="26666" y="44046"/>
                </a:cubicBezTo>
                <a:lnTo>
                  <a:pt x="93333" y="44046"/>
                </a:lnTo>
                <a:cubicBezTo>
                  <a:pt x="94806" y="44046"/>
                  <a:pt x="96000" y="42848"/>
                  <a:pt x="96000" y="41371"/>
                </a:cubicBezTo>
                <a:cubicBezTo>
                  <a:pt x="96000" y="39894"/>
                  <a:pt x="94806" y="38697"/>
                  <a:pt x="93333" y="38697"/>
                </a:cubicBezTo>
                <a:close/>
                <a:moveTo>
                  <a:pt x="0" y="11366"/>
                </a:moveTo>
                <a:lnTo>
                  <a:pt x="6739" y="11366"/>
                </a:lnTo>
                <a:lnTo>
                  <a:pt x="6739" y="17459"/>
                </a:lnTo>
                <a:cubicBezTo>
                  <a:pt x="6739" y="22260"/>
                  <a:pt x="10619" y="26151"/>
                  <a:pt x="15405" y="26151"/>
                </a:cubicBezTo>
                <a:cubicBezTo>
                  <a:pt x="20192" y="26151"/>
                  <a:pt x="24072" y="22260"/>
                  <a:pt x="24072" y="17459"/>
                </a:cubicBezTo>
                <a:lnTo>
                  <a:pt x="24072" y="11366"/>
                </a:lnTo>
                <a:lnTo>
                  <a:pt x="29716" y="11366"/>
                </a:lnTo>
                <a:lnTo>
                  <a:pt x="29716" y="17459"/>
                </a:lnTo>
                <a:cubicBezTo>
                  <a:pt x="29716" y="22260"/>
                  <a:pt x="33597" y="26151"/>
                  <a:pt x="38383" y="26151"/>
                </a:cubicBezTo>
                <a:cubicBezTo>
                  <a:pt x="43170" y="26151"/>
                  <a:pt x="47050" y="22260"/>
                  <a:pt x="47050" y="17459"/>
                </a:cubicBezTo>
                <a:lnTo>
                  <a:pt x="47050" y="11366"/>
                </a:lnTo>
                <a:lnTo>
                  <a:pt x="52694" y="11366"/>
                </a:lnTo>
                <a:lnTo>
                  <a:pt x="52694" y="17459"/>
                </a:lnTo>
                <a:cubicBezTo>
                  <a:pt x="52694" y="22260"/>
                  <a:pt x="56574" y="26151"/>
                  <a:pt x="61361" y="26151"/>
                </a:cubicBezTo>
                <a:cubicBezTo>
                  <a:pt x="66147" y="26151"/>
                  <a:pt x="70028" y="22260"/>
                  <a:pt x="70028" y="17459"/>
                </a:cubicBezTo>
                <a:lnTo>
                  <a:pt x="70028" y="11366"/>
                </a:lnTo>
                <a:lnTo>
                  <a:pt x="75672" y="11366"/>
                </a:lnTo>
                <a:lnTo>
                  <a:pt x="75672" y="17459"/>
                </a:lnTo>
                <a:cubicBezTo>
                  <a:pt x="75672" y="22260"/>
                  <a:pt x="79552" y="26151"/>
                  <a:pt x="84339" y="26151"/>
                </a:cubicBezTo>
                <a:cubicBezTo>
                  <a:pt x="89125" y="26151"/>
                  <a:pt x="93005" y="22260"/>
                  <a:pt x="93005" y="17459"/>
                </a:cubicBezTo>
                <a:lnTo>
                  <a:pt x="93005" y="11366"/>
                </a:lnTo>
                <a:lnTo>
                  <a:pt x="98650" y="11366"/>
                </a:lnTo>
                <a:lnTo>
                  <a:pt x="98650" y="17459"/>
                </a:lnTo>
                <a:cubicBezTo>
                  <a:pt x="98650" y="22259"/>
                  <a:pt x="102530" y="26151"/>
                  <a:pt x="107316" y="26151"/>
                </a:cubicBezTo>
                <a:cubicBezTo>
                  <a:pt x="112103" y="26151"/>
                  <a:pt x="115983" y="22259"/>
                  <a:pt x="115983" y="17459"/>
                </a:cubicBezTo>
                <a:lnTo>
                  <a:pt x="115983" y="11366"/>
                </a:lnTo>
                <a:lnTo>
                  <a:pt x="120000" y="11366"/>
                </a:lnTo>
                <a:lnTo>
                  <a:pt x="120000" y="120000"/>
                </a:lnTo>
                <a:lnTo>
                  <a:pt x="0" y="120000"/>
                </a:lnTo>
                <a:close/>
                <a:moveTo>
                  <a:pt x="15405" y="0"/>
                </a:moveTo>
                <a:cubicBezTo>
                  <a:pt x="17983" y="0"/>
                  <a:pt x="20072" y="2095"/>
                  <a:pt x="20072" y="4680"/>
                </a:cubicBezTo>
                <a:lnTo>
                  <a:pt x="20072" y="18051"/>
                </a:lnTo>
                <a:cubicBezTo>
                  <a:pt x="20072" y="20636"/>
                  <a:pt x="17983" y="22732"/>
                  <a:pt x="15405" y="22732"/>
                </a:cubicBezTo>
                <a:cubicBezTo>
                  <a:pt x="12828" y="22732"/>
                  <a:pt x="10739" y="20636"/>
                  <a:pt x="10739" y="18051"/>
                </a:cubicBezTo>
                <a:lnTo>
                  <a:pt x="10739" y="4680"/>
                </a:lnTo>
                <a:cubicBezTo>
                  <a:pt x="10739" y="2095"/>
                  <a:pt x="12828" y="0"/>
                  <a:pt x="15405" y="0"/>
                </a:cubicBezTo>
                <a:close/>
                <a:moveTo>
                  <a:pt x="38383" y="0"/>
                </a:moveTo>
                <a:cubicBezTo>
                  <a:pt x="40960" y="0"/>
                  <a:pt x="43050" y="2095"/>
                  <a:pt x="43050" y="4680"/>
                </a:cubicBezTo>
                <a:lnTo>
                  <a:pt x="43050" y="18051"/>
                </a:lnTo>
                <a:cubicBezTo>
                  <a:pt x="43050" y="20636"/>
                  <a:pt x="40960" y="22732"/>
                  <a:pt x="38383" y="22732"/>
                </a:cubicBezTo>
                <a:cubicBezTo>
                  <a:pt x="35806" y="22732"/>
                  <a:pt x="33716" y="20636"/>
                  <a:pt x="33716" y="18051"/>
                </a:cubicBezTo>
                <a:lnTo>
                  <a:pt x="33716" y="4680"/>
                </a:lnTo>
                <a:cubicBezTo>
                  <a:pt x="33716" y="2095"/>
                  <a:pt x="35806" y="0"/>
                  <a:pt x="38383" y="0"/>
                </a:cubicBezTo>
                <a:close/>
                <a:moveTo>
                  <a:pt x="61361" y="0"/>
                </a:moveTo>
                <a:cubicBezTo>
                  <a:pt x="63938" y="0"/>
                  <a:pt x="66028" y="2095"/>
                  <a:pt x="66028" y="4680"/>
                </a:cubicBezTo>
                <a:lnTo>
                  <a:pt x="66028" y="18051"/>
                </a:lnTo>
                <a:cubicBezTo>
                  <a:pt x="66028" y="20636"/>
                  <a:pt x="63938" y="22731"/>
                  <a:pt x="61361" y="22731"/>
                </a:cubicBezTo>
                <a:cubicBezTo>
                  <a:pt x="58784" y="22731"/>
                  <a:pt x="56694" y="20636"/>
                  <a:pt x="56694" y="18051"/>
                </a:cubicBezTo>
                <a:lnTo>
                  <a:pt x="56694" y="4680"/>
                </a:lnTo>
                <a:cubicBezTo>
                  <a:pt x="56694" y="2095"/>
                  <a:pt x="58784" y="0"/>
                  <a:pt x="61361" y="0"/>
                </a:cubicBezTo>
                <a:close/>
                <a:moveTo>
                  <a:pt x="84339" y="0"/>
                </a:moveTo>
                <a:cubicBezTo>
                  <a:pt x="86916" y="0"/>
                  <a:pt x="89005" y="2095"/>
                  <a:pt x="89005" y="4680"/>
                </a:cubicBezTo>
                <a:lnTo>
                  <a:pt x="89005" y="18051"/>
                </a:lnTo>
                <a:cubicBezTo>
                  <a:pt x="89005" y="20636"/>
                  <a:pt x="86916" y="22731"/>
                  <a:pt x="84339" y="22731"/>
                </a:cubicBezTo>
                <a:cubicBezTo>
                  <a:pt x="81761" y="22731"/>
                  <a:pt x="79672" y="20636"/>
                  <a:pt x="79672" y="18051"/>
                </a:cubicBezTo>
                <a:lnTo>
                  <a:pt x="79672" y="4680"/>
                </a:lnTo>
                <a:cubicBezTo>
                  <a:pt x="79672" y="2095"/>
                  <a:pt x="81761" y="0"/>
                  <a:pt x="84339" y="0"/>
                </a:cubicBezTo>
                <a:close/>
                <a:moveTo>
                  <a:pt x="107316" y="0"/>
                </a:moveTo>
                <a:cubicBezTo>
                  <a:pt x="109894" y="0"/>
                  <a:pt x="111983" y="2095"/>
                  <a:pt x="111983" y="4680"/>
                </a:cubicBezTo>
                <a:lnTo>
                  <a:pt x="111983" y="18051"/>
                </a:lnTo>
                <a:cubicBezTo>
                  <a:pt x="111983" y="20636"/>
                  <a:pt x="109894" y="22731"/>
                  <a:pt x="107316" y="22731"/>
                </a:cubicBezTo>
                <a:cubicBezTo>
                  <a:pt x="104739" y="22731"/>
                  <a:pt x="102650" y="20636"/>
                  <a:pt x="102650" y="18051"/>
                </a:cubicBezTo>
                <a:lnTo>
                  <a:pt x="102650" y="4680"/>
                </a:lnTo>
                <a:cubicBezTo>
                  <a:pt x="102650" y="2095"/>
                  <a:pt x="104739" y="0"/>
                  <a:pt x="107316" y="0"/>
                </a:cubicBezTo>
                <a:close/>
              </a:path>
            </a:pathLst>
          </a:custGeom>
          <a:solidFill>
            <a:srgbClr val="1ED4DE"/>
          </a:solidFill>
          <a:ln>
            <a:noFill/>
          </a:ln>
        </p:spPr>
        <p:txBody>
          <a:bodyPr wrap="square" lIns="121868" tIns="60917" rIns="121868" bIns="60917" anchor="ctr" anchorCtr="0">
            <a:noAutofit/>
          </a:bodyPr>
          <a:lstStyle/>
          <a:p>
            <a:pPr algn="ctr" defTabSz="1218895"/>
            <a:endParaRPr sz="2399" kern="0">
              <a:solidFill>
                <a:srgbClr val="FFFFFF"/>
              </a:solidFill>
              <a:latin typeface="Arial"/>
              <a:ea typeface="Arial"/>
              <a:cs typeface="Arial"/>
              <a:sym typeface="Arial"/>
            </a:endParaRPr>
          </a:p>
        </p:txBody>
      </p:sp>
      <p:grpSp>
        <p:nvGrpSpPr>
          <p:cNvPr id="26" name="Shape 717"/>
          <p:cNvGrpSpPr/>
          <p:nvPr/>
        </p:nvGrpSpPr>
        <p:grpSpPr>
          <a:xfrm>
            <a:off x="8560868" y="2378816"/>
            <a:ext cx="3705744" cy="897784"/>
            <a:chOff x="2113657" y="4283315"/>
            <a:chExt cx="3887257" cy="673513"/>
          </a:xfrm>
        </p:grpSpPr>
        <p:sp>
          <p:nvSpPr>
            <p:cNvPr id="28" name="Shape 718"/>
            <p:cNvSpPr txBox="1"/>
            <p:nvPr/>
          </p:nvSpPr>
          <p:spPr>
            <a:xfrm>
              <a:off x="2113657" y="4495163"/>
              <a:ext cx="3887257"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a:solidFill>
                    <a:srgbClr val="595959"/>
                  </a:solidFill>
                  <a:latin typeface="Times New Roman" panose="02020603050405020304" pitchFamily="18" charset="0"/>
                  <a:ea typeface="Arial"/>
                  <a:cs typeface="Times New Roman" panose="02020603050405020304" pitchFamily="18" charset="0"/>
                </a:rPr>
                <a:t>Not applicable</a:t>
              </a:r>
              <a:endParaRPr lang="en"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29" name="Shape 719"/>
            <p:cNvSpPr txBox="1"/>
            <p:nvPr/>
          </p:nvSpPr>
          <p:spPr>
            <a:xfrm>
              <a:off x="2113658" y="4283315"/>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sym typeface="Arial"/>
                </a:rPr>
                <a:t>After sale services/ Guarantee</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grpSp>
        <p:nvGrpSpPr>
          <p:cNvPr id="31" name="Shape 720"/>
          <p:cNvGrpSpPr/>
          <p:nvPr/>
        </p:nvGrpSpPr>
        <p:grpSpPr>
          <a:xfrm>
            <a:off x="8560867" y="4261751"/>
            <a:ext cx="3627958" cy="897784"/>
            <a:chOff x="2113657" y="4283314"/>
            <a:chExt cx="3647460" cy="673513"/>
          </a:xfrm>
        </p:grpSpPr>
        <p:sp>
          <p:nvSpPr>
            <p:cNvPr id="32" name="Shape 721"/>
            <p:cNvSpPr txBox="1"/>
            <p:nvPr/>
          </p:nvSpPr>
          <p:spPr>
            <a:xfrm>
              <a:off x="2113657" y="4495162"/>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pt-BR" sz="1600" kern="0" dirty="0" smtClean="0">
                  <a:solidFill>
                    <a:srgbClr val="595959"/>
                  </a:solidFill>
                  <a:latin typeface="Times New Roman" panose="02020603050405020304" pitchFamily="18" charset="0"/>
                  <a:ea typeface="Arial"/>
                  <a:cs typeface="Times New Roman" panose="02020603050405020304" pitchFamily="18" charset="0"/>
                  <a:sym typeface="Arial"/>
                </a:rPr>
                <a:t>Local (Iran) Certificates </a:t>
              </a:r>
              <a:endParaRPr lang="pt-BR"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33" name="Shape 722"/>
            <p:cNvSpPr txBox="1"/>
            <p:nvPr/>
          </p:nvSpPr>
          <p:spPr>
            <a:xfrm>
              <a:off x="2113658" y="4283314"/>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sym typeface="Arial"/>
                </a:rPr>
                <a:t>Standards and legally certificates:</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34" name="Shape 450"/>
          <p:cNvSpPr/>
          <p:nvPr/>
        </p:nvSpPr>
        <p:spPr>
          <a:xfrm>
            <a:off x="8841213" y="3657600"/>
            <a:ext cx="590697" cy="565118"/>
          </a:xfrm>
          <a:custGeom>
            <a:avLst/>
            <a:gdLst/>
            <a:ahLst/>
            <a:cxnLst/>
            <a:rect l="0" t="0" r="0" b="0"/>
            <a:pathLst>
              <a:path w="120000" h="120000" extrusionOk="0">
                <a:moveTo>
                  <a:pt x="65274" y="39473"/>
                </a:moveTo>
                <a:cubicBezTo>
                  <a:pt x="53599" y="36371"/>
                  <a:pt x="41599" y="43242"/>
                  <a:pt x="38470" y="54820"/>
                </a:cubicBezTo>
                <a:cubicBezTo>
                  <a:pt x="35342" y="66398"/>
                  <a:pt x="42270" y="78299"/>
                  <a:pt x="53945" y="81402"/>
                </a:cubicBezTo>
                <a:cubicBezTo>
                  <a:pt x="65620" y="84504"/>
                  <a:pt x="77621" y="77633"/>
                  <a:pt x="80749" y="66055"/>
                </a:cubicBezTo>
                <a:cubicBezTo>
                  <a:pt x="83877" y="54477"/>
                  <a:pt x="76949" y="42576"/>
                  <a:pt x="65274" y="39473"/>
                </a:cubicBezTo>
                <a:close/>
                <a:moveTo>
                  <a:pt x="69168" y="25060"/>
                </a:moveTo>
                <a:cubicBezTo>
                  <a:pt x="88870" y="30296"/>
                  <a:pt x="100561" y="50379"/>
                  <a:pt x="95282" y="69917"/>
                </a:cubicBezTo>
                <a:cubicBezTo>
                  <a:pt x="90003" y="89455"/>
                  <a:pt x="69753" y="101050"/>
                  <a:pt x="50051" y="95815"/>
                </a:cubicBezTo>
                <a:cubicBezTo>
                  <a:pt x="30350" y="90579"/>
                  <a:pt x="18658" y="70496"/>
                  <a:pt x="23937" y="50958"/>
                </a:cubicBezTo>
                <a:cubicBezTo>
                  <a:pt x="29216" y="31420"/>
                  <a:pt x="49467" y="19825"/>
                  <a:pt x="69168" y="25060"/>
                </a:cubicBezTo>
                <a:close/>
                <a:moveTo>
                  <a:pt x="70584" y="19819"/>
                </a:moveTo>
                <a:cubicBezTo>
                  <a:pt x="47964" y="13808"/>
                  <a:pt x="24713" y="27121"/>
                  <a:pt x="18652" y="49554"/>
                </a:cubicBezTo>
                <a:cubicBezTo>
                  <a:pt x="12591" y="71987"/>
                  <a:pt x="26015" y="95045"/>
                  <a:pt x="48635" y="101056"/>
                </a:cubicBezTo>
                <a:cubicBezTo>
                  <a:pt x="71255" y="107067"/>
                  <a:pt x="94506" y="93754"/>
                  <a:pt x="100567" y="71321"/>
                </a:cubicBezTo>
                <a:cubicBezTo>
                  <a:pt x="106628" y="48888"/>
                  <a:pt x="93204" y="25830"/>
                  <a:pt x="70584" y="19819"/>
                </a:cubicBezTo>
                <a:close/>
                <a:moveTo>
                  <a:pt x="120000" y="28418"/>
                </a:moveTo>
                <a:lnTo>
                  <a:pt x="119819" y="29085"/>
                </a:lnTo>
                <a:lnTo>
                  <a:pt x="119636" y="28804"/>
                </a:lnTo>
                <a:close/>
                <a:moveTo>
                  <a:pt x="84120" y="4683"/>
                </a:moveTo>
                <a:lnTo>
                  <a:pt x="83867" y="19572"/>
                </a:lnTo>
                <a:lnTo>
                  <a:pt x="83406" y="19449"/>
                </a:lnTo>
                <a:cubicBezTo>
                  <a:pt x="87163" y="21546"/>
                  <a:pt x="90559" y="24117"/>
                  <a:pt x="93431" y="27166"/>
                </a:cubicBezTo>
                <a:lnTo>
                  <a:pt x="106796" y="23870"/>
                </a:lnTo>
                <a:lnTo>
                  <a:pt x="115363" y="39849"/>
                </a:lnTo>
                <a:lnTo>
                  <a:pt x="105840" y="48364"/>
                </a:lnTo>
                <a:cubicBezTo>
                  <a:pt x="107034" y="52676"/>
                  <a:pt x="107596" y="57191"/>
                  <a:pt x="107394" y="61781"/>
                </a:cubicBezTo>
                <a:lnTo>
                  <a:pt x="119289" y="68330"/>
                </a:lnTo>
                <a:lnTo>
                  <a:pt x="114566" y="85810"/>
                </a:lnTo>
                <a:lnTo>
                  <a:pt x="100132" y="85570"/>
                </a:lnTo>
                <a:cubicBezTo>
                  <a:pt x="98307" y="88594"/>
                  <a:pt x="96096" y="91321"/>
                  <a:pt x="93619" y="93756"/>
                </a:cubicBezTo>
                <a:lnTo>
                  <a:pt x="98359" y="106025"/>
                </a:lnTo>
                <a:lnTo>
                  <a:pt x="83411" y="116405"/>
                </a:lnTo>
                <a:lnTo>
                  <a:pt x="72073" y="106643"/>
                </a:lnTo>
                <a:lnTo>
                  <a:pt x="73453" y="105685"/>
                </a:lnTo>
                <a:cubicBezTo>
                  <a:pt x="69110" y="107079"/>
                  <a:pt x="64517" y="107749"/>
                  <a:pt x="59835" y="107723"/>
                </a:cubicBezTo>
                <a:lnTo>
                  <a:pt x="52963" y="119999"/>
                </a:lnTo>
                <a:lnTo>
                  <a:pt x="35336" y="115316"/>
                </a:lnTo>
                <a:lnTo>
                  <a:pt x="35574" y="101277"/>
                </a:lnTo>
                <a:cubicBezTo>
                  <a:pt x="31839" y="99165"/>
                  <a:pt x="28466" y="96583"/>
                  <a:pt x="25614" y="93529"/>
                </a:cubicBezTo>
                <a:lnTo>
                  <a:pt x="25843" y="94015"/>
                </a:lnTo>
                <a:lnTo>
                  <a:pt x="11102" y="96847"/>
                </a:lnTo>
                <a:lnTo>
                  <a:pt x="3390" y="80445"/>
                </a:lnTo>
                <a:lnTo>
                  <a:pt x="13359" y="72429"/>
                </a:lnTo>
                <a:cubicBezTo>
                  <a:pt x="12295" y="68561"/>
                  <a:pt x="11739" y="64530"/>
                  <a:pt x="11738" y="60428"/>
                </a:cubicBezTo>
                <a:lnTo>
                  <a:pt x="0" y="53965"/>
                </a:lnTo>
                <a:lnTo>
                  <a:pt x="4723" y="36484"/>
                </a:lnTo>
                <a:lnTo>
                  <a:pt x="18174" y="36709"/>
                </a:lnTo>
                <a:cubicBezTo>
                  <a:pt x="19999" y="33515"/>
                  <a:pt x="22203" y="30603"/>
                  <a:pt x="24696" y="27997"/>
                </a:cubicBezTo>
                <a:lnTo>
                  <a:pt x="20190" y="14215"/>
                </a:lnTo>
                <a:lnTo>
                  <a:pt x="35666" y="4625"/>
                </a:lnTo>
                <a:lnTo>
                  <a:pt x="46473" y="14962"/>
                </a:lnTo>
                <a:lnTo>
                  <a:pt x="46365" y="15030"/>
                </a:lnTo>
                <a:cubicBezTo>
                  <a:pt x="50613" y="13704"/>
                  <a:pt x="55098" y="13091"/>
                  <a:pt x="59667" y="13141"/>
                </a:cubicBezTo>
                <a:lnTo>
                  <a:pt x="59206" y="13018"/>
                </a:lnTo>
                <a:lnTo>
                  <a:pt x="66493" y="0"/>
                </a:lnTo>
                <a:close/>
              </a:path>
            </a:pathLst>
          </a:custGeom>
          <a:solidFill>
            <a:srgbClr val="E62949"/>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Tree>
    <p:extLst>
      <p:ext uri="{BB962C8B-B14F-4D97-AF65-F5344CB8AC3E}">
        <p14:creationId xmlns:p14="http://schemas.microsoft.com/office/powerpoint/2010/main" val="38483773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704"/>
        <p:cNvGrpSpPr/>
        <p:nvPr/>
      </p:nvGrpSpPr>
      <p:grpSpPr>
        <a:xfrm>
          <a:off x="0" y="0"/>
          <a:ext cx="0" cy="0"/>
          <a:chOff x="0" y="0"/>
          <a:chExt cx="0" cy="0"/>
        </a:xfrm>
      </p:grpSpPr>
      <p:sp>
        <p:nvSpPr>
          <p:cNvPr id="708" name="Shape 708"/>
          <p:cNvSpPr txBox="1"/>
          <p:nvPr/>
        </p:nvSpPr>
        <p:spPr>
          <a:xfrm>
            <a:off x="531812" y="1828800"/>
            <a:ext cx="4038600" cy="533341"/>
          </a:xfrm>
          <a:prstGeom prst="rect">
            <a:avLst/>
          </a:prstGeom>
          <a:noFill/>
          <a:ln>
            <a:noFill/>
          </a:ln>
        </p:spPr>
        <p:txBody>
          <a:bodyPr wrap="square" lIns="121868" tIns="60917" rIns="121868" bIns="60917" anchor="t" anchorCtr="0">
            <a:noAutofit/>
          </a:bodyPr>
          <a:lstStyle/>
          <a:p>
            <a:pPr defTabSz="1218895"/>
            <a:r>
              <a:rPr lang="en-US" sz="2400" b="1" kern="0" dirty="0">
                <a:solidFill>
                  <a:srgbClr val="3F3F3F"/>
                </a:solidFill>
                <a:ea typeface="Arial"/>
                <a:cs typeface="Arial"/>
              </a:rPr>
              <a:t>3 </a:t>
            </a:r>
            <a:r>
              <a:rPr lang="en-US" sz="2400" b="1" kern="0" dirty="0" err="1">
                <a:solidFill>
                  <a:srgbClr val="3F3F3F"/>
                </a:solidFill>
                <a:ea typeface="Arial"/>
                <a:cs typeface="Arial"/>
              </a:rPr>
              <a:t>Vit</a:t>
            </a:r>
            <a:r>
              <a:rPr lang="en-US" sz="2400" b="1" kern="0" dirty="0">
                <a:solidFill>
                  <a:srgbClr val="3F3F3F"/>
                </a:solidFill>
                <a:ea typeface="Arial"/>
                <a:cs typeface="Arial"/>
              </a:rPr>
              <a:t> ADE</a:t>
            </a:r>
            <a:endParaRPr lang="en" sz="2400" b="1" kern="0" dirty="0">
              <a:solidFill>
                <a:srgbClr val="3F3F3F"/>
              </a:solidFill>
              <a:ea typeface="Arial"/>
              <a:cs typeface="Arial"/>
              <a:sym typeface="Arial"/>
            </a:endParaRPr>
          </a:p>
        </p:txBody>
      </p:sp>
      <p:grpSp>
        <p:nvGrpSpPr>
          <p:cNvPr id="711" name="Shape 711"/>
          <p:cNvGrpSpPr/>
          <p:nvPr/>
        </p:nvGrpSpPr>
        <p:grpSpPr>
          <a:xfrm>
            <a:off x="8560868" y="832749"/>
            <a:ext cx="3400944" cy="897785"/>
            <a:chOff x="2113657" y="4283314"/>
            <a:chExt cx="3647460" cy="673514"/>
          </a:xfrm>
        </p:grpSpPr>
        <p:sp>
          <p:nvSpPr>
            <p:cNvPr id="712" name="Shape 712"/>
            <p:cNvSpPr txBox="1"/>
            <p:nvPr/>
          </p:nvSpPr>
          <p:spPr>
            <a:xfrm>
              <a:off x="2113657" y="4495163"/>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2700-4200 </a:t>
              </a: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Vials (Per Hour)</a:t>
              </a:r>
              <a:endParaRPr lang="en"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713" name="Shape 713"/>
            <p:cNvSpPr txBox="1"/>
            <p:nvPr/>
          </p:nvSpPr>
          <p:spPr>
            <a:xfrm>
              <a:off x="2113658" y="4283314"/>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rPr>
                <a:t>Production capacity</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30" name="Shape 451"/>
          <p:cNvSpPr/>
          <p:nvPr/>
        </p:nvSpPr>
        <p:spPr>
          <a:xfrm rot="1795255">
            <a:off x="8958484" y="273676"/>
            <a:ext cx="356158" cy="656509"/>
          </a:xfrm>
          <a:custGeom>
            <a:avLst/>
            <a:gdLst/>
            <a:ahLst/>
            <a:cxnLst/>
            <a:rect l="0" t="0" r="0" b="0"/>
            <a:pathLst>
              <a:path w="120000" h="120000" extrusionOk="0">
                <a:moveTo>
                  <a:pt x="60041" y="0"/>
                </a:moveTo>
                <a:cubicBezTo>
                  <a:pt x="68312" y="142"/>
                  <a:pt x="77049" y="3617"/>
                  <a:pt x="77802" y="9249"/>
                </a:cubicBezTo>
                <a:cubicBezTo>
                  <a:pt x="79731" y="16341"/>
                  <a:pt x="68983" y="18083"/>
                  <a:pt x="72034" y="26607"/>
                </a:cubicBezTo>
                <a:lnTo>
                  <a:pt x="120000" y="26607"/>
                </a:lnTo>
                <a:lnTo>
                  <a:pt x="120000" y="53320"/>
                </a:lnTo>
                <a:cubicBezTo>
                  <a:pt x="105180" y="54850"/>
                  <a:pt x="101982" y="49006"/>
                  <a:pt x="89415" y="50069"/>
                </a:cubicBezTo>
                <a:cubicBezTo>
                  <a:pt x="79319" y="50489"/>
                  <a:pt x="73089" y="55363"/>
                  <a:pt x="72833" y="59977"/>
                </a:cubicBezTo>
                <a:cubicBezTo>
                  <a:pt x="73004" y="64029"/>
                  <a:pt x="79442" y="70012"/>
                  <a:pt x="91464" y="70060"/>
                </a:cubicBezTo>
                <a:cubicBezTo>
                  <a:pt x="106013" y="69226"/>
                  <a:pt x="103877" y="65247"/>
                  <a:pt x="120000" y="65606"/>
                </a:cubicBezTo>
                <a:lnTo>
                  <a:pt x="120000" y="93541"/>
                </a:lnTo>
                <a:lnTo>
                  <a:pt x="70059" y="93541"/>
                </a:lnTo>
                <a:cubicBezTo>
                  <a:pt x="69329" y="102697"/>
                  <a:pt x="76533" y="101447"/>
                  <a:pt x="78036" y="109608"/>
                </a:cubicBezTo>
                <a:cubicBezTo>
                  <a:pt x="77950" y="116314"/>
                  <a:pt x="67224" y="119904"/>
                  <a:pt x="59959" y="120000"/>
                </a:cubicBezTo>
                <a:cubicBezTo>
                  <a:pt x="51687" y="119857"/>
                  <a:pt x="42950" y="116382"/>
                  <a:pt x="42197" y="110750"/>
                </a:cubicBezTo>
                <a:cubicBezTo>
                  <a:pt x="40279" y="103699"/>
                  <a:pt x="50892" y="101936"/>
                  <a:pt x="47995" y="93541"/>
                </a:cubicBezTo>
                <a:lnTo>
                  <a:pt x="0" y="93541"/>
                </a:lnTo>
                <a:lnTo>
                  <a:pt x="0" y="66075"/>
                </a:lnTo>
                <a:cubicBezTo>
                  <a:pt x="15368" y="64341"/>
                  <a:pt x="18478" y="70364"/>
                  <a:pt x="31219" y="69286"/>
                </a:cubicBezTo>
                <a:cubicBezTo>
                  <a:pt x="41315" y="68866"/>
                  <a:pt x="47545" y="63992"/>
                  <a:pt x="47801" y="59379"/>
                </a:cubicBezTo>
                <a:cubicBezTo>
                  <a:pt x="47631" y="55326"/>
                  <a:pt x="41193" y="49343"/>
                  <a:pt x="29171" y="49296"/>
                </a:cubicBezTo>
                <a:cubicBezTo>
                  <a:pt x="14433" y="50140"/>
                  <a:pt x="16816" y="54212"/>
                  <a:pt x="0" y="53739"/>
                </a:cubicBezTo>
                <a:lnTo>
                  <a:pt x="0" y="26607"/>
                </a:lnTo>
                <a:lnTo>
                  <a:pt x="49932" y="26607"/>
                </a:lnTo>
                <a:cubicBezTo>
                  <a:pt x="50748" y="17288"/>
                  <a:pt x="43474" y="18596"/>
                  <a:pt x="41963" y="10391"/>
                </a:cubicBezTo>
                <a:cubicBezTo>
                  <a:pt x="42049" y="3685"/>
                  <a:pt x="52775" y="95"/>
                  <a:pt x="60041" y="0"/>
                </a:cubicBezTo>
                <a:close/>
              </a:path>
            </a:pathLst>
          </a:custGeom>
          <a:solidFill>
            <a:srgbClr val="F4BD2D"/>
          </a:solidFill>
          <a:ln>
            <a:noFill/>
          </a:ln>
          <a:scene3d>
            <a:camera prst="orthographicFront">
              <a:rot lat="0" lon="0" rev="7200000"/>
            </a:camera>
            <a:lightRig rig="threePt" dir="t"/>
          </a:scene3d>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grpSp>
        <p:nvGrpSpPr>
          <p:cNvPr id="19" name="Shape 717"/>
          <p:cNvGrpSpPr/>
          <p:nvPr/>
        </p:nvGrpSpPr>
        <p:grpSpPr>
          <a:xfrm>
            <a:off x="8560868" y="6013117"/>
            <a:ext cx="3253608" cy="897784"/>
            <a:chOff x="2113657" y="4283315"/>
            <a:chExt cx="3647460" cy="673513"/>
          </a:xfrm>
        </p:grpSpPr>
        <p:sp>
          <p:nvSpPr>
            <p:cNvPr id="21" name="Shape 718"/>
            <p:cNvSpPr txBox="1"/>
            <p:nvPr/>
          </p:nvSpPr>
          <p:spPr>
            <a:xfrm>
              <a:off x="2113657" y="4495163"/>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 </a:t>
              </a: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1.69 </a:t>
              </a: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USD</a:t>
              </a:r>
              <a:endPar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22" name="Shape 719"/>
            <p:cNvSpPr txBox="1"/>
            <p:nvPr/>
          </p:nvSpPr>
          <p:spPr>
            <a:xfrm>
              <a:off x="2113658" y="4283315"/>
              <a:ext cx="3647459" cy="276999"/>
            </a:xfrm>
            <a:prstGeom prst="rect">
              <a:avLst/>
            </a:prstGeom>
            <a:noFill/>
            <a:ln>
              <a:noFill/>
            </a:ln>
          </p:spPr>
          <p:txBody>
            <a:bodyPr wrap="square" lIns="121868" tIns="60917" rIns="121868" bIns="60917" anchor="t" anchorCtr="0">
              <a:noAutofit/>
            </a:bodyPr>
            <a:lstStyle/>
            <a:p>
              <a:pPr defTabSz="1218895"/>
              <a:r>
                <a:rPr lang="en-US" b="1" kern="0" dirty="0" smtClean="0">
                  <a:solidFill>
                    <a:srgbClr val="595959"/>
                  </a:solidFill>
                  <a:latin typeface="Times New Roman" panose="02020603050405020304" pitchFamily="18" charset="0"/>
                  <a:ea typeface="Arial"/>
                  <a:cs typeface="Times New Roman" panose="02020603050405020304" pitchFamily="18" charset="0"/>
                  <a:sym typeface="Arial"/>
                </a:rPr>
                <a:t>Sales’ Price</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24" name="Shape 974"/>
          <p:cNvSpPr/>
          <p:nvPr/>
        </p:nvSpPr>
        <p:spPr>
          <a:xfrm rot="10800000">
            <a:off x="8959685" y="5491253"/>
            <a:ext cx="353751" cy="528546"/>
          </a:xfrm>
          <a:custGeom>
            <a:avLst/>
            <a:gdLst/>
            <a:ahLst/>
            <a:cxnLst/>
            <a:rect l="0" t="0" r="0" b="0"/>
            <a:pathLst>
              <a:path w="120000" h="120000" extrusionOk="0">
                <a:moveTo>
                  <a:pt x="51597" y="50921"/>
                </a:moveTo>
                <a:lnTo>
                  <a:pt x="51597" y="19698"/>
                </a:lnTo>
                <a:cubicBezTo>
                  <a:pt x="47669" y="20191"/>
                  <a:pt x="43916" y="21082"/>
                  <a:pt x="40531" y="22332"/>
                </a:cubicBezTo>
                <a:cubicBezTo>
                  <a:pt x="30598" y="26001"/>
                  <a:pt x="25457" y="32166"/>
                  <a:pt x="27169" y="38355"/>
                </a:cubicBezTo>
                <a:cubicBezTo>
                  <a:pt x="29239" y="46431"/>
                  <a:pt x="39005" y="49155"/>
                  <a:pt x="51597" y="50921"/>
                </a:cubicBezTo>
                <a:close/>
                <a:moveTo>
                  <a:pt x="67852" y="100379"/>
                </a:moveTo>
                <a:cubicBezTo>
                  <a:pt x="71963" y="99887"/>
                  <a:pt x="75901" y="98973"/>
                  <a:pt x="79437" y="97667"/>
                </a:cubicBezTo>
                <a:cubicBezTo>
                  <a:pt x="89370" y="93998"/>
                  <a:pt x="94511" y="87833"/>
                  <a:pt x="92799" y="81644"/>
                </a:cubicBezTo>
                <a:cubicBezTo>
                  <a:pt x="89506" y="73388"/>
                  <a:pt x="79840" y="69732"/>
                  <a:pt x="67852" y="67361"/>
                </a:cubicBezTo>
                <a:close/>
                <a:moveTo>
                  <a:pt x="67852" y="120000"/>
                </a:moveTo>
                <a:lnTo>
                  <a:pt x="51597" y="120000"/>
                </a:lnTo>
                <a:lnTo>
                  <a:pt x="51597" y="114256"/>
                </a:lnTo>
                <a:cubicBezTo>
                  <a:pt x="45417" y="113829"/>
                  <a:pt x="39328" y="112890"/>
                  <a:pt x="33554" y="111448"/>
                </a:cubicBezTo>
                <a:cubicBezTo>
                  <a:pt x="13606" y="106463"/>
                  <a:pt x="696" y="96271"/>
                  <a:pt x="0" y="84958"/>
                </a:cubicBezTo>
                <a:lnTo>
                  <a:pt x="26861" y="84529"/>
                </a:lnTo>
                <a:cubicBezTo>
                  <a:pt x="27245" y="90776"/>
                  <a:pt x="34374" y="96404"/>
                  <a:pt x="45389" y="99156"/>
                </a:cubicBezTo>
                <a:cubicBezTo>
                  <a:pt x="47394" y="99657"/>
                  <a:pt x="49467" y="100048"/>
                  <a:pt x="51597" y="100293"/>
                </a:cubicBezTo>
                <a:lnTo>
                  <a:pt x="51597" y="64682"/>
                </a:lnTo>
                <a:cubicBezTo>
                  <a:pt x="30368" y="61567"/>
                  <a:pt x="7690" y="58004"/>
                  <a:pt x="556" y="40045"/>
                </a:cubicBezTo>
                <a:cubicBezTo>
                  <a:pt x="-2422" y="28913"/>
                  <a:pt x="6883" y="17850"/>
                  <a:pt x="24755" y="11249"/>
                </a:cubicBezTo>
                <a:cubicBezTo>
                  <a:pt x="32832" y="8265"/>
                  <a:pt x="42066" y="6412"/>
                  <a:pt x="51597" y="5737"/>
                </a:cubicBezTo>
                <a:lnTo>
                  <a:pt x="51597" y="0"/>
                </a:lnTo>
                <a:lnTo>
                  <a:pt x="67852" y="0"/>
                </a:lnTo>
                <a:lnTo>
                  <a:pt x="67852" y="5703"/>
                </a:lnTo>
                <a:cubicBezTo>
                  <a:pt x="74209" y="6118"/>
                  <a:pt x="80479" y="7068"/>
                  <a:pt x="86414" y="8551"/>
                </a:cubicBezTo>
                <a:cubicBezTo>
                  <a:pt x="106363" y="13536"/>
                  <a:pt x="119273" y="23728"/>
                  <a:pt x="119969" y="35041"/>
                </a:cubicBezTo>
                <a:lnTo>
                  <a:pt x="93108" y="35470"/>
                </a:lnTo>
                <a:cubicBezTo>
                  <a:pt x="92723" y="29223"/>
                  <a:pt x="85594" y="23595"/>
                  <a:pt x="74579" y="20843"/>
                </a:cubicBezTo>
                <a:cubicBezTo>
                  <a:pt x="72410" y="20301"/>
                  <a:pt x="70160" y="19888"/>
                  <a:pt x="67852" y="19639"/>
                </a:cubicBezTo>
                <a:lnTo>
                  <a:pt x="67852" y="52969"/>
                </a:lnTo>
                <a:cubicBezTo>
                  <a:pt x="88284" y="55535"/>
                  <a:pt x="110482" y="59921"/>
                  <a:pt x="119411" y="79734"/>
                </a:cubicBezTo>
                <a:cubicBezTo>
                  <a:pt x="122511" y="90942"/>
                  <a:pt x="113201" y="102106"/>
                  <a:pt x="95213" y="108750"/>
                </a:cubicBezTo>
                <a:cubicBezTo>
                  <a:pt x="86990" y="111788"/>
                  <a:pt x="77568" y="113654"/>
                  <a:pt x="67852" y="114293"/>
                </a:cubicBezTo>
                <a:close/>
              </a:path>
            </a:pathLst>
          </a:custGeom>
          <a:solidFill>
            <a:schemeClr val="accent3">
              <a:lumMod val="75000"/>
            </a:schemeClr>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dk1"/>
              </a:solidFill>
              <a:latin typeface="Arial"/>
              <a:ea typeface="Arial"/>
              <a:cs typeface="Arial"/>
              <a:sym typeface="Arial"/>
            </a:endParaRPr>
          </a:p>
        </p:txBody>
      </p:sp>
      <p:pic>
        <p:nvPicPr>
          <p:cNvPr id="23" name="Picture 2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0412" y="327810"/>
            <a:ext cx="1371600" cy="1371600"/>
          </a:xfrm>
          <a:prstGeom prst="rect">
            <a:avLst/>
          </a:prstGeom>
        </p:spPr>
      </p:pic>
      <p:pic>
        <p:nvPicPr>
          <p:cNvPr id="7" name="Picture 6"/>
          <p:cNvPicPr>
            <a:picLocks noChangeAspect="1"/>
          </p:cNvPicPr>
          <p:nvPr/>
        </p:nvPicPr>
        <p:blipFill rotWithShape="1">
          <a:blip r:embed="rId4">
            <a:extLst>
              <a:ext uri="{28A0092B-C50C-407E-A947-70E740481C1C}">
                <a14:useLocalDpi xmlns:a14="http://schemas.microsoft.com/office/drawing/2010/main" val="0"/>
              </a:ext>
            </a:extLst>
          </a:blip>
          <a:srcRect l="19236" r="14312"/>
          <a:stretch/>
        </p:blipFill>
        <p:spPr>
          <a:xfrm>
            <a:off x="4494213" y="1371600"/>
            <a:ext cx="3886200" cy="5029200"/>
          </a:xfrm>
          <a:prstGeom prst="rect">
            <a:avLst/>
          </a:prstGeom>
        </p:spPr>
      </p:pic>
      <p:sp>
        <p:nvSpPr>
          <p:cNvPr id="707" name="Shape 707"/>
          <p:cNvSpPr txBox="1"/>
          <p:nvPr/>
        </p:nvSpPr>
        <p:spPr>
          <a:xfrm>
            <a:off x="455612" y="2438400"/>
            <a:ext cx="3886200" cy="3076964"/>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kern="0" dirty="0" smtClean="0">
                <a:solidFill>
                  <a:srgbClr val="3F3F3F"/>
                </a:solidFill>
                <a:latin typeface="Times New Roman" panose="02020603050405020304" pitchFamily="18" charset="0"/>
                <a:ea typeface="Arial"/>
                <a:cs typeface="Times New Roman" panose="02020603050405020304" pitchFamily="18" charset="0"/>
                <a:sym typeface="Arial"/>
              </a:rPr>
              <a:t>Combination </a:t>
            </a:r>
            <a:r>
              <a:rPr lang="en-US" kern="0" dirty="0">
                <a:solidFill>
                  <a:srgbClr val="3F3F3F"/>
                </a:solidFill>
                <a:latin typeface="Times New Roman" panose="02020603050405020304" pitchFamily="18" charset="0"/>
                <a:ea typeface="Arial"/>
                <a:cs typeface="Times New Roman" panose="02020603050405020304" pitchFamily="18" charset="0"/>
                <a:sym typeface="Arial"/>
              </a:rPr>
              <a:t>of </a:t>
            </a:r>
            <a:r>
              <a:rPr lang="en-US" kern="0" dirty="0" smtClean="0">
                <a:solidFill>
                  <a:srgbClr val="3F3F3F"/>
                </a:solidFill>
                <a:latin typeface="Times New Roman" panose="02020603050405020304" pitchFamily="18" charset="0"/>
                <a:ea typeface="Arial"/>
                <a:cs typeface="Times New Roman" panose="02020603050405020304" pitchFamily="18" charset="0"/>
                <a:sym typeface="Arial"/>
              </a:rPr>
              <a:t>3 Vitamins A, </a:t>
            </a:r>
            <a:r>
              <a:rPr lang="en-US" kern="0" dirty="0">
                <a:solidFill>
                  <a:srgbClr val="3F3F3F"/>
                </a:solidFill>
                <a:latin typeface="Times New Roman" panose="02020603050405020304" pitchFamily="18" charset="0"/>
                <a:ea typeface="Arial"/>
                <a:cs typeface="Times New Roman" panose="02020603050405020304" pitchFamily="18" charset="0"/>
                <a:sym typeface="Arial"/>
              </a:rPr>
              <a:t>D3 and </a:t>
            </a:r>
            <a:r>
              <a:rPr lang="en-US" kern="0" dirty="0" smtClean="0">
                <a:solidFill>
                  <a:srgbClr val="3F3F3F"/>
                </a:solidFill>
                <a:latin typeface="Times New Roman" panose="02020603050405020304" pitchFamily="18" charset="0"/>
                <a:ea typeface="Arial"/>
                <a:cs typeface="Times New Roman" panose="02020603050405020304" pitchFamily="18" charset="0"/>
                <a:sym typeface="Arial"/>
              </a:rPr>
              <a:t>E</a:t>
            </a:r>
            <a:endParaRPr lang="en-US" kern="0" dirty="0">
              <a:solidFill>
                <a:srgbClr val="3F3F3F"/>
              </a:solidFill>
              <a:latin typeface="Times New Roman" panose="02020603050405020304" pitchFamily="18" charset="0"/>
              <a:ea typeface="Arial"/>
              <a:cs typeface="Times New Roman" panose="02020603050405020304" pitchFamily="18" charset="0"/>
              <a:sym typeface="Arial"/>
            </a:endParaRPr>
          </a:p>
          <a:p>
            <a:pPr marL="285750" indent="-285750" defTabSz="1218895">
              <a:buFont typeface="Arial" panose="020B0604020202020204" pitchFamily="34" charset="0"/>
              <a:buChar char="•"/>
            </a:pPr>
            <a:r>
              <a:rPr lang="en-US" kern="0" dirty="0" smtClean="0">
                <a:solidFill>
                  <a:srgbClr val="3F3F3F"/>
                </a:solidFill>
                <a:latin typeface="Times New Roman" panose="02020603050405020304" pitchFamily="18" charset="0"/>
                <a:ea typeface="Arial"/>
                <a:cs typeface="Times New Roman" panose="02020603050405020304" pitchFamily="18" charset="0"/>
                <a:sym typeface="Arial"/>
              </a:rPr>
              <a:t>To provide </a:t>
            </a:r>
            <a:r>
              <a:rPr lang="en-US" kern="0" dirty="0">
                <a:solidFill>
                  <a:srgbClr val="3F3F3F"/>
                </a:solidFill>
                <a:latin typeface="Times New Roman" panose="02020603050405020304" pitchFamily="18" charset="0"/>
                <a:ea typeface="Arial"/>
                <a:cs typeface="Times New Roman" panose="02020603050405020304" pitchFamily="18" charset="0"/>
                <a:sym typeface="Arial"/>
              </a:rPr>
              <a:t>an immediately – available additional supply of the vitamin A, D3 and E when the diet Contains insufficient of these vitamins to satisfy requirements. </a:t>
            </a:r>
            <a:endParaRPr lang="en-US" kern="0" dirty="0" smtClean="0">
              <a:solidFill>
                <a:srgbClr val="3F3F3F"/>
              </a:solidFill>
              <a:latin typeface="Times New Roman" panose="02020603050405020304" pitchFamily="18" charset="0"/>
              <a:ea typeface="Arial"/>
              <a:cs typeface="Times New Roman" panose="02020603050405020304" pitchFamily="18" charset="0"/>
              <a:sym typeface="Arial"/>
            </a:endParaRPr>
          </a:p>
          <a:p>
            <a:pPr marL="285750" indent="-285750" defTabSz="1218895">
              <a:buFont typeface="Arial" panose="020B0604020202020204" pitchFamily="34" charset="0"/>
              <a:buChar char="•"/>
            </a:pPr>
            <a:r>
              <a:rPr lang="en-US" kern="0" dirty="0" smtClean="0">
                <a:solidFill>
                  <a:srgbClr val="3F3F3F"/>
                </a:solidFill>
                <a:latin typeface="Times New Roman" panose="02020603050405020304" pitchFamily="18" charset="0"/>
                <a:ea typeface="Arial"/>
                <a:cs typeface="Times New Roman" panose="02020603050405020304" pitchFamily="18" charset="0"/>
                <a:sym typeface="Arial"/>
              </a:rPr>
              <a:t>For </a:t>
            </a:r>
            <a:r>
              <a:rPr lang="en-US" kern="0" dirty="0">
                <a:solidFill>
                  <a:srgbClr val="3F3F3F"/>
                </a:solidFill>
                <a:latin typeface="Times New Roman" panose="02020603050405020304" pitchFamily="18" charset="0"/>
                <a:ea typeface="Arial"/>
                <a:cs typeface="Times New Roman" panose="02020603050405020304" pitchFamily="18" charset="0"/>
                <a:sym typeface="Arial"/>
              </a:rPr>
              <a:t>the prevention and treatment of deficiencies of vitamin A, D3 and E in farm animals. Including</a:t>
            </a:r>
            <a:r>
              <a:rPr lang="en-US" kern="0" dirty="0" smtClean="0">
                <a:solidFill>
                  <a:srgbClr val="3F3F3F"/>
                </a:solidFill>
                <a:latin typeface="Times New Roman" panose="02020603050405020304" pitchFamily="18" charset="0"/>
                <a:ea typeface="Arial"/>
                <a:cs typeface="Times New Roman" panose="02020603050405020304" pitchFamily="18" charset="0"/>
                <a:sym typeface="Arial"/>
              </a:rPr>
              <a:t>:</a:t>
            </a:r>
          </a:p>
          <a:p>
            <a:pPr marL="285750" indent="-285750" defTabSz="1218895">
              <a:buFont typeface="Arial" panose="020B0604020202020204" pitchFamily="34" charset="0"/>
              <a:buChar char="•"/>
            </a:pPr>
            <a:endParaRPr lang="en-US" sz="700" kern="0" dirty="0">
              <a:solidFill>
                <a:srgbClr val="3F3F3F"/>
              </a:solidFill>
              <a:latin typeface="Times New Roman" panose="02020603050405020304" pitchFamily="18" charset="0"/>
              <a:ea typeface="Arial"/>
              <a:cs typeface="Times New Roman" panose="02020603050405020304" pitchFamily="18" charset="0"/>
              <a:sym typeface="Arial"/>
            </a:endParaRPr>
          </a:p>
          <a:p>
            <a:pPr marL="742950" lvl="1" indent="-285750" defTabSz="1218895">
              <a:buFont typeface="Arial" panose="020B0604020202020204" pitchFamily="34" charset="0"/>
              <a:buChar char="•"/>
            </a:pP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Night </a:t>
            </a: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Blindness</a:t>
            </a:r>
          </a:p>
          <a:p>
            <a:pPr marL="742950" lvl="1" indent="-285750" defTabSz="1218895">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Keratinization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of </a:t>
            </a: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Cornea</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 </a:t>
            </a: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blindness</a:t>
            </a:r>
          </a:p>
          <a:p>
            <a:pPr marL="742950" lvl="1" indent="-285750" defTabSz="1218895">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Anasarca</a:t>
            </a:r>
          </a:p>
          <a:p>
            <a:pPr marL="742950" lvl="1" indent="-285750" defTabSz="1218895">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Rickets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in young growing </a:t>
            </a: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animals</a:t>
            </a:r>
          </a:p>
          <a:p>
            <a:pPr marL="742950" lvl="1" indent="-285750" defTabSz="1218895">
              <a:buFont typeface="Arial" panose="020B0604020202020204" pitchFamily="34" charset="0"/>
              <a:buChar char="•"/>
            </a:pPr>
            <a:r>
              <a:rPr lang="en-US" sz="1600" kern="0" dirty="0" err="1" smtClean="0">
                <a:solidFill>
                  <a:srgbClr val="3F3F3F"/>
                </a:solidFill>
                <a:latin typeface="Times New Roman" panose="02020603050405020304" pitchFamily="18" charset="0"/>
                <a:ea typeface="Arial"/>
                <a:cs typeface="Times New Roman" panose="02020603050405020304" pitchFamily="18" charset="0"/>
                <a:sym typeface="Arial"/>
              </a:rPr>
              <a:t>Osteomalacia</a:t>
            </a: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in adult </a:t>
            </a: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animals Infertility</a:t>
            </a:r>
            <a:endParaRPr lang="en-US" sz="1600" kern="0" dirty="0">
              <a:solidFill>
                <a:srgbClr val="3F3F3F"/>
              </a:solidFill>
              <a:latin typeface="Times New Roman" panose="02020603050405020304" pitchFamily="18" charset="0"/>
              <a:ea typeface="Arial"/>
              <a:cs typeface="Times New Roman" panose="02020603050405020304" pitchFamily="18" charset="0"/>
              <a:sym typeface="Arial"/>
            </a:endParaRPr>
          </a:p>
          <a:p>
            <a:pPr defTabSz="1218895"/>
            <a:endParaRPr lang="en-US" sz="1550" kern="0" dirty="0">
              <a:solidFill>
                <a:srgbClr val="3F3F3F"/>
              </a:solidFill>
              <a:ea typeface="Arial"/>
              <a:cs typeface="Arial"/>
              <a:sym typeface="Arial"/>
            </a:endParaRPr>
          </a:p>
        </p:txBody>
      </p:sp>
      <p:sp>
        <p:nvSpPr>
          <p:cNvPr id="25" name="Shape 708"/>
          <p:cNvSpPr txBox="1"/>
          <p:nvPr/>
        </p:nvSpPr>
        <p:spPr>
          <a:xfrm>
            <a:off x="1979612" y="1066800"/>
            <a:ext cx="4038600" cy="632610"/>
          </a:xfrm>
          <a:prstGeom prst="rect">
            <a:avLst/>
          </a:prstGeom>
          <a:noFill/>
          <a:ln>
            <a:noFill/>
          </a:ln>
        </p:spPr>
        <p:txBody>
          <a:bodyPr wrap="square" lIns="121868" tIns="60917" rIns="121868" bIns="60917" anchor="t" anchorCtr="0">
            <a:noAutofit/>
          </a:bodyPr>
          <a:lstStyle/>
          <a:p>
            <a:pPr defTabSz="1218895"/>
            <a:r>
              <a:rPr lang="en-US" sz="4000" b="1" kern="0" dirty="0" smtClean="0">
                <a:solidFill>
                  <a:srgbClr val="22458A"/>
                </a:solidFill>
                <a:latin typeface="Eras Bold ITC" panose="020B0907030504020204" pitchFamily="34" charset="0"/>
                <a:ea typeface="Arial"/>
                <a:cs typeface="Calibri" panose="020F0502020204030204" pitchFamily="34" charset="0"/>
                <a:sym typeface="Arial"/>
              </a:rPr>
              <a:t>Nasr</a:t>
            </a:r>
            <a:endParaRPr lang="en" sz="2800" b="1" kern="0" dirty="0">
              <a:solidFill>
                <a:srgbClr val="22458A"/>
              </a:solidFill>
              <a:latin typeface="Eras Bold ITC" panose="020B0907030504020204" pitchFamily="34" charset="0"/>
              <a:ea typeface="Arial"/>
              <a:cs typeface="Calibri" panose="020F0502020204030204" pitchFamily="34" charset="0"/>
              <a:sym typeface="Arial"/>
            </a:endParaRPr>
          </a:p>
        </p:txBody>
      </p:sp>
      <p:sp>
        <p:nvSpPr>
          <p:cNvPr id="26" name="Shape 715"/>
          <p:cNvSpPr/>
          <p:nvPr/>
        </p:nvSpPr>
        <p:spPr>
          <a:xfrm>
            <a:off x="8913812" y="1882516"/>
            <a:ext cx="445583" cy="444279"/>
          </a:xfrm>
          <a:custGeom>
            <a:avLst/>
            <a:gdLst/>
            <a:ahLst/>
            <a:cxnLst/>
            <a:rect l="0" t="0" r="0" b="0"/>
            <a:pathLst>
              <a:path w="120000" h="120000" extrusionOk="0">
                <a:moveTo>
                  <a:pt x="26666" y="100217"/>
                </a:moveTo>
                <a:cubicBezTo>
                  <a:pt x="25193" y="100217"/>
                  <a:pt x="24000" y="101415"/>
                  <a:pt x="24000" y="102892"/>
                </a:cubicBezTo>
                <a:cubicBezTo>
                  <a:pt x="24000" y="104369"/>
                  <a:pt x="25193" y="105566"/>
                  <a:pt x="26666" y="105566"/>
                </a:cubicBezTo>
                <a:lnTo>
                  <a:pt x="93333" y="105566"/>
                </a:lnTo>
                <a:cubicBezTo>
                  <a:pt x="94806" y="105566"/>
                  <a:pt x="96000" y="104369"/>
                  <a:pt x="96000" y="102892"/>
                </a:cubicBezTo>
                <a:cubicBezTo>
                  <a:pt x="96000" y="101415"/>
                  <a:pt x="94806" y="100217"/>
                  <a:pt x="93333" y="100217"/>
                </a:cubicBezTo>
                <a:close/>
                <a:moveTo>
                  <a:pt x="26666" y="87913"/>
                </a:moveTo>
                <a:cubicBezTo>
                  <a:pt x="25193" y="87913"/>
                  <a:pt x="24000" y="89111"/>
                  <a:pt x="24000" y="90588"/>
                </a:cubicBezTo>
                <a:cubicBezTo>
                  <a:pt x="24000" y="92065"/>
                  <a:pt x="25193" y="93262"/>
                  <a:pt x="26666" y="93262"/>
                </a:cubicBezTo>
                <a:lnTo>
                  <a:pt x="93333" y="93262"/>
                </a:lnTo>
                <a:cubicBezTo>
                  <a:pt x="94806" y="93262"/>
                  <a:pt x="96000" y="92065"/>
                  <a:pt x="96000" y="90588"/>
                </a:cubicBezTo>
                <a:cubicBezTo>
                  <a:pt x="96000" y="89111"/>
                  <a:pt x="94806" y="87913"/>
                  <a:pt x="93333" y="87913"/>
                </a:cubicBezTo>
                <a:close/>
                <a:moveTo>
                  <a:pt x="26666" y="75609"/>
                </a:moveTo>
                <a:cubicBezTo>
                  <a:pt x="25193" y="75609"/>
                  <a:pt x="24000" y="76806"/>
                  <a:pt x="24000" y="78284"/>
                </a:cubicBezTo>
                <a:cubicBezTo>
                  <a:pt x="24000" y="79761"/>
                  <a:pt x="25193" y="80958"/>
                  <a:pt x="26666" y="80958"/>
                </a:cubicBezTo>
                <a:lnTo>
                  <a:pt x="93333" y="80958"/>
                </a:lnTo>
                <a:cubicBezTo>
                  <a:pt x="94806" y="80958"/>
                  <a:pt x="96000" y="79761"/>
                  <a:pt x="96000" y="78284"/>
                </a:cubicBezTo>
                <a:cubicBezTo>
                  <a:pt x="96000" y="76806"/>
                  <a:pt x="94806" y="75609"/>
                  <a:pt x="93333" y="75609"/>
                </a:cubicBezTo>
                <a:close/>
                <a:moveTo>
                  <a:pt x="26666" y="63305"/>
                </a:moveTo>
                <a:cubicBezTo>
                  <a:pt x="25193" y="63305"/>
                  <a:pt x="24000" y="64502"/>
                  <a:pt x="24000" y="65979"/>
                </a:cubicBezTo>
                <a:cubicBezTo>
                  <a:pt x="24000" y="67457"/>
                  <a:pt x="25193" y="68654"/>
                  <a:pt x="26666" y="68654"/>
                </a:cubicBezTo>
                <a:lnTo>
                  <a:pt x="93333" y="68654"/>
                </a:lnTo>
                <a:cubicBezTo>
                  <a:pt x="94806" y="68654"/>
                  <a:pt x="96000" y="67457"/>
                  <a:pt x="96000" y="65979"/>
                </a:cubicBezTo>
                <a:cubicBezTo>
                  <a:pt x="96000" y="64502"/>
                  <a:pt x="94806" y="63305"/>
                  <a:pt x="93333" y="63305"/>
                </a:cubicBezTo>
                <a:close/>
                <a:moveTo>
                  <a:pt x="26666" y="51001"/>
                </a:moveTo>
                <a:cubicBezTo>
                  <a:pt x="25193" y="51001"/>
                  <a:pt x="24000" y="52198"/>
                  <a:pt x="24000" y="53675"/>
                </a:cubicBezTo>
                <a:cubicBezTo>
                  <a:pt x="24000" y="55152"/>
                  <a:pt x="25193" y="56350"/>
                  <a:pt x="26666" y="56350"/>
                </a:cubicBezTo>
                <a:lnTo>
                  <a:pt x="93333" y="56350"/>
                </a:lnTo>
                <a:cubicBezTo>
                  <a:pt x="94806" y="56350"/>
                  <a:pt x="96000" y="55152"/>
                  <a:pt x="96000" y="53675"/>
                </a:cubicBezTo>
                <a:cubicBezTo>
                  <a:pt x="96000" y="52198"/>
                  <a:pt x="94806" y="51001"/>
                  <a:pt x="93333" y="51001"/>
                </a:cubicBezTo>
                <a:close/>
                <a:moveTo>
                  <a:pt x="26666" y="38697"/>
                </a:moveTo>
                <a:cubicBezTo>
                  <a:pt x="25193" y="38697"/>
                  <a:pt x="24000" y="39894"/>
                  <a:pt x="24000" y="41371"/>
                </a:cubicBezTo>
                <a:cubicBezTo>
                  <a:pt x="24000" y="42848"/>
                  <a:pt x="25193" y="44046"/>
                  <a:pt x="26666" y="44046"/>
                </a:cubicBezTo>
                <a:lnTo>
                  <a:pt x="93333" y="44046"/>
                </a:lnTo>
                <a:cubicBezTo>
                  <a:pt x="94806" y="44046"/>
                  <a:pt x="96000" y="42848"/>
                  <a:pt x="96000" y="41371"/>
                </a:cubicBezTo>
                <a:cubicBezTo>
                  <a:pt x="96000" y="39894"/>
                  <a:pt x="94806" y="38697"/>
                  <a:pt x="93333" y="38697"/>
                </a:cubicBezTo>
                <a:close/>
                <a:moveTo>
                  <a:pt x="0" y="11366"/>
                </a:moveTo>
                <a:lnTo>
                  <a:pt x="6739" y="11366"/>
                </a:lnTo>
                <a:lnTo>
                  <a:pt x="6739" y="17459"/>
                </a:lnTo>
                <a:cubicBezTo>
                  <a:pt x="6739" y="22260"/>
                  <a:pt x="10619" y="26151"/>
                  <a:pt x="15405" y="26151"/>
                </a:cubicBezTo>
                <a:cubicBezTo>
                  <a:pt x="20192" y="26151"/>
                  <a:pt x="24072" y="22260"/>
                  <a:pt x="24072" y="17459"/>
                </a:cubicBezTo>
                <a:lnTo>
                  <a:pt x="24072" y="11366"/>
                </a:lnTo>
                <a:lnTo>
                  <a:pt x="29716" y="11366"/>
                </a:lnTo>
                <a:lnTo>
                  <a:pt x="29716" y="17459"/>
                </a:lnTo>
                <a:cubicBezTo>
                  <a:pt x="29716" y="22260"/>
                  <a:pt x="33597" y="26151"/>
                  <a:pt x="38383" y="26151"/>
                </a:cubicBezTo>
                <a:cubicBezTo>
                  <a:pt x="43170" y="26151"/>
                  <a:pt x="47050" y="22260"/>
                  <a:pt x="47050" y="17459"/>
                </a:cubicBezTo>
                <a:lnTo>
                  <a:pt x="47050" y="11366"/>
                </a:lnTo>
                <a:lnTo>
                  <a:pt x="52694" y="11366"/>
                </a:lnTo>
                <a:lnTo>
                  <a:pt x="52694" y="17459"/>
                </a:lnTo>
                <a:cubicBezTo>
                  <a:pt x="52694" y="22260"/>
                  <a:pt x="56574" y="26151"/>
                  <a:pt x="61361" y="26151"/>
                </a:cubicBezTo>
                <a:cubicBezTo>
                  <a:pt x="66147" y="26151"/>
                  <a:pt x="70028" y="22260"/>
                  <a:pt x="70028" y="17459"/>
                </a:cubicBezTo>
                <a:lnTo>
                  <a:pt x="70028" y="11366"/>
                </a:lnTo>
                <a:lnTo>
                  <a:pt x="75672" y="11366"/>
                </a:lnTo>
                <a:lnTo>
                  <a:pt x="75672" y="17459"/>
                </a:lnTo>
                <a:cubicBezTo>
                  <a:pt x="75672" y="22260"/>
                  <a:pt x="79552" y="26151"/>
                  <a:pt x="84339" y="26151"/>
                </a:cubicBezTo>
                <a:cubicBezTo>
                  <a:pt x="89125" y="26151"/>
                  <a:pt x="93005" y="22260"/>
                  <a:pt x="93005" y="17459"/>
                </a:cubicBezTo>
                <a:lnTo>
                  <a:pt x="93005" y="11366"/>
                </a:lnTo>
                <a:lnTo>
                  <a:pt x="98650" y="11366"/>
                </a:lnTo>
                <a:lnTo>
                  <a:pt x="98650" y="17459"/>
                </a:lnTo>
                <a:cubicBezTo>
                  <a:pt x="98650" y="22259"/>
                  <a:pt x="102530" y="26151"/>
                  <a:pt x="107316" y="26151"/>
                </a:cubicBezTo>
                <a:cubicBezTo>
                  <a:pt x="112103" y="26151"/>
                  <a:pt x="115983" y="22259"/>
                  <a:pt x="115983" y="17459"/>
                </a:cubicBezTo>
                <a:lnTo>
                  <a:pt x="115983" y="11366"/>
                </a:lnTo>
                <a:lnTo>
                  <a:pt x="120000" y="11366"/>
                </a:lnTo>
                <a:lnTo>
                  <a:pt x="120000" y="120000"/>
                </a:lnTo>
                <a:lnTo>
                  <a:pt x="0" y="120000"/>
                </a:lnTo>
                <a:close/>
                <a:moveTo>
                  <a:pt x="15405" y="0"/>
                </a:moveTo>
                <a:cubicBezTo>
                  <a:pt x="17983" y="0"/>
                  <a:pt x="20072" y="2095"/>
                  <a:pt x="20072" y="4680"/>
                </a:cubicBezTo>
                <a:lnTo>
                  <a:pt x="20072" y="18051"/>
                </a:lnTo>
                <a:cubicBezTo>
                  <a:pt x="20072" y="20636"/>
                  <a:pt x="17983" y="22732"/>
                  <a:pt x="15405" y="22732"/>
                </a:cubicBezTo>
                <a:cubicBezTo>
                  <a:pt x="12828" y="22732"/>
                  <a:pt x="10739" y="20636"/>
                  <a:pt x="10739" y="18051"/>
                </a:cubicBezTo>
                <a:lnTo>
                  <a:pt x="10739" y="4680"/>
                </a:lnTo>
                <a:cubicBezTo>
                  <a:pt x="10739" y="2095"/>
                  <a:pt x="12828" y="0"/>
                  <a:pt x="15405" y="0"/>
                </a:cubicBezTo>
                <a:close/>
                <a:moveTo>
                  <a:pt x="38383" y="0"/>
                </a:moveTo>
                <a:cubicBezTo>
                  <a:pt x="40960" y="0"/>
                  <a:pt x="43050" y="2095"/>
                  <a:pt x="43050" y="4680"/>
                </a:cubicBezTo>
                <a:lnTo>
                  <a:pt x="43050" y="18051"/>
                </a:lnTo>
                <a:cubicBezTo>
                  <a:pt x="43050" y="20636"/>
                  <a:pt x="40960" y="22732"/>
                  <a:pt x="38383" y="22732"/>
                </a:cubicBezTo>
                <a:cubicBezTo>
                  <a:pt x="35806" y="22732"/>
                  <a:pt x="33716" y="20636"/>
                  <a:pt x="33716" y="18051"/>
                </a:cubicBezTo>
                <a:lnTo>
                  <a:pt x="33716" y="4680"/>
                </a:lnTo>
                <a:cubicBezTo>
                  <a:pt x="33716" y="2095"/>
                  <a:pt x="35806" y="0"/>
                  <a:pt x="38383" y="0"/>
                </a:cubicBezTo>
                <a:close/>
                <a:moveTo>
                  <a:pt x="61361" y="0"/>
                </a:moveTo>
                <a:cubicBezTo>
                  <a:pt x="63938" y="0"/>
                  <a:pt x="66028" y="2095"/>
                  <a:pt x="66028" y="4680"/>
                </a:cubicBezTo>
                <a:lnTo>
                  <a:pt x="66028" y="18051"/>
                </a:lnTo>
                <a:cubicBezTo>
                  <a:pt x="66028" y="20636"/>
                  <a:pt x="63938" y="22731"/>
                  <a:pt x="61361" y="22731"/>
                </a:cubicBezTo>
                <a:cubicBezTo>
                  <a:pt x="58784" y="22731"/>
                  <a:pt x="56694" y="20636"/>
                  <a:pt x="56694" y="18051"/>
                </a:cubicBezTo>
                <a:lnTo>
                  <a:pt x="56694" y="4680"/>
                </a:lnTo>
                <a:cubicBezTo>
                  <a:pt x="56694" y="2095"/>
                  <a:pt x="58784" y="0"/>
                  <a:pt x="61361" y="0"/>
                </a:cubicBezTo>
                <a:close/>
                <a:moveTo>
                  <a:pt x="84339" y="0"/>
                </a:moveTo>
                <a:cubicBezTo>
                  <a:pt x="86916" y="0"/>
                  <a:pt x="89005" y="2095"/>
                  <a:pt x="89005" y="4680"/>
                </a:cubicBezTo>
                <a:lnTo>
                  <a:pt x="89005" y="18051"/>
                </a:lnTo>
                <a:cubicBezTo>
                  <a:pt x="89005" y="20636"/>
                  <a:pt x="86916" y="22731"/>
                  <a:pt x="84339" y="22731"/>
                </a:cubicBezTo>
                <a:cubicBezTo>
                  <a:pt x="81761" y="22731"/>
                  <a:pt x="79672" y="20636"/>
                  <a:pt x="79672" y="18051"/>
                </a:cubicBezTo>
                <a:lnTo>
                  <a:pt x="79672" y="4680"/>
                </a:lnTo>
                <a:cubicBezTo>
                  <a:pt x="79672" y="2095"/>
                  <a:pt x="81761" y="0"/>
                  <a:pt x="84339" y="0"/>
                </a:cubicBezTo>
                <a:close/>
                <a:moveTo>
                  <a:pt x="107316" y="0"/>
                </a:moveTo>
                <a:cubicBezTo>
                  <a:pt x="109894" y="0"/>
                  <a:pt x="111983" y="2095"/>
                  <a:pt x="111983" y="4680"/>
                </a:cubicBezTo>
                <a:lnTo>
                  <a:pt x="111983" y="18051"/>
                </a:lnTo>
                <a:cubicBezTo>
                  <a:pt x="111983" y="20636"/>
                  <a:pt x="109894" y="22731"/>
                  <a:pt x="107316" y="22731"/>
                </a:cubicBezTo>
                <a:cubicBezTo>
                  <a:pt x="104739" y="22731"/>
                  <a:pt x="102650" y="20636"/>
                  <a:pt x="102650" y="18051"/>
                </a:cubicBezTo>
                <a:lnTo>
                  <a:pt x="102650" y="4680"/>
                </a:lnTo>
                <a:cubicBezTo>
                  <a:pt x="102650" y="2095"/>
                  <a:pt x="104739" y="0"/>
                  <a:pt x="107316" y="0"/>
                </a:cubicBezTo>
                <a:close/>
              </a:path>
            </a:pathLst>
          </a:custGeom>
          <a:solidFill>
            <a:srgbClr val="1ED4DE"/>
          </a:solidFill>
          <a:ln>
            <a:noFill/>
          </a:ln>
        </p:spPr>
        <p:txBody>
          <a:bodyPr wrap="square" lIns="121868" tIns="60917" rIns="121868" bIns="60917" anchor="ctr" anchorCtr="0">
            <a:noAutofit/>
          </a:bodyPr>
          <a:lstStyle/>
          <a:p>
            <a:pPr algn="ctr" defTabSz="1218895"/>
            <a:endParaRPr sz="2399" kern="0">
              <a:solidFill>
                <a:srgbClr val="FFFFFF"/>
              </a:solidFill>
              <a:latin typeface="Arial"/>
              <a:ea typeface="Arial"/>
              <a:cs typeface="Arial"/>
              <a:sym typeface="Arial"/>
            </a:endParaRPr>
          </a:p>
        </p:txBody>
      </p:sp>
      <p:grpSp>
        <p:nvGrpSpPr>
          <p:cNvPr id="28" name="Shape 717"/>
          <p:cNvGrpSpPr/>
          <p:nvPr/>
        </p:nvGrpSpPr>
        <p:grpSpPr>
          <a:xfrm>
            <a:off x="8560868" y="2378816"/>
            <a:ext cx="3705744" cy="897784"/>
            <a:chOff x="2113657" y="4283315"/>
            <a:chExt cx="3887257" cy="673513"/>
          </a:xfrm>
        </p:grpSpPr>
        <p:sp>
          <p:nvSpPr>
            <p:cNvPr id="29" name="Shape 718"/>
            <p:cNvSpPr txBox="1"/>
            <p:nvPr/>
          </p:nvSpPr>
          <p:spPr>
            <a:xfrm>
              <a:off x="2113657" y="4495163"/>
              <a:ext cx="3887257"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a:solidFill>
                    <a:srgbClr val="595959"/>
                  </a:solidFill>
                  <a:latin typeface="Times New Roman" panose="02020603050405020304" pitchFamily="18" charset="0"/>
                  <a:ea typeface="Arial"/>
                  <a:cs typeface="Times New Roman" panose="02020603050405020304" pitchFamily="18" charset="0"/>
                </a:rPr>
                <a:t>Not applicable</a:t>
              </a:r>
              <a:endParaRPr lang="en"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31" name="Shape 719"/>
            <p:cNvSpPr txBox="1"/>
            <p:nvPr/>
          </p:nvSpPr>
          <p:spPr>
            <a:xfrm>
              <a:off x="2113658" y="4283315"/>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sym typeface="Arial"/>
                </a:rPr>
                <a:t>After sale services/ Guarantee</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grpSp>
        <p:nvGrpSpPr>
          <p:cNvPr id="32" name="Shape 720"/>
          <p:cNvGrpSpPr/>
          <p:nvPr/>
        </p:nvGrpSpPr>
        <p:grpSpPr>
          <a:xfrm>
            <a:off x="8560867" y="4261751"/>
            <a:ext cx="3627958" cy="897784"/>
            <a:chOff x="2113657" y="4283314"/>
            <a:chExt cx="3647460" cy="673513"/>
          </a:xfrm>
        </p:grpSpPr>
        <p:sp>
          <p:nvSpPr>
            <p:cNvPr id="33" name="Shape 721"/>
            <p:cNvSpPr txBox="1"/>
            <p:nvPr/>
          </p:nvSpPr>
          <p:spPr>
            <a:xfrm>
              <a:off x="2113657" y="4495162"/>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pt-BR" sz="1600" kern="0" dirty="0" smtClean="0">
                  <a:solidFill>
                    <a:srgbClr val="595959"/>
                  </a:solidFill>
                  <a:latin typeface="Times New Roman" panose="02020603050405020304" pitchFamily="18" charset="0"/>
                  <a:ea typeface="Arial"/>
                  <a:cs typeface="Times New Roman" panose="02020603050405020304" pitchFamily="18" charset="0"/>
                  <a:sym typeface="Arial"/>
                </a:rPr>
                <a:t>Local (Iran) Certificates </a:t>
              </a:r>
              <a:endParaRPr lang="pt-BR"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34" name="Shape 722"/>
            <p:cNvSpPr txBox="1"/>
            <p:nvPr/>
          </p:nvSpPr>
          <p:spPr>
            <a:xfrm>
              <a:off x="2113658" y="4283314"/>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sym typeface="Arial"/>
                </a:rPr>
                <a:t>Standards and legally certificates:</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35" name="Shape 450"/>
          <p:cNvSpPr/>
          <p:nvPr/>
        </p:nvSpPr>
        <p:spPr>
          <a:xfrm>
            <a:off x="8841213" y="3657600"/>
            <a:ext cx="590697" cy="565118"/>
          </a:xfrm>
          <a:custGeom>
            <a:avLst/>
            <a:gdLst/>
            <a:ahLst/>
            <a:cxnLst/>
            <a:rect l="0" t="0" r="0" b="0"/>
            <a:pathLst>
              <a:path w="120000" h="120000" extrusionOk="0">
                <a:moveTo>
                  <a:pt x="65274" y="39473"/>
                </a:moveTo>
                <a:cubicBezTo>
                  <a:pt x="53599" y="36371"/>
                  <a:pt x="41599" y="43242"/>
                  <a:pt x="38470" y="54820"/>
                </a:cubicBezTo>
                <a:cubicBezTo>
                  <a:pt x="35342" y="66398"/>
                  <a:pt x="42270" y="78299"/>
                  <a:pt x="53945" y="81402"/>
                </a:cubicBezTo>
                <a:cubicBezTo>
                  <a:pt x="65620" y="84504"/>
                  <a:pt x="77621" y="77633"/>
                  <a:pt x="80749" y="66055"/>
                </a:cubicBezTo>
                <a:cubicBezTo>
                  <a:pt x="83877" y="54477"/>
                  <a:pt x="76949" y="42576"/>
                  <a:pt x="65274" y="39473"/>
                </a:cubicBezTo>
                <a:close/>
                <a:moveTo>
                  <a:pt x="69168" y="25060"/>
                </a:moveTo>
                <a:cubicBezTo>
                  <a:pt x="88870" y="30296"/>
                  <a:pt x="100561" y="50379"/>
                  <a:pt x="95282" y="69917"/>
                </a:cubicBezTo>
                <a:cubicBezTo>
                  <a:pt x="90003" y="89455"/>
                  <a:pt x="69753" y="101050"/>
                  <a:pt x="50051" y="95815"/>
                </a:cubicBezTo>
                <a:cubicBezTo>
                  <a:pt x="30350" y="90579"/>
                  <a:pt x="18658" y="70496"/>
                  <a:pt x="23937" y="50958"/>
                </a:cubicBezTo>
                <a:cubicBezTo>
                  <a:pt x="29216" y="31420"/>
                  <a:pt x="49467" y="19825"/>
                  <a:pt x="69168" y="25060"/>
                </a:cubicBezTo>
                <a:close/>
                <a:moveTo>
                  <a:pt x="70584" y="19819"/>
                </a:moveTo>
                <a:cubicBezTo>
                  <a:pt x="47964" y="13808"/>
                  <a:pt x="24713" y="27121"/>
                  <a:pt x="18652" y="49554"/>
                </a:cubicBezTo>
                <a:cubicBezTo>
                  <a:pt x="12591" y="71987"/>
                  <a:pt x="26015" y="95045"/>
                  <a:pt x="48635" y="101056"/>
                </a:cubicBezTo>
                <a:cubicBezTo>
                  <a:pt x="71255" y="107067"/>
                  <a:pt x="94506" y="93754"/>
                  <a:pt x="100567" y="71321"/>
                </a:cubicBezTo>
                <a:cubicBezTo>
                  <a:pt x="106628" y="48888"/>
                  <a:pt x="93204" y="25830"/>
                  <a:pt x="70584" y="19819"/>
                </a:cubicBezTo>
                <a:close/>
                <a:moveTo>
                  <a:pt x="120000" y="28418"/>
                </a:moveTo>
                <a:lnTo>
                  <a:pt x="119819" y="29085"/>
                </a:lnTo>
                <a:lnTo>
                  <a:pt x="119636" y="28804"/>
                </a:lnTo>
                <a:close/>
                <a:moveTo>
                  <a:pt x="84120" y="4683"/>
                </a:moveTo>
                <a:lnTo>
                  <a:pt x="83867" y="19572"/>
                </a:lnTo>
                <a:lnTo>
                  <a:pt x="83406" y="19449"/>
                </a:lnTo>
                <a:cubicBezTo>
                  <a:pt x="87163" y="21546"/>
                  <a:pt x="90559" y="24117"/>
                  <a:pt x="93431" y="27166"/>
                </a:cubicBezTo>
                <a:lnTo>
                  <a:pt x="106796" y="23870"/>
                </a:lnTo>
                <a:lnTo>
                  <a:pt x="115363" y="39849"/>
                </a:lnTo>
                <a:lnTo>
                  <a:pt x="105840" y="48364"/>
                </a:lnTo>
                <a:cubicBezTo>
                  <a:pt x="107034" y="52676"/>
                  <a:pt x="107596" y="57191"/>
                  <a:pt x="107394" y="61781"/>
                </a:cubicBezTo>
                <a:lnTo>
                  <a:pt x="119289" y="68330"/>
                </a:lnTo>
                <a:lnTo>
                  <a:pt x="114566" y="85810"/>
                </a:lnTo>
                <a:lnTo>
                  <a:pt x="100132" y="85570"/>
                </a:lnTo>
                <a:cubicBezTo>
                  <a:pt x="98307" y="88594"/>
                  <a:pt x="96096" y="91321"/>
                  <a:pt x="93619" y="93756"/>
                </a:cubicBezTo>
                <a:lnTo>
                  <a:pt x="98359" y="106025"/>
                </a:lnTo>
                <a:lnTo>
                  <a:pt x="83411" y="116405"/>
                </a:lnTo>
                <a:lnTo>
                  <a:pt x="72073" y="106643"/>
                </a:lnTo>
                <a:lnTo>
                  <a:pt x="73453" y="105685"/>
                </a:lnTo>
                <a:cubicBezTo>
                  <a:pt x="69110" y="107079"/>
                  <a:pt x="64517" y="107749"/>
                  <a:pt x="59835" y="107723"/>
                </a:cubicBezTo>
                <a:lnTo>
                  <a:pt x="52963" y="119999"/>
                </a:lnTo>
                <a:lnTo>
                  <a:pt x="35336" y="115316"/>
                </a:lnTo>
                <a:lnTo>
                  <a:pt x="35574" y="101277"/>
                </a:lnTo>
                <a:cubicBezTo>
                  <a:pt x="31839" y="99165"/>
                  <a:pt x="28466" y="96583"/>
                  <a:pt x="25614" y="93529"/>
                </a:cubicBezTo>
                <a:lnTo>
                  <a:pt x="25843" y="94015"/>
                </a:lnTo>
                <a:lnTo>
                  <a:pt x="11102" y="96847"/>
                </a:lnTo>
                <a:lnTo>
                  <a:pt x="3390" y="80445"/>
                </a:lnTo>
                <a:lnTo>
                  <a:pt x="13359" y="72429"/>
                </a:lnTo>
                <a:cubicBezTo>
                  <a:pt x="12295" y="68561"/>
                  <a:pt x="11739" y="64530"/>
                  <a:pt x="11738" y="60428"/>
                </a:cubicBezTo>
                <a:lnTo>
                  <a:pt x="0" y="53965"/>
                </a:lnTo>
                <a:lnTo>
                  <a:pt x="4723" y="36484"/>
                </a:lnTo>
                <a:lnTo>
                  <a:pt x="18174" y="36709"/>
                </a:lnTo>
                <a:cubicBezTo>
                  <a:pt x="19999" y="33515"/>
                  <a:pt x="22203" y="30603"/>
                  <a:pt x="24696" y="27997"/>
                </a:cubicBezTo>
                <a:lnTo>
                  <a:pt x="20190" y="14215"/>
                </a:lnTo>
                <a:lnTo>
                  <a:pt x="35666" y="4625"/>
                </a:lnTo>
                <a:lnTo>
                  <a:pt x="46473" y="14962"/>
                </a:lnTo>
                <a:lnTo>
                  <a:pt x="46365" y="15030"/>
                </a:lnTo>
                <a:cubicBezTo>
                  <a:pt x="50613" y="13704"/>
                  <a:pt x="55098" y="13091"/>
                  <a:pt x="59667" y="13141"/>
                </a:cubicBezTo>
                <a:lnTo>
                  <a:pt x="59206" y="13018"/>
                </a:lnTo>
                <a:lnTo>
                  <a:pt x="66493" y="0"/>
                </a:lnTo>
                <a:close/>
              </a:path>
            </a:pathLst>
          </a:custGeom>
          <a:solidFill>
            <a:srgbClr val="E62949"/>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Tree>
    <p:extLst>
      <p:ext uri="{BB962C8B-B14F-4D97-AF65-F5344CB8AC3E}">
        <p14:creationId xmlns:p14="http://schemas.microsoft.com/office/powerpoint/2010/main" val="18312856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704"/>
        <p:cNvGrpSpPr/>
        <p:nvPr/>
      </p:nvGrpSpPr>
      <p:grpSpPr>
        <a:xfrm>
          <a:off x="0" y="0"/>
          <a:ext cx="0" cy="0"/>
          <a:chOff x="0" y="0"/>
          <a:chExt cx="0" cy="0"/>
        </a:xfrm>
      </p:grpSpPr>
      <p:sp>
        <p:nvSpPr>
          <p:cNvPr id="708" name="Shape 708"/>
          <p:cNvSpPr txBox="1"/>
          <p:nvPr/>
        </p:nvSpPr>
        <p:spPr>
          <a:xfrm>
            <a:off x="531812" y="2028436"/>
            <a:ext cx="4038600" cy="533341"/>
          </a:xfrm>
          <a:prstGeom prst="rect">
            <a:avLst/>
          </a:prstGeom>
          <a:noFill/>
          <a:ln>
            <a:noFill/>
          </a:ln>
        </p:spPr>
        <p:txBody>
          <a:bodyPr wrap="square" lIns="121868" tIns="60917" rIns="121868" bIns="60917" anchor="t" anchorCtr="0">
            <a:noAutofit/>
          </a:bodyPr>
          <a:lstStyle/>
          <a:p>
            <a:pPr defTabSz="1218895"/>
            <a:r>
              <a:rPr lang="en-US" sz="2400" b="1" kern="0" dirty="0" err="1">
                <a:solidFill>
                  <a:srgbClr val="3F3F3F"/>
                </a:solidFill>
                <a:ea typeface="Arial"/>
                <a:cs typeface="Arial"/>
              </a:rPr>
              <a:t>Penemix</a:t>
            </a:r>
            <a:r>
              <a:rPr lang="en-US" sz="2400" b="1" kern="0" dirty="0">
                <a:solidFill>
                  <a:srgbClr val="3F3F3F"/>
                </a:solidFill>
                <a:ea typeface="Arial"/>
                <a:cs typeface="Arial"/>
              </a:rPr>
              <a:t> 2+1+1 </a:t>
            </a:r>
            <a:endParaRPr lang="en" sz="2400" b="1" kern="0" dirty="0">
              <a:solidFill>
                <a:srgbClr val="3F3F3F"/>
              </a:solidFill>
              <a:ea typeface="Arial"/>
              <a:cs typeface="Arial"/>
              <a:sym typeface="Arial"/>
            </a:endParaRPr>
          </a:p>
        </p:txBody>
      </p:sp>
      <p:grpSp>
        <p:nvGrpSpPr>
          <p:cNvPr id="711" name="Shape 711"/>
          <p:cNvGrpSpPr/>
          <p:nvPr/>
        </p:nvGrpSpPr>
        <p:grpSpPr>
          <a:xfrm>
            <a:off x="8560868" y="832749"/>
            <a:ext cx="3400944" cy="897785"/>
            <a:chOff x="2113657" y="4283314"/>
            <a:chExt cx="3647460" cy="673514"/>
          </a:xfrm>
        </p:grpSpPr>
        <p:sp>
          <p:nvSpPr>
            <p:cNvPr id="712" name="Shape 712"/>
            <p:cNvSpPr txBox="1"/>
            <p:nvPr/>
          </p:nvSpPr>
          <p:spPr>
            <a:xfrm>
              <a:off x="2113657" y="4495163"/>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9000 </a:t>
              </a: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Vials (Per Hour)</a:t>
              </a:r>
              <a:endParaRPr lang="en"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713" name="Shape 713"/>
            <p:cNvSpPr txBox="1"/>
            <p:nvPr/>
          </p:nvSpPr>
          <p:spPr>
            <a:xfrm>
              <a:off x="2113658" y="4283314"/>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rPr>
                <a:t>Production capacity</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30" name="Shape 451"/>
          <p:cNvSpPr/>
          <p:nvPr/>
        </p:nvSpPr>
        <p:spPr>
          <a:xfrm rot="1795255">
            <a:off x="8958484" y="273676"/>
            <a:ext cx="356158" cy="656509"/>
          </a:xfrm>
          <a:custGeom>
            <a:avLst/>
            <a:gdLst/>
            <a:ahLst/>
            <a:cxnLst/>
            <a:rect l="0" t="0" r="0" b="0"/>
            <a:pathLst>
              <a:path w="120000" h="120000" extrusionOk="0">
                <a:moveTo>
                  <a:pt x="60041" y="0"/>
                </a:moveTo>
                <a:cubicBezTo>
                  <a:pt x="68312" y="142"/>
                  <a:pt x="77049" y="3617"/>
                  <a:pt x="77802" y="9249"/>
                </a:cubicBezTo>
                <a:cubicBezTo>
                  <a:pt x="79731" y="16341"/>
                  <a:pt x="68983" y="18083"/>
                  <a:pt x="72034" y="26607"/>
                </a:cubicBezTo>
                <a:lnTo>
                  <a:pt x="120000" y="26607"/>
                </a:lnTo>
                <a:lnTo>
                  <a:pt x="120000" y="53320"/>
                </a:lnTo>
                <a:cubicBezTo>
                  <a:pt x="105180" y="54850"/>
                  <a:pt x="101982" y="49006"/>
                  <a:pt x="89415" y="50069"/>
                </a:cubicBezTo>
                <a:cubicBezTo>
                  <a:pt x="79319" y="50489"/>
                  <a:pt x="73089" y="55363"/>
                  <a:pt x="72833" y="59977"/>
                </a:cubicBezTo>
                <a:cubicBezTo>
                  <a:pt x="73004" y="64029"/>
                  <a:pt x="79442" y="70012"/>
                  <a:pt x="91464" y="70060"/>
                </a:cubicBezTo>
                <a:cubicBezTo>
                  <a:pt x="106013" y="69226"/>
                  <a:pt x="103877" y="65247"/>
                  <a:pt x="120000" y="65606"/>
                </a:cubicBezTo>
                <a:lnTo>
                  <a:pt x="120000" y="93541"/>
                </a:lnTo>
                <a:lnTo>
                  <a:pt x="70059" y="93541"/>
                </a:lnTo>
                <a:cubicBezTo>
                  <a:pt x="69329" y="102697"/>
                  <a:pt x="76533" y="101447"/>
                  <a:pt x="78036" y="109608"/>
                </a:cubicBezTo>
                <a:cubicBezTo>
                  <a:pt x="77950" y="116314"/>
                  <a:pt x="67224" y="119904"/>
                  <a:pt x="59959" y="120000"/>
                </a:cubicBezTo>
                <a:cubicBezTo>
                  <a:pt x="51687" y="119857"/>
                  <a:pt x="42950" y="116382"/>
                  <a:pt x="42197" y="110750"/>
                </a:cubicBezTo>
                <a:cubicBezTo>
                  <a:pt x="40279" y="103699"/>
                  <a:pt x="50892" y="101936"/>
                  <a:pt x="47995" y="93541"/>
                </a:cubicBezTo>
                <a:lnTo>
                  <a:pt x="0" y="93541"/>
                </a:lnTo>
                <a:lnTo>
                  <a:pt x="0" y="66075"/>
                </a:lnTo>
                <a:cubicBezTo>
                  <a:pt x="15368" y="64341"/>
                  <a:pt x="18478" y="70364"/>
                  <a:pt x="31219" y="69286"/>
                </a:cubicBezTo>
                <a:cubicBezTo>
                  <a:pt x="41315" y="68866"/>
                  <a:pt x="47545" y="63992"/>
                  <a:pt x="47801" y="59379"/>
                </a:cubicBezTo>
                <a:cubicBezTo>
                  <a:pt x="47631" y="55326"/>
                  <a:pt x="41193" y="49343"/>
                  <a:pt x="29171" y="49296"/>
                </a:cubicBezTo>
                <a:cubicBezTo>
                  <a:pt x="14433" y="50140"/>
                  <a:pt x="16816" y="54212"/>
                  <a:pt x="0" y="53739"/>
                </a:cubicBezTo>
                <a:lnTo>
                  <a:pt x="0" y="26607"/>
                </a:lnTo>
                <a:lnTo>
                  <a:pt x="49932" y="26607"/>
                </a:lnTo>
                <a:cubicBezTo>
                  <a:pt x="50748" y="17288"/>
                  <a:pt x="43474" y="18596"/>
                  <a:pt x="41963" y="10391"/>
                </a:cubicBezTo>
                <a:cubicBezTo>
                  <a:pt x="42049" y="3685"/>
                  <a:pt x="52775" y="95"/>
                  <a:pt x="60041" y="0"/>
                </a:cubicBezTo>
                <a:close/>
              </a:path>
            </a:pathLst>
          </a:custGeom>
          <a:solidFill>
            <a:srgbClr val="F4BD2D"/>
          </a:solidFill>
          <a:ln>
            <a:noFill/>
          </a:ln>
          <a:scene3d>
            <a:camera prst="orthographicFront">
              <a:rot lat="0" lon="0" rev="7200000"/>
            </a:camera>
            <a:lightRig rig="threePt" dir="t"/>
          </a:scene3d>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grpSp>
        <p:nvGrpSpPr>
          <p:cNvPr id="19" name="Shape 717"/>
          <p:cNvGrpSpPr/>
          <p:nvPr/>
        </p:nvGrpSpPr>
        <p:grpSpPr>
          <a:xfrm>
            <a:off x="8560868" y="6013117"/>
            <a:ext cx="3253608" cy="897784"/>
            <a:chOff x="2113657" y="4283315"/>
            <a:chExt cx="3647460" cy="673513"/>
          </a:xfrm>
        </p:grpSpPr>
        <p:sp>
          <p:nvSpPr>
            <p:cNvPr id="21" name="Shape 718"/>
            <p:cNvSpPr txBox="1"/>
            <p:nvPr/>
          </p:nvSpPr>
          <p:spPr>
            <a:xfrm>
              <a:off x="2113657" y="4495163"/>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 </a:t>
              </a: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0.42 USD</a:t>
              </a:r>
            </a:p>
          </p:txBody>
        </p:sp>
        <p:sp>
          <p:nvSpPr>
            <p:cNvPr id="22" name="Shape 719"/>
            <p:cNvSpPr txBox="1"/>
            <p:nvPr/>
          </p:nvSpPr>
          <p:spPr>
            <a:xfrm>
              <a:off x="2113658" y="4283315"/>
              <a:ext cx="3647459" cy="276999"/>
            </a:xfrm>
            <a:prstGeom prst="rect">
              <a:avLst/>
            </a:prstGeom>
            <a:noFill/>
            <a:ln>
              <a:noFill/>
            </a:ln>
          </p:spPr>
          <p:txBody>
            <a:bodyPr wrap="square" lIns="121868" tIns="60917" rIns="121868" bIns="60917" anchor="t" anchorCtr="0">
              <a:noAutofit/>
            </a:bodyPr>
            <a:lstStyle/>
            <a:p>
              <a:pPr defTabSz="1218895"/>
              <a:r>
                <a:rPr lang="en-US" b="1" kern="0" dirty="0" smtClean="0">
                  <a:solidFill>
                    <a:srgbClr val="595959"/>
                  </a:solidFill>
                  <a:latin typeface="Times New Roman" panose="02020603050405020304" pitchFamily="18" charset="0"/>
                  <a:ea typeface="Arial"/>
                  <a:cs typeface="Times New Roman" panose="02020603050405020304" pitchFamily="18" charset="0"/>
                  <a:sym typeface="Arial"/>
                </a:rPr>
                <a:t>Sales’ Price</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24" name="Shape 974"/>
          <p:cNvSpPr/>
          <p:nvPr/>
        </p:nvSpPr>
        <p:spPr>
          <a:xfrm rot="10800000">
            <a:off x="8959685" y="5491253"/>
            <a:ext cx="353751" cy="528546"/>
          </a:xfrm>
          <a:custGeom>
            <a:avLst/>
            <a:gdLst/>
            <a:ahLst/>
            <a:cxnLst/>
            <a:rect l="0" t="0" r="0" b="0"/>
            <a:pathLst>
              <a:path w="120000" h="120000" extrusionOk="0">
                <a:moveTo>
                  <a:pt x="51597" y="50921"/>
                </a:moveTo>
                <a:lnTo>
                  <a:pt x="51597" y="19698"/>
                </a:lnTo>
                <a:cubicBezTo>
                  <a:pt x="47669" y="20191"/>
                  <a:pt x="43916" y="21082"/>
                  <a:pt x="40531" y="22332"/>
                </a:cubicBezTo>
                <a:cubicBezTo>
                  <a:pt x="30598" y="26001"/>
                  <a:pt x="25457" y="32166"/>
                  <a:pt x="27169" y="38355"/>
                </a:cubicBezTo>
                <a:cubicBezTo>
                  <a:pt x="29239" y="46431"/>
                  <a:pt x="39005" y="49155"/>
                  <a:pt x="51597" y="50921"/>
                </a:cubicBezTo>
                <a:close/>
                <a:moveTo>
                  <a:pt x="67852" y="100379"/>
                </a:moveTo>
                <a:cubicBezTo>
                  <a:pt x="71963" y="99887"/>
                  <a:pt x="75901" y="98973"/>
                  <a:pt x="79437" y="97667"/>
                </a:cubicBezTo>
                <a:cubicBezTo>
                  <a:pt x="89370" y="93998"/>
                  <a:pt x="94511" y="87833"/>
                  <a:pt x="92799" y="81644"/>
                </a:cubicBezTo>
                <a:cubicBezTo>
                  <a:pt x="89506" y="73388"/>
                  <a:pt x="79840" y="69732"/>
                  <a:pt x="67852" y="67361"/>
                </a:cubicBezTo>
                <a:close/>
                <a:moveTo>
                  <a:pt x="67852" y="120000"/>
                </a:moveTo>
                <a:lnTo>
                  <a:pt x="51597" y="120000"/>
                </a:lnTo>
                <a:lnTo>
                  <a:pt x="51597" y="114256"/>
                </a:lnTo>
                <a:cubicBezTo>
                  <a:pt x="45417" y="113829"/>
                  <a:pt x="39328" y="112890"/>
                  <a:pt x="33554" y="111448"/>
                </a:cubicBezTo>
                <a:cubicBezTo>
                  <a:pt x="13606" y="106463"/>
                  <a:pt x="696" y="96271"/>
                  <a:pt x="0" y="84958"/>
                </a:cubicBezTo>
                <a:lnTo>
                  <a:pt x="26861" y="84529"/>
                </a:lnTo>
                <a:cubicBezTo>
                  <a:pt x="27245" y="90776"/>
                  <a:pt x="34374" y="96404"/>
                  <a:pt x="45389" y="99156"/>
                </a:cubicBezTo>
                <a:cubicBezTo>
                  <a:pt x="47394" y="99657"/>
                  <a:pt x="49467" y="100048"/>
                  <a:pt x="51597" y="100293"/>
                </a:cubicBezTo>
                <a:lnTo>
                  <a:pt x="51597" y="64682"/>
                </a:lnTo>
                <a:cubicBezTo>
                  <a:pt x="30368" y="61567"/>
                  <a:pt x="7690" y="58004"/>
                  <a:pt x="556" y="40045"/>
                </a:cubicBezTo>
                <a:cubicBezTo>
                  <a:pt x="-2422" y="28913"/>
                  <a:pt x="6883" y="17850"/>
                  <a:pt x="24755" y="11249"/>
                </a:cubicBezTo>
                <a:cubicBezTo>
                  <a:pt x="32832" y="8265"/>
                  <a:pt x="42066" y="6412"/>
                  <a:pt x="51597" y="5737"/>
                </a:cubicBezTo>
                <a:lnTo>
                  <a:pt x="51597" y="0"/>
                </a:lnTo>
                <a:lnTo>
                  <a:pt x="67852" y="0"/>
                </a:lnTo>
                <a:lnTo>
                  <a:pt x="67852" y="5703"/>
                </a:lnTo>
                <a:cubicBezTo>
                  <a:pt x="74209" y="6118"/>
                  <a:pt x="80479" y="7068"/>
                  <a:pt x="86414" y="8551"/>
                </a:cubicBezTo>
                <a:cubicBezTo>
                  <a:pt x="106363" y="13536"/>
                  <a:pt x="119273" y="23728"/>
                  <a:pt x="119969" y="35041"/>
                </a:cubicBezTo>
                <a:lnTo>
                  <a:pt x="93108" y="35470"/>
                </a:lnTo>
                <a:cubicBezTo>
                  <a:pt x="92723" y="29223"/>
                  <a:pt x="85594" y="23595"/>
                  <a:pt x="74579" y="20843"/>
                </a:cubicBezTo>
                <a:cubicBezTo>
                  <a:pt x="72410" y="20301"/>
                  <a:pt x="70160" y="19888"/>
                  <a:pt x="67852" y="19639"/>
                </a:cubicBezTo>
                <a:lnTo>
                  <a:pt x="67852" y="52969"/>
                </a:lnTo>
                <a:cubicBezTo>
                  <a:pt x="88284" y="55535"/>
                  <a:pt x="110482" y="59921"/>
                  <a:pt x="119411" y="79734"/>
                </a:cubicBezTo>
                <a:cubicBezTo>
                  <a:pt x="122511" y="90942"/>
                  <a:pt x="113201" y="102106"/>
                  <a:pt x="95213" y="108750"/>
                </a:cubicBezTo>
                <a:cubicBezTo>
                  <a:pt x="86990" y="111788"/>
                  <a:pt x="77568" y="113654"/>
                  <a:pt x="67852" y="114293"/>
                </a:cubicBezTo>
                <a:close/>
              </a:path>
            </a:pathLst>
          </a:custGeom>
          <a:solidFill>
            <a:schemeClr val="accent3">
              <a:lumMod val="75000"/>
            </a:schemeClr>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dk1"/>
              </a:solidFill>
              <a:latin typeface="Arial"/>
              <a:ea typeface="Arial"/>
              <a:cs typeface="Arial"/>
              <a:sym typeface="Arial"/>
            </a:endParaRPr>
          </a:p>
        </p:txBody>
      </p:sp>
      <p:pic>
        <p:nvPicPr>
          <p:cNvPr id="23" name="Picture 2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0412" y="327810"/>
            <a:ext cx="1371600" cy="1371600"/>
          </a:xfrm>
          <a:prstGeom prst="rect">
            <a:avLst/>
          </a:prstGeom>
        </p:spPr>
      </p:pic>
      <p:sp>
        <p:nvSpPr>
          <p:cNvPr id="707" name="Shape 707"/>
          <p:cNvSpPr txBox="1"/>
          <p:nvPr/>
        </p:nvSpPr>
        <p:spPr>
          <a:xfrm>
            <a:off x="455612" y="2714236"/>
            <a:ext cx="3886200" cy="3076964"/>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kern="0" dirty="0" smtClean="0">
                <a:solidFill>
                  <a:srgbClr val="3F3F3F"/>
                </a:solidFill>
                <a:latin typeface="Times New Roman" panose="02020603050405020304" pitchFamily="18" charset="0"/>
                <a:ea typeface="Arial"/>
                <a:cs typeface="Times New Roman" panose="02020603050405020304" pitchFamily="18" charset="0"/>
                <a:sym typeface="Arial"/>
              </a:rPr>
              <a:t>Combination </a:t>
            </a:r>
            <a:r>
              <a:rPr lang="en-US" kern="0" dirty="0">
                <a:solidFill>
                  <a:srgbClr val="3F3F3F"/>
                </a:solidFill>
                <a:latin typeface="Times New Roman" panose="02020603050405020304" pitchFamily="18" charset="0"/>
                <a:ea typeface="Arial"/>
                <a:cs typeface="Times New Roman" panose="02020603050405020304" pitchFamily="18" charset="0"/>
                <a:sym typeface="Arial"/>
              </a:rPr>
              <a:t>of three types of </a:t>
            </a:r>
            <a:r>
              <a:rPr lang="en-US" kern="0" dirty="0" err="1" smtClean="0">
                <a:solidFill>
                  <a:srgbClr val="3F3F3F"/>
                </a:solidFill>
                <a:latin typeface="Times New Roman" panose="02020603050405020304" pitchFamily="18" charset="0"/>
                <a:ea typeface="Arial"/>
                <a:cs typeface="Times New Roman" panose="02020603050405020304" pitchFamily="18" charset="0"/>
                <a:sym typeface="Arial"/>
              </a:rPr>
              <a:t>penicillins</a:t>
            </a:r>
            <a:r>
              <a:rPr lang="en-US" kern="0" dirty="0" smtClean="0">
                <a:solidFill>
                  <a:srgbClr val="3F3F3F"/>
                </a:solidFill>
                <a:latin typeface="Times New Roman" panose="02020603050405020304" pitchFamily="18" charset="0"/>
                <a:ea typeface="Arial"/>
                <a:cs typeface="Times New Roman" panose="02020603050405020304" pitchFamily="18" charset="0"/>
                <a:sym typeface="Arial"/>
              </a:rPr>
              <a:t>:</a:t>
            </a:r>
          </a:p>
          <a:p>
            <a:pPr marL="742950" lvl="1" indent="-285750" defTabSz="1218895">
              <a:buFont typeface="Arial" panose="020B0604020202020204" pitchFamily="34" charset="0"/>
              <a:buChar char="•"/>
            </a:pPr>
            <a:r>
              <a:rPr lang="it-IT" sz="1600" kern="0" dirty="0">
                <a:solidFill>
                  <a:srgbClr val="3F3F3F"/>
                </a:solidFill>
                <a:latin typeface="Times New Roman" panose="02020603050405020304" pitchFamily="18" charset="0"/>
                <a:ea typeface="Arial"/>
                <a:cs typeface="Times New Roman" panose="02020603050405020304" pitchFamily="18" charset="0"/>
                <a:sym typeface="Arial"/>
              </a:rPr>
              <a:t>Penicillin G </a:t>
            </a:r>
            <a:r>
              <a:rPr lang="it-IT" sz="1600" kern="0" dirty="0" smtClean="0">
                <a:solidFill>
                  <a:srgbClr val="3F3F3F"/>
                </a:solidFill>
                <a:latin typeface="Times New Roman" panose="02020603050405020304" pitchFamily="18" charset="0"/>
                <a:ea typeface="Arial"/>
                <a:cs typeface="Times New Roman" panose="02020603050405020304" pitchFamily="18" charset="0"/>
                <a:sym typeface="Arial"/>
              </a:rPr>
              <a:t>Benzathine</a:t>
            </a:r>
          </a:p>
          <a:p>
            <a:pPr marL="742950" lvl="1" indent="-285750" defTabSz="1218895">
              <a:buFont typeface="Arial" panose="020B0604020202020204" pitchFamily="34" charset="0"/>
              <a:buChar char="•"/>
            </a:pPr>
            <a:r>
              <a:rPr lang="it-IT" sz="1600" kern="0" dirty="0" smtClean="0">
                <a:solidFill>
                  <a:srgbClr val="3F3F3F"/>
                </a:solidFill>
                <a:latin typeface="Times New Roman" panose="02020603050405020304" pitchFamily="18" charset="0"/>
                <a:ea typeface="Arial"/>
                <a:cs typeface="Times New Roman" panose="02020603050405020304" pitchFamily="18" charset="0"/>
                <a:sym typeface="Arial"/>
              </a:rPr>
              <a:t>Penicillin </a:t>
            </a:r>
            <a:r>
              <a:rPr lang="it-IT" sz="1600" kern="0" dirty="0">
                <a:solidFill>
                  <a:srgbClr val="3F3F3F"/>
                </a:solidFill>
                <a:latin typeface="Times New Roman" panose="02020603050405020304" pitchFamily="18" charset="0"/>
                <a:ea typeface="Arial"/>
                <a:cs typeface="Times New Roman" panose="02020603050405020304" pitchFamily="18" charset="0"/>
                <a:sym typeface="Arial"/>
              </a:rPr>
              <a:t>G </a:t>
            </a:r>
            <a:r>
              <a:rPr lang="it-IT" sz="1600" kern="0" dirty="0" smtClean="0">
                <a:solidFill>
                  <a:srgbClr val="3F3F3F"/>
                </a:solidFill>
                <a:latin typeface="Times New Roman" panose="02020603050405020304" pitchFamily="18" charset="0"/>
                <a:ea typeface="Arial"/>
                <a:cs typeface="Times New Roman" panose="02020603050405020304" pitchFamily="18" charset="0"/>
                <a:sym typeface="Arial"/>
              </a:rPr>
              <a:t>Procaine</a:t>
            </a:r>
          </a:p>
          <a:p>
            <a:pPr marL="742950" lvl="1" indent="-285750" defTabSz="1218895">
              <a:buFont typeface="Arial" panose="020B0604020202020204" pitchFamily="34" charset="0"/>
              <a:buChar char="•"/>
            </a:pPr>
            <a:r>
              <a:rPr lang="it-IT" sz="1600" kern="0" dirty="0" smtClean="0">
                <a:solidFill>
                  <a:srgbClr val="3F3F3F"/>
                </a:solidFill>
                <a:latin typeface="Times New Roman" panose="02020603050405020304" pitchFamily="18" charset="0"/>
                <a:ea typeface="Arial"/>
                <a:cs typeface="Times New Roman" panose="02020603050405020304" pitchFamily="18" charset="0"/>
                <a:sym typeface="Arial"/>
              </a:rPr>
              <a:t>Penicillin </a:t>
            </a:r>
            <a:r>
              <a:rPr lang="it-IT" sz="1600" kern="0" dirty="0">
                <a:solidFill>
                  <a:srgbClr val="3F3F3F"/>
                </a:solidFill>
                <a:latin typeface="Times New Roman" panose="02020603050405020304" pitchFamily="18" charset="0"/>
                <a:ea typeface="Arial"/>
                <a:cs typeface="Times New Roman" panose="02020603050405020304" pitchFamily="18" charset="0"/>
                <a:sym typeface="Arial"/>
              </a:rPr>
              <a:t>G </a:t>
            </a:r>
            <a:r>
              <a:rPr lang="it-IT" sz="1600" kern="0" dirty="0" smtClean="0">
                <a:solidFill>
                  <a:srgbClr val="3F3F3F"/>
                </a:solidFill>
                <a:latin typeface="Times New Roman" panose="02020603050405020304" pitchFamily="18" charset="0"/>
                <a:ea typeface="Arial"/>
                <a:cs typeface="Times New Roman" panose="02020603050405020304" pitchFamily="18" charset="0"/>
                <a:sym typeface="Arial"/>
              </a:rPr>
              <a:t>Potassium</a:t>
            </a:r>
          </a:p>
          <a:p>
            <a:pPr marL="742950" lvl="1" indent="-285750" defTabSz="1218895">
              <a:buFont typeface="Arial" panose="020B0604020202020204" pitchFamily="34" charset="0"/>
              <a:buChar char="•"/>
            </a:pPr>
            <a:endParaRPr lang="en-US" sz="1600" kern="0" dirty="0">
              <a:solidFill>
                <a:srgbClr val="3F3F3F"/>
              </a:solidFill>
              <a:latin typeface="Times New Roman" panose="02020603050405020304" pitchFamily="18" charset="0"/>
              <a:ea typeface="Arial"/>
              <a:cs typeface="Times New Roman" panose="02020603050405020304" pitchFamily="18" charset="0"/>
              <a:sym typeface="Arial"/>
            </a:endParaRPr>
          </a:p>
          <a:p>
            <a:pPr marL="285750" indent="-285750" defTabSz="1218895">
              <a:buFont typeface="Arial" panose="020B0604020202020204" pitchFamily="34" charset="0"/>
              <a:buChar char="•"/>
            </a:pPr>
            <a:r>
              <a:rPr lang="en-US" kern="0" dirty="0" err="1">
                <a:solidFill>
                  <a:srgbClr val="3F3F3F"/>
                </a:solidFill>
                <a:latin typeface="Times New Roman" panose="02020603050405020304" pitchFamily="18" charset="0"/>
                <a:ea typeface="Arial"/>
                <a:cs typeface="Times New Roman" panose="02020603050405020304" pitchFamily="18" charset="0"/>
                <a:sym typeface="Arial"/>
              </a:rPr>
              <a:t>Penemix</a:t>
            </a:r>
            <a:r>
              <a:rPr lang="en-US" kern="0" dirty="0">
                <a:solidFill>
                  <a:srgbClr val="3F3F3F"/>
                </a:solidFill>
                <a:latin typeface="Times New Roman" panose="02020603050405020304" pitchFamily="18" charset="0"/>
                <a:ea typeface="Arial"/>
                <a:cs typeface="Times New Roman" panose="02020603050405020304" pitchFamily="18" charset="0"/>
                <a:sym typeface="Arial"/>
              </a:rPr>
              <a:t> is used For the treatment of infections Caused by bacteria Sensitive to penicillin, in horses, Cattle, Sheep, dogs and cats, where long acting therapy is required</a:t>
            </a:r>
            <a:r>
              <a:rPr lang="en-US" kern="0" dirty="0" smtClean="0">
                <a:solidFill>
                  <a:srgbClr val="3F3F3F"/>
                </a:solidFill>
                <a:latin typeface="Times New Roman" panose="02020603050405020304" pitchFamily="18" charset="0"/>
                <a:ea typeface="Arial"/>
                <a:cs typeface="Times New Roman" panose="02020603050405020304" pitchFamily="18" charset="0"/>
                <a:sym typeface="Arial"/>
              </a:rPr>
              <a:t>.</a:t>
            </a:r>
            <a:endParaRPr lang="en-US" kern="0" dirty="0">
              <a:solidFill>
                <a:srgbClr val="3F3F3F"/>
              </a:solidFill>
              <a:latin typeface="Times New Roman" panose="02020603050405020304" pitchFamily="18" charset="0"/>
              <a:ea typeface="Arial"/>
              <a:cs typeface="Times New Roman" panose="02020603050405020304" pitchFamily="18" charset="0"/>
              <a:sym typeface="Arial"/>
            </a:endParaRPr>
          </a:p>
          <a:p>
            <a:pPr defTabSz="1218895"/>
            <a:endParaRPr lang="en-US" sz="1550" kern="0" dirty="0">
              <a:solidFill>
                <a:srgbClr val="3F3F3F"/>
              </a:solidFill>
              <a:ea typeface="Arial"/>
              <a:cs typeface="Arial"/>
              <a:sym typeface="Arial"/>
            </a:endParaRPr>
          </a:p>
        </p:txBody>
      </p:sp>
      <p:pic>
        <p:nvPicPr>
          <p:cNvPr id="4" name="Picture 3"/>
          <p:cNvPicPr>
            <a:picLocks noChangeAspect="1"/>
          </p:cNvPicPr>
          <p:nvPr/>
        </p:nvPicPr>
        <p:blipFill rotWithShape="1">
          <a:blip r:embed="rId4">
            <a:extLst>
              <a:ext uri="{28A0092B-C50C-407E-A947-70E740481C1C}">
                <a14:useLocalDpi xmlns:a14="http://schemas.microsoft.com/office/drawing/2010/main" val="0"/>
              </a:ext>
            </a:extLst>
          </a:blip>
          <a:srcRect l="20467" r="8159"/>
          <a:stretch/>
        </p:blipFill>
        <p:spPr>
          <a:xfrm>
            <a:off x="4341812" y="1371600"/>
            <a:ext cx="4140161" cy="4763165"/>
          </a:xfrm>
          <a:prstGeom prst="rect">
            <a:avLst/>
          </a:prstGeom>
        </p:spPr>
      </p:pic>
      <p:sp>
        <p:nvSpPr>
          <p:cNvPr id="25" name="Shape 708"/>
          <p:cNvSpPr txBox="1"/>
          <p:nvPr/>
        </p:nvSpPr>
        <p:spPr>
          <a:xfrm>
            <a:off x="1979612" y="1066800"/>
            <a:ext cx="4038600" cy="632610"/>
          </a:xfrm>
          <a:prstGeom prst="rect">
            <a:avLst/>
          </a:prstGeom>
          <a:noFill/>
          <a:ln>
            <a:noFill/>
          </a:ln>
        </p:spPr>
        <p:txBody>
          <a:bodyPr wrap="square" lIns="121868" tIns="60917" rIns="121868" bIns="60917" anchor="t" anchorCtr="0">
            <a:noAutofit/>
          </a:bodyPr>
          <a:lstStyle/>
          <a:p>
            <a:pPr defTabSz="1218895"/>
            <a:r>
              <a:rPr lang="en-US" sz="4000" b="1" kern="0" dirty="0" smtClean="0">
                <a:solidFill>
                  <a:srgbClr val="22458A"/>
                </a:solidFill>
                <a:latin typeface="Eras Bold ITC" panose="020B0907030504020204" pitchFamily="34" charset="0"/>
                <a:ea typeface="Arial"/>
                <a:cs typeface="Calibri" panose="020F0502020204030204" pitchFamily="34" charset="0"/>
                <a:sym typeface="Arial"/>
              </a:rPr>
              <a:t>Nasr</a:t>
            </a:r>
            <a:endParaRPr lang="en" sz="2800" b="1" kern="0" dirty="0">
              <a:solidFill>
                <a:srgbClr val="22458A"/>
              </a:solidFill>
              <a:latin typeface="Eras Bold ITC" panose="020B0907030504020204" pitchFamily="34" charset="0"/>
              <a:ea typeface="Arial"/>
              <a:cs typeface="Calibri" panose="020F0502020204030204" pitchFamily="34" charset="0"/>
              <a:sym typeface="Arial"/>
            </a:endParaRPr>
          </a:p>
        </p:txBody>
      </p:sp>
      <p:sp>
        <p:nvSpPr>
          <p:cNvPr id="26" name="Shape 715"/>
          <p:cNvSpPr/>
          <p:nvPr/>
        </p:nvSpPr>
        <p:spPr>
          <a:xfrm>
            <a:off x="8913812" y="1882516"/>
            <a:ext cx="445583" cy="444279"/>
          </a:xfrm>
          <a:custGeom>
            <a:avLst/>
            <a:gdLst/>
            <a:ahLst/>
            <a:cxnLst/>
            <a:rect l="0" t="0" r="0" b="0"/>
            <a:pathLst>
              <a:path w="120000" h="120000" extrusionOk="0">
                <a:moveTo>
                  <a:pt x="26666" y="100217"/>
                </a:moveTo>
                <a:cubicBezTo>
                  <a:pt x="25193" y="100217"/>
                  <a:pt x="24000" y="101415"/>
                  <a:pt x="24000" y="102892"/>
                </a:cubicBezTo>
                <a:cubicBezTo>
                  <a:pt x="24000" y="104369"/>
                  <a:pt x="25193" y="105566"/>
                  <a:pt x="26666" y="105566"/>
                </a:cubicBezTo>
                <a:lnTo>
                  <a:pt x="93333" y="105566"/>
                </a:lnTo>
                <a:cubicBezTo>
                  <a:pt x="94806" y="105566"/>
                  <a:pt x="96000" y="104369"/>
                  <a:pt x="96000" y="102892"/>
                </a:cubicBezTo>
                <a:cubicBezTo>
                  <a:pt x="96000" y="101415"/>
                  <a:pt x="94806" y="100217"/>
                  <a:pt x="93333" y="100217"/>
                </a:cubicBezTo>
                <a:close/>
                <a:moveTo>
                  <a:pt x="26666" y="87913"/>
                </a:moveTo>
                <a:cubicBezTo>
                  <a:pt x="25193" y="87913"/>
                  <a:pt x="24000" y="89111"/>
                  <a:pt x="24000" y="90588"/>
                </a:cubicBezTo>
                <a:cubicBezTo>
                  <a:pt x="24000" y="92065"/>
                  <a:pt x="25193" y="93262"/>
                  <a:pt x="26666" y="93262"/>
                </a:cubicBezTo>
                <a:lnTo>
                  <a:pt x="93333" y="93262"/>
                </a:lnTo>
                <a:cubicBezTo>
                  <a:pt x="94806" y="93262"/>
                  <a:pt x="96000" y="92065"/>
                  <a:pt x="96000" y="90588"/>
                </a:cubicBezTo>
                <a:cubicBezTo>
                  <a:pt x="96000" y="89111"/>
                  <a:pt x="94806" y="87913"/>
                  <a:pt x="93333" y="87913"/>
                </a:cubicBezTo>
                <a:close/>
                <a:moveTo>
                  <a:pt x="26666" y="75609"/>
                </a:moveTo>
                <a:cubicBezTo>
                  <a:pt x="25193" y="75609"/>
                  <a:pt x="24000" y="76806"/>
                  <a:pt x="24000" y="78284"/>
                </a:cubicBezTo>
                <a:cubicBezTo>
                  <a:pt x="24000" y="79761"/>
                  <a:pt x="25193" y="80958"/>
                  <a:pt x="26666" y="80958"/>
                </a:cubicBezTo>
                <a:lnTo>
                  <a:pt x="93333" y="80958"/>
                </a:lnTo>
                <a:cubicBezTo>
                  <a:pt x="94806" y="80958"/>
                  <a:pt x="96000" y="79761"/>
                  <a:pt x="96000" y="78284"/>
                </a:cubicBezTo>
                <a:cubicBezTo>
                  <a:pt x="96000" y="76806"/>
                  <a:pt x="94806" y="75609"/>
                  <a:pt x="93333" y="75609"/>
                </a:cubicBezTo>
                <a:close/>
                <a:moveTo>
                  <a:pt x="26666" y="63305"/>
                </a:moveTo>
                <a:cubicBezTo>
                  <a:pt x="25193" y="63305"/>
                  <a:pt x="24000" y="64502"/>
                  <a:pt x="24000" y="65979"/>
                </a:cubicBezTo>
                <a:cubicBezTo>
                  <a:pt x="24000" y="67457"/>
                  <a:pt x="25193" y="68654"/>
                  <a:pt x="26666" y="68654"/>
                </a:cubicBezTo>
                <a:lnTo>
                  <a:pt x="93333" y="68654"/>
                </a:lnTo>
                <a:cubicBezTo>
                  <a:pt x="94806" y="68654"/>
                  <a:pt x="96000" y="67457"/>
                  <a:pt x="96000" y="65979"/>
                </a:cubicBezTo>
                <a:cubicBezTo>
                  <a:pt x="96000" y="64502"/>
                  <a:pt x="94806" y="63305"/>
                  <a:pt x="93333" y="63305"/>
                </a:cubicBezTo>
                <a:close/>
                <a:moveTo>
                  <a:pt x="26666" y="51001"/>
                </a:moveTo>
                <a:cubicBezTo>
                  <a:pt x="25193" y="51001"/>
                  <a:pt x="24000" y="52198"/>
                  <a:pt x="24000" y="53675"/>
                </a:cubicBezTo>
                <a:cubicBezTo>
                  <a:pt x="24000" y="55152"/>
                  <a:pt x="25193" y="56350"/>
                  <a:pt x="26666" y="56350"/>
                </a:cubicBezTo>
                <a:lnTo>
                  <a:pt x="93333" y="56350"/>
                </a:lnTo>
                <a:cubicBezTo>
                  <a:pt x="94806" y="56350"/>
                  <a:pt x="96000" y="55152"/>
                  <a:pt x="96000" y="53675"/>
                </a:cubicBezTo>
                <a:cubicBezTo>
                  <a:pt x="96000" y="52198"/>
                  <a:pt x="94806" y="51001"/>
                  <a:pt x="93333" y="51001"/>
                </a:cubicBezTo>
                <a:close/>
                <a:moveTo>
                  <a:pt x="26666" y="38697"/>
                </a:moveTo>
                <a:cubicBezTo>
                  <a:pt x="25193" y="38697"/>
                  <a:pt x="24000" y="39894"/>
                  <a:pt x="24000" y="41371"/>
                </a:cubicBezTo>
                <a:cubicBezTo>
                  <a:pt x="24000" y="42848"/>
                  <a:pt x="25193" y="44046"/>
                  <a:pt x="26666" y="44046"/>
                </a:cubicBezTo>
                <a:lnTo>
                  <a:pt x="93333" y="44046"/>
                </a:lnTo>
                <a:cubicBezTo>
                  <a:pt x="94806" y="44046"/>
                  <a:pt x="96000" y="42848"/>
                  <a:pt x="96000" y="41371"/>
                </a:cubicBezTo>
                <a:cubicBezTo>
                  <a:pt x="96000" y="39894"/>
                  <a:pt x="94806" y="38697"/>
                  <a:pt x="93333" y="38697"/>
                </a:cubicBezTo>
                <a:close/>
                <a:moveTo>
                  <a:pt x="0" y="11366"/>
                </a:moveTo>
                <a:lnTo>
                  <a:pt x="6739" y="11366"/>
                </a:lnTo>
                <a:lnTo>
                  <a:pt x="6739" y="17459"/>
                </a:lnTo>
                <a:cubicBezTo>
                  <a:pt x="6739" y="22260"/>
                  <a:pt x="10619" y="26151"/>
                  <a:pt x="15405" y="26151"/>
                </a:cubicBezTo>
                <a:cubicBezTo>
                  <a:pt x="20192" y="26151"/>
                  <a:pt x="24072" y="22260"/>
                  <a:pt x="24072" y="17459"/>
                </a:cubicBezTo>
                <a:lnTo>
                  <a:pt x="24072" y="11366"/>
                </a:lnTo>
                <a:lnTo>
                  <a:pt x="29716" y="11366"/>
                </a:lnTo>
                <a:lnTo>
                  <a:pt x="29716" y="17459"/>
                </a:lnTo>
                <a:cubicBezTo>
                  <a:pt x="29716" y="22260"/>
                  <a:pt x="33597" y="26151"/>
                  <a:pt x="38383" y="26151"/>
                </a:cubicBezTo>
                <a:cubicBezTo>
                  <a:pt x="43170" y="26151"/>
                  <a:pt x="47050" y="22260"/>
                  <a:pt x="47050" y="17459"/>
                </a:cubicBezTo>
                <a:lnTo>
                  <a:pt x="47050" y="11366"/>
                </a:lnTo>
                <a:lnTo>
                  <a:pt x="52694" y="11366"/>
                </a:lnTo>
                <a:lnTo>
                  <a:pt x="52694" y="17459"/>
                </a:lnTo>
                <a:cubicBezTo>
                  <a:pt x="52694" y="22260"/>
                  <a:pt x="56574" y="26151"/>
                  <a:pt x="61361" y="26151"/>
                </a:cubicBezTo>
                <a:cubicBezTo>
                  <a:pt x="66147" y="26151"/>
                  <a:pt x="70028" y="22260"/>
                  <a:pt x="70028" y="17459"/>
                </a:cubicBezTo>
                <a:lnTo>
                  <a:pt x="70028" y="11366"/>
                </a:lnTo>
                <a:lnTo>
                  <a:pt x="75672" y="11366"/>
                </a:lnTo>
                <a:lnTo>
                  <a:pt x="75672" y="17459"/>
                </a:lnTo>
                <a:cubicBezTo>
                  <a:pt x="75672" y="22260"/>
                  <a:pt x="79552" y="26151"/>
                  <a:pt x="84339" y="26151"/>
                </a:cubicBezTo>
                <a:cubicBezTo>
                  <a:pt x="89125" y="26151"/>
                  <a:pt x="93005" y="22260"/>
                  <a:pt x="93005" y="17459"/>
                </a:cubicBezTo>
                <a:lnTo>
                  <a:pt x="93005" y="11366"/>
                </a:lnTo>
                <a:lnTo>
                  <a:pt x="98650" y="11366"/>
                </a:lnTo>
                <a:lnTo>
                  <a:pt x="98650" y="17459"/>
                </a:lnTo>
                <a:cubicBezTo>
                  <a:pt x="98650" y="22259"/>
                  <a:pt x="102530" y="26151"/>
                  <a:pt x="107316" y="26151"/>
                </a:cubicBezTo>
                <a:cubicBezTo>
                  <a:pt x="112103" y="26151"/>
                  <a:pt x="115983" y="22259"/>
                  <a:pt x="115983" y="17459"/>
                </a:cubicBezTo>
                <a:lnTo>
                  <a:pt x="115983" y="11366"/>
                </a:lnTo>
                <a:lnTo>
                  <a:pt x="120000" y="11366"/>
                </a:lnTo>
                <a:lnTo>
                  <a:pt x="120000" y="120000"/>
                </a:lnTo>
                <a:lnTo>
                  <a:pt x="0" y="120000"/>
                </a:lnTo>
                <a:close/>
                <a:moveTo>
                  <a:pt x="15405" y="0"/>
                </a:moveTo>
                <a:cubicBezTo>
                  <a:pt x="17983" y="0"/>
                  <a:pt x="20072" y="2095"/>
                  <a:pt x="20072" y="4680"/>
                </a:cubicBezTo>
                <a:lnTo>
                  <a:pt x="20072" y="18051"/>
                </a:lnTo>
                <a:cubicBezTo>
                  <a:pt x="20072" y="20636"/>
                  <a:pt x="17983" y="22732"/>
                  <a:pt x="15405" y="22732"/>
                </a:cubicBezTo>
                <a:cubicBezTo>
                  <a:pt x="12828" y="22732"/>
                  <a:pt x="10739" y="20636"/>
                  <a:pt x="10739" y="18051"/>
                </a:cubicBezTo>
                <a:lnTo>
                  <a:pt x="10739" y="4680"/>
                </a:lnTo>
                <a:cubicBezTo>
                  <a:pt x="10739" y="2095"/>
                  <a:pt x="12828" y="0"/>
                  <a:pt x="15405" y="0"/>
                </a:cubicBezTo>
                <a:close/>
                <a:moveTo>
                  <a:pt x="38383" y="0"/>
                </a:moveTo>
                <a:cubicBezTo>
                  <a:pt x="40960" y="0"/>
                  <a:pt x="43050" y="2095"/>
                  <a:pt x="43050" y="4680"/>
                </a:cubicBezTo>
                <a:lnTo>
                  <a:pt x="43050" y="18051"/>
                </a:lnTo>
                <a:cubicBezTo>
                  <a:pt x="43050" y="20636"/>
                  <a:pt x="40960" y="22732"/>
                  <a:pt x="38383" y="22732"/>
                </a:cubicBezTo>
                <a:cubicBezTo>
                  <a:pt x="35806" y="22732"/>
                  <a:pt x="33716" y="20636"/>
                  <a:pt x="33716" y="18051"/>
                </a:cubicBezTo>
                <a:lnTo>
                  <a:pt x="33716" y="4680"/>
                </a:lnTo>
                <a:cubicBezTo>
                  <a:pt x="33716" y="2095"/>
                  <a:pt x="35806" y="0"/>
                  <a:pt x="38383" y="0"/>
                </a:cubicBezTo>
                <a:close/>
                <a:moveTo>
                  <a:pt x="61361" y="0"/>
                </a:moveTo>
                <a:cubicBezTo>
                  <a:pt x="63938" y="0"/>
                  <a:pt x="66028" y="2095"/>
                  <a:pt x="66028" y="4680"/>
                </a:cubicBezTo>
                <a:lnTo>
                  <a:pt x="66028" y="18051"/>
                </a:lnTo>
                <a:cubicBezTo>
                  <a:pt x="66028" y="20636"/>
                  <a:pt x="63938" y="22731"/>
                  <a:pt x="61361" y="22731"/>
                </a:cubicBezTo>
                <a:cubicBezTo>
                  <a:pt x="58784" y="22731"/>
                  <a:pt x="56694" y="20636"/>
                  <a:pt x="56694" y="18051"/>
                </a:cubicBezTo>
                <a:lnTo>
                  <a:pt x="56694" y="4680"/>
                </a:lnTo>
                <a:cubicBezTo>
                  <a:pt x="56694" y="2095"/>
                  <a:pt x="58784" y="0"/>
                  <a:pt x="61361" y="0"/>
                </a:cubicBezTo>
                <a:close/>
                <a:moveTo>
                  <a:pt x="84339" y="0"/>
                </a:moveTo>
                <a:cubicBezTo>
                  <a:pt x="86916" y="0"/>
                  <a:pt x="89005" y="2095"/>
                  <a:pt x="89005" y="4680"/>
                </a:cubicBezTo>
                <a:lnTo>
                  <a:pt x="89005" y="18051"/>
                </a:lnTo>
                <a:cubicBezTo>
                  <a:pt x="89005" y="20636"/>
                  <a:pt x="86916" y="22731"/>
                  <a:pt x="84339" y="22731"/>
                </a:cubicBezTo>
                <a:cubicBezTo>
                  <a:pt x="81761" y="22731"/>
                  <a:pt x="79672" y="20636"/>
                  <a:pt x="79672" y="18051"/>
                </a:cubicBezTo>
                <a:lnTo>
                  <a:pt x="79672" y="4680"/>
                </a:lnTo>
                <a:cubicBezTo>
                  <a:pt x="79672" y="2095"/>
                  <a:pt x="81761" y="0"/>
                  <a:pt x="84339" y="0"/>
                </a:cubicBezTo>
                <a:close/>
                <a:moveTo>
                  <a:pt x="107316" y="0"/>
                </a:moveTo>
                <a:cubicBezTo>
                  <a:pt x="109894" y="0"/>
                  <a:pt x="111983" y="2095"/>
                  <a:pt x="111983" y="4680"/>
                </a:cubicBezTo>
                <a:lnTo>
                  <a:pt x="111983" y="18051"/>
                </a:lnTo>
                <a:cubicBezTo>
                  <a:pt x="111983" y="20636"/>
                  <a:pt x="109894" y="22731"/>
                  <a:pt x="107316" y="22731"/>
                </a:cubicBezTo>
                <a:cubicBezTo>
                  <a:pt x="104739" y="22731"/>
                  <a:pt x="102650" y="20636"/>
                  <a:pt x="102650" y="18051"/>
                </a:cubicBezTo>
                <a:lnTo>
                  <a:pt x="102650" y="4680"/>
                </a:lnTo>
                <a:cubicBezTo>
                  <a:pt x="102650" y="2095"/>
                  <a:pt x="104739" y="0"/>
                  <a:pt x="107316" y="0"/>
                </a:cubicBezTo>
                <a:close/>
              </a:path>
            </a:pathLst>
          </a:custGeom>
          <a:solidFill>
            <a:srgbClr val="1ED4DE"/>
          </a:solidFill>
          <a:ln>
            <a:noFill/>
          </a:ln>
        </p:spPr>
        <p:txBody>
          <a:bodyPr wrap="square" lIns="121868" tIns="60917" rIns="121868" bIns="60917" anchor="ctr" anchorCtr="0">
            <a:noAutofit/>
          </a:bodyPr>
          <a:lstStyle/>
          <a:p>
            <a:pPr algn="ctr" defTabSz="1218895"/>
            <a:endParaRPr sz="2399" kern="0">
              <a:solidFill>
                <a:srgbClr val="FFFFFF"/>
              </a:solidFill>
              <a:latin typeface="Arial"/>
              <a:ea typeface="Arial"/>
              <a:cs typeface="Arial"/>
              <a:sym typeface="Arial"/>
            </a:endParaRPr>
          </a:p>
        </p:txBody>
      </p:sp>
      <p:grpSp>
        <p:nvGrpSpPr>
          <p:cNvPr id="28" name="Shape 717"/>
          <p:cNvGrpSpPr/>
          <p:nvPr/>
        </p:nvGrpSpPr>
        <p:grpSpPr>
          <a:xfrm>
            <a:off x="8560868" y="2378816"/>
            <a:ext cx="3705744" cy="897784"/>
            <a:chOff x="2113657" y="4283315"/>
            <a:chExt cx="3887257" cy="673513"/>
          </a:xfrm>
        </p:grpSpPr>
        <p:sp>
          <p:nvSpPr>
            <p:cNvPr id="29" name="Shape 718"/>
            <p:cNvSpPr txBox="1"/>
            <p:nvPr/>
          </p:nvSpPr>
          <p:spPr>
            <a:xfrm>
              <a:off x="2113657" y="4495163"/>
              <a:ext cx="3887257"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a:solidFill>
                    <a:srgbClr val="595959"/>
                  </a:solidFill>
                  <a:latin typeface="Times New Roman" panose="02020603050405020304" pitchFamily="18" charset="0"/>
                  <a:ea typeface="Arial"/>
                  <a:cs typeface="Times New Roman" panose="02020603050405020304" pitchFamily="18" charset="0"/>
                </a:rPr>
                <a:t>Not applicable</a:t>
              </a:r>
              <a:endParaRPr lang="en"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31" name="Shape 719"/>
            <p:cNvSpPr txBox="1"/>
            <p:nvPr/>
          </p:nvSpPr>
          <p:spPr>
            <a:xfrm>
              <a:off x="2113658" y="4283315"/>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sym typeface="Arial"/>
                </a:rPr>
                <a:t>After sale services/ Guarantee</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grpSp>
        <p:nvGrpSpPr>
          <p:cNvPr id="32" name="Shape 720"/>
          <p:cNvGrpSpPr/>
          <p:nvPr/>
        </p:nvGrpSpPr>
        <p:grpSpPr>
          <a:xfrm>
            <a:off x="8560867" y="4261751"/>
            <a:ext cx="3627958" cy="897784"/>
            <a:chOff x="2113657" y="4283314"/>
            <a:chExt cx="3647460" cy="673513"/>
          </a:xfrm>
        </p:grpSpPr>
        <p:sp>
          <p:nvSpPr>
            <p:cNvPr id="33" name="Shape 721"/>
            <p:cNvSpPr txBox="1"/>
            <p:nvPr/>
          </p:nvSpPr>
          <p:spPr>
            <a:xfrm>
              <a:off x="2113657" y="4495162"/>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pt-BR" sz="1600" kern="0" dirty="0" smtClean="0">
                  <a:solidFill>
                    <a:srgbClr val="595959"/>
                  </a:solidFill>
                  <a:latin typeface="Times New Roman" panose="02020603050405020304" pitchFamily="18" charset="0"/>
                  <a:ea typeface="Arial"/>
                  <a:cs typeface="Times New Roman" panose="02020603050405020304" pitchFamily="18" charset="0"/>
                  <a:sym typeface="Arial"/>
                </a:rPr>
                <a:t>Local (Iran) Certificates </a:t>
              </a:r>
              <a:endParaRPr lang="pt-BR"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34" name="Shape 722"/>
            <p:cNvSpPr txBox="1"/>
            <p:nvPr/>
          </p:nvSpPr>
          <p:spPr>
            <a:xfrm>
              <a:off x="2113658" y="4283314"/>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sym typeface="Arial"/>
                </a:rPr>
                <a:t>Standards and legally certificates:</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35" name="Shape 450"/>
          <p:cNvSpPr/>
          <p:nvPr/>
        </p:nvSpPr>
        <p:spPr>
          <a:xfrm>
            <a:off x="8841213" y="3657600"/>
            <a:ext cx="590697" cy="565118"/>
          </a:xfrm>
          <a:custGeom>
            <a:avLst/>
            <a:gdLst/>
            <a:ahLst/>
            <a:cxnLst/>
            <a:rect l="0" t="0" r="0" b="0"/>
            <a:pathLst>
              <a:path w="120000" h="120000" extrusionOk="0">
                <a:moveTo>
                  <a:pt x="65274" y="39473"/>
                </a:moveTo>
                <a:cubicBezTo>
                  <a:pt x="53599" y="36371"/>
                  <a:pt x="41599" y="43242"/>
                  <a:pt x="38470" y="54820"/>
                </a:cubicBezTo>
                <a:cubicBezTo>
                  <a:pt x="35342" y="66398"/>
                  <a:pt x="42270" y="78299"/>
                  <a:pt x="53945" y="81402"/>
                </a:cubicBezTo>
                <a:cubicBezTo>
                  <a:pt x="65620" y="84504"/>
                  <a:pt x="77621" y="77633"/>
                  <a:pt x="80749" y="66055"/>
                </a:cubicBezTo>
                <a:cubicBezTo>
                  <a:pt x="83877" y="54477"/>
                  <a:pt x="76949" y="42576"/>
                  <a:pt x="65274" y="39473"/>
                </a:cubicBezTo>
                <a:close/>
                <a:moveTo>
                  <a:pt x="69168" y="25060"/>
                </a:moveTo>
                <a:cubicBezTo>
                  <a:pt x="88870" y="30296"/>
                  <a:pt x="100561" y="50379"/>
                  <a:pt x="95282" y="69917"/>
                </a:cubicBezTo>
                <a:cubicBezTo>
                  <a:pt x="90003" y="89455"/>
                  <a:pt x="69753" y="101050"/>
                  <a:pt x="50051" y="95815"/>
                </a:cubicBezTo>
                <a:cubicBezTo>
                  <a:pt x="30350" y="90579"/>
                  <a:pt x="18658" y="70496"/>
                  <a:pt x="23937" y="50958"/>
                </a:cubicBezTo>
                <a:cubicBezTo>
                  <a:pt x="29216" y="31420"/>
                  <a:pt x="49467" y="19825"/>
                  <a:pt x="69168" y="25060"/>
                </a:cubicBezTo>
                <a:close/>
                <a:moveTo>
                  <a:pt x="70584" y="19819"/>
                </a:moveTo>
                <a:cubicBezTo>
                  <a:pt x="47964" y="13808"/>
                  <a:pt x="24713" y="27121"/>
                  <a:pt x="18652" y="49554"/>
                </a:cubicBezTo>
                <a:cubicBezTo>
                  <a:pt x="12591" y="71987"/>
                  <a:pt x="26015" y="95045"/>
                  <a:pt x="48635" y="101056"/>
                </a:cubicBezTo>
                <a:cubicBezTo>
                  <a:pt x="71255" y="107067"/>
                  <a:pt x="94506" y="93754"/>
                  <a:pt x="100567" y="71321"/>
                </a:cubicBezTo>
                <a:cubicBezTo>
                  <a:pt x="106628" y="48888"/>
                  <a:pt x="93204" y="25830"/>
                  <a:pt x="70584" y="19819"/>
                </a:cubicBezTo>
                <a:close/>
                <a:moveTo>
                  <a:pt x="120000" y="28418"/>
                </a:moveTo>
                <a:lnTo>
                  <a:pt x="119819" y="29085"/>
                </a:lnTo>
                <a:lnTo>
                  <a:pt x="119636" y="28804"/>
                </a:lnTo>
                <a:close/>
                <a:moveTo>
                  <a:pt x="84120" y="4683"/>
                </a:moveTo>
                <a:lnTo>
                  <a:pt x="83867" y="19572"/>
                </a:lnTo>
                <a:lnTo>
                  <a:pt x="83406" y="19449"/>
                </a:lnTo>
                <a:cubicBezTo>
                  <a:pt x="87163" y="21546"/>
                  <a:pt x="90559" y="24117"/>
                  <a:pt x="93431" y="27166"/>
                </a:cubicBezTo>
                <a:lnTo>
                  <a:pt x="106796" y="23870"/>
                </a:lnTo>
                <a:lnTo>
                  <a:pt x="115363" y="39849"/>
                </a:lnTo>
                <a:lnTo>
                  <a:pt x="105840" y="48364"/>
                </a:lnTo>
                <a:cubicBezTo>
                  <a:pt x="107034" y="52676"/>
                  <a:pt x="107596" y="57191"/>
                  <a:pt x="107394" y="61781"/>
                </a:cubicBezTo>
                <a:lnTo>
                  <a:pt x="119289" y="68330"/>
                </a:lnTo>
                <a:lnTo>
                  <a:pt x="114566" y="85810"/>
                </a:lnTo>
                <a:lnTo>
                  <a:pt x="100132" y="85570"/>
                </a:lnTo>
                <a:cubicBezTo>
                  <a:pt x="98307" y="88594"/>
                  <a:pt x="96096" y="91321"/>
                  <a:pt x="93619" y="93756"/>
                </a:cubicBezTo>
                <a:lnTo>
                  <a:pt x="98359" y="106025"/>
                </a:lnTo>
                <a:lnTo>
                  <a:pt x="83411" y="116405"/>
                </a:lnTo>
                <a:lnTo>
                  <a:pt x="72073" y="106643"/>
                </a:lnTo>
                <a:lnTo>
                  <a:pt x="73453" y="105685"/>
                </a:lnTo>
                <a:cubicBezTo>
                  <a:pt x="69110" y="107079"/>
                  <a:pt x="64517" y="107749"/>
                  <a:pt x="59835" y="107723"/>
                </a:cubicBezTo>
                <a:lnTo>
                  <a:pt x="52963" y="119999"/>
                </a:lnTo>
                <a:lnTo>
                  <a:pt x="35336" y="115316"/>
                </a:lnTo>
                <a:lnTo>
                  <a:pt x="35574" y="101277"/>
                </a:lnTo>
                <a:cubicBezTo>
                  <a:pt x="31839" y="99165"/>
                  <a:pt x="28466" y="96583"/>
                  <a:pt x="25614" y="93529"/>
                </a:cubicBezTo>
                <a:lnTo>
                  <a:pt x="25843" y="94015"/>
                </a:lnTo>
                <a:lnTo>
                  <a:pt x="11102" y="96847"/>
                </a:lnTo>
                <a:lnTo>
                  <a:pt x="3390" y="80445"/>
                </a:lnTo>
                <a:lnTo>
                  <a:pt x="13359" y="72429"/>
                </a:lnTo>
                <a:cubicBezTo>
                  <a:pt x="12295" y="68561"/>
                  <a:pt x="11739" y="64530"/>
                  <a:pt x="11738" y="60428"/>
                </a:cubicBezTo>
                <a:lnTo>
                  <a:pt x="0" y="53965"/>
                </a:lnTo>
                <a:lnTo>
                  <a:pt x="4723" y="36484"/>
                </a:lnTo>
                <a:lnTo>
                  <a:pt x="18174" y="36709"/>
                </a:lnTo>
                <a:cubicBezTo>
                  <a:pt x="19999" y="33515"/>
                  <a:pt x="22203" y="30603"/>
                  <a:pt x="24696" y="27997"/>
                </a:cubicBezTo>
                <a:lnTo>
                  <a:pt x="20190" y="14215"/>
                </a:lnTo>
                <a:lnTo>
                  <a:pt x="35666" y="4625"/>
                </a:lnTo>
                <a:lnTo>
                  <a:pt x="46473" y="14962"/>
                </a:lnTo>
                <a:lnTo>
                  <a:pt x="46365" y="15030"/>
                </a:lnTo>
                <a:cubicBezTo>
                  <a:pt x="50613" y="13704"/>
                  <a:pt x="55098" y="13091"/>
                  <a:pt x="59667" y="13141"/>
                </a:cubicBezTo>
                <a:lnTo>
                  <a:pt x="59206" y="13018"/>
                </a:lnTo>
                <a:lnTo>
                  <a:pt x="66493" y="0"/>
                </a:lnTo>
                <a:close/>
              </a:path>
            </a:pathLst>
          </a:custGeom>
          <a:solidFill>
            <a:srgbClr val="E62949"/>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Tree>
    <p:extLst>
      <p:ext uri="{BB962C8B-B14F-4D97-AF65-F5344CB8AC3E}">
        <p14:creationId xmlns:p14="http://schemas.microsoft.com/office/powerpoint/2010/main" val="50415622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704"/>
        <p:cNvGrpSpPr/>
        <p:nvPr/>
      </p:nvGrpSpPr>
      <p:grpSpPr>
        <a:xfrm>
          <a:off x="0" y="0"/>
          <a:ext cx="0" cy="0"/>
          <a:chOff x="0" y="0"/>
          <a:chExt cx="0" cy="0"/>
        </a:xfrm>
      </p:grpSpPr>
      <p:sp>
        <p:nvSpPr>
          <p:cNvPr id="708" name="Shape 708"/>
          <p:cNvSpPr txBox="1"/>
          <p:nvPr/>
        </p:nvSpPr>
        <p:spPr>
          <a:xfrm>
            <a:off x="531812" y="2028436"/>
            <a:ext cx="4038600" cy="533341"/>
          </a:xfrm>
          <a:prstGeom prst="rect">
            <a:avLst/>
          </a:prstGeom>
          <a:noFill/>
          <a:ln>
            <a:noFill/>
          </a:ln>
        </p:spPr>
        <p:txBody>
          <a:bodyPr wrap="square" lIns="121868" tIns="60917" rIns="121868" bIns="60917" anchor="t" anchorCtr="0">
            <a:noAutofit/>
          </a:bodyPr>
          <a:lstStyle/>
          <a:p>
            <a:pPr defTabSz="1218895"/>
            <a:r>
              <a:rPr lang="en-US" sz="2400" b="1" kern="0" dirty="0" err="1">
                <a:solidFill>
                  <a:srgbClr val="3F3F3F"/>
                </a:solidFill>
                <a:ea typeface="Arial"/>
                <a:cs typeface="Arial"/>
              </a:rPr>
              <a:t>Cyanoferin</a:t>
            </a:r>
            <a:endParaRPr lang="en" sz="2400" b="1" kern="0" dirty="0">
              <a:solidFill>
                <a:srgbClr val="3F3F3F"/>
              </a:solidFill>
              <a:ea typeface="Arial"/>
              <a:cs typeface="Arial"/>
              <a:sym typeface="Arial"/>
            </a:endParaRPr>
          </a:p>
        </p:txBody>
      </p:sp>
      <p:grpSp>
        <p:nvGrpSpPr>
          <p:cNvPr id="711" name="Shape 711"/>
          <p:cNvGrpSpPr/>
          <p:nvPr/>
        </p:nvGrpSpPr>
        <p:grpSpPr>
          <a:xfrm>
            <a:off x="8560868" y="832749"/>
            <a:ext cx="3400944" cy="897785"/>
            <a:chOff x="2113657" y="4283314"/>
            <a:chExt cx="3647460" cy="673514"/>
          </a:xfrm>
        </p:grpSpPr>
        <p:sp>
          <p:nvSpPr>
            <p:cNvPr id="712" name="Shape 712"/>
            <p:cNvSpPr txBox="1"/>
            <p:nvPr/>
          </p:nvSpPr>
          <p:spPr>
            <a:xfrm>
              <a:off x="2113657" y="4495163"/>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2700-4200 </a:t>
              </a: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Vials (Per Hour)</a:t>
              </a:r>
              <a:endParaRPr lang="en"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713" name="Shape 713"/>
            <p:cNvSpPr txBox="1"/>
            <p:nvPr/>
          </p:nvSpPr>
          <p:spPr>
            <a:xfrm>
              <a:off x="2113658" y="4283314"/>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rPr>
                <a:t>Production capacity</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30" name="Shape 451"/>
          <p:cNvSpPr/>
          <p:nvPr/>
        </p:nvSpPr>
        <p:spPr>
          <a:xfrm rot="1795255">
            <a:off x="8958484" y="273676"/>
            <a:ext cx="356158" cy="656509"/>
          </a:xfrm>
          <a:custGeom>
            <a:avLst/>
            <a:gdLst/>
            <a:ahLst/>
            <a:cxnLst/>
            <a:rect l="0" t="0" r="0" b="0"/>
            <a:pathLst>
              <a:path w="120000" h="120000" extrusionOk="0">
                <a:moveTo>
                  <a:pt x="60041" y="0"/>
                </a:moveTo>
                <a:cubicBezTo>
                  <a:pt x="68312" y="142"/>
                  <a:pt x="77049" y="3617"/>
                  <a:pt x="77802" y="9249"/>
                </a:cubicBezTo>
                <a:cubicBezTo>
                  <a:pt x="79731" y="16341"/>
                  <a:pt x="68983" y="18083"/>
                  <a:pt x="72034" y="26607"/>
                </a:cubicBezTo>
                <a:lnTo>
                  <a:pt x="120000" y="26607"/>
                </a:lnTo>
                <a:lnTo>
                  <a:pt x="120000" y="53320"/>
                </a:lnTo>
                <a:cubicBezTo>
                  <a:pt x="105180" y="54850"/>
                  <a:pt x="101982" y="49006"/>
                  <a:pt x="89415" y="50069"/>
                </a:cubicBezTo>
                <a:cubicBezTo>
                  <a:pt x="79319" y="50489"/>
                  <a:pt x="73089" y="55363"/>
                  <a:pt x="72833" y="59977"/>
                </a:cubicBezTo>
                <a:cubicBezTo>
                  <a:pt x="73004" y="64029"/>
                  <a:pt x="79442" y="70012"/>
                  <a:pt x="91464" y="70060"/>
                </a:cubicBezTo>
                <a:cubicBezTo>
                  <a:pt x="106013" y="69226"/>
                  <a:pt x="103877" y="65247"/>
                  <a:pt x="120000" y="65606"/>
                </a:cubicBezTo>
                <a:lnTo>
                  <a:pt x="120000" y="93541"/>
                </a:lnTo>
                <a:lnTo>
                  <a:pt x="70059" y="93541"/>
                </a:lnTo>
                <a:cubicBezTo>
                  <a:pt x="69329" y="102697"/>
                  <a:pt x="76533" y="101447"/>
                  <a:pt x="78036" y="109608"/>
                </a:cubicBezTo>
                <a:cubicBezTo>
                  <a:pt x="77950" y="116314"/>
                  <a:pt x="67224" y="119904"/>
                  <a:pt x="59959" y="120000"/>
                </a:cubicBezTo>
                <a:cubicBezTo>
                  <a:pt x="51687" y="119857"/>
                  <a:pt x="42950" y="116382"/>
                  <a:pt x="42197" y="110750"/>
                </a:cubicBezTo>
                <a:cubicBezTo>
                  <a:pt x="40279" y="103699"/>
                  <a:pt x="50892" y="101936"/>
                  <a:pt x="47995" y="93541"/>
                </a:cubicBezTo>
                <a:lnTo>
                  <a:pt x="0" y="93541"/>
                </a:lnTo>
                <a:lnTo>
                  <a:pt x="0" y="66075"/>
                </a:lnTo>
                <a:cubicBezTo>
                  <a:pt x="15368" y="64341"/>
                  <a:pt x="18478" y="70364"/>
                  <a:pt x="31219" y="69286"/>
                </a:cubicBezTo>
                <a:cubicBezTo>
                  <a:pt x="41315" y="68866"/>
                  <a:pt x="47545" y="63992"/>
                  <a:pt x="47801" y="59379"/>
                </a:cubicBezTo>
                <a:cubicBezTo>
                  <a:pt x="47631" y="55326"/>
                  <a:pt x="41193" y="49343"/>
                  <a:pt x="29171" y="49296"/>
                </a:cubicBezTo>
                <a:cubicBezTo>
                  <a:pt x="14433" y="50140"/>
                  <a:pt x="16816" y="54212"/>
                  <a:pt x="0" y="53739"/>
                </a:cubicBezTo>
                <a:lnTo>
                  <a:pt x="0" y="26607"/>
                </a:lnTo>
                <a:lnTo>
                  <a:pt x="49932" y="26607"/>
                </a:lnTo>
                <a:cubicBezTo>
                  <a:pt x="50748" y="17288"/>
                  <a:pt x="43474" y="18596"/>
                  <a:pt x="41963" y="10391"/>
                </a:cubicBezTo>
                <a:cubicBezTo>
                  <a:pt x="42049" y="3685"/>
                  <a:pt x="52775" y="95"/>
                  <a:pt x="60041" y="0"/>
                </a:cubicBezTo>
                <a:close/>
              </a:path>
            </a:pathLst>
          </a:custGeom>
          <a:solidFill>
            <a:srgbClr val="F4BD2D"/>
          </a:solidFill>
          <a:ln>
            <a:noFill/>
          </a:ln>
          <a:scene3d>
            <a:camera prst="orthographicFront">
              <a:rot lat="0" lon="0" rev="7200000"/>
            </a:camera>
            <a:lightRig rig="threePt" dir="t"/>
          </a:scene3d>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grpSp>
        <p:nvGrpSpPr>
          <p:cNvPr id="19" name="Shape 717"/>
          <p:cNvGrpSpPr/>
          <p:nvPr/>
        </p:nvGrpSpPr>
        <p:grpSpPr>
          <a:xfrm>
            <a:off x="8560868" y="6013117"/>
            <a:ext cx="3253608" cy="897784"/>
            <a:chOff x="2113657" y="4283315"/>
            <a:chExt cx="3647460" cy="673513"/>
          </a:xfrm>
        </p:grpSpPr>
        <p:sp>
          <p:nvSpPr>
            <p:cNvPr id="21" name="Shape 718"/>
            <p:cNvSpPr txBox="1"/>
            <p:nvPr/>
          </p:nvSpPr>
          <p:spPr>
            <a:xfrm>
              <a:off x="2113657" y="4495163"/>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 </a:t>
              </a: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1.15 </a:t>
              </a: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USD</a:t>
              </a:r>
              <a:endPar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22" name="Shape 719"/>
            <p:cNvSpPr txBox="1"/>
            <p:nvPr/>
          </p:nvSpPr>
          <p:spPr>
            <a:xfrm>
              <a:off x="2113658" y="4283315"/>
              <a:ext cx="3647459" cy="276999"/>
            </a:xfrm>
            <a:prstGeom prst="rect">
              <a:avLst/>
            </a:prstGeom>
            <a:noFill/>
            <a:ln>
              <a:noFill/>
            </a:ln>
          </p:spPr>
          <p:txBody>
            <a:bodyPr wrap="square" lIns="121868" tIns="60917" rIns="121868" bIns="60917" anchor="t" anchorCtr="0">
              <a:noAutofit/>
            </a:bodyPr>
            <a:lstStyle/>
            <a:p>
              <a:pPr defTabSz="1218895"/>
              <a:r>
                <a:rPr lang="en-US" b="1" kern="0" dirty="0" smtClean="0">
                  <a:solidFill>
                    <a:srgbClr val="595959"/>
                  </a:solidFill>
                  <a:latin typeface="Times New Roman" panose="02020603050405020304" pitchFamily="18" charset="0"/>
                  <a:ea typeface="Arial"/>
                  <a:cs typeface="Times New Roman" panose="02020603050405020304" pitchFamily="18" charset="0"/>
                  <a:sym typeface="Arial"/>
                </a:rPr>
                <a:t>Sales’ Price</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24" name="Shape 974"/>
          <p:cNvSpPr/>
          <p:nvPr/>
        </p:nvSpPr>
        <p:spPr>
          <a:xfrm rot="10800000">
            <a:off x="8959685" y="5491253"/>
            <a:ext cx="353751" cy="528546"/>
          </a:xfrm>
          <a:custGeom>
            <a:avLst/>
            <a:gdLst/>
            <a:ahLst/>
            <a:cxnLst/>
            <a:rect l="0" t="0" r="0" b="0"/>
            <a:pathLst>
              <a:path w="120000" h="120000" extrusionOk="0">
                <a:moveTo>
                  <a:pt x="51597" y="50921"/>
                </a:moveTo>
                <a:lnTo>
                  <a:pt x="51597" y="19698"/>
                </a:lnTo>
                <a:cubicBezTo>
                  <a:pt x="47669" y="20191"/>
                  <a:pt x="43916" y="21082"/>
                  <a:pt x="40531" y="22332"/>
                </a:cubicBezTo>
                <a:cubicBezTo>
                  <a:pt x="30598" y="26001"/>
                  <a:pt x="25457" y="32166"/>
                  <a:pt x="27169" y="38355"/>
                </a:cubicBezTo>
                <a:cubicBezTo>
                  <a:pt x="29239" y="46431"/>
                  <a:pt x="39005" y="49155"/>
                  <a:pt x="51597" y="50921"/>
                </a:cubicBezTo>
                <a:close/>
                <a:moveTo>
                  <a:pt x="67852" y="100379"/>
                </a:moveTo>
                <a:cubicBezTo>
                  <a:pt x="71963" y="99887"/>
                  <a:pt x="75901" y="98973"/>
                  <a:pt x="79437" y="97667"/>
                </a:cubicBezTo>
                <a:cubicBezTo>
                  <a:pt x="89370" y="93998"/>
                  <a:pt x="94511" y="87833"/>
                  <a:pt x="92799" y="81644"/>
                </a:cubicBezTo>
                <a:cubicBezTo>
                  <a:pt x="89506" y="73388"/>
                  <a:pt x="79840" y="69732"/>
                  <a:pt x="67852" y="67361"/>
                </a:cubicBezTo>
                <a:close/>
                <a:moveTo>
                  <a:pt x="67852" y="120000"/>
                </a:moveTo>
                <a:lnTo>
                  <a:pt x="51597" y="120000"/>
                </a:lnTo>
                <a:lnTo>
                  <a:pt x="51597" y="114256"/>
                </a:lnTo>
                <a:cubicBezTo>
                  <a:pt x="45417" y="113829"/>
                  <a:pt x="39328" y="112890"/>
                  <a:pt x="33554" y="111448"/>
                </a:cubicBezTo>
                <a:cubicBezTo>
                  <a:pt x="13606" y="106463"/>
                  <a:pt x="696" y="96271"/>
                  <a:pt x="0" y="84958"/>
                </a:cubicBezTo>
                <a:lnTo>
                  <a:pt x="26861" y="84529"/>
                </a:lnTo>
                <a:cubicBezTo>
                  <a:pt x="27245" y="90776"/>
                  <a:pt x="34374" y="96404"/>
                  <a:pt x="45389" y="99156"/>
                </a:cubicBezTo>
                <a:cubicBezTo>
                  <a:pt x="47394" y="99657"/>
                  <a:pt x="49467" y="100048"/>
                  <a:pt x="51597" y="100293"/>
                </a:cubicBezTo>
                <a:lnTo>
                  <a:pt x="51597" y="64682"/>
                </a:lnTo>
                <a:cubicBezTo>
                  <a:pt x="30368" y="61567"/>
                  <a:pt x="7690" y="58004"/>
                  <a:pt x="556" y="40045"/>
                </a:cubicBezTo>
                <a:cubicBezTo>
                  <a:pt x="-2422" y="28913"/>
                  <a:pt x="6883" y="17850"/>
                  <a:pt x="24755" y="11249"/>
                </a:cubicBezTo>
                <a:cubicBezTo>
                  <a:pt x="32832" y="8265"/>
                  <a:pt x="42066" y="6412"/>
                  <a:pt x="51597" y="5737"/>
                </a:cubicBezTo>
                <a:lnTo>
                  <a:pt x="51597" y="0"/>
                </a:lnTo>
                <a:lnTo>
                  <a:pt x="67852" y="0"/>
                </a:lnTo>
                <a:lnTo>
                  <a:pt x="67852" y="5703"/>
                </a:lnTo>
                <a:cubicBezTo>
                  <a:pt x="74209" y="6118"/>
                  <a:pt x="80479" y="7068"/>
                  <a:pt x="86414" y="8551"/>
                </a:cubicBezTo>
                <a:cubicBezTo>
                  <a:pt x="106363" y="13536"/>
                  <a:pt x="119273" y="23728"/>
                  <a:pt x="119969" y="35041"/>
                </a:cubicBezTo>
                <a:lnTo>
                  <a:pt x="93108" y="35470"/>
                </a:lnTo>
                <a:cubicBezTo>
                  <a:pt x="92723" y="29223"/>
                  <a:pt x="85594" y="23595"/>
                  <a:pt x="74579" y="20843"/>
                </a:cubicBezTo>
                <a:cubicBezTo>
                  <a:pt x="72410" y="20301"/>
                  <a:pt x="70160" y="19888"/>
                  <a:pt x="67852" y="19639"/>
                </a:cubicBezTo>
                <a:lnTo>
                  <a:pt x="67852" y="52969"/>
                </a:lnTo>
                <a:cubicBezTo>
                  <a:pt x="88284" y="55535"/>
                  <a:pt x="110482" y="59921"/>
                  <a:pt x="119411" y="79734"/>
                </a:cubicBezTo>
                <a:cubicBezTo>
                  <a:pt x="122511" y="90942"/>
                  <a:pt x="113201" y="102106"/>
                  <a:pt x="95213" y="108750"/>
                </a:cubicBezTo>
                <a:cubicBezTo>
                  <a:pt x="86990" y="111788"/>
                  <a:pt x="77568" y="113654"/>
                  <a:pt x="67852" y="114293"/>
                </a:cubicBezTo>
                <a:close/>
              </a:path>
            </a:pathLst>
          </a:custGeom>
          <a:solidFill>
            <a:schemeClr val="accent3">
              <a:lumMod val="75000"/>
            </a:schemeClr>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dk1"/>
              </a:solidFill>
              <a:latin typeface="Arial"/>
              <a:ea typeface="Arial"/>
              <a:cs typeface="Arial"/>
              <a:sym typeface="Arial"/>
            </a:endParaRPr>
          </a:p>
        </p:txBody>
      </p:sp>
      <p:pic>
        <p:nvPicPr>
          <p:cNvPr id="23" name="Picture 2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0412" y="327810"/>
            <a:ext cx="1371600" cy="1371600"/>
          </a:xfrm>
          <a:prstGeom prst="rect">
            <a:avLst/>
          </a:prstGeom>
        </p:spPr>
      </p:pic>
      <p:sp>
        <p:nvSpPr>
          <p:cNvPr id="707" name="Shape 707"/>
          <p:cNvSpPr txBox="1"/>
          <p:nvPr/>
        </p:nvSpPr>
        <p:spPr>
          <a:xfrm>
            <a:off x="455612" y="2714236"/>
            <a:ext cx="3810001" cy="3076964"/>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kern="0" dirty="0" smtClean="0">
                <a:solidFill>
                  <a:srgbClr val="3F3F3F"/>
                </a:solidFill>
                <a:latin typeface="Times New Roman" panose="02020603050405020304" pitchFamily="18" charset="0"/>
                <a:ea typeface="Arial"/>
                <a:cs typeface="Times New Roman" panose="02020603050405020304" pitchFamily="18" charset="0"/>
                <a:sym typeface="Arial"/>
              </a:rPr>
              <a:t>Combination </a:t>
            </a:r>
            <a:r>
              <a:rPr lang="en-US" kern="0" dirty="0">
                <a:solidFill>
                  <a:srgbClr val="3F3F3F"/>
                </a:solidFill>
                <a:latin typeface="Times New Roman" panose="02020603050405020304" pitchFamily="18" charset="0"/>
                <a:ea typeface="Arial"/>
                <a:cs typeface="Times New Roman" panose="02020603050405020304" pitchFamily="18" charset="0"/>
                <a:sym typeface="Arial"/>
              </a:rPr>
              <a:t>of Iron (in a dextran complex) and Cyanocobalamin (</a:t>
            </a:r>
            <a:r>
              <a:rPr lang="en-US" kern="0" dirty="0" err="1">
                <a:solidFill>
                  <a:srgbClr val="3F3F3F"/>
                </a:solidFill>
                <a:latin typeface="Times New Roman" panose="02020603050405020304" pitchFamily="18" charset="0"/>
                <a:ea typeface="Arial"/>
                <a:cs typeface="Times New Roman" panose="02020603050405020304" pitchFamily="18" charset="0"/>
                <a:sym typeface="Arial"/>
              </a:rPr>
              <a:t>Vit</a:t>
            </a:r>
            <a:r>
              <a:rPr lang="en-US" kern="0" dirty="0">
                <a:solidFill>
                  <a:srgbClr val="3F3F3F"/>
                </a:solidFill>
                <a:latin typeface="Times New Roman" panose="02020603050405020304" pitchFamily="18" charset="0"/>
                <a:ea typeface="Arial"/>
                <a:cs typeface="Times New Roman" panose="02020603050405020304" pitchFamily="18" charset="0"/>
                <a:sym typeface="Arial"/>
              </a:rPr>
              <a:t> B12</a:t>
            </a:r>
            <a:r>
              <a:rPr lang="en-US" kern="0" dirty="0" smtClean="0">
                <a:solidFill>
                  <a:srgbClr val="3F3F3F"/>
                </a:solidFill>
                <a:latin typeface="Times New Roman" panose="02020603050405020304" pitchFamily="18" charset="0"/>
                <a:ea typeface="Arial"/>
                <a:cs typeface="Times New Roman" panose="02020603050405020304" pitchFamily="18" charset="0"/>
                <a:sym typeface="Arial"/>
              </a:rPr>
              <a:t>).</a:t>
            </a:r>
          </a:p>
          <a:p>
            <a:pPr marL="285750" indent="-285750" defTabSz="1218895">
              <a:buFont typeface="Arial" panose="020B0604020202020204" pitchFamily="34" charset="0"/>
              <a:buChar char="•"/>
            </a:pPr>
            <a:r>
              <a:rPr lang="en-US" kern="0" dirty="0" smtClean="0">
                <a:solidFill>
                  <a:srgbClr val="3F3F3F"/>
                </a:solidFill>
                <a:latin typeface="Times New Roman" panose="02020603050405020304" pitchFamily="18" charset="0"/>
                <a:ea typeface="Arial"/>
                <a:cs typeface="Times New Roman" panose="02020603050405020304" pitchFamily="18" charset="0"/>
                <a:sym typeface="Arial"/>
              </a:rPr>
              <a:t>For the </a:t>
            </a:r>
            <a:r>
              <a:rPr lang="en-US" kern="0" dirty="0">
                <a:solidFill>
                  <a:srgbClr val="3F3F3F"/>
                </a:solidFill>
                <a:latin typeface="Times New Roman" panose="02020603050405020304" pitchFamily="18" charset="0"/>
                <a:ea typeface="Arial"/>
                <a:cs typeface="Times New Roman" panose="02020603050405020304" pitchFamily="18" charset="0"/>
                <a:sym typeface="Arial"/>
              </a:rPr>
              <a:t>prophylaxis and treatment of iron deficiency anemia, blood loss and other problems of </a:t>
            </a:r>
            <a:r>
              <a:rPr lang="en-US" kern="0" dirty="0" err="1" smtClean="0">
                <a:solidFill>
                  <a:srgbClr val="3F3F3F"/>
                </a:solidFill>
                <a:latin typeface="Times New Roman" panose="02020603050405020304" pitchFamily="18" charset="0"/>
                <a:ea typeface="Arial"/>
                <a:cs typeface="Times New Roman" panose="02020603050405020304" pitchFamily="18" charset="0"/>
                <a:sym typeface="Arial"/>
              </a:rPr>
              <a:t>haemopoesis</a:t>
            </a:r>
            <a:r>
              <a:rPr lang="en-US" kern="0" dirty="0" smtClean="0">
                <a:solidFill>
                  <a:srgbClr val="3F3F3F"/>
                </a:solidFill>
                <a:latin typeface="Times New Roman" panose="02020603050405020304" pitchFamily="18" charset="0"/>
                <a:ea typeface="Arial"/>
                <a:cs typeface="Times New Roman" panose="02020603050405020304" pitchFamily="18" charset="0"/>
                <a:sym typeface="Arial"/>
              </a:rPr>
              <a:t>.</a:t>
            </a:r>
          </a:p>
          <a:p>
            <a:pPr marL="285750" indent="-285750" defTabSz="1218895">
              <a:buFont typeface="Arial" panose="020B0604020202020204" pitchFamily="34" charset="0"/>
              <a:buChar char="•"/>
            </a:pPr>
            <a:r>
              <a:rPr lang="en-US" kern="0" dirty="0" smtClean="0">
                <a:solidFill>
                  <a:srgbClr val="3F3F3F"/>
                </a:solidFill>
                <a:latin typeface="Times New Roman" panose="02020603050405020304" pitchFamily="18" charset="0"/>
                <a:ea typeface="Arial"/>
                <a:cs typeface="Times New Roman" panose="02020603050405020304" pitchFamily="18" charset="0"/>
                <a:sym typeface="Arial"/>
              </a:rPr>
              <a:t>For </a:t>
            </a:r>
            <a:r>
              <a:rPr lang="en-US" kern="0" dirty="0">
                <a:solidFill>
                  <a:srgbClr val="3F3F3F"/>
                </a:solidFill>
                <a:latin typeface="Times New Roman" panose="02020603050405020304" pitchFamily="18" charset="0"/>
                <a:ea typeface="Arial"/>
                <a:cs typeface="Times New Roman" panose="02020603050405020304" pitchFamily="18" charset="0"/>
                <a:sym typeface="Arial"/>
              </a:rPr>
              <a:t>the treatment of debility, </a:t>
            </a:r>
            <a:r>
              <a:rPr lang="en-US" kern="0" dirty="0" err="1">
                <a:solidFill>
                  <a:srgbClr val="3F3F3F"/>
                </a:solidFill>
                <a:latin typeface="Times New Roman" panose="02020603050405020304" pitchFamily="18" charset="0"/>
                <a:ea typeface="Arial"/>
                <a:cs typeface="Times New Roman" panose="02020603050405020304" pitchFamily="18" charset="0"/>
                <a:sym typeface="Arial"/>
              </a:rPr>
              <a:t>inappetence</a:t>
            </a:r>
            <a:r>
              <a:rPr lang="en-US" kern="0" dirty="0">
                <a:solidFill>
                  <a:srgbClr val="3F3F3F"/>
                </a:solidFill>
                <a:latin typeface="Times New Roman" panose="02020603050405020304" pitchFamily="18" charset="0"/>
                <a:ea typeface="Arial"/>
                <a:cs typeface="Times New Roman" panose="02020603050405020304" pitchFamily="18" charset="0"/>
                <a:sym typeface="Arial"/>
              </a:rPr>
              <a:t> and general </a:t>
            </a:r>
            <a:r>
              <a:rPr lang="en-US" kern="0" dirty="0" err="1">
                <a:solidFill>
                  <a:srgbClr val="3F3F3F"/>
                </a:solidFill>
                <a:latin typeface="Times New Roman" panose="02020603050405020304" pitchFamily="18" charset="0"/>
                <a:ea typeface="Arial"/>
                <a:cs typeface="Times New Roman" panose="02020603050405020304" pitchFamily="18" charset="0"/>
                <a:sym typeface="Arial"/>
              </a:rPr>
              <a:t>unthriftiness</a:t>
            </a:r>
            <a:r>
              <a:rPr lang="en-US" kern="0" dirty="0">
                <a:solidFill>
                  <a:srgbClr val="3F3F3F"/>
                </a:solidFill>
                <a:latin typeface="Times New Roman" panose="02020603050405020304" pitchFamily="18" charset="0"/>
                <a:ea typeface="Arial"/>
                <a:cs typeface="Times New Roman" panose="02020603050405020304" pitchFamily="18" charset="0"/>
                <a:sym typeface="Arial"/>
              </a:rPr>
              <a:t>. Also in convalescence and in metabolic conditions such as </a:t>
            </a:r>
            <a:r>
              <a:rPr lang="en-US" kern="0" dirty="0" err="1">
                <a:solidFill>
                  <a:srgbClr val="3F3F3F"/>
                </a:solidFill>
                <a:latin typeface="Times New Roman" panose="02020603050405020304" pitchFamily="18" charset="0"/>
                <a:ea typeface="Arial"/>
                <a:cs typeface="Times New Roman" panose="02020603050405020304" pitchFamily="18" charset="0"/>
                <a:sym typeface="Arial"/>
              </a:rPr>
              <a:t>acetonemia</a:t>
            </a:r>
            <a:r>
              <a:rPr lang="en-US" kern="0" dirty="0">
                <a:solidFill>
                  <a:srgbClr val="3F3F3F"/>
                </a:solidFill>
                <a:latin typeface="Times New Roman" panose="02020603050405020304" pitchFamily="18" charset="0"/>
                <a:ea typeface="Arial"/>
                <a:cs typeface="Times New Roman" panose="02020603050405020304" pitchFamily="18" charset="0"/>
                <a:sym typeface="Arial"/>
              </a:rPr>
              <a:t> and pregnancy </a:t>
            </a:r>
            <a:r>
              <a:rPr lang="en-US" kern="0" dirty="0" smtClean="0">
                <a:solidFill>
                  <a:srgbClr val="3F3F3F"/>
                </a:solidFill>
                <a:latin typeface="Times New Roman" panose="02020603050405020304" pitchFamily="18" charset="0"/>
                <a:ea typeface="Arial"/>
                <a:cs typeface="Times New Roman" panose="02020603050405020304" pitchFamily="18" charset="0"/>
                <a:sym typeface="Arial"/>
              </a:rPr>
              <a:t>toxemia</a:t>
            </a:r>
            <a:endParaRPr lang="en-US" sz="1550" kern="0" dirty="0">
              <a:solidFill>
                <a:srgbClr val="3F3F3F"/>
              </a:solidFill>
              <a:ea typeface="Arial"/>
              <a:cs typeface="Arial"/>
              <a:sym typeface="Arial"/>
            </a:endParaRPr>
          </a:p>
        </p:txBody>
      </p:sp>
      <p:pic>
        <p:nvPicPr>
          <p:cNvPr id="3" name="Picture 2"/>
          <p:cNvPicPr>
            <a:picLocks noChangeAspect="1"/>
          </p:cNvPicPr>
          <p:nvPr/>
        </p:nvPicPr>
        <p:blipFill rotWithShape="1">
          <a:blip r:embed="rId4">
            <a:extLst>
              <a:ext uri="{28A0092B-C50C-407E-A947-70E740481C1C}">
                <a14:useLocalDpi xmlns:a14="http://schemas.microsoft.com/office/drawing/2010/main" val="0"/>
              </a:ext>
            </a:extLst>
          </a:blip>
          <a:srcRect l="19234" r="13081"/>
          <a:stretch/>
        </p:blipFill>
        <p:spPr>
          <a:xfrm>
            <a:off x="4436582" y="1447800"/>
            <a:ext cx="3848100" cy="4934553"/>
          </a:xfrm>
          <a:prstGeom prst="rect">
            <a:avLst/>
          </a:prstGeom>
        </p:spPr>
      </p:pic>
      <p:sp>
        <p:nvSpPr>
          <p:cNvPr id="25" name="Shape 708"/>
          <p:cNvSpPr txBox="1"/>
          <p:nvPr/>
        </p:nvSpPr>
        <p:spPr>
          <a:xfrm>
            <a:off x="1979612" y="1066800"/>
            <a:ext cx="4038600" cy="632610"/>
          </a:xfrm>
          <a:prstGeom prst="rect">
            <a:avLst/>
          </a:prstGeom>
          <a:noFill/>
          <a:ln>
            <a:noFill/>
          </a:ln>
        </p:spPr>
        <p:txBody>
          <a:bodyPr wrap="square" lIns="121868" tIns="60917" rIns="121868" bIns="60917" anchor="t" anchorCtr="0">
            <a:noAutofit/>
          </a:bodyPr>
          <a:lstStyle/>
          <a:p>
            <a:pPr defTabSz="1218895"/>
            <a:r>
              <a:rPr lang="en-US" sz="4000" b="1" kern="0" dirty="0" smtClean="0">
                <a:solidFill>
                  <a:srgbClr val="22458A"/>
                </a:solidFill>
                <a:latin typeface="Eras Bold ITC" panose="020B0907030504020204" pitchFamily="34" charset="0"/>
                <a:ea typeface="Arial"/>
                <a:cs typeface="Calibri" panose="020F0502020204030204" pitchFamily="34" charset="0"/>
                <a:sym typeface="Arial"/>
              </a:rPr>
              <a:t>Nasr</a:t>
            </a:r>
            <a:endParaRPr lang="en" sz="2800" b="1" kern="0" dirty="0">
              <a:solidFill>
                <a:srgbClr val="22458A"/>
              </a:solidFill>
              <a:latin typeface="Eras Bold ITC" panose="020B0907030504020204" pitchFamily="34" charset="0"/>
              <a:ea typeface="Arial"/>
              <a:cs typeface="Calibri" panose="020F0502020204030204" pitchFamily="34" charset="0"/>
              <a:sym typeface="Arial"/>
            </a:endParaRPr>
          </a:p>
        </p:txBody>
      </p:sp>
      <p:sp>
        <p:nvSpPr>
          <p:cNvPr id="26" name="Shape 715"/>
          <p:cNvSpPr/>
          <p:nvPr/>
        </p:nvSpPr>
        <p:spPr>
          <a:xfrm>
            <a:off x="8913812" y="1882516"/>
            <a:ext cx="445583" cy="444279"/>
          </a:xfrm>
          <a:custGeom>
            <a:avLst/>
            <a:gdLst/>
            <a:ahLst/>
            <a:cxnLst/>
            <a:rect l="0" t="0" r="0" b="0"/>
            <a:pathLst>
              <a:path w="120000" h="120000" extrusionOk="0">
                <a:moveTo>
                  <a:pt x="26666" y="100217"/>
                </a:moveTo>
                <a:cubicBezTo>
                  <a:pt x="25193" y="100217"/>
                  <a:pt x="24000" y="101415"/>
                  <a:pt x="24000" y="102892"/>
                </a:cubicBezTo>
                <a:cubicBezTo>
                  <a:pt x="24000" y="104369"/>
                  <a:pt x="25193" y="105566"/>
                  <a:pt x="26666" y="105566"/>
                </a:cubicBezTo>
                <a:lnTo>
                  <a:pt x="93333" y="105566"/>
                </a:lnTo>
                <a:cubicBezTo>
                  <a:pt x="94806" y="105566"/>
                  <a:pt x="96000" y="104369"/>
                  <a:pt x="96000" y="102892"/>
                </a:cubicBezTo>
                <a:cubicBezTo>
                  <a:pt x="96000" y="101415"/>
                  <a:pt x="94806" y="100217"/>
                  <a:pt x="93333" y="100217"/>
                </a:cubicBezTo>
                <a:close/>
                <a:moveTo>
                  <a:pt x="26666" y="87913"/>
                </a:moveTo>
                <a:cubicBezTo>
                  <a:pt x="25193" y="87913"/>
                  <a:pt x="24000" y="89111"/>
                  <a:pt x="24000" y="90588"/>
                </a:cubicBezTo>
                <a:cubicBezTo>
                  <a:pt x="24000" y="92065"/>
                  <a:pt x="25193" y="93262"/>
                  <a:pt x="26666" y="93262"/>
                </a:cubicBezTo>
                <a:lnTo>
                  <a:pt x="93333" y="93262"/>
                </a:lnTo>
                <a:cubicBezTo>
                  <a:pt x="94806" y="93262"/>
                  <a:pt x="96000" y="92065"/>
                  <a:pt x="96000" y="90588"/>
                </a:cubicBezTo>
                <a:cubicBezTo>
                  <a:pt x="96000" y="89111"/>
                  <a:pt x="94806" y="87913"/>
                  <a:pt x="93333" y="87913"/>
                </a:cubicBezTo>
                <a:close/>
                <a:moveTo>
                  <a:pt x="26666" y="75609"/>
                </a:moveTo>
                <a:cubicBezTo>
                  <a:pt x="25193" y="75609"/>
                  <a:pt x="24000" y="76806"/>
                  <a:pt x="24000" y="78284"/>
                </a:cubicBezTo>
                <a:cubicBezTo>
                  <a:pt x="24000" y="79761"/>
                  <a:pt x="25193" y="80958"/>
                  <a:pt x="26666" y="80958"/>
                </a:cubicBezTo>
                <a:lnTo>
                  <a:pt x="93333" y="80958"/>
                </a:lnTo>
                <a:cubicBezTo>
                  <a:pt x="94806" y="80958"/>
                  <a:pt x="96000" y="79761"/>
                  <a:pt x="96000" y="78284"/>
                </a:cubicBezTo>
                <a:cubicBezTo>
                  <a:pt x="96000" y="76806"/>
                  <a:pt x="94806" y="75609"/>
                  <a:pt x="93333" y="75609"/>
                </a:cubicBezTo>
                <a:close/>
                <a:moveTo>
                  <a:pt x="26666" y="63305"/>
                </a:moveTo>
                <a:cubicBezTo>
                  <a:pt x="25193" y="63305"/>
                  <a:pt x="24000" y="64502"/>
                  <a:pt x="24000" y="65979"/>
                </a:cubicBezTo>
                <a:cubicBezTo>
                  <a:pt x="24000" y="67457"/>
                  <a:pt x="25193" y="68654"/>
                  <a:pt x="26666" y="68654"/>
                </a:cubicBezTo>
                <a:lnTo>
                  <a:pt x="93333" y="68654"/>
                </a:lnTo>
                <a:cubicBezTo>
                  <a:pt x="94806" y="68654"/>
                  <a:pt x="96000" y="67457"/>
                  <a:pt x="96000" y="65979"/>
                </a:cubicBezTo>
                <a:cubicBezTo>
                  <a:pt x="96000" y="64502"/>
                  <a:pt x="94806" y="63305"/>
                  <a:pt x="93333" y="63305"/>
                </a:cubicBezTo>
                <a:close/>
                <a:moveTo>
                  <a:pt x="26666" y="51001"/>
                </a:moveTo>
                <a:cubicBezTo>
                  <a:pt x="25193" y="51001"/>
                  <a:pt x="24000" y="52198"/>
                  <a:pt x="24000" y="53675"/>
                </a:cubicBezTo>
                <a:cubicBezTo>
                  <a:pt x="24000" y="55152"/>
                  <a:pt x="25193" y="56350"/>
                  <a:pt x="26666" y="56350"/>
                </a:cubicBezTo>
                <a:lnTo>
                  <a:pt x="93333" y="56350"/>
                </a:lnTo>
                <a:cubicBezTo>
                  <a:pt x="94806" y="56350"/>
                  <a:pt x="96000" y="55152"/>
                  <a:pt x="96000" y="53675"/>
                </a:cubicBezTo>
                <a:cubicBezTo>
                  <a:pt x="96000" y="52198"/>
                  <a:pt x="94806" y="51001"/>
                  <a:pt x="93333" y="51001"/>
                </a:cubicBezTo>
                <a:close/>
                <a:moveTo>
                  <a:pt x="26666" y="38697"/>
                </a:moveTo>
                <a:cubicBezTo>
                  <a:pt x="25193" y="38697"/>
                  <a:pt x="24000" y="39894"/>
                  <a:pt x="24000" y="41371"/>
                </a:cubicBezTo>
                <a:cubicBezTo>
                  <a:pt x="24000" y="42848"/>
                  <a:pt x="25193" y="44046"/>
                  <a:pt x="26666" y="44046"/>
                </a:cubicBezTo>
                <a:lnTo>
                  <a:pt x="93333" y="44046"/>
                </a:lnTo>
                <a:cubicBezTo>
                  <a:pt x="94806" y="44046"/>
                  <a:pt x="96000" y="42848"/>
                  <a:pt x="96000" y="41371"/>
                </a:cubicBezTo>
                <a:cubicBezTo>
                  <a:pt x="96000" y="39894"/>
                  <a:pt x="94806" y="38697"/>
                  <a:pt x="93333" y="38697"/>
                </a:cubicBezTo>
                <a:close/>
                <a:moveTo>
                  <a:pt x="0" y="11366"/>
                </a:moveTo>
                <a:lnTo>
                  <a:pt x="6739" y="11366"/>
                </a:lnTo>
                <a:lnTo>
                  <a:pt x="6739" y="17459"/>
                </a:lnTo>
                <a:cubicBezTo>
                  <a:pt x="6739" y="22260"/>
                  <a:pt x="10619" y="26151"/>
                  <a:pt x="15405" y="26151"/>
                </a:cubicBezTo>
                <a:cubicBezTo>
                  <a:pt x="20192" y="26151"/>
                  <a:pt x="24072" y="22260"/>
                  <a:pt x="24072" y="17459"/>
                </a:cubicBezTo>
                <a:lnTo>
                  <a:pt x="24072" y="11366"/>
                </a:lnTo>
                <a:lnTo>
                  <a:pt x="29716" y="11366"/>
                </a:lnTo>
                <a:lnTo>
                  <a:pt x="29716" y="17459"/>
                </a:lnTo>
                <a:cubicBezTo>
                  <a:pt x="29716" y="22260"/>
                  <a:pt x="33597" y="26151"/>
                  <a:pt x="38383" y="26151"/>
                </a:cubicBezTo>
                <a:cubicBezTo>
                  <a:pt x="43170" y="26151"/>
                  <a:pt x="47050" y="22260"/>
                  <a:pt x="47050" y="17459"/>
                </a:cubicBezTo>
                <a:lnTo>
                  <a:pt x="47050" y="11366"/>
                </a:lnTo>
                <a:lnTo>
                  <a:pt x="52694" y="11366"/>
                </a:lnTo>
                <a:lnTo>
                  <a:pt x="52694" y="17459"/>
                </a:lnTo>
                <a:cubicBezTo>
                  <a:pt x="52694" y="22260"/>
                  <a:pt x="56574" y="26151"/>
                  <a:pt x="61361" y="26151"/>
                </a:cubicBezTo>
                <a:cubicBezTo>
                  <a:pt x="66147" y="26151"/>
                  <a:pt x="70028" y="22260"/>
                  <a:pt x="70028" y="17459"/>
                </a:cubicBezTo>
                <a:lnTo>
                  <a:pt x="70028" y="11366"/>
                </a:lnTo>
                <a:lnTo>
                  <a:pt x="75672" y="11366"/>
                </a:lnTo>
                <a:lnTo>
                  <a:pt x="75672" y="17459"/>
                </a:lnTo>
                <a:cubicBezTo>
                  <a:pt x="75672" y="22260"/>
                  <a:pt x="79552" y="26151"/>
                  <a:pt x="84339" y="26151"/>
                </a:cubicBezTo>
                <a:cubicBezTo>
                  <a:pt x="89125" y="26151"/>
                  <a:pt x="93005" y="22260"/>
                  <a:pt x="93005" y="17459"/>
                </a:cubicBezTo>
                <a:lnTo>
                  <a:pt x="93005" y="11366"/>
                </a:lnTo>
                <a:lnTo>
                  <a:pt x="98650" y="11366"/>
                </a:lnTo>
                <a:lnTo>
                  <a:pt x="98650" y="17459"/>
                </a:lnTo>
                <a:cubicBezTo>
                  <a:pt x="98650" y="22259"/>
                  <a:pt x="102530" y="26151"/>
                  <a:pt x="107316" y="26151"/>
                </a:cubicBezTo>
                <a:cubicBezTo>
                  <a:pt x="112103" y="26151"/>
                  <a:pt x="115983" y="22259"/>
                  <a:pt x="115983" y="17459"/>
                </a:cubicBezTo>
                <a:lnTo>
                  <a:pt x="115983" y="11366"/>
                </a:lnTo>
                <a:lnTo>
                  <a:pt x="120000" y="11366"/>
                </a:lnTo>
                <a:lnTo>
                  <a:pt x="120000" y="120000"/>
                </a:lnTo>
                <a:lnTo>
                  <a:pt x="0" y="120000"/>
                </a:lnTo>
                <a:close/>
                <a:moveTo>
                  <a:pt x="15405" y="0"/>
                </a:moveTo>
                <a:cubicBezTo>
                  <a:pt x="17983" y="0"/>
                  <a:pt x="20072" y="2095"/>
                  <a:pt x="20072" y="4680"/>
                </a:cubicBezTo>
                <a:lnTo>
                  <a:pt x="20072" y="18051"/>
                </a:lnTo>
                <a:cubicBezTo>
                  <a:pt x="20072" y="20636"/>
                  <a:pt x="17983" y="22732"/>
                  <a:pt x="15405" y="22732"/>
                </a:cubicBezTo>
                <a:cubicBezTo>
                  <a:pt x="12828" y="22732"/>
                  <a:pt x="10739" y="20636"/>
                  <a:pt x="10739" y="18051"/>
                </a:cubicBezTo>
                <a:lnTo>
                  <a:pt x="10739" y="4680"/>
                </a:lnTo>
                <a:cubicBezTo>
                  <a:pt x="10739" y="2095"/>
                  <a:pt x="12828" y="0"/>
                  <a:pt x="15405" y="0"/>
                </a:cubicBezTo>
                <a:close/>
                <a:moveTo>
                  <a:pt x="38383" y="0"/>
                </a:moveTo>
                <a:cubicBezTo>
                  <a:pt x="40960" y="0"/>
                  <a:pt x="43050" y="2095"/>
                  <a:pt x="43050" y="4680"/>
                </a:cubicBezTo>
                <a:lnTo>
                  <a:pt x="43050" y="18051"/>
                </a:lnTo>
                <a:cubicBezTo>
                  <a:pt x="43050" y="20636"/>
                  <a:pt x="40960" y="22732"/>
                  <a:pt x="38383" y="22732"/>
                </a:cubicBezTo>
                <a:cubicBezTo>
                  <a:pt x="35806" y="22732"/>
                  <a:pt x="33716" y="20636"/>
                  <a:pt x="33716" y="18051"/>
                </a:cubicBezTo>
                <a:lnTo>
                  <a:pt x="33716" y="4680"/>
                </a:lnTo>
                <a:cubicBezTo>
                  <a:pt x="33716" y="2095"/>
                  <a:pt x="35806" y="0"/>
                  <a:pt x="38383" y="0"/>
                </a:cubicBezTo>
                <a:close/>
                <a:moveTo>
                  <a:pt x="61361" y="0"/>
                </a:moveTo>
                <a:cubicBezTo>
                  <a:pt x="63938" y="0"/>
                  <a:pt x="66028" y="2095"/>
                  <a:pt x="66028" y="4680"/>
                </a:cubicBezTo>
                <a:lnTo>
                  <a:pt x="66028" y="18051"/>
                </a:lnTo>
                <a:cubicBezTo>
                  <a:pt x="66028" y="20636"/>
                  <a:pt x="63938" y="22731"/>
                  <a:pt x="61361" y="22731"/>
                </a:cubicBezTo>
                <a:cubicBezTo>
                  <a:pt x="58784" y="22731"/>
                  <a:pt x="56694" y="20636"/>
                  <a:pt x="56694" y="18051"/>
                </a:cubicBezTo>
                <a:lnTo>
                  <a:pt x="56694" y="4680"/>
                </a:lnTo>
                <a:cubicBezTo>
                  <a:pt x="56694" y="2095"/>
                  <a:pt x="58784" y="0"/>
                  <a:pt x="61361" y="0"/>
                </a:cubicBezTo>
                <a:close/>
                <a:moveTo>
                  <a:pt x="84339" y="0"/>
                </a:moveTo>
                <a:cubicBezTo>
                  <a:pt x="86916" y="0"/>
                  <a:pt x="89005" y="2095"/>
                  <a:pt x="89005" y="4680"/>
                </a:cubicBezTo>
                <a:lnTo>
                  <a:pt x="89005" y="18051"/>
                </a:lnTo>
                <a:cubicBezTo>
                  <a:pt x="89005" y="20636"/>
                  <a:pt x="86916" y="22731"/>
                  <a:pt x="84339" y="22731"/>
                </a:cubicBezTo>
                <a:cubicBezTo>
                  <a:pt x="81761" y="22731"/>
                  <a:pt x="79672" y="20636"/>
                  <a:pt x="79672" y="18051"/>
                </a:cubicBezTo>
                <a:lnTo>
                  <a:pt x="79672" y="4680"/>
                </a:lnTo>
                <a:cubicBezTo>
                  <a:pt x="79672" y="2095"/>
                  <a:pt x="81761" y="0"/>
                  <a:pt x="84339" y="0"/>
                </a:cubicBezTo>
                <a:close/>
                <a:moveTo>
                  <a:pt x="107316" y="0"/>
                </a:moveTo>
                <a:cubicBezTo>
                  <a:pt x="109894" y="0"/>
                  <a:pt x="111983" y="2095"/>
                  <a:pt x="111983" y="4680"/>
                </a:cubicBezTo>
                <a:lnTo>
                  <a:pt x="111983" y="18051"/>
                </a:lnTo>
                <a:cubicBezTo>
                  <a:pt x="111983" y="20636"/>
                  <a:pt x="109894" y="22731"/>
                  <a:pt x="107316" y="22731"/>
                </a:cubicBezTo>
                <a:cubicBezTo>
                  <a:pt x="104739" y="22731"/>
                  <a:pt x="102650" y="20636"/>
                  <a:pt x="102650" y="18051"/>
                </a:cubicBezTo>
                <a:lnTo>
                  <a:pt x="102650" y="4680"/>
                </a:lnTo>
                <a:cubicBezTo>
                  <a:pt x="102650" y="2095"/>
                  <a:pt x="104739" y="0"/>
                  <a:pt x="107316" y="0"/>
                </a:cubicBezTo>
                <a:close/>
              </a:path>
            </a:pathLst>
          </a:custGeom>
          <a:solidFill>
            <a:srgbClr val="1ED4DE"/>
          </a:solidFill>
          <a:ln>
            <a:noFill/>
          </a:ln>
        </p:spPr>
        <p:txBody>
          <a:bodyPr wrap="square" lIns="121868" tIns="60917" rIns="121868" bIns="60917" anchor="ctr" anchorCtr="0">
            <a:noAutofit/>
          </a:bodyPr>
          <a:lstStyle/>
          <a:p>
            <a:pPr algn="ctr" defTabSz="1218895"/>
            <a:endParaRPr sz="2399" kern="0">
              <a:solidFill>
                <a:srgbClr val="FFFFFF"/>
              </a:solidFill>
              <a:latin typeface="Arial"/>
              <a:ea typeface="Arial"/>
              <a:cs typeface="Arial"/>
              <a:sym typeface="Arial"/>
            </a:endParaRPr>
          </a:p>
        </p:txBody>
      </p:sp>
      <p:grpSp>
        <p:nvGrpSpPr>
          <p:cNvPr id="28" name="Shape 717"/>
          <p:cNvGrpSpPr/>
          <p:nvPr/>
        </p:nvGrpSpPr>
        <p:grpSpPr>
          <a:xfrm>
            <a:off x="8560868" y="2378816"/>
            <a:ext cx="3705744" cy="897784"/>
            <a:chOff x="2113657" y="4283315"/>
            <a:chExt cx="3887257" cy="673513"/>
          </a:xfrm>
        </p:grpSpPr>
        <p:sp>
          <p:nvSpPr>
            <p:cNvPr id="29" name="Shape 718"/>
            <p:cNvSpPr txBox="1"/>
            <p:nvPr/>
          </p:nvSpPr>
          <p:spPr>
            <a:xfrm>
              <a:off x="2113657" y="4495163"/>
              <a:ext cx="3887257"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a:solidFill>
                    <a:srgbClr val="595959"/>
                  </a:solidFill>
                  <a:latin typeface="Times New Roman" panose="02020603050405020304" pitchFamily="18" charset="0"/>
                  <a:ea typeface="Arial"/>
                  <a:cs typeface="Times New Roman" panose="02020603050405020304" pitchFamily="18" charset="0"/>
                </a:rPr>
                <a:t>Not applicable</a:t>
              </a:r>
              <a:endParaRPr lang="en"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31" name="Shape 719"/>
            <p:cNvSpPr txBox="1"/>
            <p:nvPr/>
          </p:nvSpPr>
          <p:spPr>
            <a:xfrm>
              <a:off x="2113658" y="4283315"/>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sym typeface="Arial"/>
                </a:rPr>
                <a:t>After sale services/ Guarantee</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grpSp>
        <p:nvGrpSpPr>
          <p:cNvPr id="32" name="Shape 720"/>
          <p:cNvGrpSpPr/>
          <p:nvPr/>
        </p:nvGrpSpPr>
        <p:grpSpPr>
          <a:xfrm>
            <a:off x="8560867" y="4261751"/>
            <a:ext cx="3627958" cy="897784"/>
            <a:chOff x="2113657" y="4283314"/>
            <a:chExt cx="3647460" cy="673513"/>
          </a:xfrm>
        </p:grpSpPr>
        <p:sp>
          <p:nvSpPr>
            <p:cNvPr id="33" name="Shape 721"/>
            <p:cNvSpPr txBox="1"/>
            <p:nvPr/>
          </p:nvSpPr>
          <p:spPr>
            <a:xfrm>
              <a:off x="2113657" y="4495162"/>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pt-BR" sz="1600" kern="0" dirty="0" smtClean="0">
                  <a:solidFill>
                    <a:srgbClr val="595959"/>
                  </a:solidFill>
                  <a:latin typeface="Times New Roman" panose="02020603050405020304" pitchFamily="18" charset="0"/>
                  <a:ea typeface="Arial"/>
                  <a:cs typeface="Times New Roman" panose="02020603050405020304" pitchFamily="18" charset="0"/>
                  <a:sym typeface="Arial"/>
                </a:rPr>
                <a:t>Local (Iran) Certificates </a:t>
              </a:r>
              <a:endParaRPr lang="pt-BR"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34" name="Shape 722"/>
            <p:cNvSpPr txBox="1"/>
            <p:nvPr/>
          </p:nvSpPr>
          <p:spPr>
            <a:xfrm>
              <a:off x="2113658" y="4283314"/>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sym typeface="Arial"/>
                </a:rPr>
                <a:t>Standards and legally certificates:</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35" name="Shape 450"/>
          <p:cNvSpPr/>
          <p:nvPr/>
        </p:nvSpPr>
        <p:spPr>
          <a:xfrm>
            <a:off x="8841213" y="3657600"/>
            <a:ext cx="590697" cy="565118"/>
          </a:xfrm>
          <a:custGeom>
            <a:avLst/>
            <a:gdLst/>
            <a:ahLst/>
            <a:cxnLst/>
            <a:rect l="0" t="0" r="0" b="0"/>
            <a:pathLst>
              <a:path w="120000" h="120000" extrusionOk="0">
                <a:moveTo>
                  <a:pt x="65274" y="39473"/>
                </a:moveTo>
                <a:cubicBezTo>
                  <a:pt x="53599" y="36371"/>
                  <a:pt x="41599" y="43242"/>
                  <a:pt x="38470" y="54820"/>
                </a:cubicBezTo>
                <a:cubicBezTo>
                  <a:pt x="35342" y="66398"/>
                  <a:pt x="42270" y="78299"/>
                  <a:pt x="53945" y="81402"/>
                </a:cubicBezTo>
                <a:cubicBezTo>
                  <a:pt x="65620" y="84504"/>
                  <a:pt x="77621" y="77633"/>
                  <a:pt x="80749" y="66055"/>
                </a:cubicBezTo>
                <a:cubicBezTo>
                  <a:pt x="83877" y="54477"/>
                  <a:pt x="76949" y="42576"/>
                  <a:pt x="65274" y="39473"/>
                </a:cubicBezTo>
                <a:close/>
                <a:moveTo>
                  <a:pt x="69168" y="25060"/>
                </a:moveTo>
                <a:cubicBezTo>
                  <a:pt x="88870" y="30296"/>
                  <a:pt x="100561" y="50379"/>
                  <a:pt x="95282" y="69917"/>
                </a:cubicBezTo>
                <a:cubicBezTo>
                  <a:pt x="90003" y="89455"/>
                  <a:pt x="69753" y="101050"/>
                  <a:pt x="50051" y="95815"/>
                </a:cubicBezTo>
                <a:cubicBezTo>
                  <a:pt x="30350" y="90579"/>
                  <a:pt x="18658" y="70496"/>
                  <a:pt x="23937" y="50958"/>
                </a:cubicBezTo>
                <a:cubicBezTo>
                  <a:pt x="29216" y="31420"/>
                  <a:pt x="49467" y="19825"/>
                  <a:pt x="69168" y="25060"/>
                </a:cubicBezTo>
                <a:close/>
                <a:moveTo>
                  <a:pt x="70584" y="19819"/>
                </a:moveTo>
                <a:cubicBezTo>
                  <a:pt x="47964" y="13808"/>
                  <a:pt x="24713" y="27121"/>
                  <a:pt x="18652" y="49554"/>
                </a:cubicBezTo>
                <a:cubicBezTo>
                  <a:pt x="12591" y="71987"/>
                  <a:pt x="26015" y="95045"/>
                  <a:pt x="48635" y="101056"/>
                </a:cubicBezTo>
                <a:cubicBezTo>
                  <a:pt x="71255" y="107067"/>
                  <a:pt x="94506" y="93754"/>
                  <a:pt x="100567" y="71321"/>
                </a:cubicBezTo>
                <a:cubicBezTo>
                  <a:pt x="106628" y="48888"/>
                  <a:pt x="93204" y="25830"/>
                  <a:pt x="70584" y="19819"/>
                </a:cubicBezTo>
                <a:close/>
                <a:moveTo>
                  <a:pt x="120000" y="28418"/>
                </a:moveTo>
                <a:lnTo>
                  <a:pt x="119819" y="29085"/>
                </a:lnTo>
                <a:lnTo>
                  <a:pt x="119636" y="28804"/>
                </a:lnTo>
                <a:close/>
                <a:moveTo>
                  <a:pt x="84120" y="4683"/>
                </a:moveTo>
                <a:lnTo>
                  <a:pt x="83867" y="19572"/>
                </a:lnTo>
                <a:lnTo>
                  <a:pt x="83406" y="19449"/>
                </a:lnTo>
                <a:cubicBezTo>
                  <a:pt x="87163" y="21546"/>
                  <a:pt x="90559" y="24117"/>
                  <a:pt x="93431" y="27166"/>
                </a:cubicBezTo>
                <a:lnTo>
                  <a:pt x="106796" y="23870"/>
                </a:lnTo>
                <a:lnTo>
                  <a:pt x="115363" y="39849"/>
                </a:lnTo>
                <a:lnTo>
                  <a:pt x="105840" y="48364"/>
                </a:lnTo>
                <a:cubicBezTo>
                  <a:pt x="107034" y="52676"/>
                  <a:pt x="107596" y="57191"/>
                  <a:pt x="107394" y="61781"/>
                </a:cubicBezTo>
                <a:lnTo>
                  <a:pt x="119289" y="68330"/>
                </a:lnTo>
                <a:lnTo>
                  <a:pt x="114566" y="85810"/>
                </a:lnTo>
                <a:lnTo>
                  <a:pt x="100132" y="85570"/>
                </a:lnTo>
                <a:cubicBezTo>
                  <a:pt x="98307" y="88594"/>
                  <a:pt x="96096" y="91321"/>
                  <a:pt x="93619" y="93756"/>
                </a:cubicBezTo>
                <a:lnTo>
                  <a:pt x="98359" y="106025"/>
                </a:lnTo>
                <a:lnTo>
                  <a:pt x="83411" y="116405"/>
                </a:lnTo>
                <a:lnTo>
                  <a:pt x="72073" y="106643"/>
                </a:lnTo>
                <a:lnTo>
                  <a:pt x="73453" y="105685"/>
                </a:lnTo>
                <a:cubicBezTo>
                  <a:pt x="69110" y="107079"/>
                  <a:pt x="64517" y="107749"/>
                  <a:pt x="59835" y="107723"/>
                </a:cubicBezTo>
                <a:lnTo>
                  <a:pt x="52963" y="119999"/>
                </a:lnTo>
                <a:lnTo>
                  <a:pt x="35336" y="115316"/>
                </a:lnTo>
                <a:lnTo>
                  <a:pt x="35574" y="101277"/>
                </a:lnTo>
                <a:cubicBezTo>
                  <a:pt x="31839" y="99165"/>
                  <a:pt x="28466" y="96583"/>
                  <a:pt x="25614" y="93529"/>
                </a:cubicBezTo>
                <a:lnTo>
                  <a:pt x="25843" y="94015"/>
                </a:lnTo>
                <a:lnTo>
                  <a:pt x="11102" y="96847"/>
                </a:lnTo>
                <a:lnTo>
                  <a:pt x="3390" y="80445"/>
                </a:lnTo>
                <a:lnTo>
                  <a:pt x="13359" y="72429"/>
                </a:lnTo>
                <a:cubicBezTo>
                  <a:pt x="12295" y="68561"/>
                  <a:pt x="11739" y="64530"/>
                  <a:pt x="11738" y="60428"/>
                </a:cubicBezTo>
                <a:lnTo>
                  <a:pt x="0" y="53965"/>
                </a:lnTo>
                <a:lnTo>
                  <a:pt x="4723" y="36484"/>
                </a:lnTo>
                <a:lnTo>
                  <a:pt x="18174" y="36709"/>
                </a:lnTo>
                <a:cubicBezTo>
                  <a:pt x="19999" y="33515"/>
                  <a:pt x="22203" y="30603"/>
                  <a:pt x="24696" y="27997"/>
                </a:cubicBezTo>
                <a:lnTo>
                  <a:pt x="20190" y="14215"/>
                </a:lnTo>
                <a:lnTo>
                  <a:pt x="35666" y="4625"/>
                </a:lnTo>
                <a:lnTo>
                  <a:pt x="46473" y="14962"/>
                </a:lnTo>
                <a:lnTo>
                  <a:pt x="46365" y="15030"/>
                </a:lnTo>
                <a:cubicBezTo>
                  <a:pt x="50613" y="13704"/>
                  <a:pt x="55098" y="13091"/>
                  <a:pt x="59667" y="13141"/>
                </a:cubicBezTo>
                <a:lnTo>
                  <a:pt x="59206" y="13018"/>
                </a:lnTo>
                <a:lnTo>
                  <a:pt x="66493" y="0"/>
                </a:lnTo>
                <a:close/>
              </a:path>
            </a:pathLst>
          </a:custGeom>
          <a:solidFill>
            <a:srgbClr val="E62949"/>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Tree>
    <p:extLst>
      <p:ext uri="{BB962C8B-B14F-4D97-AF65-F5344CB8AC3E}">
        <p14:creationId xmlns:p14="http://schemas.microsoft.com/office/powerpoint/2010/main" val="129060790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704"/>
        <p:cNvGrpSpPr/>
        <p:nvPr/>
      </p:nvGrpSpPr>
      <p:grpSpPr>
        <a:xfrm>
          <a:off x="0" y="0"/>
          <a:ext cx="0" cy="0"/>
          <a:chOff x="0" y="0"/>
          <a:chExt cx="0" cy="0"/>
        </a:xfrm>
      </p:grpSpPr>
      <p:sp>
        <p:nvSpPr>
          <p:cNvPr id="708" name="Shape 708"/>
          <p:cNvSpPr txBox="1"/>
          <p:nvPr/>
        </p:nvSpPr>
        <p:spPr>
          <a:xfrm>
            <a:off x="531812" y="2133659"/>
            <a:ext cx="4038600" cy="533341"/>
          </a:xfrm>
          <a:prstGeom prst="rect">
            <a:avLst/>
          </a:prstGeom>
          <a:noFill/>
          <a:ln>
            <a:noFill/>
          </a:ln>
        </p:spPr>
        <p:txBody>
          <a:bodyPr wrap="square" lIns="121868" tIns="60917" rIns="121868" bIns="60917" anchor="t" anchorCtr="0">
            <a:noAutofit/>
          </a:bodyPr>
          <a:lstStyle/>
          <a:p>
            <a:pPr defTabSz="1218895"/>
            <a:r>
              <a:rPr lang="en-US" sz="2400" b="1" kern="0" dirty="0">
                <a:solidFill>
                  <a:srgbClr val="3F3F3F"/>
                </a:solidFill>
                <a:ea typeface="Arial"/>
                <a:cs typeface="Arial"/>
              </a:rPr>
              <a:t>Calcibor40</a:t>
            </a:r>
            <a:endParaRPr lang="en" sz="2400" b="1" kern="0" dirty="0">
              <a:solidFill>
                <a:srgbClr val="3F3F3F"/>
              </a:solidFill>
              <a:ea typeface="Arial"/>
              <a:cs typeface="Arial"/>
              <a:sym typeface="Arial"/>
            </a:endParaRPr>
          </a:p>
        </p:txBody>
      </p:sp>
      <p:grpSp>
        <p:nvGrpSpPr>
          <p:cNvPr id="711" name="Shape 711"/>
          <p:cNvGrpSpPr/>
          <p:nvPr/>
        </p:nvGrpSpPr>
        <p:grpSpPr>
          <a:xfrm>
            <a:off x="8560868" y="832749"/>
            <a:ext cx="3400944" cy="897785"/>
            <a:chOff x="2113657" y="4283314"/>
            <a:chExt cx="3647460" cy="673514"/>
          </a:xfrm>
        </p:grpSpPr>
        <p:sp>
          <p:nvSpPr>
            <p:cNvPr id="712" name="Shape 712"/>
            <p:cNvSpPr txBox="1"/>
            <p:nvPr/>
          </p:nvSpPr>
          <p:spPr>
            <a:xfrm>
              <a:off x="2113657" y="4495163"/>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2400 Vials (Per Hour)</a:t>
              </a:r>
              <a:endParaRPr lang="en"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713" name="Shape 713"/>
            <p:cNvSpPr txBox="1"/>
            <p:nvPr/>
          </p:nvSpPr>
          <p:spPr>
            <a:xfrm>
              <a:off x="2113658" y="4283314"/>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rPr>
                <a:t>Production capacity</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30" name="Shape 451"/>
          <p:cNvSpPr/>
          <p:nvPr/>
        </p:nvSpPr>
        <p:spPr>
          <a:xfrm rot="1795255">
            <a:off x="8958484" y="273676"/>
            <a:ext cx="356158" cy="656509"/>
          </a:xfrm>
          <a:custGeom>
            <a:avLst/>
            <a:gdLst/>
            <a:ahLst/>
            <a:cxnLst/>
            <a:rect l="0" t="0" r="0" b="0"/>
            <a:pathLst>
              <a:path w="120000" h="120000" extrusionOk="0">
                <a:moveTo>
                  <a:pt x="60041" y="0"/>
                </a:moveTo>
                <a:cubicBezTo>
                  <a:pt x="68312" y="142"/>
                  <a:pt x="77049" y="3617"/>
                  <a:pt x="77802" y="9249"/>
                </a:cubicBezTo>
                <a:cubicBezTo>
                  <a:pt x="79731" y="16341"/>
                  <a:pt x="68983" y="18083"/>
                  <a:pt x="72034" y="26607"/>
                </a:cubicBezTo>
                <a:lnTo>
                  <a:pt x="120000" y="26607"/>
                </a:lnTo>
                <a:lnTo>
                  <a:pt x="120000" y="53320"/>
                </a:lnTo>
                <a:cubicBezTo>
                  <a:pt x="105180" y="54850"/>
                  <a:pt x="101982" y="49006"/>
                  <a:pt x="89415" y="50069"/>
                </a:cubicBezTo>
                <a:cubicBezTo>
                  <a:pt x="79319" y="50489"/>
                  <a:pt x="73089" y="55363"/>
                  <a:pt x="72833" y="59977"/>
                </a:cubicBezTo>
                <a:cubicBezTo>
                  <a:pt x="73004" y="64029"/>
                  <a:pt x="79442" y="70012"/>
                  <a:pt x="91464" y="70060"/>
                </a:cubicBezTo>
                <a:cubicBezTo>
                  <a:pt x="106013" y="69226"/>
                  <a:pt x="103877" y="65247"/>
                  <a:pt x="120000" y="65606"/>
                </a:cubicBezTo>
                <a:lnTo>
                  <a:pt x="120000" y="93541"/>
                </a:lnTo>
                <a:lnTo>
                  <a:pt x="70059" y="93541"/>
                </a:lnTo>
                <a:cubicBezTo>
                  <a:pt x="69329" y="102697"/>
                  <a:pt x="76533" y="101447"/>
                  <a:pt x="78036" y="109608"/>
                </a:cubicBezTo>
                <a:cubicBezTo>
                  <a:pt x="77950" y="116314"/>
                  <a:pt x="67224" y="119904"/>
                  <a:pt x="59959" y="120000"/>
                </a:cubicBezTo>
                <a:cubicBezTo>
                  <a:pt x="51687" y="119857"/>
                  <a:pt x="42950" y="116382"/>
                  <a:pt x="42197" y="110750"/>
                </a:cubicBezTo>
                <a:cubicBezTo>
                  <a:pt x="40279" y="103699"/>
                  <a:pt x="50892" y="101936"/>
                  <a:pt x="47995" y="93541"/>
                </a:cubicBezTo>
                <a:lnTo>
                  <a:pt x="0" y="93541"/>
                </a:lnTo>
                <a:lnTo>
                  <a:pt x="0" y="66075"/>
                </a:lnTo>
                <a:cubicBezTo>
                  <a:pt x="15368" y="64341"/>
                  <a:pt x="18478" y="70364"/>
                  <a:pt x="31219" y="69286"/>
                </a:cubicBezTo>
                <a:cubicBezTo>
                  <a:pt x="41315" y="68866"/>
                  <a:pt x="47545" y="63992"/>
                  <a:pt x="47801" y="59379"/>
                </a:cubicBezTo>
                <a:cubicBezTo>
                  <a:pt x="47631" y="55326"/>
                  <a:pt x="41193" y="49343"/>
                  <a:pt x="29171" y="49296"/>
                </a:cubicBezTo>
                <a:cubicBezTo>
                  <a:pt x="14433" y="50140"/>
                  <a:pt x="16816" y="54212"/>
                  <a:pt x="0" y="53739"/>
                </a:cubicBezTo>
                <a:lnTo>
                  <a:pt x="0" y="26607"/>
                </a:lnTo>
                <a:lnTo>
                  <a:pt x="49932" y="26607"/>
                </a:lnTo>
                <a:cubicBezTo>
                  <a:pt x="50748" y="17288"/>
                  <a:pt x="43474" y="18596"/>
                  <a:pt x="41963" y="10391"/>
                </a:cubicBezTo>
                <a:cubicBezTo>
                  <a:pt x="42049" y="3685"/>
                  <a:pt x="52775" y="95"/>
                  <a:pt x="60041" y="0"/>
                </a:cubicBezTo>
                <a:close/>
              </a:path>
            </a:pathLst>
          </a:custGeom>
          <a:solidFill>
            <a:srgbClr val="F4BD2D"/>
          </a:solidFill>
          <a:ln>
            <a:noFill/>
          </a:ln>
          <a:scene3d>
            <a:camera prst="orthographicFront">
              <a:rot lat="0" lon="0" rev="7200000"/>
            </a:camera>
            <a:lightRig rig="threePt" dir="t"/>
          </a:scene3d>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grpSp>
        <p:nvGrpSpPr>
          <p:cNvPr id="19" name="Shape 717"/>
          <p:cNvGrpSpPr/>
          <p:nvPr/>
        </p:nvGrpSpPr>
        <p:grpSpPr>
          <a:xfrm>
            <a:off x="8560868" y="6013117"/>
            <a:ext cx="3253608" cy="897784"/>
            <a:chOff x="2113657" y="4283315"/>
            <a:chExt cx="3647460" cy="673513"/>
          </a:xfrm>
        </p:grpSpPr>
        <p:sp>
          <p:nvSpPr>
            <p:cNvPr id="21" name="Shape 718"/>
            <p:cNvSpPr txBox="1"/>
            <p:nvPr/>
          </p:nvSpPr>
          <p:spPr>
            <a:xfrm>
              <a:off x="2113657" y="4495163"/>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 </a:t>
              </a: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1.74 </a:t>
              </a: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USD</a:t>
              </a:r>
              <a:endPar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22" name="Shape 719"/>
            <p:cNvSpPr txBox="1"/>
            <p:nvPr/>
          </p:nvSpPr>
          <p:spPr>
            <a:xfrm>
              <a:off x="2113658" y="4283315"/>
              <a:ext cx="3647459" cy="276999"/>
            </a:xfrm>
            <a:prstGeom prst="rect">
              <a:avLst/>
            </a:prstGeom>
            <a:noFill/>
            <a:ln>
              <a:noFill/>
            </a:ln>
          </p:spPr>
          <p:txBody>
            <a:bodyPr wrap="square" lIns="121868" tIns="60917" rIns="121868" bIns="60917" anchor="t" anchorCtr="0">
              <a:noAutofit/>
            </a:bodyPr>
            <a:lstStyle/>
            <a:p>
              <a:pPr defTabSz="1218895"/>
              <a:r>
                <a:rPr lang="en-US" b="1" kern="0" dirty="0" smtClean="0">
                  <a:solidFill>
                    <a:srgbClr val="595959"/>
                  </a:solidFill>
                  <a:latin typeface="Times New Roman" panose="02020603050405020304" pitchFamily="18" charset="0"/>
                  <a:ea typeface="Arial"/>
                  <a:cs typeface="Times New Roman" panose="02020603050405020304" pitchFamily="18" charset="0"/>
                  <a:sym typeface="Arial"/>
                </a:rPr>
                <a:t>Sales’ Price</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24" name="Shape 974"/>
          <p:cNvSpPr/>
          <p:nvPr/>
        </p:nvSpPr>
        <p:spPr>
          <a:xfrm rot="10800000">
            <a:off x="8959685" y="5491253"/>
            <a:ext cx="353751" cy="528546"/>
          </a:xfrm>
          <a:custGeom>
            <a:avLst/>
            <a:gdLst/>
            <a:ahLst/>
            <a:cxnLst/>
            <a:rect l="0" t="0" r="0" b="0"/>
            <a:pathLst>
              <a:path w="120000" h="120000" extrusionOk="0">
                <a:moveTo>
                  <a:pt x="51597" y="50921"/>
                </a:moveTo>
                <a:lnTo>
                  <a:pt x="51597" y="19698"/>
                </a:lnTo>
                <a:cubicBezTo>
                  <a:pt x="47669" y="20191"/>
                  <a:pt x="43916" y="21082"/>
                  <a:pt x="40531" y="22332"/>
                </a:cubicBezTo>
                <a:cubicBezTo>
                  <a:pt x="30598" y="26001"/>
                  <a:pt x="25457" y="32166"/>
                  <a:pt x="27169" y="38355"/>
                </a:cubicBezTo>
                <a:cubicBezTo>
                  <a:pt x="29239" y="46431"/>
                  <a:pt x="39005" y="49155"/>
                  <a:pt x="51597" y="50921"/>
                </a:cubicBezTo>
                <a:close/>
                <a:moveTo>
                  <a:pt x="67852" y="100379"/>
                </a:moveTo>
                <a:cubicBezTo>
                  <a:pt x="71963" y="99887"/>
                  <a:pt x="75901" y="98973"/>
                  <a:pt x="79437" y="97667"/>
                </a:cubicBezTo>
                <a:cubicBezTo>
                  <a:pt x="89370" y="93998"/>
                  <a:pt x="94511" y="87833"/>
                  <a:pt x="92799" y="81644"/>
                </a:cubicBezTo>
                <a:cubicBezTo>
                  <a:pt x="89506" y="73388"/>
                  <a:pt x="79840" y="69732"/>
                  <a:pt x="67852" y="67361"/>
                </a:cubicBezTo>
                <a:close/>
                <a:moveTo>
                  <a:pt x="67852" y="120000"/>
                </a:moveTo>
                <a:lnTo>
                  <a:pt x="51597" y="120000"/>
                </a:lnTo>
                <a:lnTo>
                  <a:pt x="51597" y="114256"/>
                </a:lnTo>
                <a:cubicBezTo>
                  <a:pt x="45417" y="113829"/>
                  <a:pt x="39328" y="112890"/>
                  <a:pt x="33554" y="111448"/>
                </a:cubicBezTo>
                <a:cubicBezTo>
                  <a:pt x="13606" y="106463"/>
                  <a:pt x="696" y="96271"/>
                  <a:pt x="0" y="84958"/>
                </a:cubicBezTo>
                <a:lnTo>
                  <a:pt x="26861" y="84529"/>
                </a:lnTo>
                <a:cubicBezTo>
                  <a:pt x="27245" y="90776"/>
                  <a:pt x="34374" y="96404"/>
                  <a:pt x="45389" y="99156"/>
                </a:cubicBezTo>
                <a:cubicBezTo>
                  <a:pt x="47394" y="99657"/>
                  <a:pt x="49467" y="100048"/>
                  <a:pt x="51597" y="100293"/>
                </a:cubicBezTo>
                <a:lnTo>
                  <a:pt x="51597" y="64682"/>
                </a:lnTo>
                <a:cubicBezTo>
                  <a:pt x="30368" y="61567"/>
                  <a:pt x="7690" y="58004"/>
                  <a:pt x="556" y="40045"/>
                </a:cubicBezTo>
                <a:cubicBezTo>
                  <a:pt x="-2422" y="28913"/>
                  <a:pt x="6883" y="17850"/>
                  <a:pt x="24755" y="11249"/>
                </a:cubicBezTo>
                <a:cubicBezTo>
                  <a:pt x="32832" y="8265"/>
                  <a:pt x="42066" y="6412"/>
                  <a:pt x="51597" y="5737"/>
                </a:cubicBezTo>
                <a:lnTo>
                  <a:pt x="51597" y="0"/>
                </a:lnTo>
                <a:lnTo>
                  <a:pt x="67852" y="0"/>
                </a:lnTo>
                <a:lnTo>
                  <a:pt x="67852" y="5703"/>
                </a:lnTo>
                <a:cubicBezTo>
                  <a:pt x="74209" y="6118"/>
                  <a:pt x="80479" y="7068"/>
                  <a:pt x="86414" y="8551"/>
                </a:cubicBezTo>
                <a:cubicBezTo>
                  <a:pt x="106363" y="13536"/>
                  <a:pt x="119273" y="23728"/>
                  <a:pt x="119969" y="35041"/>
                </a:cubicBezTo>
                <a:lnTo>
                  <a:pt x="93108" y="35470"/>
                </a:lnTo>
                <a:cubicBezTo>
                  <a:pt x="92723" y="29223"/>
                  <a:pt x="85594" y="23595"/>
                  <a:pt x="74579" y="20843"/>
                </a:cubicBezTo>
                <a:cubicBezTo>
                  <a:pt x="72410" y="20301"/>
                  <a:pt x="70160" y="19888"/>
                  <a:pt x="67852" y="19639"/>
                </a:cubicBezTo>
                <a:lnTo>
                  <a:pt x="67852" y="52969"/>
                </a:lnTo>
                <a:cubicBezTo>
                  <a:pt x="88284" y="55535"/>
                  <a:pt x="110482" y="59921"/>
                  <a:pt x="119411" y="79734"/>
                </a:cubicBezTo>
                <a:cubicBezTo>
                  <a:pt x="122511" y="90942"/>
                  <a:pt x="113201" y="102106"/>
                  <a:pt x="95213" y="108750"/>
                </a:cubicBezTo>
                <a:cubicBezTo>
                  <a:pt x="86990" y="111788"/>
                  <a:pt x="77568" y="113654"/>
                  <a:pt x="67852" y="114293"/>
                </a:cubicBezTo>
                <a:close/>
              </a:path>
            </a:pathLst>
          </a:custGeom>
          <a:solidFill>
            <a:schemeClr val="accent3">
              <a:lumMod val="75000"/>
            </a:schemeClr>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dk1"/>
              </a:solidFill>
              <a:latin typeface="Arial"/>
              <a:ea typeface="Arial"/>
              <a:cs typeface="Arial"/>
              <a:sym typeface="Arial"/>
            </a:endParaRPr>
          </a:p>
        </p:txBody>
      </p:sp>
      <p:pic>
        <p:nvPicPr>
          <p:cNvPr id="23" name="Picture 2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0412" y="327810"/>
            <a:ext cx="1371600" cy="1371600"/>
          </a:xfrm>
          <a:prstGeom prst="rect">
            <a:avLst/>
          </a:prstGeom>
        </p:spPr>
      </p:pic>
      <p:sp>
        <p:nvSpPr>
          <p:cNvPr id="707" name="Shape 707"/>
          <p:cNvSpPr txBox="1"/>
          <p:nvPr/>
        </p:nvSpPr>
        <p:spPr>
          <a:xfrm>
            <a:off x="455612" y="2866636"/>
            <a:ext cx="3577801" cy="3076964"/>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kern="0" dirty="0" smtClean="0">
                <a:solidFill>
                  <a:srgbClr val="3F3F3F"/>
                </a:solidFill>
                <a:latin typeface="Times New Roman" panose="02020603050405020304" pitchFamily="18" charset="0"/>
                <a:ea typeface="Arial"/>
                <a:cs typeface="Times New Roman" panose="02020603050405020304" pitchFamily="18" charset="0"/>
                <a:sym typeface="Arial"/>
              </a:rPr>
              <a:t>Combination </a:t>
            </a:r>
            <a:r>
              <a:rPr lang="en-US" kern="0" dirty="0">
                <a:solidFill>
                  <a:srgbClr val="3F3F3F"/>
                </a:solidFill>
                <a:latin typeface="Times New Roman" panose="02020603050405020304" pitchFamily="18" charset="0"/>
                <a:ea typeface="Arial"/>
                <a:cs typeface="Times New Roman" panose="02020603050405020304" pitchFamily="18" charset="0"/>
                <a:sym typeface="Arial"/>
              </a:rPr>
              <a:t>of 3 </a:t>
            </a:r>
            <a:r>
              <a:rPr lang="en-US" kern="0" dirty="0" smtClean="0">
                <a:solidFill>
                  <a:srgbClr val="3F3F3F"/>
                </a:solidFill>
                <a:latin typeface="Times New Roman" panose="02020603050405020304" pitchFamily="18" charset="0"/>
                <a:ea typeface="Arial"/>
                <a:cs typeface="Times New Roman" panose="02020603050405020304" pitchFamily="18" charset="0"/>
                <a:sym typeface="Arial"/>
              </a:rPr>
              <a:t>Calcium </a:t>
            </a:r>
            <a:r>
              <a:rPr lang="en-US" kern="0" dirty="0">
                <a:solidFill>
                  <a:srgbClr val="3F3F3F"/>
                </a:solidFill>
                <a:latin typeface="Times New Roman" panose="02020603050405020304" pitchFamily="18" charset="0"/>
                <a:ea typeface="Arial"/>
                <a:cs typeface="Times New Roman" panose="02020603050405020304" pitchFamily="18" charset="0"/>
                <a:sym typeface="Arial"/>
              </a:rPr>
              <a:t>Gluconate and </a:t>
            </a:r>
            <a:r>
              <a:rPr lang="en-US" kern="0" dirty="0" smtClean="0">
                <a:solidFill>
                  <a:srgbClr val="3F3F3F"/>
                </a:solidFill>
                <a:latin typeface="Times New Roman" panose="02020603050405020304" pitchFamily="18" charset="0"/>
                <a:ea typeface="Arial"/>
                <a:cs typeface="Times New Roman" panose="02020603050405020304" pitchFamily="18" charset="0"/>
                <a:sym typeface="Arial"/>
              </a:rPr>
              <a:t>Boric Acid</a:t>
            </a:r>
          </a:p>
          <a:p>
            <a:pPr marL="285750" indent="-285750" defTabSz="1218895">
              <a:buFont typeface="Arial" panose="020B0604020202020204" pitchFamily="34" charset="0"/>
              <a:buChar char="•"/>
            </a:pPr>
            <a:r>
              <a:rPr lang="en-US" kern="0" dirty="0" smtClean="0">
                <a:solidFill>
                  <a:srgbClr val="3F3F3F"/>
                </a:solidFill>
                <a:latin typeface="Times New Roman" panose="02020603050405020304" pitchFamily="18" charset="0"/>
                <a:ea typeface="Arial"/>
                <a:cs typeface="Times New Roman" panose="02020603050405020304" pitchFamily="18" charset="0"/>
                <a:sym typeface="Arial"/>
              </a:rPr>
              <a:t>Used </a:t>
            </a:r>
            <a:r>
              <a:rPr lang="en-US" kern="0" dirty="0">
                <a:solidFill>
                  <a:srgbClr val="3F3F3F"/>
                </a:solidFill>
                <a:latin typeface="Times New Roman" panose="02020603050405020304" pitchFamily="18" charset="0"/>
                <a:ea typeface="Arial"/>
                <a:cs typeface="Times New Roman" panose="02020603050405020304" pitchFamily="18" charset="0"/>
                <a:sym typeface="Arial"/>
              </a:rPr>
              <a:t>for the prevention and the treatment of rickets in young growing animals and </a:t>
            </a:r>
            <a:r>
              <a:rPr lang="en-US" kern="0" dirty="0" err="1">
                <a:solidFill>
                  <a:srgbClr val="3F3F3F"/>
                </a:solidFill>
                <a:latin typeface="Times New Roman" panose="02020603050405020304" pitchFamily="18" charset="0"/>
                <a:ea typeface="Arial"/>
                <a:cs typeface="Times New Roman" panose="02020603050405020304" pitchFamily="18" charset="0"/>
                <a:sym typeface="Arial"/>
              </a:rPr>
              <a:t>osteomalacia</a:t>
            </a:r>
            <a:r>
              <a:rPr lang="en-US" kern="0" dirty="0">
                <a:solidFill>
                  <a:srgbClr val="3F3F3F"/>
                </a:solidFill>
                <a:latin typeface="Times New Roman" panose="02020603050405020304" pitchFamily="18" charset="0"/>
                <a:ea typeface="Arial"/>
                <a:cs typeface="Times New Roman" panose="02020603050405020304" pitchFamily="18" charset="0"/>
                <a:sym typeface="Arial"/>
              </a:rPr>
              <a:t> in adult </a:t>
            </a:r>
            <a:r>
              <a:rPr lang="en-US" kern="0" dirty="0" smtClean="0">
                <a:solidFill>
                  <a:srgbClr val="3F3F3F"/>
                </a:solidFill>
                <a:latin typeface="Times New Roman" panose="02020603050405020304" pitchFamily="18" charset="0"/>
                <a:ea typeface="Arial"/>
                <a:cs typeface="Times New Roman" panose="02020603050405020304" pitchFamily="18" charset="0"/>
                <a:sym typeface="Arial"/>
              </a:rPr>
              <a:t>animals.</a:t>
            </a:r>
          </a:p>
          <a:p>
            <a:pPr marL="285750" indent="-285750" defTabSz="1218895">
              <a:buFont typeface="Arial" panose="020B0604020202020204" pitchFamily="34" charset="0"/>
              <a:buChar char="•"/>
            </a:pPr>
            <a:r>
              <a:rPr lang="en-US" kern="0" dirty="0" smtClean="0">
                <a:solidFill>
                  <a:srgbClr val="3F3F3F"/>
                </a:solidFill>
                <a:latin typeface="Times New Roman" panose="02020603050405020304" pitchFamily="18" charset="0"/>
                <a:ea typeface="Arial"/>
                <a:cs typeface="Times New Roman" panose="02020603050405020304" pitchFamily="18" charset="0"/>
                <a:sym typeface="Arial"/>
              </a:rPr>
              <a:t>This </a:t>
            </a:r>
            <a:r>
              <a:rPr lang="en-US" kern="0" dirty="0">
                <a:solidFill>
                  <a:srgbClr val="3F3F3F"/>
                </a:solidFill>
                <a:latin typeface="Times New Roman" panose="02020603050405020304" pitchFamily="18" charset="0"/>
                <a:ea typeface="Arial"/>
                <a:cs typeface="Times New Roman" panose="02020603050405020304" pitchFamily="18" charset="0"/>
                <a:sym typeface="Arial"/>
              </a:rPr>
              <a:t>drug also is used for the treatment of hypocalcaemia in cattle, sheep, and in eclampsia horses.</a:t>
            </a:r>
            <a:endParaRPr lang="en-US" sz="1550" kern="0" dirty="0">
              <a:solidFill>
                <a:srgbClr val="3F3F3F"/>
              </a:solidFill>
              <a:ea typeface="Arial"/>
              <a:cs typeface="Arial"/>
              <a:sym typeface="Arial"/>
            </a:endParaRPr>
          </a:p>
        </p:txBody>
      </p:sp>
      <p:pic>
        <p:nvPicPr>
          <p:cNvPr id="2" name="Picture 1"/>
          <p:cNvPicPr>
            <a:picLocks noChangeAspect="1"/>
          </p:cNvPicPr>
          <p:nvPr/>
        </p:nvPicPr>
        <p:blipFill rotWithShape="1">
          <a:blip r:embed="rId4">
            <a:extLst>
              <a:ext uri="{28A0092B-C50C-407E-A947-70E740481C1C}">
                <a14:useLocalDpi xmlns:a14="http://schemas.microsoft.com/office/drawing/2010/main" val="0"/>
              </a:ext>
            </a:extLst>
          </a:blip>
          <a:srcRect l="26440" r="9568"/>
          <a:stretch/>
        </p:blipFill>
        <p:spPr>
          <a:xfrm>
            <a:off x="4113212" y="1219200"/>
            <a:ext cx="4111481" cy="4942374"/>
          </a:xfrm>
          <a:prstGeom prst="rect">
            <a:avLst/>
          </a:prstGeom>
        </p:spPr>
      </p:pic>
      <p:sp>
        <p:nvSpPr>
          <p:cNvPr id="25" name="Shape 708"/>
          <p:cNvSpPr txBox="1"/>
          <p:nvPr/>
        </p:nvSpPr>
        <p:spPr>
          <a:xfrm>
            <a:off x="1979612" y="1066800"/>
            <a:ext cx="4038600" cy="632610"/>
          </a:xfrm>
          <a:prstGeom prst="rect">
            <a:avLst/>
          </a:prstGeom>
          <a:noFill/>
          <a:ln>
            <a:noFill/>
          </a:ln>
        </p:spPr>
        <p:txBody>
          <a:bodyPr wrap="square" lIns="121868" tIns="60917" rIns="121868" bIns="60917" anchor="t" anchorCtr="0">
            <a:noAutofit/>
          </a:bodyPr>
          <a:lstStyle/>
          <a:p>
            <a:pPr defTabSz="1218895"/>
            <a:r>
              <a:rPr lang="en-US" sz="4000" b="1" kern="0" dirty="0" smtClean="0">
                <a:solidFill>
                  <a:srgbClr val="22458A"/>
                </a:solidFill>
                <a:latin typeface="Eras Bold ITC" panose="020B0907030504020204" pitchFamily="34" charset="0"/>
                <a:ea typeface="Arial"/>
                <a:cs typeface="Calibri" panose="020F0502020204030204" pitchFamily="34" charset="0"/>
                <a:sym typeface="Arial"/>
              </a:rPr>
              <a:t>Nasr</a:t>
            </a:r>
            <a:endParaRPr lang="en" sz="2800" b="1" kern="0" dirty="0">
              <a:solidFill>
                <a:srgbClr val="22458A"/>
              </a:solidFill>
              <a:latin typeface="Eras Bold ITC" panose="020B0907030504020204" pitchFamily="34" charset="0"/>
              <a:ea typeface="Arial"/>
              <a:cs typeface="Calibri" panose="020F0502020204030204" pitchFamily="34" charset="0"/>
              <a:sym typeface="Arial"/>
            </a:endParaRPr>
          </a:p>
        </p:txBody>
      </p:sp>
      <p:sp>
        <p:nvSpPr>
          <p:cNvPr id="26" name="Shape 715"/>
          <p:cNvSpPr/>
          <p:nvPr/>
        </p:nvSpPr>
        <p:spPr>
          <a:xfrm>
            <a:off x="8913812" y="1882516"/>
            <a:ext cx="445583" cy="444279"/>
          </a:xfrm>
          <a:custGeom>
            <a:avLst/>
            <a:gdLst/>
            <a:ahLst/>
            <a:cxnLst/>
            <a:rect l="0" t="0" r="0" b="0"/>
            <a:pathLst>
              <a:path w="120000" h="120000" extrusionOk="0">
                <a:moveTo>
                  <a:pt x="26666" y="100217"/>
                </a:moveTo>
                <a:cubicBezTo>
                  <a:pt x="25193" y="100217"/>
                  <a:pt x="24000" y="101415"/>
                  <a:pt x="24000" y="102892"/>
                </a:cubicBezTo>
                <a:cubicBezTo>
                  <a:pt x="24000" y="104369"/>
                  <a:pt x="25193" y="105566"/>
                  <a:pt x="26666" y="105566"/>
                </a:cubicBezTo>
                <a:lnTo>
                  <a:pt x="93333" y="105566"/>
                </a:lnTo>
                <a:cubicBezTo>
                  <a:pt x="94806" y="105566"/>
                  <a:pt x="96000" y="104369"/>
                  <a:pt x="96000" y="102892"/>
                </a:cubicBezTo>
                <a:cubicBezTo>
                  <a:pt x="96000" y="101415"/>
                  <a:pt x="94806" y="100217"/>
                  <a:pt x="93333" y="100217"/>
                </a:cubicBezTo>
                <a:close/>
                <a:moveTo>
                  <a:pt x="26666" y="87913"/>
                </a:moveTo>
                <a:cubicBezTo>
                  <a:pt x="25193" y="87913"/>
                  <a:pt x="24000" y="89111"/>
                  <a:pt x="24000" y="90588"/>
                </a:cubicBezTo>
                <a:cubicBezTo>
                  <a:pt x="24000" y="92065"/>
                  <a:pt x="25193" y="93262"/>
                  <a:pt x="26666" y="93262"/>
                </a:cubicBezTo>
                <a:lnTo>
                  <a:pt x="93333" y="93262"/>
                </a:lnTo>
                <a:cubicBezTo>
                  <a:pt x="94806" y="93262"/>
                  <a:pt x="96000" y="92065"/>
                  <a:pt x="96000" y="90588"/>
                </a:cubicBezTo>
                <a:cubicBezTo>
                  <a:pt x="96000" y="89111"/>
                  <a:pt x="94806" y="87913"/>
                  <a:pt x="93333" y="87913"/>
                </a:cubicBezTo>
                <a:close/>
                <a:moveTo>
                  <a:pt x="26666" y="75609"/>
                </a:moveTo>
                <a:cubicBezTo>
                  <a:pt x="25193" y="75609"/>
                  <a:pt x="24000" y="76806"/>
                  <a:pt x="24000" y="78284"/>
                </a:cubicBezTo>
                <a:cubicBezTo>
                  <a:pt x="24000" y="79761"/>
                  <a:pt x="25193" y="80958"/>
                  <a:pt x="26666" y="80958"/>
                </a:cubicBezTo>
                <a:lnTo>
                  <a:pt x="93333" y="80958"/>
                </a:lnTo>
                <a:cubicBezTo>
                  <a:pt x="94806" y="80958"/>
                  <a:pt x="96000" y="79761"/>
                  <a:pt x="96000" y="78284"/>
                </a:cubicBezTo>
                <a:cubicBezTo>
                  <a:pt x="96000" y="76806"/>
                  <a:pt x="94806" y="75609"/>
                  <a:pt x="93333" y="75609"/>
                </a:cubicBezTo>
                <a:close/>
                <a:moveTo>
                  <a:pt x="26666" y="63305"/>
                </a:moveTo>
                <a:cubicBezTo>
                  <a:pt x="25193" y="63305"/>
                  <a:pt x="24000" y="64502"/>
                  <a:pt x="24000" y="65979"/>
                </a:cubicBezTo>
                <a:cubicBezTo>
                  <a:pt x="24000" y="67457"/>
                  <a:pt x="25193" y="68654"/>
                  <a:pt x="26666" y="68654"/>
                </a:cubicBezTo>
                <a:lnTo>
                  <a:pt x="93333" y="68654"/>
                </a:lnTo>
                <a:cubicBezTo>
                  <a:pt x="94806" y="68654"/>
                  <a:pt x="96000" y="67457"/>
                  <a:pt x="96000" y="65979"/>
                </a:cubicBezTo>
                <a:cubicBezTo>
                  <a:pt x="96000" y="64502"/>
                  <a:pt x="94806" y="63305"/>
                  <a:pt x="93333" y="63305"/>
                </a:cubicBezTo>
                <a:close/>
                <a:moveTo>
                  <a:pt x="26666" y="51001"/>
                </a:moveTo>
                <a:cubicBezTo>
                  <a:pt x="25193" y="51001"/>
                  <a:pt x="24000" y="52198"/>
                  <a:pt x="24000" y="53675"/>
                </a:cubicBezTo>
                <a:cubicBezTo>
                  <a:pt x="24000" y="55152"/>
                  <a:pt x="25193" y="56350"/>
                  <a:pt x="26666" y="56350"/>
                </a:cubicBezTo>
                <a:lnTo>
                  <a:pt x="93333" y="56350"/>
                </a:lnTo>
                <a:cubicBezTo>
                  <a:pt x="94806" y="56350"/>
                  <a:pt x="96000" y="55152"/>
                  <a:pt x="96000" y="53675"/>
                </a:cubicBezTo>
                <a:cubicBezTo>
                  <a:pt x="96000" y="52198"/>
                  <a:pt x="94806" y="51001"/>
                  <a:pt x="93333" y="51001"/>
                </a:cubicBezTo>
                <a:close/>
                <a:moveTo>
                  <a:pt x="26666" y="38697"/>
                </a:moveTo>
                <a:cubicBezTo>
                  <a:pt x="25193" y="38697"/>
                  <a:pt x="24000" y="39894"/>
                  <a:pt x="24000" y="41371"/>
                </a:cubicBezTo>
                <a:cubicBezTo>
                  <a:pt x="24000" y="42848"/>
                  <a:pt x="25193" y="44046"/>
                  <a:pt x="26666" y="44046"/>
                </a:cubicBezTo>
                <a:lnTo>
                  <a:pt x="93333" y="44046"/>
                </a:lnTo>
                <a:cubicBezTo>
                  <a:pt x="94806" y="44046"/>
                  <a:pt x="96000" y="42848"/>
                  <a:pt x="96000" y="41371"/>
                </a:cubicBezTo>
                <a:cubicBezTo>
                  <a:pt x="96000" y="39894"/>
                  <a:pt x="94806" y="38697"/>
                  <a:pt x="93333" y="38697"/>
                </a:cubicBezTo>
                <a:close/>
                <a:moveTo>
                  <a:pt x="0" y="11366"/>
                </a:moveTo>
                <a:lnTo>
                  <a:pt x="6739" y="11366"/>
                </a:lnTo>
                <a:lnTo>
                  <a:pt x="6739" y="17459"/>
                </a:lnTo>
                <a:cubicBezTo>
                  <a:pt x="6739" y="22260"/>
                  <a:pt x="10619" y="26151"/>
                  <a:pt x="15405" y="26151"/>
                </a:cubicBezTo>
                <a:cubicBezTo>
                  <a:pt x="20192" y="26151"/>
                  <a:pt x="24072" y="22260"/>
                  <a:pt x="24072" y="17459"/>
                </a:cubicBezTo>
                <a:lnTo>
                  <a:pt x="24072" y="11366"/>
                </a:lnTo>
                <a:lnTo>
                  <a:pt x="29716" y="11366"/>
                </a:lnTo>
                <a:lnTo>
                  <a:pt x="29716" y="17459"/>
                </a:lnTo>
                <a:cubicBezTo>
                  <a:pt x="29716" y="22260"/>
                  <a:pt x="33597" y="26151"/>
                  <a:pt x="38383" y="26151"/>
                </a:cubicBezTo>
                <a:cubicBezTo>
                  <a:pt x="43170" y="26151"/>
                  <a:pt x="47050" y="22260"/>
                  <a:pt x="47050" y="17459"/>
                </a:cubicBezTo>
                <a:lnTo>
                  <a:pt x="47050" y="11366"/>
                </a:lnTo>
                <a:lnTo>
                  <a:pt x="52694" y="11366"/>
                </a:lnTo>
                <a:lnTo>
                  <a:pt x="52694" y="17459"/>
                </a:lnTo>
                <a:cubicBezTo>
                  <a:pt x="52694" y="22260"/>
                  <a:pt x="56574" y="26151"/>
                  <a:pt x="61361" y="26151"/>
                </a:cubicBezTo>
                <a:cubicBezTo>
                  <a:pt x="66147" y="26151"/>
                  <a:pt x="70028" y="22260"/>
                  <a:pt x="70028" y="17459"/>
                </a:cubicBezTo>
                <a:lnTo>
                  <a:pt x="70028" y="11366"/>
                </a:lnTo>
                <a:lnTo>
                  <a:pt x="75672" y="11366"/>
                </a:lnTo>
                <a:lnTo>
                  <a:pt x="75672" y="17459"/>
                </a:lnTo>
                <a:cubicBezTo>
                  <a:pt x="75672" y="22260"/>
                  <a:pt x="79552" y="26151"/>
                  <a:pt x="84339" y="26151"/>
                </a:cubicBezTo>
                <a:cubicBezTo>
                  <a:pt x="89125" y="26151"/>
                  <a:pt x="93005" y="22260"/>
                  <a:pt x="93005" y="17459"/>
                </a:cubicBezTo>
                <a:lnTo>
                  <a:pt x="93005" y="11366"/>
                </a:lnTo>
                <a:lnTo>
                  <a:pt x="98650" y="11366"/>
                </a:lnTo>
                <a:lnTo>
                  <a:pt x="98650" y="17459"/>
                </a:lnTo>
                <a:cubicBezTo>
                  <a:pt x="98650" y="22259"/>
                  <a:pt x="102530" y="26151"/>
                  <a:pt x="107316" y="26151"/>
                </a:cubicBezTo>
                <a:cubicBezTo>
                  <a:pt x="112103" y="26151"/>
                  <a:pt x="115983" y="22259"/>
                  <a:pt x="115983" y="17459"/>
                </a:cubicBezTo>
                <a:lnTo>
                  <a:pt x="115983" y="11366"/>
                </a:lnTo>
                <a:lnTo>
                  <a:pt x="120000" y="11366"/>
                </a:lnTo>
                <a:lnTo>
                  <a:pt x="120000" y="120000"/>
                </a:lnTo>
                <a:lnTo>
                  <a:pt x="0" y="120000"/>
                </a:lnTo>
                <a:close/>
                <a:moveTo>
                  <a:pt x="15405" y="0"/>
                </a:moveTo>
                <a:cubicBezTo>
                  <a:pt x="17983" y="0"/>
                  <a:pt x="20072" y="2095"/>
                  <a:pt x="20072" y="4680"/>
                </a:cubicBezTo>
                <a:lnTo>
                  <a:pt x="20072" y="18051"/>
                </a:lnTo>
                <a:cubicBezTo>
                  <a:pt x="20072" y="20636"/>
                  <a:pt x="17983" y="22732"/>
                  <a:pt x="15405" y="22732"/>
                </a:cubicBezTo>
                <a:cubicBezTo>
                  <a:pt x="12828" y="22732"/>
                  <a:pt x="10739" y="20636"/>
                  <a:pt x="10739" y="18051"/>
                </a:cubicBezTo>
                <a:lnTo>
                  <a:pt x="10739" y="4680"/>
                </a:lnTo>
                <a:cubicBezTo>
                  <a:pt x="10739" y="2095"/>
                  <a:pt x="12828" y="0"/>
                  <a:pt x="15405" y="0"/>
                </a:cubicBezTo>
                <a:close/>
                <a:moveTo>
                  <a:pt x="38383" y="0"/>
                </a:moveTo>
                <a:cubicBezTo>
                  <a:pt x="40960" y="0"/>
                  <a:pt x="43050" y="2095"/>
                  <a:pt x="43050" y="4680"/>
                </a:cubicBezTo>
                <a:lnTo>
                  <a:pt x="43050" y="18051"/>
                </a:lnTo>
                <a:cubicBezTo>
                  <a:pt x="43050" y="20636"/>
                  <a:pt x="40960" y="22732"/>
                  <a:pt x="38383" y="22732"/>
                </a:cubicBezTo>
                <a:cubicBezTo>
                  <a:pt x="35806" y="22732"/>
                  <a:pt x="33716" y="20636"/>
                  <a:pt x="33716" y="18051"/>
                </a:cubicBezTo>
                <a:lnTo>
                  <a:pt x="33716" y="4680"/>
                </a:lnTo>
                <a:cubicBezTo>
                  <a:pt x="33716" y="2095"/>
                  <a:pt x="35806" y="0"/>
                  <a:pt x="38383" y="0"/>
                </a:cubicBezTo>
                <a:close/>
                <a:moveTo>
                  <a:pt x="61361" y="0"/>
                </a:moveTo>
                <a:cubicBezTo>
                  <a:pt x="63938" y="0"/>
                  <a:pt x="66028" y="2095"/>
                  <a:pt x="66028" y="4680"/>
                </a:cubicBezTo>
                <a:lnTo>
                  <a:pt x="66028" y="18051"/>
                </a:lnTo>
                <a:cubicBezTo>
                  <a:pt x="66028" y="20636"/>
                  <a:pt x="63938" y="22731"/>
                  <a:pt x="61361" y="22731"/>
                </a:cubicBezTo>
                <a:cubicBezTo>
                  <a:pt x="58784" y="22731"/>
                  <a:pt x="56694" y="20636"/>
                  <a:pt x="56694" y="18051"/>
                </a:cubicBezTo>
                <a:lnTo>
                  <a:pt x="56694" y="4680"/>
                </a:lnTo>
                <a:cubicBezTo>
                  <a:pt x="56694" y="2095"/>
                  <a:pt x="58784" y="0"/>
                  <a:pt x="61361" y="0"/>
                </a:cubicBezTo>
                <a:close/>
                <a:moveTo>
                  <a:pt x="84339" y="0"/>
                </a:moveTo>
                <a:cubicBezTo>
                  <a:pt x="86916" y="0"/>
                  <a:pt x="89005" y="2095"/>
                  <a:pt x="89005" y="4680"/>
                </a:cubicBezTo>
                <a:lnTo>
                  <a:pt x="89005" y="18051"/>
                </a:lnTo>
                <a:cubicBezTo>
                  <a:pt x="89005" y="20636"/>
                  <a:pt x="86916" y="22731"/>
                  <a:pt x="84339" y="22731"/>
                </a:cubicBezTo>
                <a:cubicBezTo>
                  <a:pt x="81761" y="22731"/>
                  <a:pt x="79672" y="20636"/>
                  <a:pt x="79672" y="18051"/>
                </a:cubicBezTo>
                <a:lnTo>
                  <a:pt x="79672" y="4680"/>
                </a:lnTo>
                <a:cubicBezTo>
                  <a:pt x="79672" y="2095"/>
                  <a:pt x="81761" y="0"/>
                  <a:pt x="84339" y="0"/>
                </a:cubicBezTo>
                <a:close/>
                <a:moveTo>
                  <a:pt x="107316" y="0"/>
                </a:moveTo>
                <a:cubicBezTo>
                  <a:pt x="109894" y="0"/>
                  <a:pt x="111983" y="2095"/>
                  <a:pt x="111983" y="4680"/>
                </a:cubicBezTo>
                <a:lnTo>
                  <a:pt x="111983" y="18051"/>
                </a:lnTo>
                <a:cubicBezTo>
                  <a:pt x="111983" y="20636"/>
                  <a:pt x="109894" y="22731"/>
                  <a:pt x="107316" y="22731"/>
                </a:cubicBezTo>
                <a:cubicBezTo>
                  <a:pt x="104739" y="22731"/>
                  <a:pt x="102650" y="20636"/>
                  <a:pt x="102650" y="18051"/>
                </a:cubicBezTo>
                <a:lnTo>
                  <a:pt x="102650" y="4680"/>
                </a:lnTo>
                <a:cubicBezTo>
                  <a:pt x="102650" y="2095"/>
                  <a:pt x="104739" y="0"/>
                  <a:pt x="107316" y="0"/>
                </a:cubicBezTo>
                <a:close/>
              </a:path>
            </a:pathLst>
          </a:custGeom>
          <a:solidFill>
            <a:srgbClr val="1ED4DE"/>
          </a:solidFill>
          <a:ln>
            <a:noFill/>
          </a:ln>
        </p:spPr>
        <p:txBody>
          <a:bodyPr wrap="square" lIns="121868" tIns="60917" rIns="121868" bIns="60917" anchor="ctr" anchorCtr="0">
            <a:noAutofit/>
          </a:bodyPr>
          <a:lstStyle/>
          <a:p>
            <a:pPr algn="ctr" defTabSz="1218895"/>
            <a:endParaRPr sz="2399" kern="0">
              <a:solidFill>
                <a:srgbClr val="FFFFFF"/>
              </a:solidFill>
              <a:latin typeface="Arial"/>
              <a:ea typeface="Arial"/>
              <a:cs typeface="Arial"/>
              <a:sym typeface="Arial"/>
            </a:endParaRPr>
          </a:p>
        </p:txBody>
      </p:sp>
      <p:grpSp>
        <p:nvGrpSpPr>
          <p:cNvPr id="28" name="Shape 717"/>
          <p:cNvGrpSpPr/>
          <p:nvPr/>
        </p:nvGrpSpPr>
        <p:grpSpPr>
          <a:xfrm>
            <a:off x="8560868" y="2378816"/>
            <a:ext cx="3705744" cy="897784"/>
            <a:chOff x="2113657" y="4283315"/>
            <a:chExt cx="3887257" cy="673513"/>
          </a:xfrm>
        </p:grpSpPr>
        <p:sp>
          <p:nvSpPr>
            <p:cNvPr id="29" name="Shape 718"/>
            <p:cNvSpPr txBox="1"/>
            <p:nvPr/>
          </p:nvSpPr>
          <p:spPr>
            <a:xfrm>
              <a:off x="2113657" y="4495163"/>
              <a:ext cx="3887257"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a:solidFill>
                    <a:srgbClr val="595959"/>
                  </a:solidFill>
                  <a:latin typeface="Times New Roman" panose="02020603050405020304" pitchFamily="18" charset="0"/>
                  <a:ea typeface="Arial"/>
                  <a:cs typeface="Times New Roman" panose="02020603050405020304" pitchFamily="18" charset="0"/>
                </a:rPr>
                <a:t>Not applicable</a:t>
              </a:r>
              <a:endParaRPr lang="en"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31" name="Shape 719"/>
            <p:cNvSpPr txBox="1"/>
            <p:nvPr/>
          </p:nvSpPr>
          <p:spPr>
            <a:xfrm>
              <a:off x="2113658" y="4283315"/>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sym typeface="Arial"/>
                </a:rPr>
                <a:t>After sale services/ Guarantee</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grpSp>
        <p:nvGrpSpPr>
          <p:cNvPr id="32" name="Shape 720"/>
          <p:cNvGrpSpPr/>
          <p:nvPr/>
        </p:nvGrpSpPr>
        <p:grpSpPr>
          <a:xfrm>
            <a:off x="8560867" y="4261751"/>
            <a:ext cx="3627958" cy="897784"/>
            <a:chOff x="2113657" y="4283314"/>
            <a:chExt cx="3647460" cy="673513"/>
          </a:xfrm>
        </p:grpSpPr>
        <p:sp>
          <p:nvSpPr>
            <p:cNvPr id="33" name="Shape 721"/>
            <p:cNvSpPr txBox="1"/>
            <p:nvPr/>
          </p:nvSpPr>
          <p:spPr>
            <a:xfrm>
              <a:off x="2113657" y="4495162"/>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pt-BR" sz="1600" kern="0" dirty="0" smtClean="0">
                  <a:solidFill>
                    <a:srgbClr val="595959"/>
                  </a:solidFill>
                  <a:latin typeface="Times New Roman" panose="02020603050405020304" pitchFamily="18" charset="0"/>
                  <a:ea typeface="Arial"/>
                  <a:cs typeface="Times New Roman" panose="02020603050405020304" pitchFamily="18" charset="0"/>
                  <a:sym typeface="Arial"/>
                </a:rPr>
                <a:t>Local (Iran) Certificates </a:t>
              </a:r>
              <a:endParaRPr lang="pt-BR"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34" name="Shape 722"/>
            <p:cNvSpPr txBox="1"/>
            <p:nvPr/>
          </p:nvSpPr>
          <p:spPr>
            <a:xfrm>
              <a:off x="2113658" y="4283314"/>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sym typeface="Arial"/>
                </a:rPr>
                <a:t>Standards and legally certificates:</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35" name="Shape 450"/>
          <p:cNvSpPr/>
          <p:nvPr/>
        </p:nvSpPr>
        <p:spPr>
          <a:xfrm>
            <a:off x="8841213" y="3657600"/>
            <a:ext cx="590697" cy="565118"/>
          </a:xfrm>
          <a:custGeom>
            <a:avLst/>
            <a:gdLst/>
            <a:ahLst/>
            <a:cxnLst/>
            <a:rect l="0" t="0" r="0" b="0"/>
            <a:pathLst>
              <a:path w="120000" h="120000" extrusionOk="0">
                <a:moveTo>
                  <a:pt x="65274" y="39473"/>
                </a:moveTo>
                <a:cubicBezTo>
                  <a:pt x="53599" y="36371"/>
                  <a:pt x="41599" y="43242"/>
                  <a:pt x="38470" y="54820"/>
                </a:cubicBezTo>
                <a:cubicBezTo>
                  <a:pt x="35342" y="66398"/>
                  <a:pt x="42270" y="78299"/>
                  <a:pt x="53945" y="81402"/>
                </a:cubicBezTo>
                <a:cubicBezTo>
                  <a:pt x="65620" y="84504"/>
                  <a:pt x="77621" y="77633"/>
                  <a:pt x="80749" y="66055"/>
                </a:cubicBezTo>
                <a:cubicBezTo>
                  <a:pt x="83877" y="54477"/>
                  <a:pt x="76949" y="42576"/>
                  <a:pt x="65274" y="39473"/>
                </a:cubicBezTo>
                <a:close/>
                <a:moveTo>
                  <a:pt x="69168" y="25060"/>
                </a:moveTo>
                <a:cubicBezTo>
                  <a:pt x="88870" y="30296"/>
                  <a:pt x="100561" y="50379"/>
                  <a:pt x="95282" y="69917"/>
                </a:cubicBezTo>
                <a:cubicBezTo>
                  <a:pt x="90003" y="89455"/>
                  <a:pt x="69753" y="101050"/>
                  <a:pt x="50051" y="95815"/>
                </a:cubicBezTo>
                <a:cubicBezTo>
                  <a:pt x="30350" y="90579"/>
                  <a:pt x="18658" y="70496"/>
                  <a:pt x="23937" y="50958"/>
                </a:cubicBezTo>
                <a:cubicBezTo>
                  <a:pt x="29216" y="31420"/>
                  <a:pt x="49467" y="19825"/>
                  <a:pt x="69168" y="25060"/>
                </a:cubicBezTo>
                <a:close/>
                <a:moveTo>
                  <a:pt x="70584" y="19819"/>
                </a:moveTo>
                <a:cubicBezTo>
                  <a:pt x="47964" y="13808"/>
                  <a:pt x="24713" y="27121"/>
                  <a:pt x="18652" y="49554"/>
                </a:cubicBezTo>
                <a:cubicBezTo>
                  <a:pt x="12591" y="71987"/>
                  <a:pt x="26015" y="95045"/>
                  <a:pt x="48635" y="101056"/>
                </a:cubicBezTo>
                <a:cubicBezTo>
                  <a:pt x="71255" y="107067"/>
                  <a:pt x="94506" y="93754"/>
                  <a:pt x="100567" y="71321"/>
                </a:cubicBezTo>
                <a:cubicBezTo>
                  <a:pt x="106628" y="48888"/>
                  <a:pt x="93204" y="25830"/>
                  <a:pt x="70584" y="19819"/>
                </a:cubicBezTo>
                <a:close/>
                <a:moveTo>
                  <a:pt x="120000" y="28418"/>
                </a:moveTo>
                <a:lnTo>
                  <a:pt x="119819" y="29085"/>
                </a:lnTo>
                <a:lnTo>
                  <a:pt x="119636" y="28804"/>
                </a:lnTo>
                <a:close/>
                <a:moveTo>
                  <a:pt x="84120" y="4683"/>
                </a:moveTo>
                <a:lnTo>
                  <a:pt x="83867" y="19572"/>
                </a:lnTo>
                <a:lnTo>
                  <a:pt x="83406" y="19449"/>
                </a:lnTo>
                <a:cubicBezTo>
                  <a:pt x="87163" y="21546"/>
                  <a:pt x="90559" y="24117"/>
                  <a:pt x="93431" y="27166"/>
                </a:cubicBezTo>
                <a:lnTo>
                  <a:pt x="106796" y="23870"/>
                </a:lnTo>
                <a:lnTo>
                  <a:pt x="115363" y="39849"/>
                </a:lnTo>
                <a:lnTo>
                  <a:pt x="105840" y="48364"/>
                </a:lnTo>
                <a:cubicBezTo>
                  <a:pt x="107034" y="52676"/>
                  <a:pt x="107596" y="57191"/>
                  <a:pt x="107394" y="61781"/>
                </a:cubicBezTo>
                <a:lnTo>
                  <a:pt x="119289" y="68330"/>
                </a:lnTo>
                <a:lnTo>
                  <a:pt x="114566" y="85810"/>
                </a:lnTo>
                <a:lnTo>
                  <a:pt x="100132" y="85570"/>
                </a:lnTo>
                <a:cubicBezTo>
                  <a:pt x="98307" y="88594"/>
                  <a:pt x="96096" y="91321"/>
                  <a:pt x="93619" y="93756"/>
                </a:cubicBezTo>
                <a:lnTo>
                  <a:pt x="98359" y="106025"/>
                </a:lnTo>
                <a:lnTo>
                  <a:pt x="83411" y="116405"/>
                </a:lnTo>
                <a:lnTo>
                  <a:pt x="72073" y="106643"/>
                </a:lnTo>
                <a:lnTo>
                  <a:pt x="73453" y="105685"/>
                </a:lnTo>
                <a:cubicBezTo>
                  <a:pt x="69110" y="107079"/>
                  <a:pt x="64517" y="107749"/>
                  <a:pt x="59835" y="107723"/>
                </a:cubicBezTo>
                <a:lnTo>
                  <a:pt x="52963" y="119999"/>
                </a:lnTo>
                <a:lnTo>
                  <a:pt x="35336" y="115316"/>
                </a:lnTo>
                <a:lnTo>
                  <a:pt x="35574" y="101277"/>
                </a:lnTo>
                <a:cubicBezTo>
                  <a:pt x="31839" y="99165"/>
                  <a:pt x="28466" y="96583"/>
                  <a:pt x="25614" y="93529"/>
                </a:cubicBezTo>
                <a:lnTo>
                  <a:pt x="25843" y="94015"/>
                </a:lnTo>
                <a:lnTo>
                  <a:pt x="11102" y="96847"/>
                </a:lnTo>
                <a:lnTo>
                  <a:pt x="3390" y="80445"/>
                </a:lnTo>
                <a:lnTo>
                  <a:pt x="13359" y="72429"/>
                </a:lnTo>
                <a:cubicBezTo>
                  <a:pt x="12295" y="68561"/>
                  <a:pt x="11739" y="64530"/>
                  <a:pt x="11738" y="60428"/>
                </a:cubicBezTo>
                <a:lnTo>
                  <a:pt x="0" y="53965"/>
                </a:lnTo>
                <a:lnTo>
                  <a:pt x="4723" y="36484"/>
                </a:lnTo>
                <a:lnTo>
                  <a:pt x="18174" y="36709"/>
                </a:lnTo>
                <a:cubicBezTo>
                  <a:pt x="19999" y="33515"/>
                  <a:pt x="22203" y="30603"/>
                  <a:pt x="24696" y="27997"/>
                </a:cubicBezTo>
                <a:lnTo>
                  <a:pt x="20190" y="14215"/>
                </a:lnTo>
                <a:lnTo>
                  <a:pt x="35666" y="4625"/>
                </a:lnTo>
                <a:lnTo>
                  <a:pt x="46473" y="14962"/>
                </a:lnTo>
                <a:lnTo>
                  <a:pt x="46365" y="15030"/>
                </a:lnTo>
                <a:cubicBezTo>
                  <a:pt x="50613" y="13704"/>
                  <a:pt x="55098" y="13091"/>
                  <a:pt x="59667" y="13141"/>
                </a:cubicBezTo>
                <a:lnTo>
                  <a:pt x="59206" y="13018"/>
                </a:lnTo>
                <a:lnTo>
                  <a:pt x="66493" y="0"/>
                </a:lnTo>
                <a:close/>
              </a:path>
            </a:pathLst>
          </a:custGeom>
          <a:solidFill>
            <a:srgbClr val="E62949"/>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Tree>
    <p:extLst>
      <p:ext uri="{BB962C8B-B14F-4D97-AF65-F5344CB8AC3E}">
        <p14:creationId xmlns:p14="http://schemas.microsoft.com/office/powerpoint/2010/main" val="361850848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704"/>
        <p:cNvGrpSpPr/>
        <p:nvPr/>
      </p:nvGrpSpPr>
      <p:grpSpPr>
        <a:xfrm>
          <a:off x="0" y="0"/>
          <a:ext cx="0" cy="0"/>
          <a:chOff x="0" y="0"/>
          <a:chExt cx="0" cy="0"/>
        </a:xfrm>
      </p:grpSpPr>
      <p:sp>
        <p:nvSpPr>
          <p:cNvPr id="708" name="Shape 708"/>
          <p:cNvSpPr txBox="1"/>
          <p:nvPr/>
        </p:nvSpPr>
        <p:spPr>
          <a:xfrm>
            <a:off x="531812" y="2209859"/>
            <a:ext cx="4038600" cy="533341"/>
          </a:xfrm>
          <a:prstGeom prst="rect">
            <a:avLst/>
          </a:prstGeom>
          <a:noFill/>
          <a:ln>
            <a:noFill/>
          </a:ln>
        </p:spPr>
        <p:txBody>
          <a:bodyPr wrap="square" lIns="121868" tIns="60917" rIns="121868" bIns="60917" anchor="t" anchorCtr="0">
            <a:noAutofit/>
          </a:bodyPr>
          <a:lstStyle/>
          <a:p>
            <a:pPr defTabSz="1218895"/>
            <a:r>
              <a:rPr lang="en-US" sz="2400" b="1" kern="0" dirty="0" err="1">
                <a:solidFill>
                  <a:srgbClr val="3F3F3F"/>
                </a:solidFill>
                <a:ea typeface="Arial"/>
                <a:cs typeface="Arial"/>
              </a:rPr>
              <a:t>Ceftiprin</a:t>
            </a:r>
            <a:r>
              <a:rPr lang="en-US" sz="2400" b="1" kern="0" dirty="0">
                <a:solidFill>
                  <a:srgbClr val="3F3F3F"/>
                </a:solidFill>
                <a:ea typeface="Arial"/>
                <a:cs typeface="Arial"/>
              </a:rPr>
              <a:t> 1</a:t>
            </a:r>
            <a:endParaRPr lang="en" sz="2400" b="1" kern="0" dirty="0">
              <a:solidFill>
                <a:srgbClr val="3F3F3F"/>
              </a:solidFill>
              <a:ea typeface="Arial"/>
              <a:cs typeface="Arial"/>
              <a:sym typeface="Arial"/>
            </a:endParaRPr>
          </a:p>
        </p:txBody>
      </p:sp>
      <p:grpSp>
        <p:nvGrpSpPr>
          <p:cNvPr id="711" name="Shape 711"/>
          <p:cNvGrpSpPr/>
          <p:nvPr/>
        </p:nvGrpSpPr>
        <p:grpSpPr>
          <a:xfrm>
            <a:off x="8560868" y="832749"/>
            <a:ext cx="3400944" cy="897785"/>
            <a:chOff x="2113657" y="4283314"/>
            <a:chExt cx="3647460" cy="673514"/>
          </a:xfrm>
        </p:grpSpPr>
        <p:sp>
          <p:nvSpPr>
            <p:cNvPr id="712" name="Shape 712"/>
            <p:cNvSpPr txBox="1"/>
            <p:nvPr/>
          </p:nvSpPr>
          <p:spPr>
            <a:xfrm>
              <a:off x="2113657" y="4495163"/>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2500 Vials (Per Hour)</a:t>
              </a:r>
              <a:endParaRPr lang="en"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713" name="Shape 713"/>
            <p:cNvSpPr txBox="1"/>
            <p:nvPr/>
          </p:nvSpPr>
          <p:spPr>
            <a:xfrm>
              <a:off x="2113658" y="4283314"/>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rPr>
                <a:t>Production capacity</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30" name="Shape 451"/>
          <p:cNvSpPr/>
          <p:nvPr/>
        </p:nvSpPr>
        <p:spPr>
          <a:xfrm rot="1795255">
            <a:off x="8958484" y="273676"/>
            <a:ext cx="356158" cy="656509"/>
          </a:xfrm>
          <a:custGeom>
            <a:avLst/>
            <a:gdLst/>
            <a:ahLst/>
            <a:cxnLst/>
            <a:rect l="0" t="0" r="0" b="0"/>
            <a:pathLst>
              <a:path w="120000" h="120000" extrusionOk="0">
                <a:moveTo>
                  <a:pt x="60041" y="0"/>
                </a:moveTo>
                <a:cubicBezTo>
                  <a:pt x="68312" y="142"/>
                  <a:pt x="77049" y="3617"/>
                  <a:pt x="77802" y="9249"/>
                </a:cubicBezTo>
                <a:cubicBezTo>
                  <a:pt x="79731" y="16341"/>
                  <a:pt x="68983" y="18083"/>
                  <a:pt x="72034" y="26607"/>
                </a:cubicBezTo>
                <a:lnTo>
                  <a:pt x="120000" y="26607"/>
                </a:lnTo>
                <a:lnTo>
                  <a:pt x="120000" y="53320"/>
                </a:lnTo>
                <a:cubicBezTo>
                  <a:pt x="105180" y="54850"/>
                  <a:pt x="101982" y="49006"/>
                  <a:pt x="89415" y="50069"/>
                </a:cubicBezTo>
                <a:cubicBezTo>
                  <a:pt x="79319" y="50489"/>
                  <a:pt x="73089" y="55363"/>
                  <a:pt x="72833" y="59977"/>
                </a:cubicBezTo>
                <a:cubicBezTo>
                  <a:pt x="73004" y="64029"/>
                  <a:pt x="79442" y="70012"/>
                  <a:pt x="91464" y="70060"/>
                </a:cubicBezTo>
                <a:cubicBezTo>
                  <a:pt x="106013" y="69226"/>
                  <a:pt x="103877" y="65247"/>
                  <a:pt x="120000" y="65606"/>
                </a:cubicBezTo>
                <a:lnTo>
                  <a:pt x="120000" y="93541"/>
                </a:lnTo>
                <a:lnTo>
                  <a:pt x="70059" y="93541"/>
                </a:lnTo>
                <a:cubicBezTo>
                  <a:pt x="69329" y="102697"/>
                  <a:pt x="76533" y="101447"/>
                  <a:pt x="78036" y="109608"/>
                </a:cubicBezTo>
                <a:cubicBezTo>
                  <a:pt x="77950" y="116314"/>
                  <a:pt x="67224" y="119904"/>
                  <a:pt x="59959" y="120000"/>
                </a:cubicBezTo>
                <a:cubicBezTo>
                  <a:pt x="51687" y="119857"/>
                  <a:pt x="42950" y="116382"/>
                  <a:pt x="42197" y="110750"/>
                </a:cubicBezTo>
                <a:cubicBezTo>
                  <a:pt x="40279" y="103699"/>
                  <a:pt x="50892" y="101936"/>
                  <a:pt x="47995" y="93541"/>
                </a:cubicBezTo>
                <a:lnTo>
                  <a:pt x="0" y="93541"/>
                </a:lnTo>
                <a:lnTo>
                  <a:pt x="0" y="66075"/>
                </a:lnTo>
                <a:cubicBezTo>
                  <a:pt x="15368" y="64341"/>
                  <a:pt x="18478" y="70364"/>
                  <a:pt x="31219" y="69286"/>
                </a:cubicBezTo>
                <a:cubicBezTo>
                  <a:pt x="41315" y="68866"/>
                  <a:pt x="47545" y="63992"/>
                  <a:pt x="47801" y="59379"/>
                </a:cubicBezTo>
                <a:cubicBezTo>
                  <a:pt x="47631" y="55326"/>
                  <a:pt x="41193" y="49343"/>
                  <a:pt x="29171" y="49296"/>
                </a:cubicBezTo>
                <a:cubicBezTo>
                  <a:pt x="14433" y="50140"/>
                  <a:pt x="16816" y="54212"/>
                  <a:pt x="0" y="53739"/>
                </a:cubicBezTo>
                <a:lnTo>
                  <a:pt x="0" y="26607"/>
                </a:lnTo>
                <a:lnTo>
                  <a:pt x="49932" y="26607"/>
                </a:lnTo>
                <a:cubicBezTo>
                  <a:pt x="50748" y="17288"/>
                  <a:pt x="43474" y="18596"/>
                  <a:pt x="41963" y="10391"/>
                </a:cubicBezTo>
                <a:cubicBezTo>
                  <a:pt x="42049" y="3685"/>
                  <a:pt x="52775" y="95"/>
                  <a:pt x="60041" y="0"/>
                </a:cubicBezTo>
                <a:close/>
              </a:path>
            </a:pathLst>
          </a:custGeom>
          <a:solidFill>
            <a:srgbClr val="F4BD2D"/>
          </a:solidFill>
          <a:ln>
            <a:noFill/>
          </a:ln>
          <a:scene3d>
            <a:camera prst="orthographicFront">
              <a:rot lat="0" lon="0" rev="7200000"/>
            </a:camera>
            <a:lightRig rig="threePt" dir="t"/>
          </a:scene3d>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grpSp>
        <p:nvGrpSpPr>
          <p:cNvPr id="19" name="Shape 717"/>
          <p:cNvGrpSpPr/>
          <p:nvPr/>
        </p:nvGrpSpPr>
        <p:grpSpPr>
          <a:xfrm>
            <a:off x="8560868" y="6013117"/>
            <a:ext cx="3253608" cy="897784"/>
            <a:chOff x="2113657" y="4283315"/>
            <a:chExt cx="3647460" cy="673513"/>
          </a:xfrm>
        </p:grpSpPr>
        <p:sp>
          <p:nvSpPr>
            <p:cNvPr id="21" name="Shape 718"/>
            <p:cNvSpPr txBox="1"/>
            <p:nvPr/>
          </p:nvSpPr>
          <p:spPr>
            <a:xfrm>
              <a:off x="2113657" y="4495163"/>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a:solidFill>
                    <a:srgbClr val="595959"/>
                  </a:solidFill>
                  <a:latin typeface="Times New Roman" panose="02020603050405020304" pitchFamily="18" charset="0"/>
                  <a:ea typeface="Arial"/>
                  <a:cs typeface="Times New Roman" panose="02020603050405020304" pitchFamily="18" charset="0"/>
                  <a:sym typeface="Arial"/>
                </a:rPr>
                <a:t> </a:t>
              </a:r>
              <a:r>
                <a:rPr lang="en-US" sz="1600" kern="0" smtClean="0">
                  <a:solidFill>
                    <a:srgbClr val="595959"/>
                  </a:solidFill>
                  <a:latin typeface="Times New Roman" panose="02020603050405020304" pitchFamily="18" charset="0"/>
                  <a:ea typeface="Arial"/>
                  <a:cs typeface="Times New Roman" panose="02020603050405020304" pitchFamily="18" charset="0"/>
                  <a:sym typeface="Arial"/>
                </a:rPr>
                <a:t>1.15 </a:t>
              </a: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USD</a:t>
              </a:r>
              <a:endPar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22" name="Shape 719"/>
            <p:cNvSpPr txBox="1"/>
            <p:nvPr/>
          </p:nvSpPr>
          <p:spPr>
            <a:xfrm>
              <a:off x="2113658" y="4283315"/>
              <a:ext cx="3647459" cy="276999"/>
            </a:xfrm>
            <a:prstGeom prst="rect">
              <a:avLst/>
            </a:prstGeom>
            <a:noFill/>
            <a:ln>
              <a:noFill/>
            </a:ln>
          </p:spPr>
          <p:txBody>
            <a:bodyPr wrap="square" lIns="121868" tIns="60917" rIns="121868" bIns="60917" anchor="t" anchorCtr="0">
              <a:noAutofit/>
            </a:bodyPr>
            <a:lstStyle/>
            <a:p>
              <a:pPr defTabSz="1218895"/>
              <a:r>
                <a:rPr lang="en-US" b="1" kern="0" dirty="0" smtClean="0">
                  <a:solidFill>
                    <a:srgbClr val="595959"/>
                  </a:solidFill>
                  <a:latin typeface="Times New Roman" panose="02020603050405020304" pitchFamily="18" charset="0"/>
                  <a:ea typeface="Arial"/>
                  <a:cs typeface="Times New Roman" panose="02020603050405020304" pitchFamily="18" charset="0"/>
                  <a:sym typeface="Arial"/>
                </a:rPr>
                <a:t>Sales’ Price</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24" name="Shape 974"/>
          <p:cNvSpPr/>
          <p:nvPr/>
        </p:nvSpPr>
        <p:spPr>
          <a:xfrm rot="10800000">
            <a:off x="8959685" y="5491253"/>
            <a:ext cx="353751" cy="528546"/>
          </a:xfrm>
          <a:custGeom>
            <a:avLst/>
            <a:gdLst/>
            <a:ahLst/>
            <a:cxnLst/>
            <a:rect l="0" t="0" r="0" b="0"/>
            <a:pathLst>
              <a:path w="120000" h="120000" extrusionOk="0">
                <a:moveTo>
                  <a:pt x="51597" y="50921"/>
                </a:moveTo>
                <a:lnTo>
                  <a:pt x="51597" y="19698"/>
                </a:lnTo>
                <a:cubicBezTo>
                  <a:pt x="47669" y="20191"/>
                  <a:pt x="43916" y="21082"/>
                  <a:pt x="40531" y="22332"/>
                </a:cubicBezTo>
                <a:cubicBezTo>
                  <a:pt x="30598" y="26001"/>
                  <a:pt x="25457" y="32166"/>
                  <a:pt x="27169" y="38355"/>
                </a:cubicBezTo>
                <a:cubicBezTo>
                  <a:pt x="29239" y="46431"/>
                  <a:pt x="39005" y="49155"/>
                  <a:pt x="51597" y="50921"/>
                </a:cubicBezTo>
                <a:close/>
                <a:moveTo>
                  <a:pt x="67852" y="100379"/>
                </a:moveTo>
                <a:cubicBezTo>
                  <a:pt x="71963" y="99887"/>
                  <a:pt x="75901" y="98973"/>
                  <a:pt x="79437" y="97667"/>
                </a:cubicBezTo>
                <a:cubicBezTo>
                  <a:pt x="89370" y="93998"/>
                  <a:pt x="94511" y="87833"/>
                  <a:pt x="92799" y="81644"/>
                </a:cubicBezTo>
                <a:cubicBezTo>
                  <a:pt x="89506" y="73388"/>
                  <a:pt x="79840" y="69732"/>
                  <a:pt x="67852" y="67361"/>
                </a:cubicBezTo>
                <a:close/>
                <a:moveTo>
                  <a:pt x="67852" y="120000"/>
                </a:moveTo>
                <a:lnTo>
                  <a:pt x="51597" y="120000"/>
                </a:lnTo>
                <a:lnTo>
                  <a:pt x="51597" y="114256"/>
                </a:lnTo>
                <a:cubicBezTo>
                  <a:pt x="45417" y="113829"/>
                  <a:pt x="39328" y="112890"/>
                  <a:pt x="33554" y="111448"/>
                </a:cubicBezTo>
                <a:cubicBezTo>
                  <a:pt x="13606" y="106463"/>
                  <a:pt x="696" y="96271"/>
                  <a:pt x="0" y="84958"/>
                </a:cubicBezTo>
                <a:lnTo>
                  <a:pt x="26861" y="84529"/>
                </a:lnTo>
                <a:cubicBezTo>
                  <a:pt x="27245" y="90776"/>
                  <a:pt x="34374" y="96404"/>
                  <a:pt x="45389" y="99156"/>
                </a:cubicBezTo>
                <a:cubicBezTo>
                  <a:pt x="47394" y="99657"/>
                  <a:pt x="49467" y="100048"/>
                  <a:pt x="51597" y="100293"/>
                </a:cubicBezTo>
                <a:lnTo>
                  <a:pt x="51597" y="64682"/>
                </a:lnTo>
                <a:cubicBezTo>
                  <a:pt x="30368" y="61567"/>
                  <a:pt x="7690" y="58004"/>
                  <a:pt x="556" y="40045"/>
                </a:cubicBezTo>
                <a:cubicBezTo>
                  <a:pt x="-2422" y="28913"/>
                  <a:pt x="6883" y="17850"/>
                  <a:pt x="24755" y="11249"/>
                </a:cubicBezTo>
                <a:cubicBezTo>
                  <a:pt x="32832" y="8265"/>
                  <a:pt x="42066" y="6412"/>
                  <a:pt x="51597" y="5737"/>
                </a:cubicBezTo>
                <a:lnTo>
                  <a:pt x="51597" y="0"/>
                </a:lnTo>
                <a:lnTo>
                  <a:pt x="67852" y="0"/>
                </a:lnTo>
                <a:lnTo>
                  <a:pt x="67852" y="5703"/>
                </a:lnTo>
                <a:cubicBezTo>
                  <a:pt x="74209" y="6118"/>
                  <a:pt x="80479" y="7068"/>
                  <a:pt x="86414" y="8551"/>
                </a:cubicBezTo>
                <a:cubicBezTo>
                  <a:pt x="106363" y="13536"/>
                  <a:pt x="119273" y="23728"/>
                  <a:pt x="119969" y="35041"/>
                </a:cubicBezTo>
                <a:lnTo>
                  <a:pt x="93108" y="35470"/>
                </a:lnTo>
                <a:cubicBezTo>
                  <a:pt x="92723" y="29223"/>
                  <a:pt x="85594" y="23595"/>
                  <a:pt x="74579" y="20843"/>
                </a:cubicBezTo>
                <a:cubicBezTo>
                  <a:pt x="72410" y="20301"/>
                  <a:pt x="70160" y="19888"/>
                  <a:pt x="67852" y="19639"/>
                </a:cubicBezTo>
                <a:lnTo>
                  <a:pt x="67852" y="52969"/>
                </a:lnTo>
                <a:cubicBezTo>
                  <a:pt x="88284" y="55535"/>
                  <a:pt x="110482" y="59921"/>
                  <a:pt x="119411" y="79734"/>
                </a:cubicBezTo>
                <a:cubicBezTo>
                  <a:pt x="122511" y="90942"/>
                  <a:pt x="113201" y="102106"/>
                  <a:pt x="95213" y="108750"/>
                </a:cubicBezTo>
                <a:cubicBezTo>
                  <a:pt x="86990" y="111788"/>
                  <a:pt x="77568" y="113654"/>
                  <a:pt x="67852" y="114293"/>
                </a:cubicBezTo>
                <a:close/>
              </a:path>
            </a:pathLst>
          </a:custGeom>
          <a:solidFill>
            <a:schemeClr val="accent3">
              <a:lumMod val="75000"/>
            </a:schemeClr>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dk1"/>
              </a:solidFill>
              <a:latin typeface="Arial"/>
              <a:ea typeface="Arial"/>
              <a:cs typeface="Arial"/>
              <a:sym typeface="Arial"/>
            </a:endParaRPr>
          </a:p>
        </p:txBody>
      </p:sp>
      <p:pic>
        <p:nvPicPr>
          <p:cNvPr id="23" name="Picture 2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0412" y="327810"/>
            <a:ext cx="1371600" cy="1371600"/>
          </a:xfrm>
          <a:prstGeom prst="rect">
            <a:avLst/>
          </a:prstGeom>
        </p:spPr>
      </p:pic>
      <p:sp>
        <p:nvSpPr>
          <p:cNvPr id="707" name="Shape 707"/>
          <p:cNvSpPr txBox="1"/>
          <p:nvPr/>
        </p:nvSpPr>
        <p:spPr>
          <a:xfrm>
            <a:off x="455612" y="2866636"/>
            <a:ext cx="3962400" cy="3076964"/>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kern="0" dirty="0">
                <a:solidFill>
                  <a:srgbClr val="3F3F3F"/>
                </a:solidFill>
                <a:latin typeface="Times New Roman" panose="02020603050405020304" pitchFamily="18" charset="0"/>
                <a:ea typeface="Arial"/>
                <a:cs typeface="Times New Roman" panose="02020603050405020304" pitchFamily="18" charset="0"/>
                <a:sym typeface="Arial"/>
              </a:rPr>
              <a:t>Ceftiprin1 is a broad spectrum cephalosporin antibiotic active against Gram-positive and Gram-negative bacteria including β-lactamase-producing strains. </a:t>
            </a:r>
          </a:p>
          <a:p>
            <a:pPr marL="285750" indent="-285750" defTabSz="1218895">
              <a:buFont typeface="Arial" panose="020B0604020202020204" pitchFamily="34" charset="0"/>
              <a:buChar char="•"/>
            </a:pPr>
            <a:r>
              <a:rPr lang="en-US" kern="0" dirty="0">
                <a:solidFill>
                  <a:srgbClr val="3F3F3F"/>
                </a:solidFill>
                <a:latin typeface="Times New Roman" panose="02020603050405020304" pitchFamily="18" charset="0"/>
                <a:ea typeface="Arial"/>
                <a:cs typeface="Times New Roman" panose="02020603050405020304" pitchFamily="18" charset="0"/>
                <a:sym typeface="Arial"/>
              </a:rPr>
              <a:t>Ceftiprin1 used for the treatment of bovine respiratory disease and acute bovine interdigital </a:t>
            </a:r>
            <a:r>
              <a:rPr lang="en-US" kern="0" dirty="0" err="1">
                <a:solidFill>
                  <a:srgbClr val="3F3F3F"/>
                </a:solidFill>
                <a:latin typeface="Times New Roman" panose="02020603050405020304" pitchFamily="18" charset="0"/>
                <a:ea typeface="Arial"/>
                <a:cs typeface="Times New Roman" panose="02020603050405020304" pitchFamily="18" charset="0"/>
                <a:sym typeface="Arial"/>
              </a:rPr>
              <a:t>necrobacillosis</a:t>
            </a:r>
            <a:r>
              <a:rPr lang="en-US" kern="0" dirty="0" smtClean="0">
                <a:solidFill>
                  <a:srgbClr val="3F3F3F"/>
                </a:solidFill>
                <a:latin typeface="Times New Roman" panose="02020603050405020304" pitchFamily="18" charset="0"/>
                <a:ea typeface="Arial"/>
                <a:cs typeface="Times New Roman" panose="02020603050405020304" pitchFamily="18" charset="0"/>
                <a:sym typeface="Arial"/>
              </a:rPr>
              <a:t>.</a:t>
            </a:r>
          </a:p>
          <a:p>
            <a:pPr marL="285750" indent="-285750" defTabSz="1218895">
              <a:buFont typeface="Arial" panose="020B0604020202020204" pitchFamily="34" charset="0"/>
              <a:buChar char="•"/>
            </a:pPr>
            <a:r>
              <a:rPr lang="en-US" kern="0" dirty="0" smtClean="0">
                <a:solidFill>
                  <a:srgbClr val="3F3F3F"/>
                </a:solidFill>
                <a:latin typeface="Times New Roman" panose="02020603050405020304" pitchFamily="18" charset="0"/>
                <a:ea typeface="Arial"/>
                <a:cs typeface="Times New Roman" panose="02020603050405020304" pitchFamily="18" charset="0"/>
                <a:sym typeface="Arial"/>
              </a:rPr>
              <a:t>For </a:t>
            </a:r>
            <a:r>
              <a:rPr lang="en-US" kern="0" dirty="0">
                <a:solidFill>
                  <a:srgbClr val="3F3F3F"/>
                </a:solidFill>
                <a:latin typeface="Times New Roman" panose="02020603050405020304" pitchFamily="18" charset="0"/>
                <a:ea typeface="Arial"/>
                <a:cs typeface="Times New Roman" panose="02020603050405020304" pitchFamily="18" charset="0"/>
                <a:sym typeface="Arial"/>
              </a:rPr>
              <a:t>treatment </a:t>
            </a:r>
            <a:r>
              <a:rPr lang="en-US" kern="0" dirty="0" smtClean="0">
                <a:solidFill>
                  <a:srgbClr val="3F3F3F"/>
                </a:solidFill>
                <a:latin typeface="Times New Roman" panose="02020603050405020304" pitchFamily="18" charset="0"/>
                <a:ea typeface="Arial"/>
                <a:cs typeface="Times New Roman" panose="02020603050405020304" pitchFamily="18" charset="0"/>
                <a:sym typeface="Arial"/>
              </a:rPr>
              <a:t>of:</a:t>
            </a:r>
          </a:p>
          <a:p>
            <a:pPr marL="742950" lvl="1" indent="-285750" defTabSz="1218895">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horse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respiratory </a:t>
            </a: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infections</a:t>
            </a:r>
          </a:p>
          <a:p>
            <a:pPr marL="742950" lvl="1" indent="-285750" defTabSz="1218895">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swine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bacterial respiratory </a:t>
            </a: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disease</a:t>
            </a:r>
          </a:p>
          <a:p>
            <a:pPr marL="742950" lvl="1" indent="-285750" defTabSz="1218895">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sheep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respiratory </a:t>
            </a: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disease</a:t>
            </a:r>
          </a:p>
          <a:p>
            <a:pPr marL="742950" lvl="1" indent="-285750" defTabSz="1218895">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canine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urinary tract infections.</a:t>
            </a:r>
          </a:p>
          <a:p>
            <a:pPr defTabSz="1218895"/>
            <a:endParaRPr lang="en-US" sz="1550" kern="0" dirty="0">
              <a:solidFill>
                <a:srgbClr val="3F3F3F"/>
              </a:solidFill>
              <a:ea typeface="Arial"/>
              <a:cs typeface="Arial"/>
              <a:sym typeface="Arial"/>
            </a:endParaRPr>
          </a:p>
        </p:txBody>
      </p:sp>
      <p:sp>
        <p:nvSpPr>
          <p:cNvPr id="2" name="Rectangle 2"/>
          <p:cNvSpPr>
            <a:spLocks noChangeArrowheads="1"/>
          </p:cNvSpPr>
          <p:nvPr/>
        </p:nvSpPr>
        <p:spPr bwMode="auto">
          <a:xfrm>
            <a:off x="4341812" y="2326795"/>
            <a:ext cx="5839599"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graphicFrame>
        <p:nvGraphicFramePr>
          <p:cNvPr id="3" name="Object 2"/>
          <p:cNvGraphicFramePr>
            <a:graphicFrameLocks noChangeAspect="1"/>
          </p:cNvGraphicFramePr>
          <p:nvPr>
            <p:extLst>
              <p:ext uri="{D42A27DB-BD31-4B8C-83A1-F6EECF244321}">
                <p14:modId xmlns:p14="http://schemas.microsoft.com/office/powerpoint/2010/main" val="3967486634"/>
              </p:ext>
            </p:extLst>
          </p:nvPr>
        </p:nvGraphicFramePr>
        <p:xfrm>
          <a:off x="4341812" y="2326795"/>
          <a:ext cx="4135960" cy="4083403"/>
        </p:xfrm>
        <a:graphic>
          <a:graphicData uri="http://schemas.openxmlformats.org/presentationml/2006/ole">
            <mc:AlternateContent xmlns:mc="http://schemas.openxmlformats.org/markup-compatibility/2006">
              <mc:Choice xmlns:v="urn:schemas-microsoft-com:vml" Requires="v">
                <p:oleObj spid="_x0000_s9264" name="Bitmap Image" r:id="rId5" imgW="4076190" imgH="3858164" progId="Paint.Picture">
                  <p:embed/>
                </p:oleObj>
              </mc:Choice>
              <mc:Fallback>
                <p:oleObj name="Bitmap Image" r:id="rId5" imgW="4076190" imgH="3858164" progId="Paint.Picture">
                  <p:embed/>
                  <p:pic>
                    <p:nvPicPr>
                      <p:cNvPr id="0" name="Object 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41812" y="2326795"/>
                        <a:ext cx="4135960" cy="4083403"/>
                      </a:xfrm>
                      <a:prstGeom prst="rect">
                        <a:avLst/>
                      </a:prstGeom>
                      <a:noFill/>
                    </p:spPr>
                  </p:pic>
                </p:oleObj>
              </mc:Fallback>
            </mc:AlternateContent>
          </a:graphicData>
        </a:graphic>
      </p:graphicFrame>
      <p:sp>
        <p:nvSpPr>
          <p:cNvPr id="25" name="Shape 708"/>
          <p:cNvSpPr txBox="1"/>
          <p:nvPr/>
        </p:nvSpPr>
        <p:spPr>
          <a:xfrm>
            <a:off x="1979612" y="1066800"/>
            <a:ext cx="4038600" cy="632610"/>
          </a:xfrm>
          <a:prstGeom prst="rect">
            <a:avLst/>
          </a:prstGeom>
          <a:noFill/>
          <a:ln>
            <a:noFill/>
          </a:ln>
        </p:spPr>
        <p:txBody>
          <a:bodyPr wrap="square" lIns="121868" tIns="60917" rIns="121868" bIns="60917" anchor="t" anchorCtr="0">
            <a:noAutofit/>
          </a:bodyPr>
          <a:lstStyle/>
          <a:p>
            <a:pPr defTabSz="1218895"/>
            <a:r>
              <a:rPr lang="en-US" sz="4000" b="1" kern="0" dirty="0" smtClean="0">
                <a:solidFill>
                  <a:srgbClr val="22458A"/>
                </a:solidFill>
                <a:latin typeface="Eras Bold ITC" panose="020B0907030504020204" pitchFamily="34" charset="0"/>
                <a:ea typeface="Arial"/>
                <a:cs typeface="Calibri" panose="020F0502020204030204" pitchFamily="34" charset="0"/>
                <a:sym typeface="Arial"/>
              </a:rPr>
              <a:t>Nasr</a:t>
            </a:r>
            <a:endParaRPr lang="en" sz="2800" b="1" kern="0" dirty="0">
              <a:solidFill>
                <a:srgbClr val="22458A"/>
              </a:solidFill>
              <a:latin typeface="Eras Bold ITC" panose="020B0907030504020204" pitchFamily="34" charset="0"/>
              <a:ea typeface="Arial"/>
              <a:cs typeface="Calibri" panose="020F0502020204030204" pitchFamily="34" charset="0"/>
              <a:sym typeface="Arial"/>
            </a:endParaRPr>
          </a:p>
        </p:txBody>
      </p:sp>
      <p:sp>
        <p:nvSpPr>
          <p:cNvPr id="26" name="Shape 715"/>
          <p:cNvSpPr/>
          <p:nvPr/>
        </p:nvSpPr>
        <p:spPr>
          <a:xfrm>
            <a:off x="8913812" y="1882516"/>
            <a:ext cx="445583" cy="444279"/>
          </a:xfrm>
          <a:custGeom>
            <a:avLst/>
            <a:gdLst/>
            <a:ahLst/>
            <a:cxnLst/>
            <a:rect l="0" t="0" r="0" b="0"/>
            <a:pathLst>
              <a:path w="120000" h="120000" extrusionOk="0">
                <a:moveTo>
                  <a:pt x="26666" y="100217"/>
                </a:moveTo>
                <a:cubicBezTo>
                  <a:pt x="25193" y="100217"/>
                  <a:pt x="24000" y="101415"/>
                  <a:pt x="24000" y="102892"/>
                </a:cubicBezTo>
                <a:cubicBezTo>
                  <a:pt x="24000" y="104369"/>
                  <a:pt x="25193" y="105566"/>
                  <a:pt x="26666" y="105566"/>
                </a:cubicBezTo>
                <a:lnTo>
                  <a:pt x="93333" y="105566"/>
                </a:lnTo>
                <a:cubicBezTo>
                  <a:pt x="94806" y="105566"/>
                  <a:pt x="96000" y="104369"/>
                  <a:pt x="96000" y="102892"/>
                </a:cubicBezTo>
                <a:cubicBezTo>
                  <a:pt x="96000" y="101415"/>
                  <a:pt x="94806" y="100217"/>
                  <a:pt x="93333" y="100217"/>
                </a:cubicBezTo>
                <a:close/>
                <a:moveTo>
                  <a:pt x="26666" y="87913"/>
                </a:moveTo>
                <a:cubicBezTo>
                  <a:pt x="25193" y="87913"/>
                  <a:pt x="24000" y="89111"/>
                  <a:pt x="24000" y="90588"/>
                </a:cubicBezTo>
                <a:cubicBezTo>
                  <a:pt x="24000" y="92065"/>
                  <a:pt x="25193" y="93262"/>
                  <a:pt x="26666" y="93262"/>
                </a:cubicBezTo>
                <a:lnTo>
                  <a:pt x="93333" y="93262"/>
                </a:lnTo>
                <a:cubicBezTo>
                  <a:pt x="94806" y="93262"/>
                  <a:pt x="96000" y="92065"/>
                  <a:pt x="96000" y="90588"/>
                </a:cubicBezTo>
                <a:cubicBezTo>
                  <a:pt x="96000" y="89111"/>
                  <a:pt x="94806" y="87913"/>
                  <a:pt x="93333" y="87913"/>
                </a:cubicBezTo>
                <a:close/>
                <a:moveTo>
                  <a:pt x="26666" y="75609"/>
                </a:moveTo>
                <a:cubicBezTo>
                  <a:pt x="25193" y="75609"/>
                  <a:pt x="24000" y="76806"/>
                  <a:pt x="24000" y="78284"/>
                </a:cubicBezTo>
                <a:cubicBezTo>
                  <a:pt x="24000" y="79761"/>
                  <a:pt x="25193" y="80958"/>
                  <a:pt x="26666" y="80958"/>
                </a:cubicBezTo>
                <a:lnTo>
                  <a:pt x="93333" y="80958"/>
                </a:lnTo>
                <a:cubicBezTo>
                  <a:pt x="94806" y="80958"/>
                  <a:pt x="96000" y="79761"/>
                  <a:pt x="96000" y="78284"/>
                </a:cubicBezTo>
                <a:cubicBezTo>
                  <a:pt x="96000" y="76806"/>
                  <a:pt x="94806" y="75609"/>
                  <a:pt x="93333" y="75609"/>
                </a:cubicBezTo>
                <a:close/>
                <a:moveTo>
                  <a:pt x="26666" y="63305"/>
                </a:moveTo>
                <a:cubicBezTo>
                  <a:pt x="25193" y="63305"/>
                  <a:pt x="24000" y="64502"/>
                  <a:pt x="24000" y="65979"/>
                </a:cubicBezTo>
                <a:cubicBezTo>
                  <a:pt x="24000" y="67457"/>
                  <a:pt x="25193" y="68654"/>
                  <a:pt x="26666" y="68654"/>
                </a:cubicBezTo>
                <a:lnTo>
                  <a:pt x="93333" y="68654"/>
                </a:lnTo>
                <a:cubicBezTo>
                  <a:pt x="94806" y="68654"/>
                  <a:pt x="96000" y="67457"/>
                  <a:pt x="96000" y="65979"/>
                </a:cubicBezTo>
                <a:cubicBezTo>
                  <a:pt x="96000" y="64502"/>
                  <a:pt x="94806" y="63305"/>
                  <a:pt x="93333" y="63305"/>
                </a:cubicBezTo>
                <a:close/>
                <a:moveTo>
                  <a:pt x="26666" y="51001"/>
                </a:moveTo>
                <a:cubicBezTo>
                  <a:pt x="25193" y="51001"/>
                  <a:pt x="24000" y="52198"/>
                  <a:pt x="24000" y="53675"/>
                </a:cubicBezTo>
                <a:cubicBezTo>
                  <a:pt x="24000" y="55152"/>
                  <a:pt x="25193" y="56350"/>
                  <a:pt x="26666" y="56350"/>
                </a:cubicBezTo>
                <a:lnTo>
                  <a:pt x="93333" y="56350"/>
                </a:lnTo>
                <a:cubicBezTo>
                  <a:pt x="94806" y="56350"/>
                  <a:pt x="96000" y="55152"/>
                  <a:pt x="96000" y="53675"/>
                </a:cubicBezTo>
                <a:cubicBezTo>
                  <a:pt x="96000" y="52198"/>
                  <a:pt x="94806" y="51001"/>
                  <a:pt x="93333" y="51001"/>
                </a:cubicBezTo>
                <a:close/>
                <a:moveTo>
                  <a:pt x="26666" y="38697"/>
                </a:moveTo>
                <a:cubicBezTo>
                  <a:pt x="25193" y="38697"/>
                  <a:pt x="24000" y="39894"/>
                  <a:pt x="24000" y="41371"/>
                </a:cubicBezTo>
                <a:cubicBezTo>
                  <a:pt x="24000" y="42848"/>
                  <a:pt x="25193" y="44046"/>
                  <a:pt x="26666" y="44046"/>
                </a:cubicBezTo>
                <a:lnTo>
                  <a:pt x="93333" y="44046"/>
                </a:lnTo>
                <a:cubicBezTo>
                  <a:pt x="94806" y="44046"/>
                  <a:pt x="96000" y="42848"/>
                  <a:pt x="96000" y="41371"/>
                </a:cubicBezTo>
                <a:cubicBezTo>
                  <a:pt x="96000" y="39894"/>
                  <a:pt x="94806" y="38697"/>
                  <a:pt x="93333" y="38697"/>
                </a:cubicBezTo>
                <a:close/>
                <a:moveTo>
                  <a:pt x="0" y="11366"/>
                </a:moveTo>
                <a:lnTo>
                  <a:pt x="6739" y="11366"/>
                </a:lnTo>
                <a:lnTo>
                  <a:pt x="6739" y="17459"/>
                </a:lnTo>
                <a:cubicBezTo>
                  <a:pt x="6739" y="22260"/>
                  <a:pt x="10619" y="26151"/>
                  <a:pt x="15405" y="26151"/>
                </a:cubicBezTo>
                <a:cubicBezTo>
                  <a:pt x="20192" y="26151"/>
                  <a:pt x="24072" y="22260"/>
                  <a:pt x="24072" y="17459"/>
                </a:cubicBezTo>
                <a:lnTo>
                  <a:pt x="24072" y="11366"/>
                </a:lnTo>
                <a:lnTo>
                  <a:pt x="29716" y="11366"/>
                </a:lnTo>
                <a:lnTo>
                  <a:pt x="29716" y="17459"/>
                </a:lnTo>
                <a:cubicBezTo>
                  <a:pt x="29716" y="22260"/>
                  <a:pt x="33597" y="26151"/>
                  <a:pt x="38383" y="26151"/>
                </a:cubicBezTo>
                <a:cubicBezTo>
                  <a:pt x="43170" y="26151"/>
                  <a:pt x="47050" y="22260"/>
                  <a:pt x="47050" y="17459"/>
                </a:cubicBezTo>
                <a:lnTo>
                  <a:pt x="47050" y="11366"/>
                </a:lnTo>
                <a:lnTo>
                  <a:pt x="52694" y="11366"/>
                </a:lnTo>
                <a:lnTo>
                  <a:pt x="52694" y="17459"/>
                </a:lnTo>
                <a:cubicBezTo>
                  <a:pt x="52694" y="22260"/>
                  <a:pt x="56574" y="26151"/>
                  <a:pt x="61361" y="26151"/>
                </a:cubicBezTo>
                <a:cubicBezTo>
                  <a:pt x="66147" y="26151"/>
                  <a:pt x="70028" y="22260"/>
                  <a:pt x="70028" y="17459"/>
                </a:cubicBezTo>
                <a:lnTo>
                  <a:pt x="70028" y="11366"/>
                </a:lnTo>
                <a:lnTo>
                  <a:pt x="75672" y="11366"/>
                </a:lnTo>
                <a:lnTo>
                  <a:pt x="75672" y="17459"/>
                </a:lnTo>
                <a:cubicBezTo>
                  <a:pt x="75672" y="22260"/>
                  <a:pt x="79552" y="26151"/>
                  <a:pt x="84339" y="26151"/>
                </a:cubicBezTo>
                <a:cubicBezTo>
                  <a:pt x="89125" y="26151"/>
                  <a:pt x="93005" y="22260"/>
                  <a:pt x="93005" y="17459"/>
                </a:cubicBezTo>
                <a:lnTo>
                  <a:pt x="93005" y="11366"/>
                </a:lnTo>
                <a:lnTo>
                  <a:pt x="98650" y="11366"/>
                </a:lnTo>
                <a:lnTo>
                  <a:pt x="98650" y="17459"/>
                </a:lnTo>
                <a:cubicBezTo>
                  <a:pt x="98650" y="22259"/>
                  <a:pt x="102530" y="26151"/>
                  <a:pt x="107316" y="26151"/>
                </a:cubicBezTo>
                <a:cubicBezTo>
                  <a:pt x="112103" y="26151"/>
                  <a:pt x="115983" y="22259"/>
                  <a:pt x="115983" y="17459"/>
                </a:cubicBezTo>
                <a:lnTo>
                  <a:pt x="115983" y="11366"/>
                </a:lnTo>
                <a:lnTo>
                  <a:pt x="120000" y="11366"/>
                </a:lnTo>
                <a:lnTo>
                  <a:pt x="120000" y="120000"/>
                </a:lnTo>
                <a:lnTo>
                  <a:pt x="0" y="120000"/>
                </a:lnTo>
                <a:close/>
                <a:moveTo>
                  <a:pt x="15405" y="0"/>
                </a:moveTo>
                <a:cubicBezTo>
                  <a:pt x="17983" y="0"/>
                  <a:pt x="20072" y="2095"/>
                  <a:pt x="20072" y="4680"/>
                </a:cubicBezTo>
                <a:lnTo>
                  <a:pt x="20072" y="18051"/>
                </a:lnTo>
                <a:cubicBezTo>
                  <a:pt x="20072" y="20636"/>
                  <a:pt x="17983" y="22732"/>
                  <a:pt x="15405" y="22732"/>
                </a:cubicBezTo>
                <a:cubicBezTo>
                  <a:pt x="12828" y="22732"/>
                  <a:pt x="10739" y="20636"/>
                  <a:pt x="10739" y="18051"/>
                </a:cubicBezTo>
                <a:lnTo>
                  <a:pt x="10739" y="4680"/>
                </a:lnTo>
                <a:cubicBezTo>
                  <a:pt x="10739" y="2095"/>
                  <a:pt x="12828" y="0"/>
                  <a:pt x="15405" y="0"/>
                </a:cubicBezTo>
                <a:close/>
                <a:moveTo>
                  <a:pt x="38383" y="0"/>
                </a:moveTo>
                <a:cubicBezTo>
                  <a:pt x="40960" y="0"/>
                  <a:pt x="43050" y="2095"/>
                  <a:pt x="43050" y="4680"/>
                </a:cubicBezTo>
                <a:lnTo>
                  <a:pt x="43050" y="18051"/>
                </a:lnTo>
                <a:cubicBezTo>
                  <a:pt x="43050" y="20636"/>
                  <a:pt x="40960" y="22732"/>
                  <a:pt x="38383" y="22732"/>
                </a:cubicBezTo>
                <a:cubicBezTo>
                  <a:pt x="35806" y="22732"/>
                  <a:pt x="33716" y="20636"/>
                  <a:pt x="33716" y="18051"/>
                </a:cubicBezTo>
                <a:lnTo>
                  <a:pt x="33716" y="4680"/>
                </a:lnTo>
                <a:cubicBezTo>
                  <a:pt x="33716" y="2095"/>
                  <a:pt x="35806" y="0"/>
                  <a:pt x="38383" y="0"/>
                </a:cubicBezTo>
                <a:close/>
                <a:moveTo>
                  <a:pt x="61361" y="0"/>
                </a:moveTo>
                <a:cubicBezTo>
                  <a:pt x="63938" y="0"/>
                  <a:pt x="66028" y="2095"/>
                  <a:pt x="66028" y="4680"/>
                </a:cubicBezTo>
                <a:lnTo>
                  <a:pt x="66028" y="18051"/>
                </a:lnTo>
                <a:cubicBezTo>
                  <a:pt x="66028" y="20636"/>
                  <a:pt x="63938" y="22731"/>
                  <a:pt x="61361" y="22731"/>
                </a:cubicBezTo>
                <a:cubicBezTo>
                  <a:pt x="58784" y="22731"/>
                  <a:pt x="56694" y="20636"/>
                  <a:pt x="56694" y="18051"/>
                </a:cubicBezTo>
                <a:lnTo>
                  <a:pt x="56694" y="4680"/>
                </a:lnTo>
                <a:cubicBezTo>
                  <a:pt x="56694" y="2095"/>
                  <a:pt x="58784" y="0"/>
                  <a:pt x="61361" y="0"/>
                </a:cubicBezTo>
                <a:close/>
                <a:moveTo>
                  <a:pt x="84339" y="0"/>
                </a:moveTo>
                <a:cubicBezTo>
                  <a:pt x="86916" y="0"/>
                  <a:pt x="89005" y="2095"/>
                  <a:pt x="89005" y="4680"/>
                </a:cubicBezTo>
                <a:lnTo>
                  <a:pt x="89005" y="18051"/>
                </a:lnTo>
                <a:cubicBezTo>
                  <a:pt x="89005" y="20636"/>
                  <a:pt x="86916" y="22731"/>
                  <a:pt x="84339" y="22731"/>
                </a:cubicBezTo>
                <a:cubicBezTo>
                  <a:pt x="81761" y="22731"/>
                  <a:pt x="79672" y="20636"/>
                  <a:pt x="79672" y="18051"/>
                </a:cubicBezTo>
                <a:lnTo>
                  <a:pt x="79672" y="4680"/>
                </a:lnTo>
                <a:cubicBezTo>
                  <a:pt x="79672" y="2095"/>
                  <a:pt x="81761" y="0"/>
                  <a:pt x="84339" y="0"/>
                </a:cubicBezTo>
                <a:close/>
                <a:moveTo>
                  <a:pt x="107316" y="0"/>
                </a:moveTo>
                <a:cubicBezTo>
                  <a:pt x="109894" y="0"/>
                  <a:pt x="111983" y="2095"/>
                  <a:pt x="111983" y="4680"/>
                </a:cubicBezTo>
                <a:lnTo>
                  <a:pt x="111983" y="18051"/>
                </a:lnTo>
                <a:cubicBezTo>
                  <a:pt x="111983" y="20636"/>
                  <a:pt x="109894" y="22731"/>
                  <a:pt x="107316" y="22731"/>
                </a:cubicBezTo>
                <a:cubicBezTo>
                  <a:pt x="104739" y="22731"/>
                  <a:pt x="102650" y="20636"/>
                  <a:pt x="102650" y="18051"/>
                </a:cubicBezTo>
                <a:lnTo>
                  <a:pt x="102650" y="4680"/>
                </a:lnTo>
                <a:cubicBezTo>
                  <a:pt x="102650" y="2095"/>
                  <a:pt x="104739" y="0"/>
                  <a:pt x="107316" y="0"/>
                </a:cubicBezTo>
                <a:close/>
              </a:path>
            </a:pathLst>
          </a:custGeom>
          <a:solidFill>
            <a:srgbClr val="1ED4DE"/>
          </a:solidFill>
          <a:ln>
            <a:noFill/>
          </a:ln>
        </p:spPr>
        <p:txBody>
          <a:bodyPr wrap="square" lIns="121868" tIns="60917" rIns="121868" bIns="60917" anchor="ctr" anchorCtr="0">
            <a:noAutofit/>
          </a:bodyPr>
          <a:lstStyle/>
          <a:p>
            <a:pPr algn="ctr" defTabSz="1218895"/>
            <a:endParaRPr sz="2399" kern="0">
              <a:solidFill>
                <a:srgbClr val="FFFFFF"/>
              </a:solidFill>
              <a:latin typeface="Arial"/>
              <a:ea typeface="Arial"/>
              <a:cs typeface="Arial"/>
              <a:sym typeface="Arial"/>
            </a:endParaRPr>
          </a:p>
        </p:txBody>
      </p:sp>
      <p:grpSp>
        <p:nvGrpSpPr>
          <p:cNvPr id="28" name="Shape 717"/>
          <p:cNvGrpSpPr/>
          <p:nvPr/>
        </p:nvGrpSpPr>
        <p:grpSpPr>
          <a:xfrm>
            <a:off x="8560868" y="2378816"/>
            <a:ext cx="3705744" cy="897784"/>
            <a:chOff x="2113657" y="4283315"/>
            <a:chExt cx="3887257" cy="673513"/>
          </a:xfrm>
        </p:grpSpPr>
        <p:sp>
          <p:nvSpPr>
            <p:cNvPr id="29" name="Shape 718"/>
            <p:cNvSpPr txBox="1"/>
            <p:nvPr/>
          </p:nvSpPr>
          <p:spPr>
            <a:xfrm>
              <a:off x="2113657" y="4495163"/>
              <a:ext cx="3887257"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a:solidFill>
                    <a:srgbClr val="595959"/>
                  </a:solidFill>
                  <a:latin typeface="Times New Roman" panose="02020603050405020304" pitchFamily="18" charset="0"/>
                  <a:ea typeface="Arial"/>
                  <a:cs typeface="Times New Roman" panose="02020603050405020304" pitchFamily="18" charset="0"/>
                </a:rPr>
                <a:t>Not applicable</a:t>
              </a:r>
              <a:endParaRPr lang="en"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31" name="Shape 719"/>
            <p:cNvSpPr txBox="1"/>
            <p:nvPr/>
          </p:nvSpPr>
          <p:spPr>
            <a:xfrm>
              <a:off x="2113658" y="4283315"/>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sym typeface="Arial"/>
                </a:rPr>
                <a:t>After sale services/ Guarantee</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grpSp>
        <p:nvGrpSpPr>
          <p:cNvPr id="32" name="Shape 720"/>
          <p:cNvGrpSpPr/>
          <p:nvPr/>
        </p:nvGrpSpPr>
        <p:grpSpPr>
          <a:xfrm>
            <a:off x="8560867" y="4261751"/>
            <a:ext cx="3627958" cy="897784"/>
            <a:chOff x="2113657" y="4283314"/>
            <a:chExt cx="3647460" cy="673513"/>
          </a:xfrm>
        </p:grpSpPr>
        <p:sp>
          <p:nvSpPr>
            <p:cNvPr id="33" name="Shape 721"/>
            <p:cNvSpPr txBox="1"/>
            <p:nvPr/>
          </p:nvSpPr>
          <p:spPr>
            <a:xfrm>
              <a:off x="2113657" y="4495162"/>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pt-BR" sz="1600" kern="0" dirty="0" smtClean="0">
                  <a:solidFill>
                    <a:srgbClr val="595959"/>
                  </a:solidFill>
                  <a:latin typeface="Times New Roman" panose="02020603050405020304" pitchFamily="18" charset="0"/>
                  <a:ea typeface="Arial"/>
                  <a:cs typeface="Times New Roman" panose="02020603050405020304" pitchFamily="18" charset="0"/>
                  <a:sym typeface="Arial"/>
                </a:rPr>
                <a:t>Local (Iran) Certificates </a:t>
              </a:r>
              <a:endParaRPr lang="pt-BR"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34" name="Shape 722"/>
            <p:cNvSpPr txBox="1"/>
            <p:nvPr/>
          </p:nvSpPr>
          <p:spPr>
            <a:xfrm>
              <a:off x="2113658" y="4283314"/>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sym typeface="Arial"/>
                </a:rPr>
                <a:t>Standards and legally certificates:</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35" name="Shape 450"/>
          <p:cNvSpPr/>
          <p:nvPr/>
        </p:nvSpPr>
        <p:spPr>
          <a:xfrm>
            <a:off x="8841213" y="3657600"/>
            <a:ext cx="590697" cy="565118"/>
          </a:xfrm>
          <a:custGeom>
            <a:avLst/>
            <a:gdLst/>
            <a:ahLst/>
            <a:cxnLst/>
            <a:rect l="0" t="0" r="0" b="0"/>
            <a:pathLst>
              <a:path w="120000" h="120000" extrusionOk="0">
                <a:moveTo>
                  <a:pt x="65274" y="39473"/>
                </a:moveTo>
                <a:cubicBezTo>
                  <a:pt x="53599" y="36371"/>
                  <a:pt x="41599" y="43242"/>
                  <a:pt x="38470" y="54820"/>
                </a:cubicBezTo>
                <a:cubicBezTo>
                  <a:pt x="35342" y="66398"/>
                  <a:pt x="42270" y="78299"/>
                  <a:pt x="53945" y="81402"/>
                </a:cubicBezTo>
                <a:cubicBezTo>
                  <a:pt x="65620" y="84504"/>
                  <a:pt x="77621" y="77633"/>
                  <a:pt x="80749" y="66055"/>
                </a:cubicBezTo>
                <a:cubicBezTo>
                  <a:pt x="83877" y="54477"/>
                  <a:pt x="76949" y="42576"/>
                  <a:pt x="65274" y="39473"/>
                </a:cubicBezTo>
                <a:close/>
                <a:moveTo>
                  <a:pt x="69168" y="25060"/>
                </a:moveTo>
                <a:cubicBezTo>
                  <a:pt x="88870" y="30296"/>
                  <a:pt x="100561" y="50379"/>
                  <a:pt x="95282" y="69917"/>
                </a:cubicBezTo>
                <a:cubicBezTo>
                  <a:pt x="90003" y="89455"/>
                  <a:pt x="69753" y="101050"/>
                  <a:pt x="50051" y="95815"/>
                </a:cubicBezTo>
                <a:cubicBezTo>
                  <a:pt x="30350" y="90579"/>
                  <a:pt x="18658" y="70496"/>
                  <a:pt x="23937" y="50958"/>
                </a:cubicBezTo>
                <a:cubicBezTo>
                  <a:pt x="29216" y="31420"/>
                  <a:pt x="49467" y="19825"/>
                  <a:pt x="69168" y="25060"/>
                </a:cubicBezTo>
                <a:close/>
                <a:moveTo>
                  <a:pt x="70584" y="19819"/>
                </a:moveTo>
                <a:cubicBezTo>
                  <a:pt x="47964" y="13808"/>
                  <a:pt x="24713" y="27121"/>
                  <a:pt x="18652" y="49554"/>
                </a:cubicBezTo>
                <a:cubicBezTo>
                  <a:pt x="12591" y="71987"/>
                  <a:pt x="26015" y="95045"/>
                  <a:pt x="48635" y="101056"/>
                </a:cubicBezTo>
                <a:cubicBezTo>
                  <a:pt x="71255" y="107067"/>
                  <a:pt x="94506" y="93754"/>
                  <a:pt x="100567" y="71321"/>
                </a:cubicBezTo>
                <a:cubicBezTo>
                  <a:pt x="106628" y="48888"/>
                  <a:pt x="93204" y="25830"/>
                  <a:pt x="70584" y="19819"/>
                </a:cubicBezTo>
                <a:close/>
                <a:moveTo>
                  <a:pt x="120000" y="28418"/>
                </a:moveTo>
                <a:lnTo>
                  <a:pt x="119819" y="29085"/>
                </a:lnTo>
                <a:lnTo>
                  <a:pt x="119636" y="28804"/>
                </a:lnTo>
                <a:close/>
                <a:moveTo>
                  <a:pt x="84120" y="4683"/>
                </a:moveTo>
                <a:lnTo>
                  <a:pt x="83867" y="19572"/>
                </a:lnTo>
                <a:lnTo>
                  <a:pt x="83406" y="19449"/>
                </a:lnTo>
                <a:cubicBezTo>
                  <a:pt x="87163" y="21546"/>
                  <a:pt x="90559" y="24117"/>
                  <a:pt x="93431" y="27166"/>
                </a:cubicBezTo>
                <a:lnTo>
                  <a:pt x="106796" y="23870"/>
                </a:lnTo>
                <a:lnTo>
                  <a:pt x="115363" y="39849"/>
                </a:lnTo>
                <a:lnTo>
                  <a:pt x="105840" y="48364"/>
                </a:lnTo>
                <a:cubicBezTo>
                  <a:pt x="107034" y="52676"/>
                  <a:pt x="107596" y="57191"/>
                  <a:pt x="107394" y="61781"/>
                </a:cubicBezTo>
                <a:lnTo>
                  <a:pt x="119289" y="68330"/>
                </a:lnTo>
                <a:lnTo>
                  <a:pt x="114566" y="85810"/>
                </a:lnTo>
                <a:lnTo>
                  <a:pt x="100132" y="85570"/>
                </a:lnTo>
                <a:cubicBezTo>
                  <a:pt x="98307" y="88594"/>
                  <a:pt x="96096" y="91321"/>
                  <a:pt x="93619" y="93756"/>
                </a:cubicBezTo>
                <a:lnTo>
                  <a:pt x="98359" y="106025"/>
                </a:lnTo>
                <a:lnTo>
                  <a:pt x="83411" y="116405"/>
                </a:lnTo>
                <a:lnTo>
                  <a:pt x="72073" y="106643"/>
                </a:lnTo>
                <a:lnTo>
                  <a:pt x="73453" y="105685"/>
                </a:lnTo>
                <a:cubicBezTo>
                  <a:pt x="69110" y="107079"/>
                  <a:pt x="64517" y="107749"/>
                  <a:pt x="59835" y="107723"/>
                </a:cubicBezTo>
                <a:lnTo>
                  <a:pt x="52963" y="119999"/>
                </a:lnTo>
                <a:lnTo>
                  <a:pt x="35336" y="115316"/>
                </a:lnTo>
                <a:lnTo>
                  <a:pt x="35574" y="101277"/>
                </a:lnTo>
                <a:cubicBezTo>
                  <a:pt x="31839" y="99165"/>
                  <a:pt x="28466" y="96583"/>
                  <a:pt x="25614" y="93529"/>
                </a:cubicBezTo>
                <a:lnTo>
                  <a:pt x="25843" y="94015"/>
                </a:lnTo>
                <a:lnTo>
                  <a:pt x="11102" y="96847"/>
                </a:lnTo>
                <a:lnTo>
                  <a:pt x="3390" y="80445"/>
                </a:lnTo>
                <a:lnTo>
                  <a:pt x="13359" y="72429"/>
                </a:lnTo>
                <a:cubicBezTo>
                  <a:pt x="12295" y="68561"/>
                  <a:pt x="11739" y="64530"/>
                  <a:pt x="11738" y="60428"/>
                </a:cubicBezTo>
                <a:lnTo>
                  <a:pt x="0" y="53965"/>
                </a:lnTo>
                <a:lnTo>
                  <a:pt x="4723" y="36484"/>
                </a:lnTo>
                <a:lnTo>
                  <a:pt x="18174" y="36709"/>
                </a:lnTo>
                <a:cubicBezTo>
                  <a:pt x="19999" y="33515"/>
                  <a:pt x="22203" y="30603"/>
                  <a:pt x="24696" y="27997"/>
                </a:cubicBezTo>
                <a:lnTo>
                  <a:pt x="20190" y="14215"/>
                </a:lnTo>
                <a:lnTo>
                  <a:pt x="35666" y="4625"/>
                </a:lnTo>
                <a:lnTo>
                  <a:pt x="46473" y="14962"/>
                </a:lnTo>
                <a:lnTo>
                  <a:pt x="46365" y="15030"/>
                </a:lnTo>
                <a:cubicBezTo>
                  <a:pt x="50613" y="13704"/>
                  <a:pt x="55098" y="13091"/>
                  <a:pt x="59667" y="13141"/>
                </a:cubicBezTo>
                <a:lnTo>
                  <a:pt x="59206" y="13018"/>
                </a:lnTo>
                <a:lnTo>
                  <a:pt x="66493" y="0"/>
                </a:lnTo>
                <a:close/>
              </a:path>
            </a:pathLst>
          </a:custGeom>
          <a:solidFill>
            <a:srgbClr val="E62949"/>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Tree>
    <p:extLst>
      <p:ext uri="{BB962C8B-B14F-4D97-AF65-F5344CB8AC3E}">
        <p14:creationId xmlns:p14="http://schemas.microsoft.com/office/powerpoint/2010/main" val="299686427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704"/>
        <p:cNvGrpSpPr/>
        <p:nvPr/>
      </p:nvGrpSpPr>
      <p:grpSpPr>
        <a:xfrm>
          <a:off x="0" y="0"/>
          <a:ext cx="0" cy="0"/>
          <a:chOff x="0" y="0"/>
          <a:chExt cx="0" cy="0"/>
        </a:xfrm>
      </p:grpSpPr>
      <p:sp>
        <p:nvSpPr>
          <p:cNvPr id="707" name="Shape 707"/>
          <p:cNvSpPr txBox="1"/>
          <p:nvPr/>
        </p:nvSpPr>
        <p:spPr>
          <a:xfrm>
            <a:off x="455612" y="3400036"/>
            <a:ext cx="3728682" cy="3076964"/>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kern="0" dirty="0">
                <a:solidFill>
                  <a:srgbClr val="3F3F3F"/>
                </a:solidFill>
                <a:latin typeface="Times New Roman" panose="02020603050405020304" pitchFamily="18" charset="0"/>
                <a:ea typeface="Arial"/>
                <a:cs typeface="Times New Roman" panose="02020603050405020304" pitchFamily="18" charset="0"/>
                <a:sym typeface="Arial"/>
              </a:rPr>
              <a:t>Antimicrobial medicine for treatment of serious infection caused by resistant microbes (MRSA)</a:t>
            </a:r>
            <a:endParaRPr lang="en-US" sz="1550" kern="0" dirty="0">
              <a:solidFill>
                <a:srgbClr val="3F3F3F"/>
              </a:solidFill>
              <a:ea typeface="Arial"/>
              <a:cs typeface="Arial"/>
              <a:sym typeface="Arial"/>
            </a:endParaRPr>
          </a:p>
        </p:txBody>
      </p:sp>
      <p:sp>
        <p:nvSpPr>
          <p:cNvPr id="708" name="Shape 708"/>
          <p:cNvSpPr txBox="1"/>
          <p:nvPr/>
        </p:nvSpPr>
        <p:spPr>
          <a:xfrm>
            <a:off x="531812" y="2590859"/>
            <a:ext cx="4038600" cy="533341"/>
          </a:xfrm>
          <a:prstGeom prst="rect">
            <a:avLst/>
          </a:prstGeom>
          <a:noFill/>
          <a:ln>
            <a:noFill/>
          </a:ln>
        </p:spPr>
        <p:txBody>
          <a:bodyPr wrap="square" lIns="121868" tIns="60917" rIns="121868" bIns="60917" anchor="t" anchorCtr="0">
            <a:noAutofit/>
          </a:bodyPr>
          <a:lstStyle/>
          <a:p>
            <a:pPr defTabSz="1218895"/>
            <a:r>
              <a:rPr lang="en-US" sz="2400" b="1" kern="0" dirty="0" err="1">
                <a:solidFill>
                  <a:srgbClr val="3F3F3F"/>
                </a:solidFill>
                <a:ea typeface="Arial"/>
                <a:cs typeface="Arial"/>
              </a:rPr>
              <a:t>Teicomix</a:t>
            </a:r>
            <a:r>
              <a:rPr lang="en-US" sz="2400" b="1" kern="0" baseline="30000" dirty="0">
                <a:solidFill>
                  <a:srgbClr val="3F3F3F"/>
                </a:solidFill>
                <a:ea typeface="Arial"/>
                <a:cs typeface="Arial"/>
              </a:rPr>
              <a:t>®</a:t>
            </a:r>
            <a:endParaRPr lang="en" sz="2400" b="1" kern="0" baseline="30000" dirty="0">
              <a:solidFill>
                <a:srgbClr val="3F3F3F"/>
              </a:solidFill>
              <a:ea typeface="Arial"/>
              <a:cs typeface="Arial"/>
              <a:sym typeface="Arial"/>
            </a:endParaRPr>
          </a:p>
        </p:txBody>
      </p:sp>
      <p:grpSp>
        <p:nvGrpSpPr>
          <p:cNvPr id="711" name="Shape 711"/>
          <p:cNvGrpSpPr/>
          <p:nvPr/>
        </p:nvGrpSpPr>
        <p:grpSpPr>
          <a:xfrm>
            <a:off x="8560868" y="832749"/>
            <a:ext cx="3400944" cy="897785"/>
            <a:chOff x="2113657" y="4283314"/>
            <a:chExt cx="3647460" cy="673514"/>
          </a:xfrm>
        </p:grpSpPr>
        <p:sp>
          <p:nvSpPr>
            <p:cNvPr id="712" name="Shape 712"/>
            <p:cNvSpPr txBox="1"/>
            <p:nvPr/>
          </p:nvSpPr>
          <p:spPr>
            <a:xfrm>
              <a:off x="2113657" y="4495163"/>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20000 </a:t>
              </a: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Vials (</a:t>
              </a: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Per </a:t>
              </a: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Month)</a:t>
              </a:r>
              <a:endParaRPr lang="en"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713" name="Shape 713"/>
            <p:cNvSpPr txBox="1"/>
            <p:nvPr/>
          </p:nvSpPr>
          <p:spPr>
            <a:xfrm>
              <a:off x="2113658" y="4283314"/>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rPr>
                <a:t>Production capacity</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715" name="Shape 715"/>
          <p:cNvSpPr/>
          <p:nvPr/>
        </p:nvSpPr>
        <p:spPr>
          <a:xfrm>
            <a:off x="8913812" y="1882516"/>
            <a:ext cx="445583" cy="444279"/>
          </a:xfrm>
          <a:custGeom>
            <a:avLst/>
            <a:gdLst/>
            <a:ahLst/>
            <a:cxnLst/>
            <a:rect l="0" t="0" r="0" b="0"/>
            <a:pathLst>
              <a:path w="120000" h="120000" extrusionOk="0">
                <a:moveTo>
                  <a:pt x="26666" y="100217"/>
                </a:moveTo>
                <a:cubicBezTo>
                  <a:pt x="25193" y="100217"/>
                  <a:pt x="24000" y="101415"/>
                  <a:pt x="24000" y="102892"/>
                </a:cubicBezTo>
                <a:cubicBezTo>
                  <a:pt x="24000" y="104369"/>
                  <a:pt x="25193" y="105566"/>
                  <a:pt x="26666" y="105566"/>
                </a:cubicBezTo>
                <a:lnTo>
                  <a:pt x="93333" y="105566"/>
                </a:lnTo>
                <a:cubicBezTo>
                  <a:pt x="94806" y="105566"/>
                  <a:pt x="96000" y="104369"/>
                  <a:pt x="96000" y="102892"/>
                </a:cubicBezTo>
                <a:cubicBezTo>
                  <a:pt x="96000" y="101415"/>
                  <a:pt x="94806" y="100217"/>
                  <a:pt x="93333" y="100217"/>
                </a:cubicBezTo>
                <a:close/>
                <a:moveTo>
                  <a:pt x="26666" y="87913"/>
                </a:moveTo>
                <a:cubicBezTo>
                  <a:pt x="25193" y="87913"/>
                  <a:pt x="24000" y="89111"/>
                  <a:pt x="24000" y="90588"/>
                </a:cubicBezTo>
                <a:cubicBezTo>
                  <a:pt x="24000" y="92065"/>
                  <a:pt x="25193" y="93262"/>
                  <a:pt x="26666" y="93262"/>
                </a:cubicBezTo>
                <a:lnTo>
                  <a:pt x="93333" y="93262"/>
                </a:lnTo>
                <a:cubicBezTo>
                  <a:pt x="94806" y="93262"/>
                  <a:pt x="96000" y="92065"/>
                  <a:pt x="96000" y="90588"/>
                </a:cubicBezTo>
                <a:cubicBezTo>
                  <a:pt x="96000" y="89111"/>
                  <a:pt x="94806" y="87913"/>
                  <a:pt x="93333" y="87913"/>
                </a:cubicBezTo>
                <a:close/>
                <a:moveTo>
                  <a:pt x="26666" y="75609"/>
                </a:moveTo>
                <a:cubicBezTo>
                  <a:pt x="25193" y="75609"/>
                  <a:pt x="24000" y="76806"/>
                  <a:pt x="24000" y="78284"/>
                </a:cubicBezTo>
                <a:cubicBezTo>
                  <a:pt x="24000" y="79761"/>
                  <a:pt x="25193" y="80958"/>
                  <a:pt x="26666" y="80958"/>
                </a:cubicBezTo>
                <a:lnTo>
                  <a:pt x="93333" y="80958"/>
                </a:lnTo>
                <a:cubicBezTo>
                  <a:pt x="94806" y="80958"/>
                  <a:pt x="96000" y="79761"/>
                  <a:pt x="96000" y="78284"/>
                </a:cubicBezTo>
                <a:cubicBezTo>
                  <a:pt x="96000" y="76806"/>
                  <a:pt x="94806" y="75609"/>
                  <a:pt x="93333" y="75609"/>
                </a:cubicBezTo>
                <a:close/>
                <a:moveTo>
                  <a:pt x="26666" y="63305"/>
                </a:moveTo>
                <a:cubicBezTo>
                  <a:pt x="25193" y="63305"/>
                  <a:pt x="24000" y="64502"/>
                  <a:pt x="24000" y="65979"/>
                </a:cubicBezTo>
                <a:cubicBezTo>
                  <a:pt x="24000" y="67457"/>
                  <a:pt x="25193" y="68654"/>
                  <a:pt x="26666" y="68654"/>
                </a:cubicBezTo>
                <a:lnTo>
                  <a:pt x="93333" y="68654"/>
                </a:lnTo>
                <a:cubicBezTo>
                  <a:pt x="94806" y="68654"/>
                  <a:pt x="96000" y="67457"/>
                  <a:pt x="96000" y="65979"/>
                </a:cubicBezTo>
                <a:cubicBezTo>
                  <a:pt x="96000" y="64502"/>
                  <a:pt x="94806" y="63305"/>
                  <a:pt x="93333" y="63305"/>
                </a:cubicBezTo>
                <a:close/>
                <a:moveTo>
                  <a:pt x="26666" y="51001"/>
                </a:moveTo>
                <a:cubicBezTo>
                  <a:pt x="25193" y="51001"/>
                  <a:pt x="24000" y="52198"/>
                  <a:pt x="24000" y="53675"/>
                </a:cubicBezTo>
                <a:cubicBezTo>
                  <a:pt x="24000" y="55152"/>
                  <a:pt x="25193" y="56350"/>
                  <a:pt x="26666" y="56350"/>
                </a:cubicBezTo>
                <a:lnTo>
                  <a:pt x="93333" y="56350"/>
                </a:lnTo>
                <a:cubicBezTo>
                  <a:pt x="94806" y="56350"/>
                  <a:pt x="96000" y="55152"/>
                  <a:pt x="96000" y="53675"/>
                </a:cubicBezTo>
                <a:cubicBezTo>
                  <a:pt x="96000" y="52198"/>
                  <a:pt x="94806" y="51001"/>
                  <a:pt x="93333" y="51001"/>
                </a:cubicBezTo>
                <a:close/>
                <a:moveTo>
                  <a:pt x="26666" y="38697"/>
                </a:moveTo>
                <a:cubicBezTo>
                  <a:pt x="25193" y="38697"/>
                  <a:pt x="24000" y="39894"/>
                  <a:pt x="24000" y="41371"/>
                </a:cubicBezTo>
                <a:cubicBezTo>
                  <a:pt x="24000" y="42848"/>
                  <a:pt x="25193" y="44046"/>
                  <a:pt x="26666" y="44046"/>
                </a:cubicBezTo>
                <a:lnTo>
                  <a:pt x="93333" y="44046"/>
                </a:lnTo>
                <a:cubicBezTo>
                  <a:pt x="94806" y="44046"/>
                  <a:pt x="96000" y="42848"/>
                  <a:pt x="96000" y="41371"/>
                </a:cubicBezTo>
                <a:cubicBezTo>
                  <a:pt x="96000" y="39894"/>
                  <a:pt x="94806" y="38697"/>
                  <a:pt x="93333" y="38697"/>
                </a:cubicBezTo>
                <a:close/>
                <a:moveTo>
                  <a:pt x="0" y="11366"/>
                </a:moveTo>
                <a:lnTo>
                  <a:pt x="6739" y="11366"/>
                </a:lnTo>
                <a:lnTo>
                  <a:pt x="6739" y="17459"/>
                </a:lnTo>
                <a:cubicBezTo>
                  <a:pt x="6739" y="22260"/>
                  <a:pt x="10619" y="26151"/>
                  <a:pt x="15405" y="26151"/>
                </a:cubicBezTo>
                <a:cubicBezTo>
                  <a:pt x="20192" y="26151"/>
                  <a:pt x="24072" y="22260"/>
                  <a:pt x="24072" y="17459"/>
                </a:cubicBezTo>
                <a:lnTo>
                  <a:pt x="24072" y="11366"/>
                </a:lnTo>
                <a:lnTo>
                  <a:pt x="29716" y="11366"/>
                </a:lnTo>
                <a:lnTo>
                  <a:pt x="29716" y="17459"/>
                </a:lnTo>
                <a:cubicBezTo>
                  <a:pt x="29716" y="22260"/>
                  <a:pt x="33597" y="26151"/>
                  <a:pt x="38383" y="26151"/>
                </a:cubicBezTo>
                <a:cubicBezTo>
                  <a:pt x="43170" y="26151"/>
                  <a:pt x="47050" y="22260"/>
                  <a:pt x="47050" y="17459"/>
                </a:cubicBezTo>
                <a:lnTo>
                  <a:pt x="47050" y="11366"/>
                </a:lnTo>
                <a:lnTo>
                  <a:pt x="52694" y="11366"/>
                </a:lnTo>
                <a:lnTo>
                  <a:pt x="52694" y="17459"/>
                </a:lnTo>
                <a:cubicBezTo>
                  <a:pt x="52694" y="22260"/>
                  <a:pt x="56574" y="26151"/>
                  <a:pt x="61361" y="26151"/>
                </a:cubicBezTo>
                <a:cubicBezTo>
                  <a:pt x="66147" y="26151"/>
                  <a:pt x="70028" y="22260"/>
                  <a:pt x="70028" y="17459"/>
                </a:cubicBezTo>
                <a:lnTo>
                  <a:pt x="70028" y="11366"/>
                </a:lnTo>
                <a:lnTo>
                  <a:pt x="75672" y="11366"/>
                </a:lnTo>
                <a:lnTo>
                  <a:pt x="75672" y="17459"/>
                </a:lnTo>
                <a:cubicBezTo>
                  <a:pt x="75672" y="22260"/>
                  <a:pt x="79552" y="26151"/>
                  <a:pt x="84339" y="26151"/>
                </a:cubicBezTo>
                <a:cubicBezTo>
                  <a:pt x="89125" y="26151"/>
                  <a:pt x="93005" y="22260"/>
                  <a:pt x="93005" y="17459"/>
                </a:cubicBezTo>
                <a:lnTo>
                  <a:pt x="93005" y="11366"/>
                </a:lnTo>
                <a:lnTo>
                  <a:pt x="98650" y="11366"/>
                </a:lnTo>
                <a:lnTo>
                  <a:pt x="98650" y="17459"/>
                </a:lnTo>
                <a:cubicBezTo>
                  <a:pt x="98650" y="22259"/>
                  <a:pt x="102530" y="26151"/>
                  <a:pt x="107316" y="26151"/>
                </a:cubicBezTo>
                <a:cubicBezTo>
                  <a:pt x="112103" y="26151"/>
                  <a:pt x="115983" y="22259"/>
                  <a:pt x="115983" y="17459"/>
                </a:cubicBezTo>
                <a:lnTo>
                  <a:pt x="115983" y="11366"/>
                </a:lnTo>
                <a:lnTo>
                  <a:pt x="120000" y="11366"/>
                </a:lnTo>
                <a:lnTo>
                  <a:pt x="120000" y="120000"/>
                </a:lnTo>
                <a:lnTo>
                  <a:pt x="0" y="120000"/>
                </a:lnTo>
                <a:close/>
                <a:moveTo>
                  <a:pt x="15405" y="0"/>
                </a:moveTo>
                <a:cubicBezTo>
                  <a:pt x="17983" y="0"/>
                  <a:pt x="20072" y="2095"/>
                  <a:pt x="20072" y="4680"/>
                </a:cubicBezTo>
                <a:lnTo>
                  <a:pt x="20072" y="18051"/>
                </a:lnTo>
                <a:cubicBezTo>
                  <a:pt x="20072" y="20636"/>
                  <a:pt x="17983" y="22732"/>
                  <a:pt x="15405" y="22732"/>
                </a:cubicBezTo>
                <a:cubicBezTo>
                  <a:pt x="12828" y="22732"/>
                  <a:pt x="10739" y="20636"/>
                  <a:pt x="10739" y="18051"/>
                </a:cubicBezTo>
                <a:lnTo>
                  <a:pt x="10739" y="4680"/>
                </a:lnTo>
                <a:cubicBezTo>
                  <a:pt x="10739" y="2095"/>
                  <a:pt x="12828" y="0"/>
                  <a:pt x="15405" y="0"/>
                </a:cubicBezTo>
                <a:close/>
                <a:moveTo>
                  <a:pt x="38383" y="0"/>
                </a:moveTo>
                <a:cubicBezTo>
                  <a:pt x="40960" y="0"/>
                  <a:pt x="43050" y="2095"/>
                  <a:pt x="43050" y="4680"/>
                </a:cubicBezTo>
                <a:lnTo>
                  <a:pt x="43050" y="18051"/>
                </a:lnTo>
                <a:cubicBezTo>
                  <a:pt x="43050" y="20636"/>
                  <a:pt x="40960" y="22732"/>
                  <a:pt x="38383" y="22732"/>
                </a:cubicBezTo>
                <a:cubicBezTo>
                  <a:pt x="35806" y="22732"/>
                  <a:pt x="33716" y="20636"/>
                  <a:pt x="33716" y="18051"/>
                </a:cubicBezTo>
                <a:lnTo>
                  <a:pt x="33716" y="4680"/>
                </a:lnTo>
                <a:cubicBezTo>
                  <a:pt x="33716" y="2095"/>
                  <a:pt x="35806" y="0"/>
                  <a:pt x="38383" y="0"/>
                </a:cubicBezTo>
                <a:close/>
                <a:moveTo>
                  <a:pt x="61361" y="0"/>
                </a:moveTo>
                <a:cubicBezTo>
                  <a:pt x="63938" y="0"/>
                  <a:pt x="66028" y="2095"/>
                  <a:pt x="66028" y="4680"/>
                </a:cubicBezTo>
                <a:lnTo>
                  <a:pt x="66028" y="18051"/>
                </a:lnTo>
                <a:cubicBezTo>
                  <a:pt x="66028" y="20636"/>
                  <a:pt x="63938" y="22731"/>
                  <a:pt x="61361" y="22731"/>
                </a:cubicBezTo>
                <a:cubicBezTo>
                  <a:pt x="58784" y="22731"/>
                  <a:pt x="56694" y="20636"/>
                  <a:pt x="56694" y="18051"/>
                </a:cubicBezTo>
                <a:lnTo>
                  <a:pt x="56694" y="4680"/>
                </a:lnTo>
                <a:cubicBezTo>
                  <a:pt x="56694" y="2095"/>
                  <a:pt x="58784" y="0"/>
                  <a:pt x="61361" y="0"/>
                </a:cubicBezTo>
                <a:close/>
                <a:moveTo>
                  <a:pt x="84339" y="0"/>
                </a:moveTo>
                <a:cubicBezTo>
                  <a:pt x="86916" y="0"/>
                  <a:pt x="89005" y="2095"/>
                  <a:pt x="89005" y="4680"/>
                </a:cubicBezTo>
                <a:lnTo>
                  <a:pt x="89005" y="18051"/>
                </a:lnTo>
                <a:cubicBezTo>
                  <a:pt x="89005" y="20636"/>
                  <a:pt x="86916" y="22731"/>
                  <a:pt x="84339" y="22731"/>
                </a:cubicBezTo>
                <a:cubicBezTo>
                  <a:pt x="81761" y="22731"/>
                  <a:pt x="79672" y="20636"/>
                  <a:pt x="79672" y="18051"/>
                </a:cubicBezTo>
                <a:lnTo>
                  <a:pt x="79672" y="4680"/>
                </a:lnTo>
                <a:cubicBezTo>
                  <a:pt x="79672" y="2095"/>
                  <a:pt x="81761" y="0"/>
                  <a:pt x="84339" y="0"/>
                </a:cubicBezTo>
                <a:close/>
                <a:moveTo>
                  <a:pt x="107316" y="0"/>
                </a:moveTo>
                <a:cubicBezTo>
                  <a:pt x="109894" y="0"/>
                  <a:pt x="111983" y="2095"/>
                  <a:pt x="111983" y="4680"/>
                </a:cubicBezTo>
                <a:lnTo>
                  <a:pt x="111983" y="18051"/>
                </a:lnTo>
                <a:cubicBezTo>
                  <a:pt x="111983" y="20636"/>
                  <a:pt x="109894" y="22731"/>
                  <a:pt x="107316" y="22731"/>
                </a:cubicBezTo>
                <a:cubicBezTo>
                  <a:pt x="104739" y="22731"/>
                  <a:pt x="102650" y="20636"/>
                  <a:pt x="102650" y="18051"/>
                </a:cubicBezTo>
                <a:lnTo>
                  <a:pt x="102650" y="4680"/>
                </a:lnTo>
                <a:cubicBezTo>
                  <a:pt x="102650" y="2095"/>
                  <a:pt x="104739" y="0"/>
                  <a:pt x="107316" y="0"/>
                </a:cubicBezTo>
                <a:close/>
              </a:path>
            </a:pathLst>
          </a:custGeom>
          <a:solidFill>
            <a:srgbClr val="1ED4DE"/>
          </a:solidFill>
          <a:ln>
            <a:noFill/>
          </a:ln>
        </p:spPr>
        <p:txBody>
          <a:bodyPr wrap="square" lIns="121868" tIns="60917" rIns="121868" bIns="60917" anchor="ctr" anchorCtr="0">
            <a:noAutofit/>
          </a:bodyPr>
          <a:lstStyle/>
          <a:p>
            <a:pPr algn="ctr" defTabSz="1218895"/>
            <a:endParaRPr sz="2399" kern="0">
              <a:solidFill>
                <a:srgbClr val="FFFFFF"/>
              </a:solidFill>
              <a:latin typeface="Arial"/>
              <a:ea typeface="Arial"/>
              <a:cs typeface="Arial"/>
              <a:sym typeface="Arial"/>
            </a:endParaRPr>
          </a:p>
        </p:txBody>
      </p:sp>
      <p:grpSp>
        <p:nvGrpSpPr>
          <p:cNvPr id="717" name="Shape 717"/>
          <p:cNvGrpSpPr/>
          <p:nvPr/>
        </p:nvGrpSpPr>
        <p:grpSpPr>
          <a:xfrm>
            <a:off x="8560868" y="2378816"/>
            <a:ext cx="3705744" cy="897784"/>
            <a:chOff x="2113657" y="4283315"/>
            <a:chExt cx="3887257" cy="673513"/>
          </a:xfrm>
        </p:grpSpPr>
        <p:sp>
          <p:nvSpPr>
            <p:cNvPr id="718" name="Shape 718"/>
            <p:cNvSpPr txBox="1"/>
            <p:nvPr/>
          </p:nvSpPr>
          <p:spPr>
            <a:xfrm>
              <a:off x="2113657" y="4495163"/>
              <a:ext cx="3887257"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a:solidFill>
                    <a:srgbClr val="595959"/>
                  </a:solidFill>
                  <a:latin typeface="Times New Roman" panose="02020603050405020304" pitchFamily="18" charset="0"/>
                  <a:ea typeface="Arial"/>
                  <a:cs typeface="Times New Roman" panose="02020603050405020304" pitchFamily="18" charset="0"/>
                </a:rPr>
                <a:t>Not applicable</a:t>
              </a:r>
              <a:endParaRPr lang="en"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719" name="Shape 719"/>
            <p:cNvSpPr txBox="1"/>
            <p:nvPr/>
          </p:nvSpPr>
          <p:spPr>
            <a:xfrm>
              <a:off x="2113658" y="4283315"/>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sym typeface="Arial"/>
                </a:rPr>
                <a:t>After sale services/ Guarantee</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grpSp>
        <p:nvGrpSpPr>
          <p:cNvPr id="720" name="Shape 720"/>
          <p:cNvGrpSpPr/>
          <p:nvPr/>
        </p:nvGrpSpPr>
        <p:grpSpPr>
          <a:xfrm>
            <a:off x="8560867" y="4261751"/>
            <a:ext cx="3627958" cy="897784"/>
            <a:chOff x="2113657" y="4283314"/>
            <a:chExt cx="3647460" cy="673513"/>
          </a:xfrm>
        </p:grpSpPr>
        <p:sp>
          <p:nvSpPr>
            <p:cNvPr id="721" name="Shape 721"/>
            <p:cNvSpPr txBox="1"/>
            <p:nvPr/>
          </p:nvSpPr>
          <p:spPr>
            <a:xfrm>
              <a:off x="2113657" y="4495162"/>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pt-BR" sz="1600" kern="0" dirty="0" smtClean="0">
                  <a:solidFill>
                    <a:srgbClr val="595959"/>
                  </a:solidFill>
                  <a:latin typeface="Times New Roman" panose="02020603050405020304" pitchFamily="18" charset="0"/>
                  <a:ea typeface="Arial"/>
                  <a:cs typeface="Times New Roman" panose="02020603050405020304" pitchFamily="18" charset="0"/>
                  <a:sym typeface="Arial"/>
                </a:rPr>
                <a:t>Local (Iran) Certificates </a:t>
              </a:r>
              <a:endParaRPr lang="pt-BR"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722" name="Shape 722"/>
            <p:cNvSpPr txBox="1"/>
            <p:nvPr/>
          </p:nvSpPr>
          <p:spPr>
            <a:xfrm>
              <a:off x="2113658" y="4283314"/>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sym typeface="Arial"/>
                </a:rPr>
                <a:t>Standards and legally certificates:</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30" name="Shape 451"/>
          <p:cNvSpPr/>
          <p:nvPr/>
        </p:nvSpPr>
        <p:spPr>
          <a:xfrm rot="1795255">
            <a:off x="8958484" y="273676"/>
            <a:ext cx="356158" cy="656509"/>
          </a:xfrm>
          <a:custGeom>
            <a:avLst/>
            <a:gdLst/>
            <a:ahLst/>
            <a:cxnLst/>
            <a:rect l="0" t="0" r="0" b="0"/>
            <a:pathLst>
              <a:path w="120000" h="120000" extrusionOk="0">
                <a:moveTo>
                  <a:pt x="60041" y="0"/>
                </a:moveTo>
                <a:cubicBezTo>
                  <a:pt x="68312" y="142"/>
                  <a:pt x="77049" y="3617"/>
                  <a:pt x="77802" y="9249"/>
                </a:cubicBezTo>
                <a:cubicBezTo>
                  <a:pt x="79731" y="16341"/>
                  <a:pt x="68983" y="18083"/>
                  <a:pt x="72034" y="26607"/>
                </a:cubicBezTo>
                <a:lnTo>
                  <a:pt x="120000" y="26607"/>
                </a:lnTo>
                <a:lnTo>
                  <a:pt x="120000" y="53320"/>
                </a:lnTo>
                <a:cubicBezTo>
                  <a:pt x="105180" y="54850"/>
                  <a:pt x="101982" y="49006"/>
                  <a:pt x="89415" y="50069"/>
                </a:cubicBezTo>
                <a:cubicBezTo>
                  <a:pt x="79319" y="50489"/>
                  <a:pt x="73089" y="55363"/>
                  <a:pt x="72833" y="59977"/>
                </a:cubicBezTo>
                <a:cubicBezTo>
                  <a:pt x="73004" y="64029"/>
                  <a:pt x="79442" y="70012"/>
                  <a:pt x="91464" y="70060"/>
                </a:cubicBezTo>
                <a:cubicBezTo>
                  <a:pt x="106013" y="69226"/>
                  <a:pt x="103877" y="65247"/>
                  <a:pt x="120000" y="65606"/>
                </a:cubicBezTo>
                <a:lnTo>
                  <a:pt x="120000" y="93541"/>
                </a:lnTo>
                <a:lnTo>
                  <a:pt x="70059" y="93541"/>
                </a:lnTo>
                <a:cubicBezTo>
                  <a:pt x="69329" y="102697"/>
                  <a:pt x="76533" y="101447"/>
                  <a:pt x="78036" y="109608"/>
                </a:cubicBezTo>
                <a:cubicBezTo>
                  <a:pt x="77950" y="116314"/>
                  <a:pt x="67224" y="119904"/>
                  <a:pt x="59959" y="120000"/>
                </a:cubicBezTo>
                <a:cubicBezTo>
                  <a:pt x="51687" y="119857"/>
                  <a:pt x="42950" y="116382"/>
                  <a:pt x="42197" y="110750"/>
                </a:cubicBezTo>
                <a:cubicBezTo>
                  <a:pt x="40279" y="103699"/>
                  <a:pt x="50892" y="101936"/>
                  <a:pt x="47995" y="93541"/>
                </a:cubicBezTo>
                <a:lnTo>
                  <a:pt x="0" y="93541"/>
                </a:lnTo>
                <a:lnTo>
                  <a:pt x="0" y="66075"/>
                </a:lnTo>
                <a:cubicBezTo>
                  <a:pt x="15368" y="64341"/>
                  <a:pt x="18478" y="70364"/>
                  <a:pt x="31219" y="69286"/>
                </a:cubicBezTo>
                <a:cubicBezTo>
                  <a:pt x="41315" y="68866"/>
                  <a:pt x="47545" y="63992"/>
                  <a:pt x="47801" y="59379"/>
                </a:cubicBezTo>
                <a:cubicBezTo>
                  <a:pt x="47631" y="55326"/>
                  <a:pt x="41193" y="49343"/>
                  <a:pt x="29171" y="49296"/>
                </a:cubicBezTo>
                <a:cubicBezTo>
                  <a:pt x="14433" y="50140"/>
                  <a:pt x="16816" y="54212"/>
                  <a:pt x="0" y="53739"/>
                </a:cubicBezTo>
                <a:lnTo>
                  <a:pt x="0" y="26607"/>
                </a:lnTo>
                <a:lnTo>
                  <a:pt x="49932" y="26607"/>
                </a:lnTo>
                <a:cubicBezTo>
                  <a:pt x="50748" y="17288"/>
                  <a:pt x="43474" y="18596"/>
                  <a:pt x="41963" y="10391"/>
                </a:cubicBezTo>
                <a:cubicBezTo>
                  <a:pt x="42049" y="3685"/>
                  <a:pt x="52775" y="95"/>
                  <a:pt x="60041" y="0"/>
                </a:cubicBezTo>
                <a:close/>
              </a:path>
            </a:pathLst>
          </a:custGeom>
          <a:solidFill>
            <a:srgbClr val="F4BD2D"/>
          </a:solidFill>
          <a:ln>
            <a:noFill/>
          </a:ln>
          <a:scene3d>
            <a:camera prst="orthographicFront">
              <a:rot lat="0" lon="0" rev="7200000"/>
            </a:camera>
            <a:lightRig rig="threePt" dir="t"/>
          </a:scene3d>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grpSp>
        <p:nvGrpSpPr>
          <p:cNvPr id="19" name="Shape 717"/>
          <p:cNvGrpSpPr/>
          <p:nvPr/>
        </p:nvGrpSpPr>
        <p:grpSpPr>
          <a:xfrm>
            <a:off x="8560868" y="6013117"/>
            <a:ext cx="3253608" cy="897784"/>
            <a:chOff x="2113657" y="4283315"/>
            <a:chExt cx="3647460" cy="673513"/>
          </a:xfrm>
        </p:grpSpPr>
        <p:sp>
          <p:nvSpPr>
            <p:cNvPr id="21" name="Shape 718"/>
            <p:cNvSpPr txBox="1"/>
            <p:nvPr/>
          </p:nvSpPr>
          <p:spPr>
            <a:xfrm>
              <a:off x="2113657" y="4495163"/>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 </a:t>
              </a: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7.</a:t>
              </a:r>
              <a:r>
                <a:rPr lang="fa-IR" sz="1600" kern="0" dirty="0">
                  <a:solidFill>
                    <a:srgbClr val="595959"/>
                  </a:solidFill>
                  <a:latin typeface="Times New Roman" panose="02020603050405020304" pitchFamily="18" charset="0"/>
                  <a:ea typeface="Arial"/>
                  <a:cs typeface="Times New Roman" panose="02020603050405020304" pitchFamily="18" charset="0"/>
                  <a:sym typeface="Arial"/>
                </a:rPr>
                <a:t>4</a:t>
              </a: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 </a:t>
              </a: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USD</a:t>
              </a:r>
              <a:endPar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22" name="Shape 719"/>
            <p:cNvSpPr txBox="1"/>
            <p:nvPr/>
          </p:nvSpPr>
          <p:spPr>
            <a:xfrm>
              <a:off x="2113658" y="4283315"/>
              <a:ext cx="3647459" cy="276999"/>
            </a:xfrm>
            <a:prstGeom prst="rect">
              <a:avLst/>
            </a:prstGeom>
            <a:noFill/>
            <a:ln>
              <a:noFill/>
            </a:ln>
          </p:spPr>
          <p:txBody>
            <a:bodyPr wrap="square" lIns="121868" tIns="60917" rIns="121868" bIns="60917" anchor="t" anchorCtr="0">
              <a:noAutofit/>
            </a:bodyPr>
            <a:lstStyle/>
            <a:p>
              <a:pPr defTabSz="1218895"/>
              <a:r>
                <a:rPr lang="en-US" b="1" kern="0" dirty="0" smtClean="0">
                  <a:solidFill>
                    <a:srgbClr val="595959"/>
                  </a:solidFill>
                  <a:latin typeface="Times New Roman" panose="02020603050405020304" pitchFamily="18" charset="0"/>
                  <a:ea typeface="Arial"/>
                  <a:cs typeface="Times New Roman" panose="02020603050405020304" pitchFamily="18" charset="0"/>
                  <a:sym typeface="Arial"/>
                </a:rPr>
                <a:t>Sales’ Price</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24" name="Shape 974"/>
          <p:cNvSpPr/>
          <p:nvPr/>
        </p:nvSpPr>
        <p:spPr>
          <a:xfrm rot="10800000">
            <a:off x="8959685" y="5491253"/>
            <a:ext cx="353751" cy="528546"/>
          </a:xfrm>
          <a:custGeom>
            <a:avLst/>
            <a:gdLst/>
            <a:ahLst/>
            <a:cxnLst/>
            <a:rect l="0" t="0" r="0" b="0"/>
            <a:pathLst>
              <a:path w="120000" h="120000" extrusionOk="0">
                <a:moveTo>
                  <a:pt x="51597" y="50921"/>
                </a:moveTo>
                <a:lnTo>
                  <a:pt x="51597" y="19698"/>
                </a:lnTo>
                <a:cubicBezTo>
                  <a:pt x="47669" y="20191"/>
                  <a:pt x="43916" y="21082"/>
                  <a:pt x="40531" y="22332"/>
                </a:cubicBezTo>
                <a:cubicBezTo>
                  <a:pt x="30598" y="26001"/>
                  <a:pt x="25457" y="32166"/>
                  <a:pt x="27169" y="38355"/>
                </a:cubicBezTo>
                <a:cubicBezTo>
                  <a:pt x="29239" y="46431"/>
                  <a:pt x="39005" y="49155"/>
                  <a:pt x="51597" y="50921"/>
                </a:cubicBezTo>
                <a:close/>
                <a:moveTo>
                  <a:pt x="67852" y="100379"/>
                </a:moveTo>
                <a:cubicBezTo>
                  <a:pt x="71963" y="99887"/>
                  <a:pt x="75901" y="98973"/>
                  <a:pt x="79437" y="97667"/>
                </a:cubicBezTo>
                <a:cubicBezTo>
                  <a:pt x="89370" y="93998"/>
                  <a:pt x="94511" y="87833"/>
                  <a:pt x="92799" y="81644"/>
                </a:cubicBezTo>
                <a:cubicBezTo>
                  <a:pt x="89506" y="73388"/>
                  <a:pt x="79840" y="69732"/>
                  <a:pt x="67852" y="67361"/>
                </a:cubicBezTo>
                <a:close/>
                <a:moveTo>
                  <a:pt x="67852" y="120000"/>
                </a:moveTo>
                <a:lnTo>
                  <a:pt x="51597" y="120000"/>
                </a:lnTo>
                <a:lnTo>
                  <a:pt x="51597" y="114256"/>
                </a:lnTo>
                <a:cubicBezTo>
                  <a:pt x="45417" y="113829"/>
                  <a:pt x="39328" y="112890"/>
                  <a:pt x="33554" y="111448"/>
                </a:cubicBezTo>
                <a:cubicBezTo>
                  <a:pt x="13606" y="106463"/>
                  <a:pt x="696" y="96271"/>
                  <a:pt x="0" y="84958"/>
                </a:cubicBezTo>
                <a:lnTo>
                  <a:pt x="26861" y="84529"/>
                </a:lnTo>
                <a:cubicBezTo>
                  <a:pt x="27245" y="90776"/>
                  <a:pt x="34374" y="96404"/>
                  <a:pt x="45389" y="99156"/>
                </a:cubicBezTo>
                <a:cubicBezTo>
                  <a:pt x="47394" y="99657"/>
                  <a:pt x="49467" y="100048"/>
                  <a:pt x="51597" y="100293"/>
                </a:cubicBezTo>
                <a:lnTo>
                  <a:pt x="51597" y="64682"/>
                </a:lnTo>
                <a:cubicBezTo>
                  <a:pt x="30368" y="61567"/>
                  <a:pt x="7690" y="58004"/>
                  <a:pt x="556" y="40045"/>
                </a:cubicBezTo>
                <a:cubicBezTo>
                  <a:pt x="-2422" y="28913"/>
                  <a:pt x="6883" y="17850"/>
                  <a:pt x="24755" y="11249"/>
                </a:cubicBezTo>
                <a:cubicBezTo>
                  <a:pt x="32832" y="8265"/>
                  <a:pt x="42066" y="6412"/>
                  <a:pt x="51597" y="5737"/>
                </a:cubicBezTo>
                <a:lnTo>
                  <a:pt x="51597" y="0"/>
                </a:lnTo>
                <a:lnTo>
                  <a:pt x="67852" y="0"/>
                </a:lnTo>
                <a:lnTo>
                  <a:pt x="67852" y="5703"/>
                </a:lnTo>
                <a:cubicBezTo>
                  <a:pt x="74209" y="6118"/>
                  <a:pt x="80479" y="7068"/>
                  <a:pt x="86414" y="8551"/>
                </a:cubicBezTo>
                <a:cubicBezTo>
                  <a:pt x="106363" y="13536"/>
                  <a:pt x="119273" y="23728"/>
                  <a:pt x="119969" y="35041"/>
                </a:cubicBezTo>
                <a:lnTo>
                  <a:pt x="93108" y="35470"/>
                </a:lnTo>
                <a:cubicBezTo>
                  <a:pt x="92723" y="29223"/>
                  <a:pt x="85594" y="23595"/>
                  <a:pt x="74579" y="20843"/>
                </a:cubicBezTo>
                <a:cubicBezTo>
                  <a:pt x="72410" y="20301"/>
                  <a:pt x="70160" y="19888"/>
                  <a:pt x="67852" y="19639"/>
                </a:cubicBezTo>
                <a:lnTo>
                  <a:pt x="67852" y="52969"/>
                </a:lnTo>
                <a:cubicBezTo>
                  <a:pt x="88284" y="55535"/>
                  <a:pt x="110482" y="59921"/>
                  <a:pt x="119411" y="79734"/>
                </a:cubicBezTo>
                <a:cubicBezTo>
                  <a:pt x="122511" y="90942"/>
                  <a:pt x="113201" y="102106"/>
                  <a:pt x="95213" y="108750"/>
                </a:cubicBezTo>
                <a:cubicBezTo>
                  <a:pt x="86990" y="111788"/>
                  <a:pt x="77568" y="113654"/>
                  <a:pt x="67852" y="114293"/>
                </a:cubicBezTo>
                <a:close/>
              </a:path>
            </a:pathLst>
          </a:custGeom>
          <a:solidFill>
            <a:schemeClr val="accent3">
              <a:lumMod val="75000"/>
            </a:schemeClr>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dk1"/>
              </a:solidFill>
              <a:latin typeface="Arial"/>
              <a:ea typeface="Arial"/>
              <a:cs typeface="Arial"/>
              <a:sym typeface="Arial"/>
            </a:endParaRPr>
          </a:p>
        </p:txBody>
      </p:sp>
      <p:sp>
        <p:nvSpPr>
          <p:cNvPr id="27" name="Shape 450"/>
          <p:cNvSpPr/>
          <p:nvPr/>
        </p:nvSpPr>
        <p:spPr>
          <a:xfrm>
            <a:off x="8841213" y="3657600"/>
            <a:ext cx="590697" cy="565118"/>
          </a:xfrm>
          <a:custGeom>
            <a:avLst/>
            <a:gdLst/>
            <a:ahLst/>
            <a:cxnLst/>
            <a:rect l="0" t="0" r="0" b="0"/>
            <a:pathLst>
              <a:path w="120000" h="120000" extrusionOk="0">
                <a:moveTo>
                  <a:pt x="65274" y="39473"/>
                </a:moveTo>
                <a:cubicBezTo>
                  <a:pt x="53599" y="36371"/>
                  <a:pt x="41599" y="43242"/>
                  <a:pt x="38470" y="54820"/>
                </a:cubicBezTo>
                <a:cubicBezTo>
                  <a:pt x="35342" y="66398"/>
                  <a:pt x="42270" y="78299"/>
                  <a:pt x="53945" y="81402"/>
                </a:cubicBezTo>
                <a:cubicBezTo>
                  <a:pt x="65620" y="84504"/>
                  <a:pt x="77621" y="77633"/>
                  <a:pt x="80749" y="66055"/>
                </a:cubicBezTo>
                <a:cubicBezTo>
                  <a:pt x="83877" y="54477"/>
                  <a:pt x="76949" y="42576"/>
                  <a:pt x="65274" y="39473"/>
                </a:cubicBezTo>
                <a:close/>
                <a:moveTo>
                  <a:pt x="69168" y="25060"/>
                </a:moveTo>
                <a:cubicBezTo>
                  <a:pt x="88870" y="30296"/>
                  <a:pt x="100561" y="50379"/>
                  <a:pt x="95282" y="69917"/>
                </a:cubicBezTo>
                <a:cubicBezTo>
                  <a:pt x="90003" y="89455"/>
                  <a:pt x="69753" y="101050"/>
                  <a:pt x="50051" y="95815"/>
                </a:cubicBezTo>
                <a:cubicBezTo>
                  <a:pt x="30350" y="90579"/>
                  <a:pt x="18658" y="70496"/>
                  <a:pt x="23937" y="50958"/>
                </a:cubicBezTo>
                <a:cubicBezTo>
                  <a:pt x="29216" y="31420"/>
                  <a:pt x="49467" y="19825"/>
                  <a:pt x="69168" y="25060"/>
                </a:cubicBezTo>
                <a:close/>
                <a:moveTo>
                  <a:pt x="70584" y="19819"/>
                </a:moveTo>
                <a:cubicBezTo>
                  <a:pt x="47964" y="13808"/>
                  <a:pt x="24713" y="27121"/>
                  <a:pt x="18652" y="49554"/>
                </a:cubicBezTo>
                <a:cubicBezTo>
                  <a:pt x="12591" y="71987"/>
                  <a:pt x="26015" y="95045"/>
                  <a:pt x="48635" y="101056"/>
                </a:cubicBezTo>
                <a:cubicBezTo>
                  <a:pt x="71255" y="107067"/>
                  <a:pt x="94506" y="93754"/>
                  <a:pt x="100567" y="71321"/>
                </a:cubicBezTo>
                <a:cubicBezTo>
                  <a:pt x="106628" y="48888"/>
                  <a:pt x="93204" y="25830"/>
                  <a:pt x="70584" y="19819"/>
                </a:cubicBezTo>
                <a:close/>
                <a:moveTo>
                  <a:pt x="120000" y="28418"/>
                </a:moveTo>
                <a:lnTo>
                  <a:pt x="119819" y="29085"/>
                </a:lnTo>
                <a:lnTo>
                  <a:pt x="119636" y="28804"/>
                </a:lnTo>
                <a:close/>
                <a:moveTo>
                  <a:pt x="84120" y="4683"/>
                </a:moveTo>
                <a:lnTo>
                  <a:pt x="83867" y="19572"/>
                </a:lnTo>
                <a:lnTo>
                  <a:pt x="83406" y="19449"/>
                </a:lnTo>
                <a:cubicBezTo>
                  <a:pt x="87163" y="21546"/>
                  <a:pt x="90559" y="24117"/>
                  <a:pt x="93431" y="27166"/>
                </a:cubicBezTo>
                <a:lnTo>
                  <a:pt x="106796" y="23870"/>
                </a:lnTo>
                <a:lnTo>
                  <a:pt x="115363" y="39849"/>
                </a:lnTo>
                <a:lnTo>
                  <a:pt x="105840" y="48364"/>
                </a:lnTo>
                <a:cubicBezTo>
                  <a:pt x="107034" y="52676"/>
                  <a:pt x="107596" y="57191"/>
                  <a:pt x="107394" y="61781"/>
                </a:cubicBezTo>
                <a:lnTo>
                  <a:pt x="119289" y="68330"/>
                </a:lnTo>
                <a:lnTo>
                  <a:pt x="114566" y="85810"/>
                </a:lnTo>
                <a:lnTo>
                  <a:pt x="100132" y="85570"/>
                </a:lnTo>
                <a:cubicBezTo>
                  <a:pt x="98307" y="88594"/>
                  <a:pt x="96096" y="91321"/>
                  <a:pt x="93619" y="93756"/>
                </a:cubicBezTo>
                <a:lnTo>
                  <a:pt x="98359" y="106025"/>
                </a:lnTo>
                <a:lnTo>
                  <a:pt x="83411" y="116405"/>
                </a:lnTo>
                <a:lnTo>
                  <a:pt x="72073" y="106643"/>
                </a:lnTo>
                <a:lnTo>
                  <a:pt x="73453" y="105685"/>
                </a:lnTo>
                <a:cubicBezTo>
                  <a:pt x="69110" y="107079"/>
                  <a:pt x="64517" y="107749"/>
                  <a:pt x="59835" y="107723"/>
                </a:cubicBezTo>
                <a:lnTo>
                  <a:pt x="52963" y="119999"/>
                </a:lnTo>
                <a:lnTo>
                  <a:pt x="35336" y="115316"/>
                </a:lnTo>
                <a:lnTo>
                  <a:pt x="35574" y="101277"/>
                </a:lnTo>
                <a:cubicBezTo>
                  <a:pt x="31839" y="99165"/>
                  <a:pt x="28466" y="96583"/>
                  <a:pt x="25614" y="93529"/>
                </a:cubicBezTo>
                <a:lnTo>
                  <a:pt x="25843" y="94015"/>
                </a:lnTo>
                <a:lnTo>
                  <a:pt x="11102" y="96847"/>
                </a:lnTo>
                <a:lnTo>
                  <a:pt x="3390" y="80445"/>
                </a:lnTo>
                <a:lnTo>
                  <a:pt x="13359" y="72429"/>
                </a:lnTo>
                <a:cubicBezTo>
                  <a:pt x="12295" y="68561"/>
                  <a:pt x="11739" y="64530"/>
                  <a:pt x="11738" y="60428"/>
                </a:cubicBezTo>
                <a:lnTo>
                  <a:pt x="0" y="53965"/>
                </a:lnTo>
                <a:lnTo>
                  <a:pt x="4723" y="36484"/>
                </a:lnTo>
                <a:lnTo>
                  <a:pt x="18174" y="36709"/>
                </a:lnTo>
                <a:cubicBezTo>
                  <a:pt x="19999" y="33515"/>
                  <a:pt x="22203" y="30603"/>
                  <a:pt x="24696" y="27997"/>
                </a:cubicBezTo>
                <a:lnTo>
                  <a:pt x="20190" y="14215"/>
                </a:lnTo>
                <a:lnTo>
                  <a:pt x="35666" y="4625"/>
                </a:lnTo>
                <a:lnTo>
                  <a:pt x="46473" y="14962"/>
                </a:lnTo>
                <a:lnTo>
                  <a:pt x="46365" y="15030"/>
                </a:lnTo>
                <a:cubicBezTo>
                  <a:pt x="50613" y="13704"/>
                  <a:pt x="55098" y="13091"/>
                  <a:pt x="59667" y="13141"/>
                </a:cubicBezTo>
                <a:lnTo>
                  <a:pt x="59206" y="13018"/>
                </a:lnTo>
                <a:lnTo>
                  <a:pt x="66493" y="0"/>
                </a:lnTo>
                <a:close/>
              </a:path>
            </a:pathLst>
          </a:custGeom>
          <a:solidFill>
            <a:srgbClr val="E62949"/>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4212" y="581304"/>
            <a:ext cx="2240023" cy="1552296"/>
          </a:xfrm>
          <a:prstGeom prst="rect">
            <a:avLst/>
          </a:prstGeom>
        </p:spPr>
      </p:pic>
      <p:sp>
        <p:nvSpPr>
          <p:cNvPr id="3" name="Rectangle 2"/>
          <p:cNvSpPr>
            <a:spLocks noChangeArrowheads="1"/>
          </p:cNvSpPr>
          <p:nvPr/>
        </p:nvSpPr>
        <p:spPr bwMode="auto">
          <a:xfrm>
            <a:off x="3808413" y="2814432"/>
            <a:ext cx="22575348"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74685" y="2133600"/>
            <a:ext cx="4457582" cy="3149350"/>
          </a:xfrm>
          <a:prstGeom prst="rect">
            <a:avLst/>
          </a:prstGeom>
        </p:spPr>
      </p:pic>
    </p:spTree>
    <p:extLst>
      <p:ext uri="{BB962C8B-B14F-4D97-AF65-F5344CB8AC3E}">
        <p14:creationId xmlns:p14="http://schemas.microsoft.com/office/powerpoint/2010/main" val="118038346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704"/>
        <p:cNvGrpSpPr/>
        <p:nvPr/>
      </p:nvGrpSpPr>
      <p:grpSpPr>
        <a:xfrm>
          <a:off x="0" y="0"/>
          <a:ext cx="0" cy="0"/>
          <a:chOff x="0" y="0"/>
          <a:chExt cx="0" cy="0"/>
        </a:xfrm>
      </p:grpSpPr>
      <p:sp>
        <p:nvSpPr>
          <p:cNvPr id="707" name="Shape 707"/>
          <p:cNvSpPr txBox="1"/>
          <p:nvPr/>
        </p:nvSpPr>
        <p:spPr>
          <a:xfrm>
            <a:off x="455612" y="3200400"/>
            <a:ext cx="3733800" cy="3076964"/>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kern="0" dirty="0">
                <a:solidFill>
                  <a:srgbClr val="3F3F3F"/>
                </a:solidFill>
                <a:latin typeface="Times New Roman" panose="02020603050405020304" pitchFamily="18" charset="0"/>
                <a:ea typeface="Arial"/>
                <a:cs typeface="Times New Roman" panose="02020603050405020304" pitchFamily="18" charset="0"/>
                <a:sym typeface="Arial"/>
              </a:rPr>
              <a:t>Methadone is an Opioid </a:t>
            </a:r>
            <a:r>
              <a:rPr lang="en-US" kern="0" dirty="0" smtClean="0">
                <a:solidFill>
                  <a:srgbClr val="3F3F3F"/>
                </a:solidFill>
                <a:latin typeface="Times New Roman" panose="02020603050405020304" pitchFamily="18" charset="0"/>
                <a:ea typeface="Arial"/>
                <a:cs typeface="Times New Roman" panose="02020603050405020304" pitchFamily="18" charset="0"/>
                <a:sym typeface="Arial"/>
              </a:rPr>
              <a:t>agonist</a:t>
            </a:r>
            <a:endParaRPr lang="en-US" kern="0" dirty="0">
              <a:solidFill>
                <a:srgbClr val="3F3F3F"/>
              </a:solidFill>
              <a:latin typeface="Times New Roman" panose="02020603050405020304" pitchFamily="18" charset="0"/>
              <a:ea typeface="Arial"/>
              <a:cs typeface="Times New Roman" panose="02020603050405020304" pitchFamily="18" charset="0"/>
              <a:sym typeface="Arial"/>
            </a:endParaRPr>
          </a:p>
          <a:p>
            <a:pPr marL="285750" indent="-285750" defTabSz="1218895">
              <a:buFont typeface="Arial" panose="020B0604020202020204" pitchFamily="34" charset="0"/>
              <a:buChar char="•"/>
            </a:pPr>
            <a:r>
              <a:rPr lang="en-US" kern="0" dirty="0" smtClean="0">
                <a:solidFill>
                  <a:srgbClr val="3F3F3F"/>
                </a:solidFill>
                <a:latin typeface="Times New Roman" panose="02020603050405020304" pitchFamily="18" charset="0"/>
                <a:ea typeface="Arial"/>
                <a:cs typeface="Times New Roman" panose="02020603050405020304" pitchFamily="18" charset="0"/>
                <a:sym typeface="Arial"/>
              </a:rPr>
              <a:t>Indication:</a:t>
            </a:r>
            <a:endParaRPr lang="en-US" kern="0" dirty="0">
              <a:solidFill>
                <a:srgbClr val="3F3F3F"/>
              </a:solidFill>
              <a:latin typeface="Times New Roman" panose="02020603050405020304" pitchFamily="18" charset="0"/>
              <a:ea typeface="Arial"/>
              <a:cs typeface="Times New Roman" panose="02020603050405020304" pitchFamily="18" charset="0"/>
              <a:sym typeface="Arial"/>
            </a:endParaRPr>
          </a:p>
          <a:p>
            <a:pPr marL="742950" lvl="1" indent="-285750" defTabSz="1218895">
              <a:buFont typeface="Arial" panose="020B0604020202020204" pitchFamily="34" charset="0"/>
              <a:buChar char="•"/>
            </a:pP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drug withdrawal syndrome, </a:t>
            </a:r>
          </a:p>
          <a:p>
            <a:pPr marL="742950" lvl="1" indent="-285750" defTabSz="1218895">
              <a:buFont typeface="Arial" panose="020B0604020202020204" pitchFamily="34" charset="0"/>
              <a:buChar char="•"/>
            </a:pP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opioid type drug dependence,</a:t>
            </a:r>
          </a:p>
          <a:p>
            <a:pPr marL="742950" lvl="1" indent="-285750" defTabSz="1218895">
              <a:buFont typeface="Arial" panose="020B0604020202020204" pitchFamily="34" charset="0"/>
              <a:buChar char="•"/>
            </a:pP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moderate to severe pain relief</a:t>
            </a: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a:t>
            </a:r>
          </a:p>
          <a:p>
            <a:pPr marL="285750" indent="-285750" defTabSz="1218895">
              <a:buFont typeface="Arial" panose="020B0604020202020204" pitchFamily="34" charset="0"/>
              <a:buChar char="•"/>
            </a:pPr>
            <a:r>
              <a:rPr lang="en-US" kern="0" dirty="0" smtClean="0">
                <a:solidFill>
                  <a:srgbClr val="3F3F3F"/>
                </a:solidFill>
                <a:latin typeface="Times New Roman" panose="02020603050405020304" pitchFamily="18" charset="0"/>
                <a:ea typeface="Arial"/>
                <a:cs typeface="Times New Roman" panose="02020603050405020304" pitchFamily="18" charset="0"/>
                <a:sym typeface="Arial"/>
              </a:rPr>
              <a:t>Dosage: 3 </a:t>
            </a:r>
            <a:r>
              <a:rPr lang="en-US" kern="0" dirty="0">
                <a:solidFill>
                  <a:srgbClr val="3F3F3F"/>
                </a:solidFill>
                <a:latin typeface="Times New Roman" panose="02020603050405020304" pitchFamily="18" charset="0"/>
                <a:ea typeface="Arial"/>
                <a:cs typeface="Times New Roman" panose="02020603050405020304" pitchFamily="18" charset="0"/>
                <a:sym typeface="Arial"/>
              </a:rPr>
              <a:t>dose of Methadone 5, 20 and 40 mg as Oral Tablets and 25mg/5ml as Oral solution</a:t>
            </a:r>
            <a:r>
              <a:rPr lang="en-US" kern="0" dirty="0" smtClean="0">
                <a:solidFill>
                  <a:srgbClr val="3F3F3F"/>
                </a:solidFill>
                <a:latin typeface="Times New Roman" panose="02020603050405020304" pitchFamily="18" charset="0"/>
                <a:ea typeface="Arial"/>
                <a:cs typeface="Times New Roman" panose="02020603050405020304" pitchFamily="18" charset="0"/>
                <a:sym typeface="Arial"/>
              </a:rPr>
              <a:t>.</a:t>
            </a:r>
            <a:endParaRPr lang="en-US" kern="0" dirty="0">
              <a:solidFill>
                <a:srgbClr val="3F3F3F"/>
              </a:solidFill>
              <a:latin typeface="Times New Roman" panose="02020603050405020304" pitchFamily="18" charset="0"/>
              <a:ea typeface="Arial"/>
              <a:cs typeface="Times New Roman" panose="02020603050405020304" pitchFamily="18" charset="0"/>
              <a:sym typeface="Arial"/>
            </a:endParaRPr>
          </a:p>
        </p:txBody>
      </p:sp>
      <p:sp>
        <p:nvSpPr>
          <p:cNvPr id="708" name="Shape 708"/>
          <p:cNvSpPr txBox="1"/>
          <p:nvPr/>
        </p:nvSpPr>
        <p:spPr>
          <a:xfrm>
            <a:off x="531812" y="2438459"/>
            <a:ext cx="4267200" cy="533341"/>
          </a:xfrm>
          <a:prstGeom prst="rect">
            <a:avLst/>
          </a:prstGeom>
          <a:noFill/>
          <a:ln>
            <a:noFill/>
          </a:ln>
        </p:spPr>
        <p:txBody>
          <a:bodyPr wrap="square" lIns="121868" tIns="60917" rIns="121868" bIns="60917" anchor="t" anchorCtr="0">
            <a:noAutofit/>
          </a:bodyPr>
          <a:lstStyle/>
          <a:p>
            <a:pPr defTabSz="1218895"/>
            <a:r>
              <a:rPr lang="en-US" sz="2400" b="1" kern="0" dirty="0">
                <a:solidFill>
                  <a:srgbClr val="3F3F3F"/>
                </a:solidFill>
                <a:ea typeface="Arial"/>
                <a:cs typeface="Arial"/>
              </a:rPr>
              <a:t>Methadone 5, 20 , 40mg</a:t>
            </a:r>
            <a:endParaRPr lang="en" sz="2400" b="1" kern="0" dirty="0">
              <a:solidFill>
                <a:srgbClr val="3F3F3F"/>
              </a:solidFill>
              <a:ea typeface="Arial"/>
              <a:cs typeface="Arial"/>
              <a:sym typeface="Arial"/>
            </a:endParaRPr>
          </a:p>
        </p:txBody>
      </p:sp>
      <p:grpSp>
        <p:nvGrpSpPr>
          <p:cNvPr id="711" name="Shape 711"/>
          <p:cNvGrpSpPr/>
          <p:nvPr/>
        </p:nvGrpSpPr>
        <p:grpSpPr>
          <a:xfrm>
            <a:off x="8560868" y="832749"/>
            <a:ext cx="3400944" cy="897785"/>
            <a:chOff x="2113657" y="4283314"/>
            <a:chExt cx="3647460" cy="673514"/>
          </a:xfrm>
        </p:grpSpPr>
        <p:sp>
          <p:nvSpPr>
            <p:cNvPr id="712" name="Shape 712"/>
            <p:cNvSpPr txBox="1"/>
            <p:nvPr/>
          </p:nvSpPr>
          <p:spPr>
            <a:xfrm>
              <a:off x="2113657" y="4495163"/>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20000 Packages (Per 35 Days)</a:t>
              </a:r>
            </a:p>
          </p:txBody>
        </p:sp>
        <p:sp>
          <p:nvSpPr>
            <p:cNvPr id="713" name="Shape 713"/>
            <p:cNvSpPr txBox="1"/>
            <p:nvPr/>
          </p:nvSpPr>
          <p:spPr>
            <a:xfrm>
              <a:off x="2113658" y="4283314"/>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rPr>
                <a:t>Production capacity</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30" name="Shape 451"/>
          <p:cNvSpPr/>
          <p:nvPr/>
        </p:nvSpPr>
        <p:spPr>
          <a:xfrm rot="1795255">
            <a:off x="8958484" y="273676"/>
            <a:ext cx="356158" cy="656509"/>
          </a:xfrm>
          <a:custGeom>
            <a:avLst/>
            <a:gdLst/>
            <a:ahLst/>
            <a:cxnLst/>
            <a:rect l="0" t="0" r="0" b="0"/>
            <a:pathLst>
              <a:path w="120000" h="120000" extrusionOk="0">
                <a:moveTo>
                  <a:pt x="60041" y="0"/>
                </a:moveTo>
                <a:cubicBezTo>
                  <a:pt x="68312" y="142"/>
                  <a:pt x="77049" y="3617"/>
                  <a:pt x="77802" y="9249"/>
                </a:cubicBezTo>
                <a:cubicBezTo>
                  <a:pt x="79731" y="16341"/>
                  <a:pt x="68983" y="18083"/>
                  <a:pt x="72034" y="26607"/>
                </a:cubicBezTo>
                <a:lnTo>
                  <a:pt x="120000" y="26607"/>
                </a:lnTo>
                <a:lnTo>
                  <a:pt x="120000" y="53320"/>
                </a:lnTo>
                <a:cubicBezTo>
                  <a:pt x="105180" y="54850"/>
                  <a:pt x="101982" y="49006"/>
                  <a:pt x="89415" y="50069"/>
                </a:cubicBezTo>
                <a:cubicBezTo>
                  <a:pt x="79319" y="50489"/>
                  <a:pt x="73089" y="55363"/>
                  <a:pt x="72833" y="59977"/>
                </a:cubicBezTo>
                <a:cubicBezTo>
                  <a:pt x="73004" y="64029"/>
                  <a:pt x="79442" y="70012"/>
                  <a:pt x="91464" y="70060"/>
                </a:cubicBezTo>
                <a:cubicBezTo>
                  <a:pt x="106013" y="69226"/>
                  <a:pt x="103877" y="65247"/>
                  <a:pt x="120000" y="65606"/>
                </a:cubicBezTo>
                <a:lnTo>
                  <a:pt x="120000" y="93541"/>
                </a:lnTo>
                <a:lnTo>
                  <a:pt x="70059" y="93541"/>
                </a:lnTo>
                <a:cubicBezTo>
                  <a:pt x="69329" y="102697"/>
                  <a:pt x="76533" y="101447"/>
                  <a:pt x="78036" y="109608"/>
                </a:cubicBezTo>
                <a:cubicBezTo>
                  <a:pt x="77950" y="116314"/>
                  <a:pt x="67224" y="119904"/>
                  <a:pt x="59959" y="120000"/>
                </a:cubicBezTo>
                <a:cubicBezTo>
                  <a:pt x="51687" y="119857"/>
                  <a:pt x="42950" y="116382"/>
                  <a:pt x="42197" y="110750"/>
                </a:cubicBezTo>
                <a:cubicBezTo>
                  <a:pt x="40279" y="103699"/>
                  <a:pt x="50892" y="101936"/>
                  <a:pt x="47995" y="93541"/>
                </a:cubicBezTo>
                <a:lnTo>
                  <a:pt x="0" y="93541"/>
                </a:lnTo>
                <a:lnTo>
                  <a:pt x="0" y="66075"/>
                </a:lnTo>
                <a:cubicBezTo>
                  <a:pt x="15368" y="64341"/>
                  <a:pt x="18478" y="70364"/>
                  <a:pt x="31219" y="69286"/>
                </a:cubicBezTo>
                <a:cubicBezTo>
                  <a:pt x="41315" y="68866"/>
                  <a:pt x="47545" y="63992"/>
                  <a:pt x="47801" y="59379"/>
                </a:cubicBezTo>
                <a:cubicBezTo>
                  <a:pt x="47631" y="55326"/>
                  <a:pt x="41193" y="49343"/>
                  <a:pt x="29171" y="49296"/>
                </a:cubicBezTo>
                <a:cubicBezTo>
                  <a:pt x="14433" y="50140"/>
                  <a:pt x="16816" y="54212"/>
                  <a:pt x="0" y="53739"/>
                </a:cubicBezTo>
                <a:lnTo>
                  <a:pt x="0" y="26607"/>
                </a:lnTo>
                <a:lnTo>
                  <a:pt x="49932" y="26607"/>
                </a:lnTo>
                <a:cubicBezTo>
                  <a:pt x="50748" y="17288"/>
                  <a:pt x="43474" y="18596"/>
                  <a:pt x="41963" y="10391"/>
                </a:cubicBezTo>
                <a:cubicBezTo>
                  <a:pt x="42049" y="3685"/>
                  <a:pt x="52775" y="95"/>
                  <a:pt x="60041" y="0"/>
                </a:cubicBezTo>
                <a:close/>
              </a:path>
            </a:pathLst>
          </a:custGeom>
          <a:solidFill>
            <a:srgbClr val="F4BD2D"/>
          </a:solidFill>
          <a:ln>
            <a:noFill/>
          </a:ln>
          <a:scene3d>
            <a:camera prst="orthographicFront">
              <a:rot lat="0" lon="0" rev="7200000"/>
            </a:camera>
            <a:lightRig rig="threePt" dir="t"/>
          </a:scene3d>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grpSp>
        <p:nvGrpSpPr>
          <p:cNvPr id="19" name="Shape 717"/>
          <p:cNvGrpSpPr/>
          <p:nvPr/>
        </p:nvGrpSpPr>
        <p:grpSpPr>
          <a:xfrm>
            <a:off x="8560868" y="6013117"/>
            <a:ext cx="3253608" cy="897784"/>
            <a:chOff x="2113657" y="4283315"/>
            <a:chExt cx="3647460" cy="673513"/>
          </a:xfrm>
        </p:grpSpPr>
        <p:sp>
          <p:nvSpPr>
            <p:cNvPr id="21" name="Shape 718"/>
            <p:cNvSpPr txBox="1"/>
            <p:nvPr/>
          </p:nvSpPr>
          <p:spPr>
            <a:xfrm>
              <a:off x="2113657" y="4495163"/>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 Market Price</a:t>
              </a:r>
              <a:endPar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22" name="Shape 719"/>
            <p:cNvSpPr txBox="1"/>
            <p:nvPr/>
          </p:nvSpPr>
          <p:spPr>
            <a:xfrm>
              <a:off x="2113658" y="4283315"/>
              <a:ext cx="3647459" cy="276999"/>
            </a:xfrm>
            <a:prstGeom prst="rect">
              <a:avLst/>
            </a:prstGeom>
            <a:noFill/>
            <a:ln>
              <a:noFill/>
            </a:ln>
          </p:spPr>
          <p:txBody>
            <a:bodyPr wrap="square" lIns="121868" tIns="60917" rIns="121868" bIns="60917" anchor="t" anchorCtr="0">
              <a:noAutofit/>
            </a:bodyPr>
            <a:lstStyle/>
            <a:p>
              <a:pPr defTabSz="1218895"/>
              <a:r>
                <a:rPr lang="en-US" b="1" kern="0" dirty="0" smtClean="0">
                  <a:solidFill>
                    <a:srgbClr val="595959"/>
                  </a:solidFill>
                  <a:latin typeface="Times New Roman" panose="02020603050405020304" pitchFamily="18" charset="0"/>
                  <a:ea typeface="Arial"/>
                  <a:cs typeface="Times New Roman" panose="02020603050405020304" pitchFamily="18" charset="0"/>
                  <a:sym typeface="Arial"/>
                </a:rPr>
                <a:t>Sales’ Price</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24" name="Shape 974"/>
          <p:cNvSpPr/>
          <p:nvPr/>
        </p:nvSpPr>
        <p:spPr>
          <a:xfrm rot="10800000">
            <a:off x="8959685" y="5491253"/>
            <a:ext cx="353751" cy="528546"/>
          </a:xfrm>
          <a:custGeom>
            <a:avLst/>
            <a:gdLst/>
            <a:ahLst/>
            <a:cxnLst/>
            <a:rect l="0" t="0" r="0" b="0"/>
            <a:pathLst>
              <a:path w="120000" h="120000" extrusionOk="0">
                <a:moveTo>
                  <a:pt x="51597" y="50921"/>
                </a:moveTo>
                <a:lnTo>
                  <a:pt x="51597" y="19698"/>
                </a:lnTo>
                <a:cubicBezTo>
                  <a:pt x="47669" y="20191"/>
                  <a:pt x="43916" y="21082"/>
                  <a:pt x="40531" y="22332"/>
                </a:cubicBezTo>
                <a:cubicBezTo>
                  <a:pt x="30598" y="26001"/>
                  <a:pt x="25457" y="32166"/>
                  <a:pt x="27169" y="38355"/>
                </a:cubicBezTo>
                <a:cubicBezTo>
                  <a:pt x="29239" y="46431"/>
                  <a:pt x="39005" y="49155"/>
                  <a:pt x="51597" y="50921"/>
                </a:cubicBezTo>
                <a:close/>
                <a:moveTo>
                  <a:pt x="67852" y="100379"/>
                </a:moveTo>
                <a:cubicBezTo>
                  <a:pt x="71963" y="99887"/>
                  <a:pt x="75901" y="98973"/>
                  <a:pt x="79437" y="97667"/>
                </a:cubicBezTo>
                <a:cubicBezTo>
                  <a:pt x="89370" y="93998"/>
                  <a:pt x="94511" y="87833"/>
                  <a:pt x="92799" y="81644"/>
                </a:cubicBezTo>
                <a:cubicBezTo>
                  <a:pt x="89506" y="73388"/>
                  <a:pt x="79840" y="69732"/>
                  <a:pt x="67852" y="67361"/>
                </a:cubicBezTo>
                <a:close/>
                <a:moveTo>
                  <a:pt x="67852" y="120000"/>
                </a:moveTo>
                <a:lnTo>
                  <a:pt x="51597" y="120000"/>
                </a:lnTo>
                <a:lnTo>
                  <a:pt x="51597" y="114256"/>
                </a:lnTo>
                <a:cubicBezTo>
                  <a:pt x="45417" y="113829"/>
                  <a:pt x="39328" y="112890"/>
                  <a:pt x="33554" y="111448"/>
                </a:cubicBezTo>
                <a:cubicBezTo>
                  <a:pt x="13606" y="106463"/>
                  <a:pt x="696" y="96271"/>
                  <a:pt x="0" y="84958"/>
                </a:cubicBezTo>
                <a:lnTo>
                  <a:pt x="26861" y="84529"/>
                </a:lnTo>
                <a:cubicBezTo>
                  <a:pt x="27245" y="90776"/>
                  <a:pt x="34374" y="96404"/>
                  <a:pt x="45389" y="99156"/>
                </a:cubicBezTo>
                <a:cubicBezTo>
                  <a:pt x="47394" y="99657"/>
                  <a:pt x="49467" y="100048"/>
                  <a:pt x="51597" y="100293"/>
                </a:cubicBezTo>
                <a:lnTo>
                  <a:pt x="51597" y="64682"/>
                </a:lnTo>
                <a:cubicBezTo>
                  <a:pt x="30368" y="61567"/>
                  <a:pt x="7690" y="58004"/>
                  <a:pt x="556" y="40045"/>
                </a:cubicBezTo>
                <a:cubicBezTo>
                  <a:pt x="-2422" y="28913"/>
                  <a:pt x="6883" y="17850"/>
                  <a:pt x="24755" y="11249"/>
                </a:cubicBezTo>
                <a:cubicBezTo>
                  <a:pt x="32832" y="8265"/>
                  <a:pt x="42066" y="6412"/>
                  <a:pt x="51597" y="5737"/>
                </a:cubicBezTo>
                <a:lnTo>
                  <a:pt x="51597" y="0"/>
                </a:lnTo>
                <a:lnTo>
                  <a:pt x="67852" y="0"/>
                </a:lnTo>
                <a:lnTo>
                  <a:pt x="67852" y="5703"/>
                </a:lnTo>
                <a:cubicBezTo>
                  <a:pt x="74209" y="6118"/>
                  <a:pt x="80479" y="7068"/>
                  <a:pt x="86414" y="8551"/>
                </a:cubicBezTo>
                <a:cubicBezTo>
                  <a:pt x="106363" y="13536"/>
                  <a:pt x="119273" y="23728"/>
                  <a:pt x="119969" y="35041"/>
                </a:cubicBezTo>
                <a:lnTo>
                  <a:pt x="93108" y="35470"/>
                </a:lnTo>
                <a:cubicBezTo>
                  <a:pt x="92723" y="29223"/>
                  <a:pt x="85594" y="23595"/>
                  <a:pt x="74579" y="20843"/>
                </a:cubicBezTo>
                <a:cubicBezTo>
                  <a:pt x="72410" y="20301"/>
                  <a:pt x="70160" y="19888"/>
                  <a:pt x="67852" y="19639"/>
                </a:cubicBezTo>
                <a:lnTo>
                  <a:pt x="67852" y="52969"/>
                </a:lnTo>
                <a:cubicBezTo>
                  <a:pt x="88284" y="55535"/>
                  <a:pt x="110482" y="59921"/>
                  <a:pt x="119411" y="79734"/>
                </a:cubicBezTo>
                <a:cubicBezTo>
                  <a:pt x="122511" y="90942"/>
                  <a:pt x="113201" y="102106"/>
                  <a:pt x="95213" y="108750"/>
                </a:cubicBezTo>
                <a:cubicBezTo>
                  <a:pt x="86990" y="111788"/>
                  <a:pt x="77568" y="113654"/>
                  <a:pt x="67852" y="114293"/>
                </a:cubicBezTo>
                <a:close/>
              </a:path>
            </a:pathLst>
          </a:custGeom>
          <a:solidFill>
            <a:schemeClr val="accent3">
              <a:lumMod val="75000"/>
            </a:schemeClr>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dk1"/>
              </a:solidFill>
              <a:latin typeface="Arial"/>
              <a:ea typeface="Arial"/>
              <a:cs typeface="Arial"/>
              <a:sym typeface="Arial"/>
            </a:endParaRPr>
          </a:p>
        </p:txBody>
      </p:sp>
      <p:pic>
        <p:nvPicPr>
          <p:cNvPr id="26" name="Picture 25"/>
          <p:cNvPicPr>
            <a:picLocks noChangeAspect="1"/>
          </p:cNvPicPr>
          <p:nvPr/>
        </p:nvPicPr>
        <p:blipFill rotWithShape="1">
          <a:blip r:embed="rId3">
            <a:extLst>
              <a:ext uri="{28A0092B-C50C-407E-A947-70E740481C1C}">
                <a14:useLocalDpi xmlns:a14="http://schemas.microsoft.com/office/drawing/2010/main" val="0"/>
              </a:ext>
            </a:extLst>
          </a:blip>
          <a:srcRect b="32534"/>
          <a:stretch/>
        </p:blipFill>
        <p:spPr>
          <a:xfrm>
            <a:off x="322262" y="325085"/>
            <a:ext cx="2228850" cy="1503715"/>
          </a:xfrm>
          <a:prstGeom prst="rect">
            <a:avLst/>
          </a:prstGeom>
        </p:spPr>
      </p:pic>
      <p:pic>
        <p:nvPicPr>
          <p:cNvPr id="28" name="Picture 27"/>
          <p:cNvPicPr>
            <a:picLocks noChangeAspect="1"/>
          </p:cNvPicPr>
          <p:nvPr/>
        </p:nvPicPr>
        <p:blipFill rotWithShape="1">
          <a:blip r:embed="rId3">
            <a:extLst>
              <a:ext uri="{28A0092B-C50C-407E-A947-70E740481C1C}">
                <a14:useLocalDpi xmlns:a14="http://schemas.microsoft.com/office/drawing/2010/main" val="0"/>
              </a:ext>
            </a:extLst>
          </a:blip>
          <a:srcRect t="69123"/>
          <a:stretch/>
        </p:blipFill>
        <p:spPr>
          <a:xfrm>
            <a:off x="2055812" y="1186530"/>
            <a:ext cx="2228850" cy="688211"/>
          </a:xfrm>
          <a:prstGeom prst="rect">
            <a:avLst/>
          </a:prstGeom>
        </p:spPr>
      </p:pic>
      <p:pic>
        <p:nvPicPr>
          <p:cNvPr id="2" name="Picture 1"/>
          <p:cNvPicPr>
            <a:picLocks noChangeAspect="1"/>
          </p:cNvPicPr>
          <p:nvPr/>
        </p:nvPicPr>
        <p:blipFill rotWithShape="1">
          <a:blip r:embed="rId4">
            <a:extLst>
              <a:ext uri="{28A0092B-C50C-407E-A947-70E740481C1C}">
                <a14:useLocalDpi xmlns:a14="http://schemas.microsoft.com/office/drawing/2010/main" val="0"/>
              </a:ext>
            </a:extLst>
          </a:blip>
          <a:srcRect l="13999" t="12790" r="18001" b="10931"/>
          <a:stretch/>
        </p:blipFill>
        <p:spPr>
          <a:xfrm>
            <a:off x="4587443" y="1965861"/>
            <a:ext cx="3575392" cy="4311503"/>
          </a:xfrm>
          <a:prstGeom prst="rect">
            <a:avLst/>
          </a:prstGeom>
        </p:spPr>
      </p:pic>
      <p:sp>
        <p:nvSpPr>
          <p:cNvPr id="23" name="Shape 715"/>
          <p:cNvSpPr/>
          <p:nvPr/>
        </p:nvSpPr>
        <p:spPr>
          <a:xfrm>
            <a:off x="8913812" y="1882516"/>
            <a:ext cx="445583" cy="444279"/>
          </a:xfrm>
          <a:custGeom>
            <a:avLst/>
            <a:gdLst/>
            <a:ahLst/>
            <a:cxnLst/>
            <a:rect l="0" t="0" r="0" b="0"/>
            <a:pathLst>
              <a:path w="120000" h="120000" extrusionOk="0">
                <a:moveTo>
                  <a:pt x="26666" y="100217"/>
                </a:moveTo>
                <a:cubicBezTo>
                  <a:pt x="25193" y="100217"/>
                  <a:pt x="24000" y="101415"/>
                  <a:pt x="24000" y="102892"/>
                </a:cubicBezTo>
                <a:cubicBezTo>
                  <a:pt x="24000" y="104369"/>
                  <a:pt x="25193" y="105566"/>
                  <a:pt x="26666" y="105566"/>
                </a:cubicBezTo>
                <a:lnTo>
                  <a:pt x="93333" y="105566"/>
                </a:lnTo>
                <a:cubicBezTo>
                  <a:pt x="94806" y="105566"/>
                  <a:pt x="96000" y="104369"/>
                  <a:pt x="96000" y="102892"/>
                </a:cubicBezTo>
                <a:cubicBezTo>
                  <a:pt x="96000" y="101415"/>
                  <a:pt x="94806" y="100217"/>
                  <a:pt x="93333" y="100217"/>
                </a:cubicBezTo>
                <a:close/>
                <a:moveTo>
                  <a:pt x="26666" y="87913"/>
                </a:moveTo>
                <a:cubicBezTo>
                  <a:pt x="25193" y="87913"/>
                  <a:pt x="24000" y="89111"/>
                  <a:pt x="24000" y="90588"/>
                </a:cubicBezTo>
                <a:cubicBezTo>
                  <a:pt x="24000" y="92065"/>
                  <a:pt x="25193" y="93262"/>
                  <a:pt x="26666" y="93262"/>
                </a:cubicBezTo>
                <a:lnTo>
                  <a:pt x="93333" y="93262"/>
                </a:lnTo>
                <a:cubicBezTo>
                  <a:pt x="94806" y="93262"/>
                  <a:pt x="96000" y="92065"/>
                  <a:pt x="96000" y="90588"/>
                </a:cubicBezTo>
                <a:cubicBezTo>
                  <a:pt x="96000" y="89111"/>
                  <a:pt x="94806" y="87913"/>
                  <a:pt x="93333" y="87913"/>
                </a:cubicBezTo>
                <a:close/>
                <a:moveTo>
                  <a:pt x="26666" y="75609"/>
                </a:moveTo>
                <a:cubicBezTo>
                  <a:pt x="25193" y="75609"/>
                  <a:pt x="24000" y="76806"/>
                  <a:pt x="24000" y="78284"/>
                </a:cubicBezTo>
                <a:cubicBezTo>
                  <a:pt x="24000" y="79761"/>
                  <a:pt x="25193" y="80958"/>
                  <a:pt x="26666" y="80958"/>
                </a:cubicBezTo>
                <a:lnTo>
                  <a:pt x="93333" y="80958"/>
                </a:lnTo>
                <a:cubicBezTo>
                  <a:pt x="94806" y="80958"/>
                  <a:pt x="96000" y="79761"/>
                  <a:pt x="96000" y="78284"/>
                </a:cubicBezTo>
                <a:cubicBezTo>
                  <a:pt x="96000" y="76806"/>
                  <a:pt x="94806" y="75609"/>
                  <a:pt x="93333" y="75609"/>
                </a:cubicBezTo>
                <a:close/>
                <a:moveTo>
                  <a:pt x="26666" y="63305"/>
                </a:moveTo>
                <a:cubicBezTo>
                  <a:pt x="25193" y="63305"/>
                  <a:pt x="24000" y="64502"/>
                  <a:pt x="24000" y="65979"/>
                </a:cubicBezTo>
                <a:cubicBezTo>
                  <a:pt x="24000" y="67457"/>
                  <a:pt x="25193" y="68654"/>
                  <a:pt x="26666" y="68654"/>
                </a:cubicBezTo>
                <a:lnTo>
                  <a:pt x="93333" y="68654"/>
                </a:lnTo>
                <a:cubicBezTo>
                  <a:pt x="94806" y="68654"/>
                  <a:pt x="96000" y="67457"/>
                  <a:pt x="96000" y="65979"/>
                </a:cubicBezTo>
                <a:cubicBezTo>
                  <a:pt x="96000" y="64502"/>
                  <a:pt x="94806" y="63305"/>
                  <a:pt x="93333" y="63305"/>
                </a:cubicBezTo>
                <a:close/>
                <a:moveTo>
                  <a:pt x="26666" y="51001"/>
                </a:moveTo>
                <a:cubicBezTo>
                  <a:pt x="25193" y="51001"/>
                  <a:pt x="24000" y="52198"/>
                  <a:pt x="24000" y="53675"/>
                </a:cubicBezTo>
                <a:cubicBezTo>
                  <a:pt x="24000" y="55152"/>
                  <a:pt x="25193" y="56350"/>
                  <a:pt x="26666" y="56350"/>
                </a:cubicBezTo>
                <a:lnTo>
                  <a:pt x="93333" y="56350"/>
                </a:lnTo>
                <a:cubicBezTo>
                  <a:pt x="94806" y="56350"/>
                  <a:pt x="96000" y="55152"/>
                  <a:pt x="96000" y="53675"/>
                </a:cubicBezTo>
                <a:cubicBezTo>
                  <a:pt x="96000" y="52198"/>
                  <a:pt x="94806" y="51001"/>
                  <a:pt x="93333" y="51001"/>
                </a:cubicBezTo>
                <a:close/>
                <a:moveTo>
                  <a:pt x="26666" y="38697"/>
                </a:moveTo>
                <a:cubicBezTo>
                  <a:pt x="25193" y="38697"/>
                  <a:pt x="24000" y="39894"/>
                  <a:pt x="24000" y="41371"/>
                </a:cubicBezTo>
                <a:cubicBezTo>
                  <a:pt x="24000" y="42848"/>
                  <a:pt x="25193" y="44046"/>
                  <a:pt x="26666" y="44046"/>
                </a:cubicBezTo>
                <a:lnTo>
                  <a:pt x="93333" y="44046"/>
                </a:lnTo>
                <a:cubicBezTo>
                  <a:pt x="94806" y="44046"/>
                  <a:pt x="96000" y="42848"/>
                  <a:pt x="96000" y="41371"/>
                </a:cubicBezTo>
                <a:cubicBezTo>
                  <a:pt x="96000" y="39894"/>
                  <a:pt x="94806" y="38697"/>
                  <a:pt x="93333" y="38697"/>
                </a:cubicBezTo>
                <a:close/>
                <a:moveTo>
                  <a:pt x="0" y="11366"/>
                </a:moveTo>
                <a:lnTo>
                  <a:pt x="6739" y="11366"/>
                </a:lnTo>
                <a:lnTo>
                  <a:pt x="6739" y="17459"/>
                </a:lnTo>
                <a:cubicBezTo>
                  <a:pt x="6739" y="22260"/>
                  <a:pt x="10619" y="26151"/>
                  <a:pt x="15405" y="26151"/>
                </a:cubicBezTo>
                <a:cubicBezTo>
                  <a:pt x="20192" y="26151"/>
                  <a:pt x="24072" y="22260"/>
                  <a:pt x="24072" y="17459"/>
                </a:cubicBezTo>
                <a:lnTo>
                  <a:pt x="24072" y="11366"/>
                </a:lnTo>
                <a:lnTo>
                  <a:pt x="29716" y="11366"/>
                </a:lnTo>
                <a:lnTo>
                  <a:pt x="29716" y="17459"/>
                </a:lnTo>
                <a:cubicBezTo>
                  <a:pt x="29716" y="22260"/>
                  <a:pt x="33597" y="26151"/>
                  <a:pt x="38383" y="26151"/>
                </a:cubicBezTo>
                <a:cubicBezTo>
                  <a:pt x="43170" y="26151"/>
                  <a:pt x="47050" y="22260"/>
                  <a:pt x="47050" y="17459"/>
                </a:cubicBezTo>
                <a:lnTo>
                  <a:pt x="47050" y="11366"/>
                </a:lnTo>
                <a:lnTo>
                  <a:pt x="52694" y="11366"/>
                </a:lnTo>
                <a:lnTo>
                  <a:pt x="52694" y="17459"/>
                </a:lnTo>
                <a:cubicBezTo>
                  <a:pt x="52694" y="22260"/>
                  <a:pt x="56574" y="26151"/>
                  <a:pt x="61361" y="26151"/>
                </a:cubicBezTo>
                <a:cubicBezTo>
                  <a:pt x="66147" y="26151"/>
                  <a:pt x="70028" y="22260"/>
                  <a:pt x="70028" y="17459"/>
                </a:cubicBezTo>
                <a:lnTo>
                  <a:pt x="70028" y="11366"/>
                </a:lnTo>
                <a:lnTo>
                  <a:pt x="75672" y="11366"/>
                </a:lnTo>
                <a:lnTo>
                  <a:pt x="75672" y="17459"/>
                </a:lnTo>
                <a:cubicBezTo>
                  <a:pt x="75672" y="22260"/>
                  <a:pt x="79552" y="26151"/>
                  <a:pt x="84339" y="26151"/>
                </a:cubicBezTo>
                <a:cubicBezTo>
                  <a:pt x="89125" y="26151"/>
                  <a:pt x="93005" y="22260"/>
                  <a:pt x="93005" y="17459"/>
                </a:cubicBezTo>
                <a:lnTo>
                  <a:pt x="93005" y="11366"/>
                </a:lnTo>
                <a:lnTo>
                  <a:pt x="98650" y="11366"/>
                </a:lnTo>
                <a:lnTo>
                  <a:pt x="98650" y="17459"/>
                </a:lnTo>
                <a:cubicBezTo>
                  <a:pt x="98650" y="22259"/>
                  <a:pt x="102530" y="26151"/>
                  <a:pt x="107316" y="26151"/>
                </a:cubicBezTo>
                <a:cubicBezTo>
                  <a:pt x="112103" y="26151"/>
                  <a:pt x="115983" y="22259"/>
                  <a:pt x="115983" y="17459"/>
                </a:cubicBezTo>
                <a:lnTo>
                  <a:pt x="115983" y="11366"/>
                </a:lnTo>
                <a:lnTo>
                  <a:pt x="120000" y="11366"/>
                </a:lnTo>
                <a:lnTo>
                  <a:pt x="120000" y="120000"/>
                </a:lnTo>
                <a:lnTo>
                  <a:pt x="0" y="120000"/>
                </a:lnTo>
                <a:close/>
                <a:moveTo>
                  <a:pt x="15405" y="0"/>
                </a:moveTo>
                <a:cubicBezTo>
                  <a:pt x="17983" y="0"/>
                  <a:pt x="20072" y="2095"/>
                  <a:pt x="20072" y="4680"/>
                </a:cubicBezTo>
                <a:lnTo>
                  <a:pt x="20072" y="18051"/>
                </a:lnTo>
                <a:cubicBezTo>
                  <a:pt x="20072" y="20636"/>
                  <a:pt x="17983" y="22732"/>
                  <a:pt x="15405" y="22732"/>
                </a:cubicBezTo>
                <a:cubicBezTo>
                  <a:pt x="12828" y="22732"/>
                  <a:pt x="10739" y="20636"/>
                  <a:pt x="10739" y="18051"/>
                </a:cubicBezTo>
                <a:lnTo>
                  <a:pt x="10739" y="4680"/>
                </a:lnTo>
                <a:cubicBezTo>
                  <a:pt x="10739" y="2095"/>
                  <a:pt x="12828" y="0"/>
                  <a:pt x="15405" y="0"/>
                </a:cubicBezTo>
                <a:close/>
                <a:moveTo>
                  <a:pt x="38383" y="0"/>
                </a:moveTo>
                <a:cubicBezTo>
                  <a:pt x="40960" y="0"/>
                  <a:pt x="43050" y="2095"/>
                  <a:pt x="43050" y="4680"/>
                </a:cubicBezTo>
                <a:lnTo>
                  <a:pt x="43050" y="18051"/>
                </a:lnTo>
                <a:cubicBezTo>
                  <a:pt x="43050" y="20636"/>
                  <a:pt x="40960" y="22732"/>
                  <a:pt x="38383" y="22732"/>
                </a:cubicBezTo>
                <a:cubicBezTo>
                  <a:pt x="35806" y="22732"/>
                  <a:pt x="33716" y="20636"/>
                  <a:pt x="33716" y="18051"/>
                </a:cubicBezTo>
                <a:lnTo>
                  <a:pt x="33716" y="4680"/>
                </a:lnTo>
                <a:cubicBezTo>
                  <a:pt x="33716" y="2095"/>
                  <a:pt x="35806" y="0"/>
                  <a:pt x="38383" y="0"/>
                </a:cubicBezTo>
                <a:close/>
                <a:moveTo>
                  <a:pt x="61361" y="0"/>
                </a:moveTo>
                <a:cubicBezTo>
                  <a:pt x="63938" y="0"/>
                  <a:pt x="66028" y="2095"/>
                  <a:pt x="66028" y="4680"/>
                </a:cubicBezTo>
                <a:lnTo>
                  <a:pt x="66028" y="18051"/>
                </a:lnTo>
                <a:cubicBezTo>
                  <a:pt x="66028" y="20636"/>
                  <a:pt x="63938" y="22731"/>
                  <a:pt x="61361" y="22731"/>
                </a:cubicBezTo>
                <a:cubicBezTo>
                  <a:pt x="58784" y="22731"/>
                  <a:pt x="56694" y="20636"/>
                  <a:pt x="56694" y="18051"/>
                </a:cubicBezTo>
                <a:lnTo>
                  <a:pt x="56694" y="4680"/>
                </a:lnTo>
                <a:cubicBezTo>
                  <a:pt x="56694" y="2095"/>
                  <a:pt x="58784" y="0"/>
                  <a:pt x="61361" y="0"/>
                </a:cubicBezTo>
                <a:close/>
                <a:moveTo>
                  <a:pt x="84339" y="0"/>
                </a:moveTo>
                <a:cubicBezTo>
                  <a:pt x="86916" y="0"/>
                  <a:pt x="89005" y="2095"/>
                  <a:pt x="89005" y="4680"/>
                </a:cubicBezTo>
                <a:lnTo>
                  <a:pt x="89005" y="18051"/>
                </a:lnTo>
                <a:cubicBezTo>
                  <a:pt x="89005" y="20636"/>
                  <a:pt x="86916" y="22731"/>
                  <a:pt x="84339" y="22731"/>
                </a:cubicBezTo>
                <a:cubicBezTo>
                  <a:pt x="81761" y="22731"/>
                  <a:pt x="79672" y="20636"/>
                  <a:pt x="79672" y="18051"/>
                </a:cubicBezTo>
                <a:lnTo>
                  <a:pt x="79672" y="4680"/>
                </a:lnTo>
                <a:cubicBezTo>
                  <a:pt x="79672" y="2095"/>
                  <a:pt x="81761" y="0"/>
                  <a:pt x="84339" y="0"/>
                </a:cubicBezTo>
                <a:close/>
                <a:moveTo>
                  <a:pt x="107316" y="0"/>
                </a:moveTo>
                <a:cubicBezTo>
                  <a:pt x="109894" y="0"/>
                  <a:pt x="111983" y="2095"/>
                  <a:pt x="111983" y="4680"/>
                </a:cubicBezTo>
                <a:lnTo>
                  <a:pt x="111983" y="18051"/>
                </a:lnTo>
                <a:cubicBezTo>
                  <a:pt x="111983" y="20636"/>
                  <a:pt x="109894" y="22731"/>
                  <a:pt x="107316" y="22731"/>
                </a:cubicBezTo>
                <a:cubicBezTo>
                  <a:pt x="104739" y="22731"/>
                  <a:pt x="102650" y="20636"/>
                  <a:pt x="102650" y="18051"/>
                </a:cubicBezTo>
                <a:lnTo>
                  <a:pt x="102650" y="4680"/>
                </a:lnTo>
                <a:cubicBezTo>
                  <a:pt x="102650" y="2095"/>
                  <a:pt x="104739" y="0"/>
                  <a:pt x="107316" y="0"/>
                </a:cubicBezTo>
                <a:close/>
              </a:path>
            </a:pathLst>
          </a:custGeom>
          <a:solidFill>
            <a:srgbClr val="1ED4DE"/>
          </a:solidFill>
          <a:ln>
            <a:noFill/>
          </a:ln>
        </p:spPr>
        <p:txBody>
          <a:bodyPr wrap="square" lIns="121868" tIns="60917" rIns="121868" bIns="60917" anchor="ctr" anchorCtr="0">
            <a:noAutofit/>
          </a:bodyPr>
          <a:lstStyle/>
          <a:p>
            <a:pPr algn="ctr" defTabSz="1218895"/>
            <a:endParaRPr sz="2399" kern="0">
              <a:solidFill>
                <a:srgbClr val="FFFFFF"/>
              </a:solidFill>
              <a:latin typeface="Arial"/>
              <a:ea typeface="Arial"/>
              <a:cs typeface="Arial"/>
              <a:sym typeface="Arial"/>
            </a:endParaRPr>
          </a:p>
        </p:txBody>
      </p:sp>
      <p:grpSp>
        <p:nvGrpSpPr>
          <p:cNvPr id="25" name="Shape 717"/>
          <p:cNvGrpSpPr/>
          <p:nvPr/>
        </p:nvGrpSpPr>
        <p:grpSpPr>
          <a:xfrm>
            <a:off x="8560868" y="2378816"/>
            <a:ext cx="3705744" cy="897784"/>
            <a:chOff x="2113657" y="4283315"/>
            <a:chExt cx="3887257" cy="673513"/>
          </a:xfrm>
        </p:grpSpPr>
        <p:sp>
          <p:nvSpPr>
            <p:cNvPr id="29" name="Shape 718"/>
            <p:cNvSpPr txBox="1"/>
            <p:nvPr/>
          </p:nvSpPr>
          <p:spPr>
            <a:xfrm>
              <a:off x="2113657" y="4495163"/>
              <a:ext cx="3887257"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a:solidFill>
                    <a:srgbClr val="595959"/>
                  </a:solidFill>
                  <a:latin typeface="Times New Roman" panose="02020603050405020304" pitchFamily="18" charset="0"/>
                  <a:ea typeface="Arial"/>
                  <a:cs typeface="Times New Roman" panose="02020603050405020304" pitchFamily="18" charset="0"/>
                </a:rPr>
                <a:t>Not applicable</a:t>
              </a:r>
              <a:endParaRPr lang="en"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31" name="Shape 719"/>
            <p:cNvSpPr txBox="1"/>
            <p:nvPr/>
          </p:nvSpPr>
          <p:spPr>
            <a:xfrm>
              <a:off x="2113658" y="4283315"/>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sym typeface="Arial"/>
                </a:rPr>
                <a:t>After sale services/ Guarantee</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grpSp>
        <p:nvGrpSpPr>
          <p:cNvPr id="32" name="Shape 720"/>
          <p:cNvGrpSpPr/>
          <p:nvPr/>
        </p:nvGrpSpPr>
        <p:grpSpPr>
          <a:xfrm>
            <a:off x="8560867" y="4261751"/>
            <a:ext cx="3627958" cy="897784"/>
            <a:chOff x="2113657" y="4283314"/>
            <a:chExt cx="3647460" cy="673513"/>
          </a:xfrm>
        </p:grpSpPr>
        <p:sp>
          <p:nvSpPr>
            <p:cNvPr id="33" name="Shape 721"/>
            <p:cNvSpPr txBox="1"/>
            <p:nvPr/>
          </p:nvSpPr>
          <p:spPr>
            <a:xfrm>
              <a:off x="2113657" y="4495162"/>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pt-BR" sz="1600" kern="0" dirty="0" smtClean="0">
                  <a:solidFill>
                    <a:srgbClr val="595959"/>
                  </a:solidFill>
                  <a:latin typeface="Times New Roman" panose="02020603050405020304" pitchFamily="18" charset="0"/>
                  <a:ea typeface="Arial"/>
                  <a:cs typeface="Times New Roman" panose="02020603050405020304" pitchFamily="18" charset="0"/>
                  <a:sym typeface="Arial"/>
                </a:rPr>
                <a:t>Local (Iran) Certificates </a:t>
              </a:r>
              <a:endParaRPr lang="pt-BR"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34" name="Shape 722"/>
            <p:cNvSpPr txBox="1"/>
            <p:nvPr/>
          </p:nvSpPr>
          <p:spPr>
            <a:xfrm>
              <a:off x="2113658" y="4283314"/>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sym typeface="Arial"/>
                </a:rPr>
                <a:t>Standards and legally certificates:</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35" name="Shape 450"/>
          <p:cNvSpPr/>
          <p:nvPr/>
        </p:nvSpPr>
        <p:spPr>
          <a:xfrm>
            <a:off x="8841213" y="3657600"/>
            <a:ext cx="590697" cy="565118"/>
          </a:xfrm>
          <a:custGeom>
            <a:avLst/>
            <a:gdLst/>
            <a:ahLst/>
            <a:cxnLst/>
            <a:rect l="0" t="0" r="0" b="0"/>
            <a:pathLst>
              <a:path w="120000" h="120000" extrusionOk="0">
                <a:moveTo>
                  <a:pt x="65274" y="39473"/>
                </a:moveTo>
                <a:cubicBezTo>
                  <a:pt x="53599" y="36371"/>
                  <a:pt x="41599" y="43242"/>
                  <a:pt x="38470" y="54820"/>
                </a:cubicBezTo>
                <a:cubicBezTo>
                  <a:pt x="35342" y="66398"/>
                  <a:pt x="42270" y="78299"/>
                  <a:pt x="53945" y="81402"/>
                </a:cubicBezTo>
                <a:cubicBezTo>
                  <a:pt x="65620" y="84504"/>
                  <a:pt x="77621" y="77633"/>
                  <a:pt x="80749" y="66055"/>
                </a:cubicBezTo>
                <a:cubicBezTo>
                  <a:pt x="83877" y="54477"/>
                  <a:pt x="76949" y="42576"/>
                  <a:pt x="65274" y="39473"/>
                </a:cubicBezTo>
                <a:close/>
                <a:moveTo>
                  <a:pt x="69168" y="25060"/>
                </a:moveTo>
                <a:cubicBezTo>
                  <a:pt x="88870" y="30296"/>
                  <a:pt x="100561" y="50379"/>
                  <a:pt x="95282" y="69917"/>
                </a:cubicBezTo>
                <a:cubicBezTo>
                  <a:pt x="90003" y="89455"/>
                  <a:pt x="69753" y="101050"/>
                  <a:pt x="50051" y="95815"/>
                </a:cubicBezTo>
                <a:cubicBezTo>
                  <a:pt x="30350" y="90579"/>
                  <a:pt x="18658" y="70496"/>
                  <a:pt x="23937" y="50958"/>
                </a:cubicBezTo>
                <a:cubicBezTo>
                  <a:pt x="29216" y="31420"/>
                  <a:pt x="49467" y="19825"/>
                  <a:pt x="69168" y="25060"/>
                </a:cubicBezTo>
                <a:close/>
                <a:moveTo>
                  <a:pt x="70584" y="19819"/>
                </a:moveTo>
                <a:cubicBezTo>
                  <a:pt x="47964" y="13808"/>
                  <a:pt x="24713" y="27121"/>
                  <a:pt x="18652" y="49554"/>
                </a:cubicBezTo>
                <a:cubicBezTo>
                  <a:pt x="12591" y="71987"/>
                  <a:pt x="26015" y="95045"/>
                  <a:pt x="48635" y="101056"/>
                </a:cubicBezTo>
                <a:cubicBezTo>
                  <a:pt x="71255" y="107067"/>
                  <a:pt x="94506" y="93754"/>
                  <a:pt x="100567" y="71321"/>
                </a:cubicBezTo>
                <a:cubicBezTo>
                  <a:pt x="106628" y="48888"/>
                  <a:pt x="93204" y="25830"/>
                  <a:pt x="70584" y="19819"/>
                </a:cubicBezTo>
                <a:close/>
                <a:moveTo>
                  <a:pt x="120000" y="28418"/>
                </a:moveTo>
                <a:lnTo>
                  <a:pt x="119819" y="29085"/>
                </a:lnTo>
                <a:lnTo>
                  <a:pt x="119636" y="28804"/>
                </a:lnTo>
                <a:close/>
                <a:moveTo>
                  <a:pt x="84120" y="4683"/>
                </a:moveTo>
                <a:lnTo>
                  <a:pt x="83867" y="19572"/>
                </a:lnTo>
                <a:lnTo>
                  <a:pt x="83406" y="19449"/>
                </a:lnTo>
                <a:cubicBezTo>
                  <a:pt x="87163" y="21546"/>
                  <a:pt x="90559" y="24117"/>
                  <a:pt x="93431" y="27166"/>
                </a:cubicBezTo>
                <a:lnTo>
                  <a:pt x="106796" y="23870"/>
                </a:lnTo>
                <a:lnTo>
                  <a:pt x="115363" y="39849"/>
                </a:lnTo>
                <a:lnTo>
                  <a:pt x="105840" y="48364"/>
                </a:lnTo>
                <a:cubicBezTo>
                  <a:pt x="107034" y="52676"/>
                  <a:pt x="107596" y="57191"/>
                  <a:pt x="107394" y="61781"/>
                </a:cubicBezTo>
                <a:lnTo>
                  <a:pt x="119289" y="68330"/>
                </a:lnTo>
                <a:lnTo>
                  <a:pt x="114566" y="85810"/>
                </a:lnTo>
                <a:lnTo>
                  <a:pt x="100132" y="85570"/>
                </a:lnTo>
                <a:cubicBezTo>
                  <a:pt x="98307" y="88594"/>
                  <a:pt x="96096" y="91321"/>
                  <a:pt x="93619" y="93756"/>
                </a:cubicBezTo>
                <a:lnTo>
                  <a:pt x="98359" y="106025"/>
                </a:lnTo>
                <a:lnTo>
                  <a:pt x="83411" y="116405"/>
                </a:lnTo>
                <a:lnTo>
                  <a:pt x="72073" y="106643"/>
                </a:lnTo>
                <a:lnTo>
                  <a:pt x="73453" y="105685"/>
                </a:lnTo>
                <a:cubicBezTo>
                  <a:pt x="69110" y="107079"/>
                  <a:pt x="64517" y="107749"/>
                  <a:pt x="59835" y="107723"/>
                </a:cubicBezTo>
                <a:lnTo>
                  <a:pt x="52963" y="119999"/>
                </a:lnTo>
                <a:lnTo>
                  <a:pt x="35336" y="115316"/>
                </a:lnTo>
                <a:lnTo>
                  <a:pt x="35574" y="101277"/>
                </a:lnTo>
                <a:cubicBezTo>
                  <a:pt x="31839" y="99165"/>
                  <a:pt x="28466" y="96583"/>
                  <a:pt x="25614" y="93529"/>
                </a:cubicBezTo>
                <a:lnTo>
                  <a:pt x="25843" y="94015"/>
                </a:lnTo>
                <a:lnTo>
                  <a:pt x="11102" y="96847"/>
                </a:lnTo>
                <a:lnTo>
                  <a:pt x="3390" y="80445"/>
                </a:lnTo>
                <a:lnTo>
                  <a:pt x="13359" y="72429"/>
                </a:lnTo>
                <a:cubicBezTo>
                  <a:pt x="12295" y="68561"/>
                  <a:pt x="11739" y="64530"/>
                  <a:pt x="11738" y="60428"/>
                </a:cubicBezTo>
                <a:lnTo>
                  <a:pt x="0" y="53965"/>
                </a:lnTo>
                <a:lnTo>
                  <a:pt x="4723" y="36484"/>
                </a:lnTo>
                <a:lnTo>
                  <a:pt x="18174" y="36709"/>
                </a:lnTo>
                <a:cubicBezTo>
                  <a:pt x="19999" y="33515"/>
                  <a:pt x="22203" y="30603"/>
                  <a:pt x="24696" y="27997"/>
                </a:cubicBezTo>
                <a:lnTo>
                  <a:pt x="20190" y="14215"/>
                </a:lnTo>
                <a:lnTo>
                  <a:pt x="35666" y="4625"/>
                </a:lnTo>
                <a:lnTo>
                  <a:pt x="46473" y="14962"/>
                </a:lnTo>
                <a:lnTo>
                  <a:pt x="46365" y="15030"/>
                </a:lnTo>
                <a:cubicBezTo>
                  <a:pt x="50613" y="13704"/>
                  <a:pt x="55098" y="13091"/>
                  <a:pt x="59667" y="13141"/>
                </a:cubicBezTo>
                <a:lnTo>
                  <a:pt x="59206" y="13018"/>
                </a:lnTo>
                <a:lnTo>
                  <a:pt x="66493" y="0"/>
                </a:lnTo>
                <a:close/>
              </a:path>
            </a:pathLst>
          </a:custGeom>
          <a:solidFill>
            <a:srgbClr val="E62949"/>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Tree>
    <p:extLst>
      <p:ext uri="{BB962C8B-B14F-4D97-AF65-F5344CB8AC3E}">
        <p14:creationId xmlns:p14="http://schemas.microsoft.com/office/powerpoint/2010/main" val="415645261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04"/>
        <p:cNvGrpSpPr/>
        <p:nvPr/>
      </p:nvGrpSpPr>
      <p:grpSpPr>
        <a:xfrm>
          <a:off x="0" y="0"/>
          <a:ext cx="0" cy="0"/>
          <a:chOff x="0" y="0"/>
          <a:chExt cx="0" cy="0"/>
        </a:xfrm>
      </p:grpSpPr>
      <p:sp>
        <p:nvSpPr>
          <p:cNvPr id="707" name="Shape 707"/>
          <p:cNvSpPr txBox="1"/>
          <p:nvPr/>
        </p:nvSpPr>
        <p:spPr>
          <a:xfrm>
            <a:off x="455612" y="2847663"/>
            <a:ext cx="3623188" cy="3076964"/>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kern="0" dirty="0" err="1" smtClean="0">
                <a:solidFill>
                  <a:srgbClr val="3F3F3F"/>
                </a:solidFill>
                <a:latin typeface="Times New Roman" panose="02020603050405020304" pitchFamily="18" charset="0"/>
                <a:ea typeface="Arial"/>
                <a:cs typeface="Times New Roman" panose="02020603050405020304" pitchFamily="18" charset="0"/>
                <a:sym typeface="Arial"/>
              </a:rPr>
              <a:t>Microdermabration</a:t>
            </a: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 </a:t>
            </a:r>
          </a:p>
          <a:p>
            <a:pPr lvl="1" defTabSz="1218895"/>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combination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of </a:t>
            </a:r>
            <a:r>
              <a:rPr lang="en-US" sz="1600" kern="0" dirty="0" err="1">
                <a:solidFill>
                  <a:srgbClr val="3F3F3F"/>
                </a:solidFill>
                <a:latin typeface="Times New Roman" panose="02020603050405020304" pitchFamily="18" charset="0"/>
                <a:ea typeface="Arial"/>
                <a:cs typeface="Times New Roman" panose="02020603050405020304" pitchFamily="18" charset="0"/>
                <a:sym typeface="Arial"/>
              </a:rPr>
              <a:t>microdermabration</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 &amp; </a:t>
            </a:r>
            <a:r>
              <a:rPr lang="en-US" sz="1600" kern="0" dirty="0" err="1">
                <a:solidFill>
                  <a:srgbClr val="3F3F3F"/>
                </a:solidFill>
                <a:latin typeface="Times New Roman" panose="02020603050405020304" pitchFamily="18" charset="0"/>
                <a:ea typeface="Arial"/>
                <a:cs typeface="Times New Roman" panose="02020603050405020304" pitchFamily="18" charset="0"/>
                <a:sym typeface="Arial"/>
              </a:rPr>
              <a:t>endermololift</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 system, 100% natural treatment of rejuvenation , lifting, curing acne, pigmentation, scrub eyelids</a:t>
            </a:r>
          </a:p>
          <a:p>
            <a:pPr marL="285750" indent="-285750" defTabSz="1218895">
              <a:buFont typeface="Arial" panose="020B0604020202020204" pitchFamily="34" charset="0"/>
              <a:buChar char="•"/>
            </a:pPr>
            <a:endParaRPr lang="en-US" sz="1600" kern="0" dirty="0">
              <a:solidFill>
                <a:srgbClr val="3F3F3F"/>
              </a:solidFill>
              <a:latin typeface="Times New Roman" panose="02020603050405020304" pitchFamily="18" charset="0"/>
              <a:ea typeface="Arial"/>
              <a:cs typeface="Times New Roman" panose="02020603050405020304" pitchFamily="18" charset="0"/>
              <a:sym typeface="Arial"/>
            </a:endParaRPr>
          </a:p>
          <a:p>
            <a:pPr marL="285750" indent="-285750" defTabSz="1218895">
              <a:buFont typeface="Arial" panose="020B0604020202020204" pitchFamily="34" charset="0"/>
              <a:buChar char="•"/>
            </a:pPr>
            <a:r>
              <a:rPr lang="en-US" kern="0" dirty="0">
                <a:solidFill>
                  <a:srgbClr val="3F3F3F"/>
                </a:solidFill>
                <a:latin typeface="Times New Roman" panose="02020603050405020304" pitchFamily="18" charset="0"/>
                <a:ea typeface="Arial"/>
                <a:cs typeface="Times New Roman" panose="02020603050405020304" pitchFamily="18" charset="0"/>
                <a:sym typeface="Arial"/>
              </a:rPr>
              <a:t>Two Models</a:t>
            </a:r>
            <a:r>
              <a:rPr lang="en-US" kern="0" dirty="0" smtClean="0">
                <a:solidFill>
                  <a:srgbClr val="3F3F3F"/>
                </a:solidFill>
                <a:latin typeface="Times New Roman" panose="02020603050405020304" pitchFamily="18" charset="0"/>
                <a:ea typeface="Arial"/>
                <a:cs typeface="Times New Roman" panose="02020603050405020304" pitchFamily="18" charset="0"/>
                <a:sym typeface="Arial"/>
              </a:rPr>
              <a:t>:</a:t>
            </a:r>
            <a:endParaRPr lang="en-US" kern="0" dirty="0">
              <a:solidFill>
                <a:srgbClr val="3F3F3F"/>
              </a:solidFill>
              <a:latin typeface="Times New Roman" panose="02020603050405020304" pitchFamily="18" charset="0"/>
              <a:ea typeface="Arial"/>
              <a:cs typeface="Times New Roman" panose="02020603050405020304" pitchFamily="18" charset="0"/>
              <a:sym typeface="Arial"/>
            </a:endParaRPr>
          </a:p>
          <a:p>
            <a:pPr marL="742950" lvl="1" indent="-285750" defTabSz="1218895">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Stand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Model</a:t>
            </a:r>
          </a:p>
          <a:p>
            <a:pPr marL="742950" lvl="1" indent="-285750" defTabSz="1218895">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Portable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Model</a:t>
            </a:r>
          </a:p>
          <a:p>
            <a:pPr marL="285750" indent="-285750" defTabSz="1218895">
              <a:buFont typeface="Arial" panose="020B0604020202020204" pitchFamily="34" charset="0"/>
              <a:buChar char="•"/>
            </a:pPr>
            <a:endParaRPr lang="en-US" sz="1600" kern="0" dirty="0">
              <a:solidFill>
                <a:srgbClr val="3F3F3F"/>
              </a:solidFill>
              <a:latin typeface="Times New Roman" panose="02020603050405020304" pitchFamily="18" charset="0"/>
              <a:ea typeface="Arial"/>
              <a:cs typeface="Times New Roman" panose="02020603050405020304" pitchFamily="18" charset="0"/>
              <a:sym typeface="Arial"/>
            </a:endParaRPr>
          </a:p>
          <a:p>
            <a:pPr marL="285750" indent="-285750" defTabSz="1218895">
              <a:buFont typeface="Arial" panose="020B0604020202020204" pitchFamily="34" charset="0"/>
              <a:buChar char="•"/>
            </a:pPr>
            <a:r>
              <a:rPr lang="en-US" kern="0" dirty="0">
                <a:solidFill>
                  <a:srgbClr val="3F3F3F"/>
                </a:solidFill>
                <a:latin typeface="Times New Roman" panose="02020603050405020304" pitchFamily="18" charset="0"/>
                <a:ea typeface="Arial"/>
                <a:cs typeface="Times New Roman" panose="02020603050405020304" pitchFamily="18" charset="0"/>
                <a:sym typeface="Arial"/>
              </a:rPr>
              <a:t>Two types of treatment</a:t>
            </a:r>
            <a:r>
              <a:rPr lang="en-US" kern="0" dirty="0" smtClean="0">
                <a:solidFill>
                  <a:srgbClr val="3F3F3F"/>
                </a:solidFill>
                <a:latin typeface="Times New Roman" panose="02020603050405020304" pitchFamily="18" charset="0"/>
                <a:ea typeface="Arial"/>
                <a:cs typeface="Times New Roman" panose="02020603050405020304" pitchFamily="18" charset="0"/>
                <a:sym typeface="Arial"/>
              </a:rPr>
              <a:t>:</a:t>
            </a:r>
            <a:endParaRPr lang="en-US" kern="0" dirty="0">
              <a:solidFill>
                <a:srgbClr val="3F3F3F"/>
              </a:solidFill>
              <a:latin typeface="Times New Roman" panose="02020603050405020304" pitchFamily="18" charset="0"/>
              <a:ea typeface="Arial"/>
              <a:cs typeface="Times New Roman" panose="02020603050405020304" pitchFamily="18" charset="0"/>
              <a:sym typeface="Arial"/>
            </a:endParaRPr>
          </a:p>
          <a:p>
            <a:pPr marL="742950" lvl="1" indent="-285750" defTabSz="1218895">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Ablative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Ultra-Light pen</a:t>
            </a:r>
          </a:p>
          <a:p>
            <a:pPr marL="742950" lvl="1" indent="-285750" defTabSz="1218895">
              <a:buFont typeface="Arial" panose="020B0604020202020204" pitchFamily="34" charset="0"/>
              <a:buChar char="•"/>
            </a:pPr>
            <a:r>
              <a:rPr lang="en-US" sz="1600" kern="0" dirty="0" err="1" smtClean="0">
                <a:solidFill>
                  <a:srgbClr val="3F3F3F"/>
                </a:solidFill>
                <a:latin typeface="Times New Roman" panose="02020603050405020304" pitchFamily="18" charset="0"/>
                <a:ea typeface="Arial"/>
                <a:cs typeface="Times New Roman" panose="02020603050405020304" pitchFamily="18" charset="0"/>
                <a:sym typeface="Arial"/>
              </a:rPr>
              <a:t>EndermoPEN</a:t>
            </a: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(mini cup</a:t>
            </a:r>
            <a:r>
              <a:rPr lang="en-US" sz="1550" kern="0" dirty="0">
                <a:solidFill>
                  <a:srgbClr val="3F3F3F"/>
                </a:solidFill>
                <a:ea typeface="Arial"/>
                <a:cs typeface="Arial"/>
                <a:sym typeface="Arial"/>
              </a:rPr>
              <a:t>)</a:t>
            </a:r>
          </a:p>
          <a:p>
            <a:pPr defTabSz="1218895"/>
            <a:endParaRPr lang="en-US" sz="1550" kern="0" dirty="0">
              <a:solidFill>
                <a:srgbClr val="3F3F3F"/>
              </a:solidFill>
              <a:ea typeface="Arial"/>
              <a:cs typeface="Arial"/>
              <a:sym typeface="Arial"/>
            </a:endParaRPr>
          </a:p>
        </p:txBody>
      </p:sp>
      <p:sp>
        <p:nvSpPr>
          <p:cNvPr id="708" name="Shape 708"/>
          <p:cNvSpPr txBox="1"/>
          <p:nvPr/>
        </p:nvSpPr>
        <p:spPr>
          <a:xfrm>
            <a:off x="531812" y="2122351"/>
            <a:ext cx="3352800" cy="533341"/>
          </a:xfrm>
          <a:prstGeom prst="rect">
            <a:avLst/>
          </a:prstGeom>
          <a:noFill/>
          <a:ln>
            <a:noFill/>
          </a:ln>
        </p:spPr>
        <p:txBody>
          <a:bodyPr wrap="square" lIns="121868" tIns="60917" rIns="121868" bIns="60917" anchor="t" anchorCtr="0">
            <a:noAutofit/>
          </a:bodyPr>
          <a:lstStyle/>
          <a:p>
            <a:pPr defTabSz="1218895"/>
            <a:r>
              <a:rPr lang="en-US" sz="2400" b="1" kern="0" dirty="0" err="1">
                <a:solidFill>
                  <a:srgbClr val="3F3F3F"/>
                </a:solidFill>
                <a:ea typeface="Arial"/>
                <a:cs typeface="Arial"/>
                <a:sym typeface="Arial"/>
              </a:rPr>
              <a:t>mMicro</a:t>
            </a:r>
            <a:endParaRPr lang="en" sz="1333" b="1" kern="0" dirty="0">
              <a:solidFill>
                <a:srgbClr val="3F3F3F"/>
              </a:solidFill>
              <a:latin typeface="Arial"/>
              <a:ea typeface="Arial"/>
              <a:cs typeface="Arial"/>
              <a:sym typeface="Arial"/>
            </a:endParaRPr>
          </a:p>
        </p:txBody>
      </p:sp>
      <p:grpSp>
        <p:nvGrpSpPr>
          <p:cNvPr id="711" name="Shape 711"/>
          <p:cNvGrpSpPr/>
          <p:nvPr/>
        </p:nvGrpSpPr>
        <p:grpSpPr>
          <a:xfrm>
            <a:off x="8560868" y="832749"/>
            <a:ext cx="3400944" cy="897785"/>
            <a:chOff x="2113657" y="4283314"/>
            <a:chExt cx="3647460" cy="673514"/>
          </a:xfrm>
        </p:grpSpPr>
        <p:sp>
          <p:nvSpPr>
            <p:cNvPr id="712" name="Shape 712"/>
            <p:cNvSpPr txBox="1"/>
            <p:nvPr/>
          </p:nvSpPr>
          <p:spPr>
            <a:xfrm>
              <a:off x="2113657" y="4495163"/>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50 </a:t>
              </a: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systems (</a:t>
              </a: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Per </a:t>
              </a: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month)</a:t>
              </a:r>
              <a:endParaRPr lang="en"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713" name="Shape 713"/>
            <p:cNvSpPr txBox="1"/>
            <p:nvPr/>
          </p:nvSpPr>
          <p:spPr>
            <a:xfrm>
              <a:off x="2113658" y="4283314"/>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rPr>
                <a:t>Production capacity</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715" name="Shape 715"/>
          <p:cNvSpPr/>
          <p:nvPr/>
        </p:nvSpPr>
        <p:spPr>
          <a:xfrm>
            <a:off x="8913812" y="1806734"/>
            <a:ext cx="445583" cy="444279"/>
          </a:xfrm>
          <a:custGeom>
            <a:avLst/>
            <a:gdLst/>
            <a:ahLst/>
            <a:cxnLst/>
            <a:rect l="0" t="0" r="0" b="0"/>
            <a:pathLst>
              <a:path w="120000" h="120000" extrusionOk="0">
                <a:moveTo>
                  <a:pt x="26666" y="100217"/>
                </a:moveTo>
                <a:cubicBezTo>
                  <a:pt x="25193" y="100217"/>
                  <a:pt x="24000" y="101415"/>
                  <a:pt x="24000" y="102892"/>
                </a:cubicBezTo>
                <a:cubicBezTo>
                  <a:pt x="24000" y="104369"/>
                  <a:pt x="25193" y="105566"/>
                  <a:pt x="26666" y="105566"/>
                </a:cubicBezTo>
                <a:lnTo>
                  <a:pt x="93333" y="105566"/>
                </a:lnTo>
                <a:cubicBezTo>
                  <a:pt x="94806" y="105566"/>
                  <a:pt x="96000" y="104369"/>
                  <a:pt x="96000" y="102892"/>
                </a:cubicBezTo>
                <a:cubicBezTo>
                  <a:pt x="96000" y="101415"/>
                  <a:pt x="94806" y="100217"/>
                  <a:pt x="93333" y="100217"/>
                </a:cubicBezTo>
                <a:close/>
                <a:moveTo>
                  <a:pt x="26666" y="87913"/>
                </a:moveTo>
                <a:cubicBezTo>
                  <a:pt x="25193" y="87913"/>
                  <a:pt x="24000" y="89111"/>
                  <a:pt x="24000" y="90588"/>
                </a:cubicBezTo>
                <a:cubicBezTo>
                  <a:pt x="24000" y="92065"/>
                  <a:pt x="25193" y="93262"/>
                  <a:pt x="26666" y="93262"/>
                </a:cubicBezTo>
                <a:lnTo>
                  <a:pt x="93333" y="93262"/>
                </a:lnTo>
                <a:cubicBezTo>
                  <a:pt x="94806" y="93262"/>
                  <a:pt x="96000" y="92065"/>
                  <a:pt x="96000" y="90588"/>
                </a:cubicBezTo>
                <a:cubicBezTo>
                  <a:pt x="96000" y="89111"/>
                  <a:pt x="94806" y="87913"/>
                  <a:pt x="93333" y="87913"/>
                </a:cubicBezTo>
                <a:close/>
                <a:moveTo>
                  <a:pt x="26666" y="75609"/>
                </a:moveTo>
                <a:cubicBezTo>
                  <a:pt x="25193" y="75609"/>
                  <a:pt x="24000" y="76806"/>
                  <a:pt x="24000" y="78284"/>
                </a:cubicBezTo>
                <a:cubicBezTo>
                  <a:pt x="24000" y="79761"/>
                  <a:pt x="25193" y="80958"/>
                  <a:pt x="26666" y="80958"/>
                </a:cubicBezTo>
                <a:lnTo>
                  <a:pt x="93333" y="80958"/>
                </a:lnTo>
                <a:cubicBezTo>
                  <a:pt x="94806" y="80958"/>
                  <a:pt x="96000" y="79761"/>
                  <a:pt x="96000" y="78284"/>
                </a:cubicBezTo>
                <a:cubicBezTo>
                  <a:pt x="96000" y="76806"/>
                  <a:pt x="94806" y="75609"/>
                  <a:pt x="93333" y="75609"/>
                </a:cubicBezTo>
                <a:close/>
                <a:moveTo>
                  <a:pt x="26666" y="63305"/>
                </a:moveTo>
                <a:cubicBezTo>
                  <a:pt x="25193" y="63305"/>
                  <a:pt x="24000" y="64502"/>
                  <a:pt x="24000" y="65979"/>
                </a:cubicBezTo>
                <a:cubicBezTo>
                  <a:pt x="24000" y="67457"/>
                  <a:pt x="25193" y="68654"/>
                  <a:pt x="26666" y="68654"/>
                </a:cubicBezTo>
                <a:lnTo>
                  <a:pt x="93333" y="68654"/>
                </a:lnTo>
                <a:cubicBezTo>
                  <a:pt x="94806" y="68654"/>
                  <a:pt x="96000" y="67457"/>
                  <a:pt x="96000" y="65979"/>
                </a:cubicBezTo>
                <a:cubicBezTo>
                  <a:pt x="96000" y="64502"/>
                  <a:pt x="94806" y="63305"/>
                  <a:pt x="93333" y="63305"/>
                </a:cubicBezTo>
                <a:close/>
                <a:moveTo>
                  <a:pt x="26666" y="51001"/>
                </a:moveTo>
                <a:cubicBezTo>
                  <a:pt x="25193" y="51001"/>
                  <a:pt x="24000" y="52198"/>
                  <a:pt x="24000" y="53675"/>
                </a:cubicBezTo>
                <a:cubicBezTo>
                  <a:pt x="24000" y="55152"/>
                  <a:pt x="25193" y="56350"/>
                  <a:pt x="26666" y="56350"/>
                </a:cubicBezTo>
                <a:lnTo>
                  <a:pt x="93333" y="56350"/>
                </a:lnTo>
                <a:cubicBezTo>
                  <a:pt x="94806" y="56350"/>
                  <a:pt x="96000" y="55152"/>
                  <a:pt x="96000" y="53675"/>
                </a:cubicBezTo>
                <a:cubicBezTo>
                  <a:pt x="96000" y="52198"/>
                  <a:pt x="94806" y="51001"/>
                  <a:pt x="93333" y="51001"/>
                </a:cubicBezTo>
                <a:close/>
                <a:moveTo>
                  <a:pt x="26666" y="38697"/>
                </a:moveTo>
                <a:cubicBezTo>
                  <a:pt x="25193" y="38697"/>
                  <a:pt x="24000" y="39894"/>
                  <a:pt x="24000" y="41371"/>
                </a:cubicBezTo>
                <a:cubicBezTo>
                  <a:pt x="24000" y="42848"/>
                  <a:pt x="25193" y="44046"/>
                  <a:pt x="26666" y="44046"/>
                </a:cubicBezTo>
                <a:lnTo>
                  <a:pt x="93333" y="44046"/>
                </a:lnTo>
                <a:cubicBezTo>
                  <a:pt x="94806" y="44046"/>
                  <a:pt x="96000" y="42848"/>
                  <a:pt x="96000" y="41371"/>
                </a:cubicBezTo>
                <a:cubicBezTo>
                  <a:pt x="96000" y="39894"/>
                  <a:pt x="94806" y="38697"/>
                  <a:pt x="93333" y="38697"/>
                </a:cubicBezTo>
                <a:close/>
                <a:moveTo>
                  <a:pt x="0" y="11366"/>
                </a:moveTo>
                <a:lnTo>
                  <a:pt x="6739" y="11366"/>
                </a:lnTo>
                <a:lnTo>
                  <a:pt x="6739" y="17459"/>
                </a:lnTo>
                <a:cubicBezTo>
                  <a:pt x="6739" y="22260"/>
                  <a:pt x="10619" y="26151"/>
                  <a:pt x="15405" y="26151"/>
                </a:cubicBezTo>
                <a:cubicBezTo>
                  <a:pt x="20192" y="26151"/>
                  <a:pt x="24072" y="22260"/>
                  <a:pt x="24072" y="17459"/>
                </a:cubicBezTo>
                <a:lnTo>
                  <a:pt x="24072" y="11366"/>
                </a:lnTo>
                <a:lnTo>
                  <a:pt x="29716" y="11366"/>
                </a:lnTo>
                <a:lnTo>
                  <a:pt x="29716" y="17459"/>
                </a:lnTo>
                <a:cubicBezTo>
                  <a:pt x="29716" y="22260"/>
                  <a:pt x="33597" y="26151"/>
                  <a:pt x="38383" y="26151"/>
                </a:cubicBezTo>
                <a:cubicBezTo>
                  <a:pt x="43170" y="26151"/>
                  <a:pt x="47050" y="22260"/>
                  <a:pt x="47050" y="17459"/>
                </a:cubicBezTo>
                <a:lnTo>
                  <a:pt x="47050" y="11366"/>
                </a:lnTo>
                <a:lnTo>
                  <a:pt x="52694" y="11366"/>
                </a:lnTo>
                <a:lnTo>
                  <a:pt x="52694" y="17459"/>
                </a:lnTo>
                <a:cubicBezTo>
                  <a:pt x="52694" y="22260"/>
                  <a:pt x="56574" y="26151"/>
                  <a:pt x="61361" y="26151"/>
                </a:cubicBezTo>
                <a:cubicBezTo>
                  <a:pt x="66147" y="26151"/>
                  <a:pt x="70028" y="22260"/>
                  <a:pt x="70028" y="17459"/>
                </a:cubicBezTo>
                <a:lnTo>
                  <a:pt x="70028" y="11366"/>
                </a:lnTo>
                <a:lnTo>
                  <a:pt x="75672" y="11366"/>
                </a:lnTo>
                <a:lnTo>
                  <a:pt x="75672" y="17459"/>
                </a:lnTo>
                <a:cubicBezTo>
                  <a:pt x="75672" y="22260"/>
                  <a:pt x="79552" y="26151"/>
                  <a:pt x="84339" y="26151"/>
                </a:cubicBezTo>
                <a:cubicBezTo>
                  <a:pt x="89125" y="26151"/>
                  <a:pt x="93005" y="22260"/>
                  <a:pt x="93005" y="17459"/>
                </a:cubicBezTo>
                <a:lnTo>
                  <a:pt x="93005" y="11366"/>
                </a:lnTo>
                <a:lnTo>
                  <a:pt x="98650" y="11366"/>
                </a:lnTo>
                <a:lnTo>
                  <a:pt x="98650" y="17459"/>
                </a:lnTo>
                <a:cubicBezTo>
                  <a:pt x="98650" y="22259"/>
                  <a:pt x="102530" y="26151"/>
                  <a:pt x="107316" y="26151"/>
                </a:cubicBezTo>
                <a:cubicBezTo>
                  <a:pt x="112103" y="26151"/>
                  <a:pt x="115983" y="22259"/>
                  <a:pt x="115983" y="17459"/>
                </a:cubicBezTo>
                <a:lnTo>
                  <a:pt x="115983" y="11366"/>
                </a:lnTo>
                <a:lnTo>
                  <a:pt x="120000" y="11366"/>
                </a:lnTo>
                <a:lnTo>
                  <a:pt x="120000" y="120000"/>
                </a:lnTo>
                <a:lnTo>
                  <a:pt x="0" y="120000"/>
                </a:lnTo>
                <a:close/>
                <a:moveTo>
                  <a:pt x="15405" y="0"/>
                </a:moveTo>
                <a:cubicBezTo>
                  <a:pt x="17983" y="0"/>
                  <a:pt x="20072" y="2095"/>
                  <a:pt x="20072" y="4680"/>
                </a:cubicBezTo>
                <a:lnTo>
                  <a:pt x="20072" y="18051"/>
                </a:lnTo>
                <a:cubicBezTo>
                  <a:pt x="20072" y="20636"/>
                  <a:pt x="17983" y="22732"/>
                  <a:pt x="15405" y="22732"/>
                </a:cubicBezTo>
                <a:cubicBezTo>
                  <a:pt x="12828" y="22732"/>
                  <a:pt x="10739" y="20636"/>
                  <a:pt x="10739" y="18051"/>
                </a:cubicBezTo>
                <a:lnTo>
                  <a:pt x="10739" y="4680"/>
                </a:lnTo>
                <a:cubicBezTo>
                  <a:pt x="10739" y="2095"/>
                  <a:pt x="12828" y="0"/>
                  <a:pt x="15405" y="0"/>
                </a:cubicBezTo>
                <a:close/>
                <a:moveTo>
                  <a:pt x="38383" y="0"/>
                </a:moveTo>
                <a:cubicBezTo>
                  <a:pt x="40960" y="0"/>
                  <a:pt x="43050" y="2095"/>
                  <a:pt x="43050" y="4680"/>
                </a:cubicBezTo>
                <a:lnTo>
                  <a:pt x="43050" y="18051"/>
                </a:lnTo>
                <a:cubicBezTo>
                  <a:pt x="43050" y="20636"/>
                  <a:pt x="40960" y="22732"/>
                  <a:pt x="38383" y="22732"/>
                </a:cubicBezTo>
                <a:cubicBezTo>
                  <a:pt x="35806" y="22732"/>
                  <a:pt x="33716" y="20636"/>
                  <a:pt x="33716" y="18051"/>
                </a:cubicBezTo>
                <a:lnTo>
                  <a:pt x="33716" y="4680"/>
                </a:lnTo>
                <a:cubicBezTo>
                  <a:pt x="33716" y="2095"/>
                  <a:pt x="35806" y="0"/>
                  <a:pt x="38383" y="0"/>
                </a:cubicBezTo>
                <a:close/>
                <a:moveTo>
                  <a:pt x="61361" y="0"/>
                </a:moveTo>
                <a:cubicBezTo>
                  <a:pt x="63938" y="0"/>
                  <a:pt x="66028" y="2095"/>
                  <a:pt x="66028" y="4680"/>
                </a:cubicBezTo>
                <a:lnTo>
                  <a:pt x="66028" y="18051"/>
                </a:lnTo>
                <a:cubicBezTo>
                  <a:pt x="66028" y="20636"/>
                  <a:pt x="63938" y="22731"/>
                  <a:pt x="61361" y="22731"/>
                </a:cubicBezTo>
                <a:cubicBezTo>
                  <a:pt x="58784" y="22731"/>
                  <a:pt x="56694" y="20636"/>
                  <a:pt x="56694" y="18051"/>
                </a:cubicBezTo>
                <a:lnTo>
                  <a:pt x="56694" y="4680"/>
                </a:lnTo>
                <a:cubicBezTo>
                  <a:pt x="56694" y="2095"/>
                  <a:pt x="58784" y="0"/>
                  <a:pt x="61361" y="0"/>
                </a:cubicBezTo>
                <a:close/>
                <a:moveTo>
                  <a:pt x="84339" y="0"/>
                </a:moveTo>
                <a:cubicBezTo>
                  <a:pt x="86916" y="0"/>
                  <a:pt x="89005" y="2095"/>
                  <a:pt x="89005" y="4680"/>
                </a:cubicBezTo>
                <a:lnTo>
                  <a:pt x="89005" y="18051"/>
                </a:lnTo>
                <a:cubicBezTo>
                  <a:pt x="89005" y="20636"/>
                  <a:pt x="86916" y="22731"/>
                  <a:pt x="84339" y="22731"/>
                </a:cubicBezTo>
                <a:cubicBezTo>
                  <a:pt x="81761" y="22731"/>
                  <a:pt x="79672" y="20636"/>
                  <a:pt x="79672" y="18051"/>
                </a:cubicBezTo>
                <a:lnTo>
                  <a:pt x="79672" y="4680"/>
                </a:lnTo>
                <a:cubicBezTo>
                  <a:pt x="79672" y="2095"/>
                  <a:pt x="81761" y="0"/>
                  <a:pt x="84339" y="0"/>
                </a:cubicBezTo>
                <a:close/>
                <a:moveTo>
                  <a:pt x="107316" y="0"/>
                </a:moveTo>
                <a:cubicBezTo>
                  <a:pt x="109894" y="0"/>
                  <a:pt x="111983" y="2095"/>
                  <a:pt x="111983" y="4680"/>
                </a:cubicBezTo>
                <a:lnTo>
                  <a:pt x="111983" y="18051"/>
                </a:lnTo>
                <a:cubicBezTo>
                  <a:pt x="111983" y="20636"/>
                  <a:pt x="109894" y="22731"/>
                  <a:pt x="107316" y="22731"/>
                </a:cubicBezTo>
                <a:cubicBezTo>
                  <a:pt x="104739" y="22731"/>
                  <a:pt x="102650" y="20636"/>
                  <a:pt x="102650" y="18051"/>
                </a:cubicBezTo>
                <a:lnTo>
                  <a:pt x="102650" y="4680"/>
                </a:lnTo>
                <a:cubicBezTo>
                  <a:pt x="102650" y="2095"/>
                  <a:pt x="104739" y="0"/>
                  <a:pt x="107316" y="0"/>
                </a:cubicBezTo>
                <a:close/>
              </a:path>
            </a:pathLst>
          </a:custGeom>
          <a:solidFill>
            <a:srgbClr val="1ED4DE"/>
          </a:solidFill>
          <a:ln>
            <a:noFill/>
          </a:ln>
        </p:spPr>
        <p:txBody>
          <a:bodyPr wrap="square" lIns="121868" tIns="60917" rIns="121868" bIns="60917" anchor="ctr" anchorCtr="0">
            <a:noAutofit/>
          </a:bodyPr>
          <a:lstStyle/>
          <a:p>
            <a:pPr algn="ctr" defTabSz="1218895"/>
            <a:endParaRPr sz="2399" kern="0">
              <a:solidFill>
                <a:srgbClr val="FFFFFF"/>
              </a:solidFill>
              <a:latin typeface="Arial"/>
              <a:ea typeface="Arial"/>
              <a:cs typeface="Arial"/>
              <a:sym typeface="Arial"/>
            </a:endParaRPr>
          </a:p>
        </p:txBody>
      </p:sp>
      <p:grpSp>
        <p:nvGrpSpPr>
          <p:cNvPr id="717" name="Shape 717"/>
          <p:cNvGrpSpPr/>
          <p:nvPr/>
        </p:nvGrpSpPr>
        <p:grpSpPr>
          <a:xfrm>
            <a:off x="8560868" y="2303034"/>
            <a:ext cx="3477144" cy="897784"/>
            <a:chOff x="2113657" y="4283315"/>
            <a:chExt cx="3647460" cy="673513"/>
          </a:xfrm>
        </p:grpSpPr>
        <p:sp>
          <p:nvSpPr>
            <p:cNvPr id="718" name="Shape 718"/>
            <p:cNvSpPr txBox="1"/>
            <p:nvPr/>
          </p:nvSpPr>
          <p:spPr>
            <a:xfrm>
              <a:off x="2113657" y="4495163"/>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a:solidFill>
                    <a:srgbClr val="595959"/>
                  </a:solidFill>
                  <a:latin typeface="Times New Roman" panose="02020603050405020304" pitchFamily="18" charset="0"/>
                  <a:ea typeface="Arial"/>
                  <a:cs typeface="Times New Roman" panose="02020603050405020304" pitchFamily="18" charset="0"/>
                </a:rPr>
                <a:t>120 months after sale services</a:t>
              </a:r>
            </a:p>
            <a:p>
              <a:pPr marL="285750" indent="-285750" defTabSz="1218895">
                <a:buFont typeface="Arial" panose="020B0604020202020204" pitchFamily="34" charset="0"/>
                <a:buChar char="•"/>
              </a:pPr>
              <a:r>
                <a:rPr lang="en-US" sz="1600" kern="0" dirty="0">
                  <a:solidFill>
                    <a:srgbClr val="595959"/>
                  </a:solidFill>
                  <a:latin typeface="Times New Roman" panose="02020603050405020304" pitchFamily="18" charset="0"/>
                  <a:ea typeface="Arial"/>
                  <a:cs typeface="Times New Roman" panose="02020603050405020304" pitchFamily="18" charset="0"/>
                </a:rPr>
                <a:t>12 months Guarantee</a:t>
              </a:r>
              <a:endParaRPr lang="en"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719" name="Shape 719"/>
            <p:cNvSpPr txBox="1"/>
            <p:nvPr/>
          </p:nvSpPr>
          <p:spPr>
            <a:xfrm>
              <a:off x="2113658" y="4283315"/>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sym typeface="Arial"/>
                </a:rPr>
                <a:t>After sale services/ Guarantee</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grpSp>
        <p:nvGrpSpPr>
          <p:cNvPr id="720" name="Shape 720"/>
          <p:cNvGrpSpPr/>
          <p:nvPr/>
        </p:nvGrpSpPr>
        <p:grpSpPr>
          <a:xfrm>
            <a:off x="8560867" y="4109351"/>
            <a:ext cx="3627958" cy="897784"/>
            <a:chOff x="2113657" y="4283314"/>
            <a:chExt cx="3647460" cy="673513"/>
          </a:xfrm>
        </p:grpSpPr>
        <p:sp>
          <p:nvSpPr>
            <p:cNvPr id="721" name="Shape 721"/>
            <p:cNvSpPr txBox="1"/>
            <p:nvPr/>
          </p:nvSpPr>
          <p:spPr>
            <a:xfrm>
              <a:off x="2113657" y="4495162"/>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pt-BR" sz="1600" kern="0" dirty="0">
                  <a:solidFill>
                    <a:srgbClr val="595959"/>
                  </a:solidFill>
                  <a:latin typeface="Times New Roman" panose="02020603050405020304" pitchFamily="18" charset="0"/>
                  <a:ea typeface="Arial"/>
                  <a:cs typeface="Times New Roman" panose="02020603050405020304" pitchFamily="18" charset="0"/>
                  <a:sym typeface="Arial"/>
                </a:rPr>
                <a:t>ISO </a:t>
              </a:r>
              <a:r>
                <a:rPr lang="pt-BR" sz="1600" kern="0" dirty="0" smtClean="0">
                  <a:solidFill>
                    <a:srgbClr val="595959"/>
                  </a:solidFill>
                  <a:latin typeface="Times New Roman" panose="02020603050405020304" pitchFamily="18" charset="0"/>
                  <a:ea typeface="Arial"/>
                  <a:cs typeface="Times New Roman" panose="02020603050405020304" pitchFamily="18" charset="0"/>
                  <a:sym typeface="Arial"/>
                </a:rPr>
                <a:t>9001 , </a:t>
              </a:r>
              <a:r>
                <a:rPr lang="pt-BR" sz="1600" kern="0" dirty="0">
                  <a:solidFill>
                    <a:srgbClr val="595959"/>
                  </a:solidFill>
                  <a:latin typeface="Times New Roman" panose="02020603050405020304" pitchFamily="18" charset="0"/>
                  <a:ea typeface="Arial"/>
                  <a:cs typeface="Times New Roman" panose="02020603050405020304" pitchFamily="18" charset="0"/>
                  <a:sym typeface="Arial"/>
                </a:rPr>
                <a:t>ISO 13485 </a:t>
              </a:r>
              <a:endParaRPr lang="pt-BR" sz="1600" kern="0" dirty="0" smtClean="0">
                <a:solidFill>
                  <a:srgbClr val="595959"/>
                </a:solidFill>
                <a:latin typeface="Times New Roman" panose="02020603050405020304" pitchFamily="18" charset="0"/>
                <a:ea typeface="Arial"/>
                <a:cs typeface="Times New Roman" panose="02020603050405020304" pitchFamily="18" charset="0"/>
                <a:sym typeface="Arial"/>
              </a:endParaRPr>
            </a:p>
            <a:p>
              <a:pPr marL="285750" indent="-285750" defTabSz="1218895">
                <a:buFont typeface="Arial" panose="020B0604020202020204" pitchFamily="34" charset="0"/>
                <a:buChar char="•"/>
              </a:pPr>
              <a:r>
                <a:rPr lang="pt-BR" sz="1600" kern="0" dirty="0" smtClean="0">
                  <a:solidFill>
                    <a:srgbClr val="595959"/>
                  </a:solidFill>
                  <a:latin typeface="Times New Roman" panose="02020603050405020304" pitchFamily="18" charset="0"/>
                  <a:ea typeface="Arial"/>
                  <a:cs typeface="Times New Roman" panose="02020603050405020304" pitchFamily="18" charset="0"/>
                  <a:sym typeface="Arial"/>
                </a:rPr>
                <a:t>CE </a:t>
              </a:r>
              <a:r>
                <a:rPr lang="pt-BR" sz="1600" kern="0" dirty="0">
                  <a:solidFill>
                    <a:srgbClr val="595959"/>
                  </a:solidFill>
                  <a:latin typeface="Times New Roman" panose="02020603050405020304" pitchFamily="18" charset="0"/>
                  <a:ea typeface="Arial"/>
                  <a:cs typeface="Times New Roman" panose="02020603050405020304" pitchFamily="18" charset="0"/>
                  <a:sym typeface="Arial"/>
                </a:rPr>
                <a:t>pending </a:t>
              </a:r>
              <a:endParaRPr lang="pt-BR" sz="1600" kern="0" dirty="0" smtClean="0">
                <a:solidFill>
                  <a:srgbClr val="595959"/>
                </a:solidFill>
                <a:latin typeface="Times New Roman" panose="02020603050405020304" pitchFamily="18" charset="0"/>
                <a:ea typeface="Arial"/>
                <a:cs typeface="Times New Roman" panose="02020603050405020304" pitchFamily="18" charset="0"/>
                <a:sym typeface="Arial"/>
              </a:endParaRPr>
            </a:p>
            <a:p>
              <a:pPr marL="285750" indent="-285750" defTabSz="1218895">
                <a:buFont typeface="Arial" panose="020B0604020202020204" pitchFamily="34" charset="0"/>
                <a:buChar char="•"/>
              </a:pPr>
              <a:r>
                <a:rPr lang="pt-BR" sz="1600" kern="0" dirty="0" smtClean="0">
                  <a:solidFill>
                    <a:srgbClr val="595959"/>
                  </a:solidFill>
                  <a:latin typeface="Times New Roman" panose="02020603050405020304" pitchFamily="18" charset="0"/>
                  <a:ea typeface="Arial"/>
                  <a:cs typeface="Times New Roman" panose="02020603050405020304" pitchFamily="18" charset="0"/>
                  <a:sym typeface="Arial"/>
                </a:rPr>
                <a:t>Production </a:t>
              </a:r>
              <a:r>
                <a:rPr lang="pt-BR" sz="1600" kern="0" dirty="0">
                  <a:solidFill>
                    <a:srgbClr val="595959"/>
                  </a:solidFill>
                  <a:latin typeface="Times New Roman" panose="02020603050405020304" pitchFamily="18" charset="0"/>
                  <a:ea typeface="Arial"/>
                  <a:cs typeface="Times New Roman" panose="02020603050405020304" pitchFamily="18" charset="0"/>
                  <a:sym typeface="Arial"/>
                </a:rPr>
                <a:t>License from MOH</a:t>
              </a:r>
            </a:p>
          </p:txBody>
        </p:sp>
        <p:sp>
          <p:nvSpPr>
            <p:cNvPr id="722" name="Shape 722"/>
            <p:cNvSpPr txBox="1"/>
            <p:nvPr/>
          </p:nvSpPr>
          <p:spPr>
            <a:xfrm>
              <a:off x="2113658" y="4283314"/>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sym typeface="Arial"/>
                </a:rPr>
                <a:t>Standards and legally certificates:</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30" name="Shape 451"/>
          <p:cNvSpPr/>
          <p:nvPr/>
        </p:nvSpPr>
        <p:spPr>
          <a:xfrm rot="1795255">
            <a:off x="8958484" y="273676"/>
            <a:ext cx="356158" cy="656509"/>
          </a:xfrm>
          <a:custGeom>
            <a:avLst/>
            <a:gdLst/>
            <a:ahLst/>
            <a:cxnLst/>
            <a:rect l="0" t="0" r="0" b="0"/>
            <a:pathLst>
              <a:path w="120000" h="120000" extrusionOk="0">
                <a:moveTo>
                  <a:pt x="60041" y="0"/>
                </a:moveTo>
                <a:cubicBezTo>
                  <a:pt x="68312" y="142"/>
                  <a:pt x="77049" y="3617"/>
                  <a:pt x="77802" y="9249"/>
                </a:cubicBezTo>
                <a:cubicBezTo>
                  <a:pt x="79731" y="16341"/>
                  <a:pt x="68983" y="18083"/>
                  <a:pt x="72034" y="26607"/>
                </a:cubicBezTo>
                <a:lnTo>
                  <a:pt x="120000" y="26607"/>
                </a:lnTo>
                <a:lnTo>
                  <a:pt x="120000" y="53320"/>
                </a:lnTo>
                <a:cubicBezTo>
                  <a:pt x="105180" y="54850"/>
                  <a:pt x="101982" y="49006"/>
                  <a:pt x="89415" y="50069"/>
                </a:cubicBezTo>
                <a:cubicBezTo>
                  <a:pt x="79319" y="50489"/>
                  <a:pt x="73089" y="55363"/>
                  <a:pt x="72833" y="59977"/>
                </a:cubicBezTo>
                <a:cubicBezTo>
                  <a:pt x="73004" y="64029"/>
                  <a:pt x="79442" y="70012"/>
                  <a:pt x="91464" y="70060"/>
                </a:cubicBezTo>
                <a:cubicBezTo>
                  <a:pt x="106013" y="69226"/>
                  <a:pt x="103877" y="65247"/>
                  <a:pt x="120000" y="65606"/>
                </a:cubicBezTo>
                <a:lnTo>
                  <a:pt x="120000" y="93541"/>
                </a:lnTo>
                <a:lnTo>
                  <a:pt x="70059" y="93541"/>
                </a:lnTo>
                <a:cubicBezTo>
                  <a:pt x="69329" y="102697"/>
                  <a:pt x="76533" y="101447"/>
                  <a:pt x="78036" y="109608"/>
                </a:cubicBezTo>
                <a:cubicBezTo>
                  <a:pt x="77950" y="116314"/>
                  <a:pt x="67224" y="119904"/>
                  <a:pt x="59959" y="120000"/>
                </a:cubicBezTo>
                <a:cubicBezTo>
                  <a:pt x="51687" y="119857"/>
                  <a:pt x="42950" y="116382"/>
                  <a:pt x="42197" y="110750"/>
                </a:cubicBezTo>
                <a:cubicBezTo>
                  <a:pt x="40279" y="103699"/>
                  <a:pt x="50892" y="101936"/>
                  <a:pt x="47995" y="93541"/>
                </a:cubicBezTo>
                <a:lnTo>
                  <a:pt x="0" y="93541"/>
                </a:lnTo>
                <a:lnTo>
                  <a:pt x="0" y="66075"/>
                </a:lnTo>
                <a:cubicBezTo>
                  <a:pt x="15368" y="64341"/>
                  <a:pt x="18478" y="70364"/>
                  <a:pt x="31219" y="69286"/>
                </a:cubicBezTo>
                <a:cubicBezTo>
                  <a:pt x="41315" y="68866"/>
                  <a:pt x="47545" y="63992"/>
                  <a:pt x="47801" y="59379"/>
                </a:cubicBezTo>
                <a:cubicBezTo>
                  <a:pt x="47631" y="55326"/>
                  <a:pt x="41193" y="49343"/>
                  <a:pt x="29171" y="49296"/>
                </a:cubicBezTo>
                <a:cubicBezTo>
                  <a:pt x="14433" y="50140"/>
                  <a:pt x="16816" y="54212"/>
                  <a:pt x="0" y="53739"/>
                </a:cubicBezTo>
                <a:lnTo>
                  <a:pt x="0" y="26607"/>
                </a:lnTo>
                <a:lnTo>
                  <a:pt x="49932" y="26607"/>
                </a:lnTo>
                <a:cubicBezTo>
                  <a:pt x="50748" y="17288"/>
                  <a:pt x="43474" y="18596"/>
                  <a:pt x="41963" y="10391"/>
                </a:cubicBezTo>
                <a:cubicBezTo>
                  <a:pt x="42049" y="3685"/>
                  <a:pt x="52775" y="95"/>
                  <a:pt x="60041" y="0"/>
                </a:cubicBezTo>
                <a:close/>
              </a:path>
            </a:pathLst>
          </a:custGeom>
          <a:solidFill>
            <a:srgbClr val="F4BD2D"/>
          </a:solidFill>
          <a:ln>
            <a:noFill/>
          </a:ln>
          <a:scene3d>
            <a:camera prst="orthographicFront">
              <a:rot lat="0" lon="0" rev="7200000"/>
            </a:camera>
            <a:lightRig rig="threePt" dir="t"/>
          </a:scene3d>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grpSp>
        <p:nvGrpSpPr>
          <p:cNvPr id="19" name="Shape 717"/>
          <p:cNvGrpSpPr/>
          <p:nvPr/>
        </p:nvGrpSpPr>
        <p:grpSpPr>
          <a:xfrm>
            <a:off x="8560868" y="6013117"/>
            <a:ext cx="3253608" cy="897784"/>
            <a:chOff x="2113657" y="4283315"/>
            <a:chExt cx="3647460" cy="673513"/>
          </a:xfrm>
        </p:grpSpPr>
        <p:sp>
          <p:nvSpPr>
            <p:cNvPr id="21" name="Shape 718"/>
            <p:cNvSpPr txBox="1"/>
            <p:nvPr/>
          </p:nvSpPr>
          <p:spPr>
            <a:xfrm>
              <a:off x="2113657" y="4495163"/>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 2,080.00 USD</a:t>
              </a:r>
              <a:endPar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22" name="Shape 719"/>
            <p:cNvSpPr txBox="1"/>
            <p:nvPr/>
          </p:nvSpPr>
          <p:spPr>
            <a:xfrm>
              <a:off x="2113658" y="4283315"/>
              <a:ext cx="3647459" cy="276999"/>
            </a:xfrm>
            <a:prstGeom prst="rect">
              <a:avLst/>
            </a:prstGeom>
            <a:noFill/>
            <a:ln>
              <a:noFill/>
            </a:ln>
          </p:spPr>
          <p:txBody>
            <a:bodyPr wrap="square" lIns="121868" tIns="60917" rIns="121868" bIns="60917" anchor="t" anchorCtr="0">
              <a:noAutofit/>
            </a:bodyPr>
            <a:lstStyle/>
            <a:p>
              <a:pPr defTabSz="1218895"/>
              <a:r>
                <a:rPr lang="en-US" b="1" kern="0" dirty="0" smtClean="0">
                  <a:solidFill>
                    <a:srgbClr val="595959"/>
                  </a:solidFill>
                  <a:latin typeface="Times New Roman" panose="02020603050405020304" pitchFamily="18" charset="0"/>
                  <a:ea typeface="Arial"/>
                  <a:cs typeface="Times New Roman" panose="02020603050405020304" pitchFamily="18" charset="0"/>
                  <a:sym typeface="Arial"/>
                </a:rPr>
                <a:t>Sales’ Price</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pic>
        <p:nvPicPr>
          <p:cNvPr id="23" name="Picture 22"/>
          <p:cNvPicPr/>
          <p:nvPr/>
        </p:nvPicPr>
        <p:blipFill rotWithShape="1">
          <a:blip r:embed="rId3" cstate="print">
            <a:extLst>
              <a:ext uri="{28A0092B-C50C-407E-A947-70E740481C1C}">
                <a14:useLocalDpi xmlns:a14="http://schemas.microsoft.com/office/drawing/2010/main" val="0"/>
              </a:ext>
            </a:extLst>
          </a:blip>
          <a:srcRect l="11283" t="5113" r="12674"/>
          <a:stretch/>
        </p:blipFill>
        <p:spPr>
          <a:xfrm>
            <a:off x="4078801" y="0"/>
            <a:ext cx="2292908" cy="4242864"/>
          </a:xfrm>
          <a:prstGeom prst="rect">
            <a:avLst/>
          </a:prstGeom>
        </p:spPr>
      </p:pic>
      <p:pic>
        <p:nvPicPr>
          <p:cNvPr id="25" name="Picture 24"/>
          <p:cNvPicPr/>
          <p:nvPr/>
        </p:nvPicPr>
        <p:blipFill>
          <a:blip r:embed="rId4" cstate="print">
            <a:extLst>
              <a:ext uri="{28A0092B-C50C-407E-A947-70E740481C1C}">
                <a14:useLocalDpi xmlns:a14="http://schemas.microsoft.com/office/drawing/2010/main" val="0"/>
              </a:ext>
            </a:extLst>
          </a:blip>
          <a:stretch>
            <a:fillRect/>
          </a:stretch>
        </p:blipFill>
        <p:spPr>
          <a:xfrm>
            <a:off x="4078802" y="4242865"/>
            <a:ext cx="3996807" cy="2615136"/>
          </a:xfrm>
          <a:prstGeom prst="rect">
            <a:avLst/>
          </a:prstGeom>
        </p:spPr>
      </p:pic>
      <p:pic>
        <p:nvPicPr>
          <p:cNvPr id="26" name="Picture 25"/>
          <p:cNvPicPr/>
          <p:nvPr/>
        </p:nvPicPr>
        <p:blipFill>
          <a:blip r:embed="rId5" cstate="print">
            <a:extLst>
              <a:ext uri="{28A0092B-C50C-407E-A947-70E740481C1C}">
                <a14:useLocalDpi xmlns:a14="http://schemas.microsoft.com/office/drawing/2010/main" val="0"/>
              </a:ext>
            </a:extLst>
          </a:blip>
          <a:stretch>
            <a:fillRect/>
          </a:stretch>
        </p:blipFill>
        <p:spPr>
          <a:xfrm>
            <a:off x="6371709" y="457200"/>
            <a:ext cx="1703900" cy="3657600"/>
          </a:xfrm>
          <a:prstGeom prst="rect">
            <a:avLst/>
          </a:prstGeom>
        </p:spPr>
      </p:pic>
      <p:pic>
        <p:nvPicPr>
          <p:cNvPr id="5" name="Picture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5611" y="597512"/>
            <a:ext cx="2987990" cy="1072161"/>
          </a:xfrm>
          <a:prstGeom prst="rect">
            <a:avLst/>
          </a:prstGeom>
        </p:spPr>
      </p:pic>
      <p:sp>
        <p:nvSpPr>
          <p:cNvPr id="24" name="Shape 974"/>
          <p:cNvSpPr/>
          <p:nvPr/>
        </p:nvSpPr>
        <p:spPr>
          <a:xfrm rot="10800000">
            <a:off x="8959685" y="5491253"/>
            <a:ext cx="353751" cy="528546"/>
          </a:xfrm>
          <a:custGeom>
            <a:avLst/>
            <a:gdLst/>
            <a:ahLst/>
            <a:cxnLst/>
            <a:rect l="0" t="0" r="0" b="0"/>
            <a:pathLst>
              <a:path w="120000" h="120000" extrusionOk="0">
                <a:moveTo>
                  <a:pt x="51597" y="50921"/>
                </a:moveTo>
                <a:lnTo>
                  <a:pt x="51597" y="19698"/>
                </a:lnTo>
                <a:cubicBezTo>
                  <a:pt x="47669" y="20191"/>
                  <a:pt x="43916" y="21082"/>
                  <a:pt x="40531" y="22332"/>
                </a:cubicBezTo>
                <a:cubicBezTo>
                  <a:pt x="30598" y="26001"/>
                  <a:pt x="25457" y="32166"/>
                  <a:pt x="27169" y="38355"/>
                </a:cubicBezTo>
                <a:cubicBezTo>
                  <a:pt x="29239" y="46431"/>
                  <a:pt x="39005" y="49155"/>
                  <a:pt x="51597" y="50921"/>
                </a:cubicBezTo>
                <a:close/>
                <a:moveTo>
                  <a:pt x="67852" y="100379"/>
                </a:moveTo>
                <a:cubicBezTo>
                  <a:pt x="71963" y="99887"/>
                  <a:pt x="75901" y="98973"/>
                  <a:pt x="79437" y="97667"/>
                </a:cubicBezTo>
                <a:cubicBezTo>
                  <a:pt x="89370" y="93998"/>
                  <a:pt x="94511" y="87833"/>
                  <a:pt x="92799" y="81644"/>
                </a:cubicBezTo>
                <a:cubicBezTo>
                  <a:pt x="89506" y="73388"/>
                  <a:pt x="79840" y="69732"/>
                  <a:pt x="67852" y="67361"/>
                </a:cubicBezTo>
                <a:close/>
                <a:moveTo>
                  <a:pt x="67852" y="120000"/>
                </a:moveTo>
                <a:lnTo>
                  <a:pt x="51597" y="120000"/>
                </a:lnTo>
                <a:lnTo>
                  <a:pt x="51597" y="114256"/>
                </a:lnTo>
                <a:cubicBezTo>
                  <a:pt x="45417" y="113829"/>
                  <a:pt x="39328" y="112890"/>
                  <a:pt x="33554" y="111448"/>
                </a:cubicBezTo>
                <a:cubicBezTo>
                  <a:pt x="13606" y="106463"/>
                  <a:pt x="696" y="96271"/>
                  <a:pt x="0" y="84958"/>
                </a:cubicBezTo>
                <a:lnTo>
                  <a:pt x="26861" y="84529"/>
                </a:lnTo>
                <a:cubicBezTo>
                  <a:pt x="27245" y="90776"/>
                  <a:pt x="34374" y="96404"/>
                  <a:pt x="45389" y="99156"/>
                </a:cubicBezTo>
                <a:cubicBezTo>
                  <a:pt x="47394" y="99657"/>
                  <a:pt x="49467" y="100048"/>
                  <a:pt x="51597" y="100293"/>
                </a:cubicBezTo>
                <a:lnTo>
                  <a:pt x="51597" y="64682"/>
                </a:lnTo>
                <a:cubicBezTo>
                  <a:pt x="30368" y="61567"/>
                  <a:pt x="7690" y="58004"/>
                  <a:pt x="556" y="40045"/>
                </a:cubicBezTo>
                <a:cubicBezTo>
                  <a:pt x="-2422" y="28913"/>
                  <a:pt x="6883" y="17850"/>
                  <a:pt x="24755" y="11249"/>
                </a:cubicBezTo>
                <a:cubicBezTo>
                  <a:pt x="32832" y="8265"/>
                  <a:pt x="42066" y="6412"/>
                  <a:pt x="51597" y="5737"/>
                </a:cubicBezTo>
                <a:lnTo>
                  <a:pt x="51597" y="0"/>
                </a:lnTo>
                <a:lnTo>
                  <a:pt x="67852" y="0"/>
                </a:lnTo>
                <a:lnTo>
                  <a:pt x="67852" y="5703"/>
                </a:lnTo>
                <a:cubicBezTo>
                  <a:pt x="74209" y="6118"/>
                  <a:pt x="80479" y="7068"/>
                  <a:pt x="86414" y="8551"/>
                </a:cubicBezTo>
                <a:cubicBezTo>
                  <a:pt x="106363" y="13536"/>
                  <a:pt x="119273" y="23728"/>
                  <a:pt x="119969" y="35041"/>
                </a:cubicBezTo>
                <a:lnTo>
                  <a:pt x="93108" y="35470"/>
                </a:lnTo>
                <a:cubicBezTo>
                  <a:pt x="92723" y="29223"/>
                  <a:pt x="85594" y="23595"/>
                  <a:pt x="74579" y="20843"/>
                </a:cubicBezTo>
                <a:cubicBezTo>
                  <a:pt x="72410" y="20301"/>
                  <a:pt x="70160" y="19888"/>
                  <a:pt x="67852" y="19639"/>
                </a:cubicBezTo>
                <a:lnTo>
                  <a:pt x="67852" y="52969"/>
                </a:lnTo>
                <a:cubicBezTo>
                  <a:pt x="88284" y="55535"/>
                  <a:pt x="110482" y="59921"/>
                  <a:pt x="119411" y="79734"/>
                </a:cubicBezTo>
                <a:cubicBezTo>
                  <a:pt x="122511" y="90942"/>
                  <a:pt x="113201" y="102106"/>
                  <a:pt x="95213" y="108750"/>
                </a:cubicBezTo>
                <a:cubicBezTo>
                  <a:pt x="86990" y="111788"/>
                  <a:pt x="77568" y="113654"/>
                  <a:pt x="67852" y="114293"/>
                </a:cubicBezTo>
                <a:close/>
              </a:path>
            </a:pathLst>
          </a:custGeom>
          <a:solidFill>
            <a:schemeClr val="accent3">
              <a:lumMod val="75000"/>
            </a:schemeClr>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dk1"/>
              </a:solidFill>
              <a:latin typeface="Arial"/>
              <a:ea typeface="Arial"/>
              <a:cs typeface="Arial"/>
              <a:sym typeface="Arial"/>
            </a:endParaRPr>
          </a:p>
        </p:txBody>
      </p:sp>
      <p:sp>
        <p:nvSpPr>
          <p:cNvPr id="27" name="Shape 450"/>
          <p:cNvSpPr/>
          <p:nvPr/>
        </p:nvSpPr>
        <p:spPr>
          <a:xfrm>
            <a:off x="8841213" y="3505200"/>
            <a:ext cx="590697" cy="565118"/>
          </a:xfrm>
          <a:custGeom>
            <a:avLst/>
            <a:gdLst/>
            <a:ahLst/>
            <a:cxnLst/>
            <a:rect l="0" t="0" r="0" b="0"/>
            <a:pathLst>
              <a:path w="120000" h="120000" extrusionOk="0">
                <a:moveTo>
                  <a:pt x="65274" y="39473"/>
                </a:moveTo>
                <a:cubicBezTo>
                  <a:pt x="53599" y="36371"/>
                  <a:pt x="41599" y="43242"/>
                  <a:pt x="38470" y="54820"/>
                </a:cubicBezTo>
                <a:cubicBezTo>
                  <a:pt x="35342" y="66398"/>
                  <a:pt x="42270" y="78299"/>
                  <a:pt x="53945" y="81402"/>
                </a:cubicBezTo>
                <a:cubicBezTo>
                  <a:pt x="65620" y="84504"/>
                  <a:pt x="77621" y="77633"/>
                  <a:pt x="80749" y="66055"/>
                </a:cubicBezTo>
                <a:cubicBezTo>
                  <a:pt x="83877" y="54477"/>
                  <a:pt x="76949" y="42576"/>
                  <a:pt x="65274" y="39473"/>
                </a:cubicBezTo>
                <a:close/>
                <a:moveTo>
                  <a:pt x="69168" y="25060"/>
                </a:moveTo>
                <a:cubicBezTo>
                  <a:pt x="88870" y="30296"/>
                  <a:pt x="100561" y="50379"/>
                  <a:pt x="95282" y="69917"/>
                </a:cubicBezTo>
                <a:cubicBezTo>
                  <a:pt x="90003" y="89455"/>
                  <a:pt x="69753" y="101050"/>
                  <a:pt x="50051" y="95815"/>
                </a:cubicBezTo>
                <a:cubicBezTo>
                  <a:pt x="30350" y="90579"/>
                  <a:pt x="18658" y="70496"/>
                  <a:pt x="23937" y="50958"/>
                </a:cubicBezTo>
                <a:cubicBezTo>
                  <a:pt x="29216" y="31420"/>
                  <a:pt x="49467" y="19825"/>
                  <a:pt x="69168" y="25060"/>
                </a:cubicBezTo>
                <a:close/>
                <a:moveTo>
                  <a:pt x="70584" y="19819"/>
                </a:moveTo>
                <a:cubicBezTo>
                  <a:pt x="47964" y="13808"/>
                  <a:pt x="24713" y="27121"/>
                  <a:pt x="18652" y="49554"/>
                </a:cubicBezTo>
                <a:cubicBezTo>
                  <a:pt x="12591" y="71987"/>
                  <a:pt x="26015" y="95045"/>
                  <a:pt x="48635" y="101056"/>
                </a:cubicBezTo>
                <a:cubicBezTo>
                  <a:pt x="71255" y="107067"/>
                  <a:pt x="94506" y="93754"/>
                  <a:pt x="100567" y="71321"/>
                </a:cubicBezTo>
                <a:cubicBezTo>
                  <a:pt x="106628" y="48888"/>
                  <a:pt x="93204" y="25830"/>
                  <a:pt x="70584" y="19819"/>
                </a:cubicBezTo>
                <a:close/>
                <a:moveTo>
                  <a:pt x="120000" y="28418"/>
                </a:moveTo>
                <a:lnTo>
                  <a:pt x="119819" y="29085"/>
                </a:lnTo>
                <a:lnTo>
                  <a:pt x="119636" y="28804"/>
                </a:lnTo>
                <a:close/>
                <a:moveTo>
                  <a:pt x="84120" y="4683"/>
                </a:moveTo>
                <a:lnTo>
                  <a:pt x="83867" y="19572"/>
                </a:lnTo>
                <a:lnTo>
                  <a:pt x="83406" y="19449"/>
                </a:lnTo>
                <a:cubicBezTo>
                  <a:pt x="87163" y="21546"/>
                  <a:pt x="90559" y="24117"/>
                  <a:pt x="93431" y="27166"/>
                </a:cubicBezTo>
                <a:lnTo>
                  <a:pt x="106796" y="23870"/>
                </a:lnTo>
                <a:lnTo>
                  <a:pt x="115363" y="39849"/>
                </a:lnTo>
                <a:lnTo>
                  <a:pt x="105840" y="48364"/>
                </a:lnTo>
                <a:cubicBezTo>
                  <a:pt x="107034" y="52676"/>
                  <a:pt x="107596" y="57191"/>
                  <a:pt x="107394" y="61781"/>
                </a:cubicBezTo>
                <a:lnTo>
                  <a:pt x="119289" y="68330"/>
                </a:lnTo>
                <a:lnTo>
                  <a:pt x="114566" y="85810"/>
                </a:lnTo>
                <a:lnTo>
                  <a:pt x="100132" y="85570"/>
                </a:lnTo>
                <a:cubicBezTo>
                  <a:pt x="98307" y="88594"/>
                  <a:pt x="96096" y="91321"/>
                  <a:pt x="93619" y="93756"/>
                </a:cubicBezTo>
                <a:lnTo>
                  <a:pt x="98359" y="106025"/>
                </a:lnTo>
                <a:lnTo>
                  <a:pt x="83411" y="116405"/>
                </a:lnTo>
                <a:lnTo>
                  <a:pt x="72073" y="106643"/>
                </a:lnTo>
                <a:lnTo>
                  <a:pt x="73453" y="105685"/>
                </a:lnTo>
                <a:cubicBezTo>
                  <a:pt x="69110" y="107079"/>
                  <a:pt x="64517" y="107749"/>
                  <a:pt x="59835" y="107723"/>
                </a:cubicBezTo>
                <a:lnTo>
                  <a:pt x="52963" y="119999"/>
                </a:lnTo>
                <a:lnTo>
                  <a:pt x="35336" y="115316"/>
                </a:lnTo>
                <a:lnTo>
                  <a:pt x="35574" y="101277"/>
                </a:lnTo>
                <a:cubicBezTo>
                  <a:pt x="31839" y="99165"/>
                  <a:pt x="28466" y="96583"/>
                  <a:pt x="25614" y="93529"/>
                </a:cubicBezTo>
                <a:lnTo>
                  <a:pt x="25843" y="94015"/>
                </a:lnTo>
                <a:lnTo>
                  <a:pt x="11102" y="96847"/>
                </a:lnTo>
                <a:lnTo>
                  <a:pt x="3390" y="80445"/>
                </a:lnTo>
                <a:lnTo>
                  <a:pt x="13359" y="72429"/>
                </a:lnTo>
                <a:cubicBezTo>
                  <a:pt x="12295" y="68561"/>
                  <a:pt x="11739" y="64530"/>
                  <a:pt x="11738" y="60428"/>
                </a:cubicBezTo>
                <a:lnTo>
                  <a:pt x="0" y="53965"/>
                </a:lnTo>
                <a:lnTo>
                  <a:pt x="4723" y="36484"/>
                </a:lnTo>
                <a:lnTo>
                  <a:pt x="18174" y="36709"/>
                </a:lnTo>
                <a:cubicBezTo>
                  <a:pt x="19999" y="33515"/>
                  <a:pt x="22203" y="30603"/>
                  <a:pt x="24696" y="27997"/>
                </a:cubicBezTo>
                <a:lnTo>
                  <a:pt x="20190" y="14215"/>
                </a:lnTo>
                <a:lnTo>
                  <a:pt x="35666" y="4625"/>
                </a:lnTo>
                <a:lnTo>
                  <a:pt x="46473" y="14962"/>
                </a:lnTo>
                <a:lnTo>
                  <a:pt x="46365" y="15030"/>
                </a:lnTo>
                <a:cubicBezTo>
                  <a:pt x="50613" y="13704"/>
                  <a:pt x="55098" y="13091"/>
                  <a:pt x="59667" y="13141"/>
                </a:cubicBezTo>
                <a:lnTo>
                  <a:pt x="59206" y="13018"/>
                </a:lnTo>
                <a:lnTo>
                  <a:pt x="66493" y="0"/>
                </a:lnTo>
                <a:close/>
              </a:path>
            </a:pathLst>
          </a:custGeom>
          <a:solidFill>
            <a:srgbClr val="E62949"/>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Tree>
    <p:extLst>
      <p:ext uri="{BB962C8B-B14F-4D97-AF65-F5344CB8AC3E}">
        <p14:creationId xmlns:p14="http://schemas.microsoft.com/office/powerpoint/2010/main" val="4199544869"/>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704"/>
        <p:cNvGrpSpPr/>
        <p:nvPr/>
      </p:nvGrpSpPr>
      <p:grpSpPr>
        <a:xfrm>
          <a:off x="0" y="0"/>
          <a:ext cx="0" cy="0"/>
          <a:chOff x="0" y="0"/>
          <a:chExt cx="0" cy="0"/>
        </a:xfrm>
      </p:grpSpPr>
      <p:sp>
        <p:nvSpPr>
          <p:cNvPr id="707" name="Shape 707"/>
          <p:cNvSpPr txBox="1"/>
          <p:nvPr/>
        </p:nvSpPr>
        <p:spPr>
          <a:xfrm>
            <a:off x="455612" y="3200400"/>
            <a:ext cx="4038600" cy="3076964"/>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kern="0" dirty="0">
                <a:solidFill>
                  <a:srgbClr val="3F3F3F"/>
                </a:solidFill>
                <a:latin typeface="Times New Roman" panose="02020603050405020304" pitchFamily="18" charset="0"/>
                <a:ea typeface="Arial"/>
                <a:cs typeface="Times New Roman" panose="02020603050405020304" pitchFamily="18" charset="0"/>
                <a:sym typeface="Arial"/>
              </a:rPr>
              <a:t>Noscapine is a </a:t>
            </a:r>
            <a:r>
              <a:rPr lang="en-US" kern="0" dirty="0" err="1">
                <a:solidFill>
                  <a:srgbClr val="3F3F3F"/>
                </a:solidFill>
                <a:latin typeface="Times New Roman" panose="02020603050405020304" pitchFamily="18" charset="0"/>
                <a:ea typeface="Arial"/>
                <a:cs typeface="Times New Roman" panose="02020603050405020304" pitchFamily="18" charset="0"/>
                <a:sym typeface="Arial"/>
              </a:rPr>
              <a:t>benzylisoquinoline</a:t>
            </a:r>
            <a:r>
              <a:rPr lang="en-US" kern="0" dirty="0">
                <a:solidFill>
                  <a:srgbClr val="3F3F3F"/>
                </a:solidFill>
                <a:latin typeface="Times New Roman" panose="02020603050405020304" pitchFamily="18" charset="0"/>
                <a:ea typeface="Arial"/>
                <a:cs typeface="Times New Roman" panose="02020603050405020304" pitchFamily="18" charset="0"/>
                <a:sym typeface="Arial"/>
              </a:rPr>
              <a:t> alkaloid from plants of the poppy family. It acts </a:t>
            </a:r>
            <a:r>
              <a:rPr lang="en-US" kern="0" dirty="0" smtClean="0">
                <a:solidFill>
                  <a:srgbClr val="3F3F3F"/>
                </a:solidFill>
                <a:latin typeface="Times New Roman" panose="02020603050405020304" pitchFamily="18" charset="0"/>
                <a:ea typeface="Arial"/>
                <a:cs typeface="Times New Roman" panose="02020603050405020304" pitchFamily="18" charset="0"/>
                <a:sym typeface="Arial"/>
              </a:rPr>
              <a:t>as </a:t>
            </a:r>
            <a:r>
              <a:rPr lang="en-US" kern="0" dirty="0">
                <a:solidFill>
                  <a:srgbClr val="3F3F3F"/>
                </a:solidFill>
                <a:latin typeface="Times New Roman" panose="02020603050405020304" pitchFamily="18" charset="0"/>
                <a:ea typeface="Arial"/>
                <a:cs typeface="Times New Roman" panose="02020603050405020304" pitchFamily="18" charset="0"/>
                <a:sym typeface="Arial"/>
              </a:rPr>
              <a:t>a cough suppressant</a:t>
            </a:r>
            <a:r>
              <a:rPr lang="en-US" kern="0" dirty="0" smtClean="0">
                <a:solidFill>
                  <a:srgbClr val="3F3F3F"/>
                </a:solidFill>
                <a:latin typeface="Times New Roman" panose="02020603050405020304" pitchFamily="18" charset="0"/>
                <a:ea typeface="Arial"/>
                <a:cs typeface="Times New Roman" panose="02020603050405020304" pitchFamily="18" charset="0"/>
                <a:sym typeface="Arial"/>
              </a:rPr>
              <a:t>.</a:t>
            </a:r>
          </a:p>
          <a:p>
            <a:pPr marL="285750" indent="-285750" defTabSz="1218895">
              <a:buFont typeface="Arial" panose="020B0604020202020204" pitchFamily="34" charset="0"/>
              <a:buChar char="•"/>
            </a:pPr>
            <a:r>
              <a:rPr lang="en-US" kern="0" dirty="0" smtClean="0">
                <a:solidFill>
                  <a:srgbClr val="3F3F3F"/>
                </a:solidFill>
                <a:latin typeface="Times New Roman" panose="02020603050405020304" pitchFamily="18" charset="0"/>
                <a:ea typeface="Arial"/>
                <a:cs typeface="Times New Roman" panose="02020603050405020304" pitchFamily="18" charset="0"/>
                <a:sym typeface="Arial"/>
              </a:rPr>
              <a:t>Indication:</a:t>
            </a:r>
            <a:endParaRPr lang="en-US" kern="0" dirty="0">
              <a:solidFill>
                <a:srgbClr val="3F3F3F"/>
              </a:solidFill>
              <a:latin typeface="Times New Roman" panose="02020603050405020304" pitchFamily="18" charset="0"/>
              <a:ea typeface="Arial"/>
              <a:cs typeface="Times New Roman" panose="02020603050405020304" pitchFamily="18" charset="0"/>
              <a:sym typeface="Arial"/>
            </a:endParaRPr>
          </a:p>
          <a:p>
            <a:pPr marL="742950" lvl="1" indent="-285750" defTabSz="1218895">
              <a:buFont typeface="Arial" panose="020B0604020202020204" pitchFamily="34" charset="0"/>
              <a:buChar char="•"/>
            </a:pP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Irritant dry and allergic cough</a:t>
            </a:r>
          </a:p>
          <a:p>
            <a:pPr marL="742950" lvl="1" indent="-285750" defTabSz="1218895">
              <a:buFont typeface="Arial" panose="020B0604020202020204" pitchFamily="34" charset="0"/>
              <a:buChar char="•"/>
            </a:pP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Spasmodic cough</a:t>
            </a:r>
          </a:p>
          <a:p>
            <a:pPr marL="742950" lvl="1" indent="-285750" defTabSz="1218895">
              <a:buFont typeface="Arial" panose="020B0604020202020204" pitchFamily="34" charset="0"/>
              <a:buChar char="•"/>
            </a:pP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Bronchitis</a:t>
            </a:r>
          </a:p>
          <a:p>
            <a:pPr marL="742950" lvl="1" indent="-285750" defTabSz="1218895">
              <a:buFont typeface="Arial" panose="020B0604020202020204" pitchFamily="34" charset="0"/>
              <a:buChar char="•"/>
            </a:pPr>
            <a:r>
              <a:rPr lang="en-US" sz="1600" kern="0" dirty="0" err="1">
                <a:solidFill>
                  <a:srgbClr val="3F3F3F"/>
                </a:solidFill>
                <a:latin typeface="Times New Roman" panose="02020603050405020304" pitchFamily="18" charset="0"/>
                <a:ea typeface="Arial"/>
                <a:cs typeface="Times New Roman" panose="02020603050405020304" pitchFamily="18" charset="0"/>
                <a:sym typeface="Arial"/>
              </a:rPr>
              <a:t>Tracheitis</a:t>
            </a:r>
            <a:endParaRPr lang="en-US" sz="1600" kern="0" dirty="0">
              <a:solidFill>
                <a:srgbClr val="3F3F3F"/>
              </a:solidFill>
              <a:latin typeface="Times New Roman" panose="02020603050405020304" pitchFamily="18" charset="0"/>
              <a:ea typeface="Arial"/>
              <a:cs typeface="Times New Roman" panose="02020603050405020304" pitchFamily="18" charset="0"/>
              <a:sym typeface="Arial"/>
            </a:endParaRPr>
          </a:p>
          <a:p>
            <a:pPr marL="742950" lvl="1" indent="-285750" defTabSz="1218895">
              <a:buFont typeface="Arial" panose="020B0604020202020204" pitchFamily="34" charset="0"/>
              <a:buChar char="•"/>
            </a:pP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Viral infections of the upper respiratory tract</a:t>
            </a:r>
          </a:p>
          <a:p>
            <a:pPr marL="742950" lvl="1" indent="-285750" defTabSz="1218895">
              <a:buFont typeface="Arial" panose="020B0604020202020204" pitchFamily="34" charset="0"/>
              <a:buChar char="•"/>
            </a:pP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Pertussis (Whooping cough</a:t>
            </a: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a:t>
            </a:r>
          </a:p>
          <a:p>
            <a:pPr marL="285750" indent="-285750" defTabSz="1218895">
              <a:buFont typeface="Arial" panose="020B0604020202020204" pitchFamily="34" charset="0"/>
              <a:buChar char="•"/>
            </a:pPr>
            <a:r>
              <a:rPr lang="en-US" kern="0" dirty="0" smtClean="0">
                <a:solidFill>
                  <a:srgbClr val="3F3F3F"/>
                </a:solidFill>
                <a:latin typeface="Times New Roman" panose="02020603050405020304" pitchFamily="18" charset="0"/>
                <a:ea typeface="Arial"/>
                <a:cs typeface="Times New Roman" panose="02020603050405020304" pitchFamily="18" charset="0"/>
                <a:sym typeface="Arial"/>
              </a:rPr>
              <a:t>Dosage: 15 ml/h</a:t>
            </a:r>
          </a:p>
          <a:p>
            <a:pPr marL="285750" indent="-285750" defTabSz="1218895">
              <a:buFont typeface="Arial" panose="020B0604020202020204" pitchFamily="34" charset="0"/>
              <a:buChar char="•"/>
            </a:pPr>
            <a:r>
              <a:rPr lang="en-US" kern="0" dirty="0" smtClean="0">
                <a:solidFill>
                  <a:srgbClr val="3F3F3F"/>
                </a:solidFill>
                <a:latin typeface="Times New Roman" panose="02020603050405020304" pitchFamily="18" charset="0"/>
                <a:ea typeface="Arial"/>
                <a:cs typeface="Times New Roman" panose="02020603050405020304" pitchFamily="18" charset="0"/>
                <a:sym typeface="Arial"/>
              </a:rPr>
              <a:t>Each </a:t>
            </a:r>
            <a:r>
              <a:rPr lang="en-US" kern="0" dirty="0">
                <a:solidFill>
                  <a:srgbClr val="3F3F3F"/>
                </a:solidFill>
                <a:latin typeface="Times New Roman" panose="02020603050405020304" pitchFamily="18" charset="0"/>
                <a:ea typeface="Arial"/>
                <a:cs typeface="Times New Roman" panose="02020603050405020304" pitchFamily="18" charset="0"/>
                <a:sym typeface="Arial"/>
              </a:rPr>
              <a:t>5ml </a:t>
            </a:r>
            <a:r>
              <a:rPr lang="en-US" kern="0" dirty="0" smtClean="0">
                <a:solidFill>
                  <a:srgbClr val="3F3F3F"/>
                </a:solidFill>
                <a:latin typeface="Times New Roman" panose="02020603050405020304" pitchFamily="18" charset="0"/>
                <a:ea typeface="Arial"/>
                <a:cs typeface="Times New Roman" panose="02020603050405020304" pitchFamily="18" charset="0"/>
                <a:sym typeface="Arial"/>
              </a:rPr>
              <a:t>contains: Noscapine </a:t>
            </a:r>
            <a:r>
              <a:rPr lang="en-US" kern="0" dirty="0">
                <a:solidFill>
                  <a:srgbClr val="3F3F3F"/>
                </a:solidFill>
                <a:latin typeface="Times New Roman" panose="02020603050405020304" pitchFamily="18" charset="0"/>
                <a:ea typeface="Arial"/>
                <a:cs typeface="Times New Roman" panose="02020603050405020304" pitchFamily="18" charset="0"/>
                <a:sym typeface="Arial"/>
              </a:rPr>
              <a:t>7 mg</a:t>
            </a:r>
          </a:p>
        </p:txBody>
      </p:sp>
      <p:sp>
        <p:nvSpPr>
          <p:cNvPr id="708" name="Shape 708"/>
          <p:cNvSpPr txBox="1"/>
          <p:nvPr/>
        </p:nvSpPr>
        <p:spPr>
          <a:xfrm>
            <a:off x="531812" y="2438459"/>
            <a:ext cx="4267200" cy="533341"/>
          </a:xfrm>
          <a:prstGeom prst="rect">
            <a:avLst/>
          </a:prstGeom>
          <a:noFill/>
          <a:ln>
            <a:noFill/>
          </a:ln>
        </p:spPr>
        <p:txBody>
          <a:bodyPr wrap="square" lIns="121868" tIns="60917" rIns="121868" bIns="60917" anchor="t" anchorCtr="0">
            <a:noAutofit/>
          </a:bodyPr>
          <a:lstStyle/>
          <a:p>
            <a:pPr defTabSz="1218895"/>
            <a:r>
              <a:rPr lang="en-US" sz="2400" b="1" kern="0" dirty="0" err="1" smtClean="0">
                <a:solidFill>
                  <a:srgbClr val="3F3F3F"/>
                </a:solidFill>
                <a:ea typeface="Arial"/>
                <a:cs typeface="Arial"/>
              </a:rPr>
              <a:t>Noscough</a:t>
            </a:r>
            <a:r>
              <a:rPr lang="en-US" sz="2400" b="1" kern="0" baseline="30000" dirty="0" smtClean="0">
                <a:solidFill>
                  <a:srgbClr val="3F3F3F"/>
                </a:solidFill>
                <a:ea typeface="Arial"/>
                <a:cs typeface="Arial"/>
              </a:rPr>
              <a:t>®</a:t>
            </a:r>
            <a:r>
              <a:rPr lang="en-US" sz="2400" b="1" kern="0" dirty="0" smtClean="0">
                <a:solidFill>
                  <a:srgbClr val="3F3F3F"/>
                </a:solidFill>
                <a:ea typeface="Arial"/>
                <a:cs typeface="Arial"/>
              </a:rPr>
              <a:t> </a:t>
            </a:r>
            <a:r>
              <a:rPr lang="en-US" sz="2400" kern="0" dirty="0">
                <a:solidFill>
                  <a:srgbClr val="3F3F3F"/>
                </a:solidFill>
                <a:latin typeface="Times New Roman" panose="02020603050405020304" pitchFamily="18" charset="0"/>
                <a:ea typeface="Arial"/>
                <a:cs typeface="Times New Roman" panose="02020603050405020304" pitchFamily="18" charset="0"/>
                <a:sym typeface="Arial"/>
              </a:rPr>
              <a:t>Syrup: 100ml</a:t>
            </a:r>
          </a:p>
          <a:p>
            <a:pPr defTabSz="1218895"/>
            <a:endParaRPr lang="en" sz="2400" b="1" kern="0" dirty="0">
              <a:solidFill>
                <a:srgbClr val="3F3F3F"/>
              </a:solidFill>
              <a:ea typeface="Arial"/>
              <a:cs typeface="Arial"/>
              <a:sym typeface="Arial"/>
            </a:endParaRPr>
          </a:p>
        </p:txBody>
      </p:sp>
      <p:grpSp>
        <p:nvGrpSpPr>
          <p:cNvPr id="711" name="Shape 711"/>
          <p:cNvGrpSpPr/>
          <p:nvPr/>
        </p:nvGrpSpPr>
        <p:grpSpPr>
          <a:xfrm>
            <a:off x="8560868" y="832749"/>
            <a:ext cx="3400944" cy="897785"/>
            <a:chOff x="2113657" y="4283314"/>
            <a:chExt cx="3647460" cy="673514"/>
          </a:xfrm>
        </p:grpSpPr>
        <p:sp>
          <p:nvSpPr>
            <p:cNvPr id="712" name="Shape 712"/>
            <p:cNvSpPr txBox="1"/>
            <p:nvPr/>
          </p:nvSpPr>
          <p:spPr>
            <a:xfrm>
              <a:off x="2113657" y="4495163"/>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20000 Packages (Per 35 Days)</a:t>
              </a:r>
            </a:p>
          </p:txBody>
        </p:sp>
        <p:sp>
          <p:nvSpPr>
            <p:cNvPr id="713" name="Shape 713"/>
            <p:cNvSpPr txBox="1"/>
            <p:nvPr/>
          </p:nvSpPr>
          <p:spPr>
            <a:xfrm>
              <a:off x="2113658" y="4283314"/>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rPr>
                <a:t>Production capacity</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30" name="Shape 451"/>
          <p:cNvSpPr/>
          <p:nvPr/>
        </p:nvSpPr>
        <p:spPr>
          <a:xfrm rot="1795255">
            <a:off x="8958484" y="273676"/>
            <a:ext cx="356158" cy="656509"/>
          </a:xfrm>
          <a:custGeom>
            <a:avLst/>
            <a:gdLst/>
            <a:ahLst/>
            <a:cxnLst/>
            <a:rect l="0" t="0" r="0" b="0"/>
            <a:pathLst>
              <a:path w="120000" h="120000" extrusionOk="0">
                <a:moveTo>
                  <a:pt x="60041" y="0"/>
                </a:moveTo>
                <a:cubicBezTo>
                  <a:pt x="68312" y="142"/>
                  <a:pt x="77049" y="3617"/>
                  <a:pt x="77802" y="9249"/>
                </a:cubicBezTo>
                <a:cubicBezTo>
                  <a:pt x="79731" y="16341"/>
                  <a:pt x="68983" y="18083"/>
                  <a:pt x="72034" y="26607"/>
                </a:cubicBezTo>
                <a:lnTo>
                  <a:pt x="120000" y="26607"/>
                </a:lnTo>
                <a:lnTo>
                  <a:pt x="120000" y="53320"/>
                </a:lnTo>
                <a:cubicBezTo>
                  <a:pt x="105180" y="54850"/>
                  <a:pt x="101982" y="49006"/>
                  <a:pt x="89415" y="50069"/>
                </a:cubicBezTo>
                <a:cubicBezTo>
                  <a:pt x="79319" y="50489"/>
                  <a:pt x="73089" y="55363"/>
                  <a:pt x="72833" y="59977"/>
                </a:cubicBezTo>
                <a:cubicBezTo>
                  <a:pt x="73004" y="64029"/>
                  <a:pt x="79442" y="70012"/>
                  <a:pt x="91464" y="70060"/>
                </a:cubicBezTo>
                <a:cubicBezTo>
                  <a:pt x="106013" y="69226"/>
                  <a:pt x="103877" y="65247"/>
                  <a:pt x="120000" y="65606"/>
                </a:cubicBezTo>
                <a:lnTo>
                  <a:pt x="120000" y="93541"/>
                </a:lnTo>
                <a:lnTo>
                  <a:pt x="70059" y="93541"/>
                </a:lnTo>
                <a:cubicBezTo>
                  <a:pt x="69329" y="102697"/>
                  <a:pt x="76533" y="101447"/>
                  <a:pt x="78036" y="109608"/>
                </a:cubicBezTo>
                <a:cubicBezTo>
                  <a:pt x="77950" y="116314"/>
                  <a:pt x="67224" y="119904"/>
                  <a:pt x="59959" y="120000"/>
                </a:cubicBezTo>
                <a:cubicBezTo>
                  <a:pt x="51687" y="119857"/>
                  <a:pt x="42950" y="116382"/>
                  <a:pt x="42197" y="110750"/>
                </a:cubicBezTo>
                <a:cubicBezTo>
                  <a:pt x="40279" y="103699"/>
                  <a:pt x="50892" y="101936"/>
                  <a:pt x="47995" y="93541"/>
                </a:cubicBezTo>
                <a:lnTo>
                  <a:pt x="0" y="93541"/>
                </a:lnTo>
                <a:lnTo>
                  <a:pt x="0" y="66075"/>
                </a:lnTo>
                <a:cubicBezTo>
                  <a:pt x="15368" y="64341"/>
                  <a:pt x="18478" y="70364"/>
                  <a:pt x="31219" y="69286"/>
                </a:cubicBezTo>
                <a:cubicBezTo>
                  <a:pt x="41315" y="68866"/>
                  <a:pt x="47545" y="63992"/>
                  <a:pt x="47801" y="59379"/>
                </a:cubicBezTo>
                <a:cubicBezTo>
                  <a:pt x="47631" y="55326"/>
                  <a:pt x="41193" y="49343"/>
                  <a:pt x="29171" y="49296"/>
                </a:cubicBezTo>
                <a:cubicBezTo>
                  <a:pt x="14433" y="50140"/>
                  <a:pt x="16816" y="54212"/>
                  <a:pt x="0" y="53739"/>
                </a:cubicBezTo>
                <a:lnTo>
                  <a:pt x="0" y="26607"/>
                </a:lnTo>
                <a:lnTo>
                  <a:pt x="49932" y="26607"/>
                </a:lnTo>
                <a:cubicBezTo>
                  <a:pt x="50748" y="17288"/>
                  <a:pt x="43474" y="18596"/>
                  <a:pt x="41963" y="10391"/>
                </a:cubicBezTo>
                <a:cubicBezTo>
                  <a:pt x="42049" y="3685"/>
                  <a:pt x="52775" y="95"/>
                  <a:pt x="60041" y="0"/>
                </a:cubicBezTo>
                <a:close/>
              </a:path>
            </a:pathLst>
          </a:custGeom>
          <a:solidFill>
            <a:srgbClr val="F4BD2D"/>
          </a:solidFill>
          <a:ln>
            <a:noFill/>
          </a:ln>
          <a:scene3d>
            <a:camera prst="orthographicFront">
              <a:rot lat="0" lon="0" rev="7200000"/>
            </a:camera>
            <a:lightRig rig="threePt" dir="t"/>
          </a:scene3d>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grpSp>
        <p:nvGrpSpPr>
          <p:cNvPr id="19" name="Shape 717"/>
          <p:cNvGrpSpPr/>
          <p:nvPr/>
        </p:nvGrpSpPr>
        <p:grpSpPr>
          <a:xfrm>
            <a:off x="8560868" y="6013117"/>
            <a:ext cx="3253608" cy="897784"/>
            <a:chOff x="2113657" y="4283315"/>
            <a:chExt cx="3647460" cy="673513"/>
          </a:xfrm>
        </p:grpSpPr>
        <p:sp>
          <p:nvSpPr>
            <p:cNvPr id="21" name="Shape 718"/>
            <p:cNvSpPr txBox="1"/>
            <p:nvPr/>
          </p:nvSpPr>
          <p:spPr>
            <a:xfrm>
              <a:off x="2113657" y="4495163"/>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 Market Price</a:t>
              </a:r>
              <a:endPar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22" name="Shape 719"/>
            <p:cNvSpPr txBox="1"/>
            <p:nvPr/>
          </p:nvSpPr>
          <p:spPr>
            <a:xfrm>
              <a:off x="2113658" y="4283315"/>
              <a:ext cx="3647459" cy="276999"/>
            </a:xfrm>
            <a:prstGeom prst="rect">
              <a:avLst/>
            </a:prstGeom>
            <a:noFill/>
            <a:ln>
              <a:noFill/>
            </a:ln>
          </p:spPr>
          <p:txBody>
            <a:bodyPr wrap="square" lIns="121868" tIns="60917" rIns="121868" bIns="60917" anchor="t" anchorCtr="0">
              <a:noAutofit/>
            </a:bodyPr>
            <a:lstStyle/>
            <a:p>
              <a:pPr defTabSz="1218895"/>
              <a:r>
                <a:rPr lang="en-US" b="1" kern="0" dirty="0" smtClean="0">
                  <a:solidFill>
                    <a:srgbClr val="595959"/>
                  </a:solidFill>
                  <a:latin typeface="Times New Roman" panose="02020603050405020304" pitchFamily="18" charset="0"/>
                  <a:ea typeface="Arial"/>
                  <a:cs typeface="Times New Roman" panose="02020603050405020304" pitchFamily="18" charset="0"/>
                  <a:sym typeface="Arial"/>
                </a:rPr>
                <a:t>Sales’ Price</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24" name="Shape 974"/>
          <p:cNvSpPr/>
          <p:nvPr/>
        </p:nvSpPr>
        <p:spPr>
          <a:xfrm rot="10800000">
            <a:off x="8959685" y="5491253"/>
            <a:ext cx="353751" cy="528546"/>
          </a:xfrm>
          <a:custGeom>
            <a:avLst/>
            <a:gdLst/>
            <a:ahLst/>
            <a:cxnLst/>
            <a:rect l="0" t="0" r="0" b="0"/>
            <a:pathLst>
              <a:path w="120000" h="120000" extrusionOk="0">
                <a:moveTo>
                  <a:pt x="51597" y="50921"/>
                </a:moveTo>
                <a:lnTo>
                  <a:pt x="51597" y="19698"/>
                </a:lnTo>
                <a:cubicBezTo>
                  <a:pt x="47669" y="20191"/>
                  <a:pt x="43916" y="21082"/>
                  <a:pt x="40531" y="22332"/>
                </a:cubicBezTo>
                <a:cubicBezTo>
                  <a:pt x="30598" y="26001"/>
                  <a:pt x="25457" y="32166"/>
                  <a:pt x="27169" y="38355"/>
                </a:cubicBezTo>
                <a:cubicBezTo>
                  <a:pt x="29239" y="46431"/>
                  <a:pt x="39005" y="49155"/>
                  <a:pt x="51597" y="50921"/>
                </a:cubicBezTo>
                <a:close/>
                <a:moveTo>
                  <a:pt x="67852" y="100379"/>
                </a:moveTo>
                <a:cubicBezTo>
                  <a:pt x="71963" y="99887"/>
                  <a:pt x="75901" y="98973"/>
                  <a:pt x="79437" y="97667"/>
                </a:cubicBezTo>
                <a:cubicBezTo>
                  <a:pt x="89370" y="93998"/>
                  <a:pt x="94511" y="87833"/>
                  <a:pt x="92799" y="81644"/>
                </a:cubicBezTo>
                <a:cubicBezTo>
                  <a:pt x="89506" y="73388"/>
                  <a:pt x="79840" y="69732"/>
                  <a:pt x="67852" y="67361"/>
                </a:cubicBezTo>
                <a:close/>
                <a:moveTo>
                  <a:pt x="67852" y="120000"/>
                </a:moveTo>
                <a:lnTo>
                  <a:pt x="51597" y="120000"/>
                </a:lnTo>
                <a:lnTo>
                  <a:pt x="51597" y="114256"/>
                </a:lnTo>
                <a:cubicBezTo>
                  <a:pt x="45417" y="113829"/>
                  <a:pt x="39328" y="112890"/>
                  <a:pt x="33554" y="111448"/>
                </a:cubicBezTo>
                <a:cubicBezTo>
                  <a:pt x="13606" y="106463"/>
                  <a:pt x="696" y="96271"/>
                  <a:pt x="0" y="84958"/>
                </a:cubicBezTo>
                <a:lnTo>
                  <a:pt x="26861" y="84529"/>
                </a:lnTo>
                <a:cubicBezTo>
                  <a:pt x="27245" y="90776"/>
                  <a:pt x="34374" y="96404"/>
                  <a:pt x="45389" y="99156"/>
                </a:cubicBezTo>
                <a:cubicBezTo>
                  <a:pt x="47394" y="99657"/>
                  <a:pt x="49467" y="100048"/>
                  <a:pt x="51597" y="100293"/>
                </a:cubicBezTo>
                <a:lnTo>
                  <a:pt x="51597" y="64682"/>
                </a:lnTo>
                <a:cubicBezTo>
                  <a:pt x="30368" y="61567"/>
                  <a:pt x="7690" y="58004"/>
                  <a:pt x="556" y="40045"/>
                </a:cubicBezTo>
                <a:cubicBezTo>
                  <a:pt x="-2422" y="28913"/>
                  <a:pt x="6883" y="17850"/>
                  <a:pt x="24755" y="11249"/>
                </a:cubicBezTo>
                <a:cubicBezTo>
                  <a:pt x="32832" y="8265"/>
                  <a:pt x="42066" y="6412"/>
                  <a:pt x="51597" y="5737"/>
                </a:cubicBezTo>
                <a:lnTo>
                  <a:pt x="51597" y="0"/>
                </a:lnTo>
                <a:lnTo>
                  <a:pt x="67852" y="0"/>
                </a:lnTo>
                <a:lnTo>
                  <a:pt x="67852" y="5703"/>
                </a:lnTo>
                <a:cubicBezTo>
                  <a:pt x="74209" y="6118"/>
                  <a:pt x="80479" y="7068"/>
                  <a:pt x="86414" y="8551"/>
                </a:cubicBezTo>
                <a:cubicBezTo>
                  <a:pt x="106363" y="13536"/>
                  <a:pt x="119273" y="23728"/>
                  <a:pt x="119969" y="35041"/>
                </a:cubicBezTo>
                <a:lnTo>
                  <a:pt x="93108" y="35470"/>
                </a:lnTo>
                <a:cubicBezTo>
                  <a:pt x="92723" y="29223"/>
                  <a:pt x="85594" y="23595"/>
                  <a:pt x="74579" y="20843"/>
                </a:cubicBezTo>
                <a:cubicBezTo>
                  <a:pt x="72410" y="20301"/>
                  <a:pt x="70160" y="19888"/>
                  <a:pt x="67852" y="19639"/>
                </a:cubicBezTo>
                <a:lnTo>
                  <a:pt x="67852" y="52969"/>
                </a:lnTo>
                <a:cubicBezTo>
                  <a:pt x="88284" y="55535"/>
                  <a:pt x="110482" y="59921"/>
                  <a:pt x="119411" y="79734"/>
                </a:cubicBezTo>
                <a:cubicBezTo>
                  <a:pt x="122511" y="90942"/>
                  <a:pt x="113201" y="102106"/>
                  <a:pt x="95213" y="108750"/>
                </a:cubicBezTo>
                <a:cubicBezTo>
                  <a:pt x="86990" y="111788"/>
                  <a:pt x="77568" y="113654"/>
                  <a:pt x="67852" y="114293"/>
                </a:cubicBezTo>
                <a:close/>
              </a:path>
            </a:pathLst>
          </a:custGeom>
          <a:solidFill>
            <a:schemeClr val="accent3">
              <a:lumMod val="75000"/>
            </a:schemeClr>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dk1"/>
              </a:solidFill>
              <a:latin typeface="Arial"/>
              <a:ea typeface="Arial"/>
              <a:cs typeface="Arial"/>
              <a:sym typeface="Arial"/>
            </a:endParaRPr>
          </a:p>
        </p:txBody>
      </p:sp>
      <p:pic>
        <p:nvPicPr>
          <p:cNvPr id="26" name="Picture 25"/>
          <p:cNvPicPr>
            <a:picLocks noChangeAspect="1"/>
          </p:cNvPicPr>
          <p:nvPr/>
        </p:nvPicPr>
        <p:blipFill rotWithShape="1">
          <a:blip r:embed="rId3">
            <a:extLst>
              <a:ext uri="{28A0092B-C50C-407E-A947-70E740481C1C}">
                <a14:useLocalDpi xmlns:a14="http://schemas.microsoft.com/office/drawing/2010/main" val="0"/>
              </a:ext>
            </a:extLst>
          </a:blip>
          <a:srcRect b="32534"/>
          <a:stretch/>
        </p:blipFill>
        <p:spPr>
          <a:xfrm>
            <a:off x="322262" y="325085"/>
            <a:ext cx="2228850" cy="1503715"/>
          </a:xfrm>
          <a:prstGeom prst="rect">
            <a:avLst/>
          </a:prstGeom>
        </p:spPr>
      </p:pic>
      <p:pic>
        <p:nvPicPr>
          <p:cNvPr id="28" name="Picture 27"/>
          <p:cNvPicPr>
            <a:picLocks noChangeAspect="1"/>
          </p:cNvPicPr>
          <p:nvPr/>
        </p:nvPicPr>
        <p:blipFill rotWithShape="1">
          <a:blip r:embed="rId3">
            <a:extLst>
              <a:ext uri="{28A0092B-C50C-407E-A947-70E740481C1C}">
                <a14:useLocalDpi xmlns:a14="http://schemas.microsoft.com/office/drawing/2010/main" val="0"/>
              </a:ext>
            </a:extLst>
          </a:blip>
          <a:srcRect t="69123"/>
          <a:stretch/>
        </p:blipFill>
        <p:spPr>
          <a:xfrm>
            <a:off x="2055812" y="1186530"/>
            <a:ext cx="2228850" cy="688211"/>
          </a:xfrm>
          <a:prstGeom prst="rect">
            <a:avLst/>
          </a:prstGeom>
        </p:spPr>
      </p:pic>
      <p:pic>
        <p:nvPicPr>
          <p:cNvPr id="3" name="Picture 2"/>
          <p:cNvPicPr>
            <a:picLocks noChangeAspect="1"/>
          </p:cNvPicPr>
          <p:nvPr/>
        </p:nvPicPr>
        <p:blipFill rotWithShape="1">
          <a:blip r:embed="rId4">
            <a:extLst>
              <a:ext uri="{28A0092B-C50C-407E-A947-70E740481C1C}">
                <a14:useLocalDpi xmlns:a14="http://schemas.microsoft.com/office/drawing/2010/main" val="0"/>
              </a:ext>
            </a:extLst>
          </a:blip>
          <a:srcRect l="13352" t="10930" r="10000" b="9070"/>
          <a:stretch/>
        </p:blipFill>
        <p:spPr>
          <a:xfrm>
            <a:off x="4642170" y="2137029"/>
            <a:ext cx="3690097" cy="4140335"/>
          </a:xfrm>
          <a:prstGeom prst="rect">
            <a:avLst/>
          </a:prstGeom>
        </p:spPr>
      </p:pic>
      <p:sp>
        <p:nvSpPr>
          <p:cNvPr id="23" name="Shape 715"/>
          <p:cNvSpPr/>
          <p:nvPr/>
        </p:nvSpPr>
        <p:spPr>
          <a:xfrm>
            <a:off x="8913812" y="1882516"/>
            <a:ext cx="445583" cy="444279"/>
          </a:xfrm>
          <a:custGeom>
            <a:avLst/>
            <a:gdLst/>
            <a:ahLst/>
            <a:cxnLst/>
            <a:rect l="0" t="0" r="0" b="0"/>
            <a:pathLst>
              <a:path w="120000" h="120000" extrusionOk="0">
                <a:moveTo>
                  <a:pt x="26666" y="100217"/>
                </a:moveTo>
                <a:cubicBezTo>
                  <a:pt x="25193" y="100217"/>
                  <a:pt x="24000" y="101415"/>
                  <a:pt x="24000" y="102892"/>
                </a:cubicBezTo>
                <a:cubicBezTo>
                  <a:pt x="24000" y="104369"/>
                  <a:pt x="25193" y="105566"/>
                  <a:pt x="26666" y="105566"/>
                </a:cubicBezTo>
                <a:lnTo>
                  <a:pt x="93333" y="105566"/>
                </a:lnTo>
                <a:cubicBezTo>
                  <a:pt x="94806" y="105566"/>
                  <a:pt x="96000" y="104369"/>
                  <a:pt x="96000" y="102892"/>
                </a:cubicBezTo>
                <a:cubicBezTo>
                  <a:pt x="96000" y="101415"/>
                  <a:pt x="94806" y="100217"/>
                  <a:pt x="93333" y="100217"/>
                </a:cubicBezTo>
                <a:close/>
                <a:moveTo>
                  <a:pt x="26666" y="87913"/>
                </a:moveTo>
                <a:cubicBezTo>
                  <a:pt x="25193" y="87913"/>
                  <a:pt x="24000" y="89111"/>
                  <a:pt x="24000" y="90588"/>
                </a:cubicBezTo>
                <a:cubicBezTo>
                  <a:pt x="24000" y="92065"/>
                  <a:pt x="25193" y="93262"/>
                  <a:pt x="26666" y="93262"/>
                </a:cubicBezTo>
                <a:lnTo>
                  <a:pt x="93333" y="93262"/>
                </a:lnTo>
                <a:cubicBezTo>
                  <a:pt x="94806" y="93262"/>
                  <a:pt x="96000" y="92065"/>
                  <a:pt x="96000" y="90588"/>
                </a:cubicBezTo>
                <a:cubicBezTo>
                  <a:pt x="96000" y="89111"/>
                  <a:pt x="94806" y="87913"/>
                  <a:pt x="93333" y="87913"/>
                </a:cubicBezTo>
                <a:close/>
                <a:moveTo>
                  <a:pt x="26666" y="75609"/>
                </a:moveTo>
                <a:cubicBezTo>
                  <a:pt x="25193" y="75609"/>
                  <a:pt x="24000" y="76806"/>
                  <a:pt x="24000" y="78284"/>
                </a:cubicBezTo>
                <a:cubicBezTo>
                  <a:pt x="24000" y="79761"/>
                  <a:pt x="25193" y="80958"/>
                  <a:pt x="26666" y="80958"/>
                </a:cubicBezTo>
                <a:lnTo>
                  <a:pt x="93333" y="80958"/>
                </a:lnTo>
                <a:cubicBezTo>
                  <a:pt x="94806" y="80958"/>
                  <a:pt x="96000" y="79761"/>
                  <a:pt x="96000" y="78284"/>
                </a:cubicBezTo>
                <a:cubicBezTo>
                  <a:pt x="96000" y="76806"/>
                  <a:pt x="94806" y="75609"/>
                  <a:pt x="93333" y="75609"/>
                </a:cubicBezTo>
                <a:close/>
                <a:moveTo>
                  <a:pt x="26666" y="63305"/>
                </a:moveTo>
                <a:cubicBezTo>
                  <a:pt x="25193" y="63305"/>
                  <a:pt x="24000" y="64502"/>
                  <a:pt x="24000" y="65979"/>
                </a:cubicBezTo>
                <a:cubicBezTo>
                  <a:pt x="24000" y="67457"/>
                  <a:pt x="25193" y="68654"/>
                  <a:pt x="26666" y="68654"/>
                </a:cubicBezTo>
                <a:lnTo>
                  <a:pt x="93333" y="68654"/>
                </a:lnTo>
                <a:cubicBezTo>
                  <a:pt x="94806" y="68654"/>
                  <a:pt x="96000" y="67457"/>
                  <a:pt x="96000" y="65979"/>
                </a:cubicBezTo>
                <a:cubicBezTo>
                  <a:pt x="96000" y="64502"/>
                  <a:pt x="94806" y="63305"/>
                  <a:pt x="93333" y="63305"/>
                </a:cubicBezTo>
                <a:close/>
                <a:moveTo>
                  <a:pt x="26666" y="51001"/>
                </a:moveTo>
                <a:cubicBezTo>
                  <a:pt x="25193" y="51001"/>
                  <a:pt x="24000" y="52198"/>
                  <a:pt x="24000" y="53675"/>
                </a:cubicBezTo>
                <a:cubicBezTo>
                  <a:pt x="24000" y="55152"/>
                  <a:pt x="25193" y="56350"/>
                  <a:pt x="26666" y="56350"/>
                </a:cubicBezTo>
                <a:lnTo>
                  <a:pt x="93333" y="56350"/>
                </a:lnTo>
                <a:cubicBezTo>
                  <a:pt x="94806" y="56350"/>
                  <a:pt x="96000" y="55152"/>
                  <a:pt x="96000" y="53675"/>
                </a:cubicBezTo>
                <a:cubicBezTo>
                  <a:pt x="96000" y="52198"/>
                  <a:pt x="94806" y="51001"/>
                  <a:pt x="93333" y="51001"/>
                </a:cubicBezTo>
                <a:close/>
                <a:moveTo>
                  <a:pt x="26666" y="38697"/>
                </a:moveTo>
                <a:cubicBezTo>
                  <a:pt x="25193" y="38697"/>
                  <a:pt x="24000" y="39894"/>
                  <a:pt x="24000" y="41371"/>
                </a:cubicBezTo>
                <a:cubicBezTo>
                  <a:pt x="24000" y="42848"/>
                  <a:pt x="25193" y="44046"/>
                  <a:pt x="26666" y="44046"/>
                </a:cubicBezTo>
                <a:lnTo>
                  <a:pt x="93333" y="44046"/>
                </a:lnTo>
                <a:cubicBezTo>
                  <a:pt x="94806" y="44046"/>
                  <a:pt x="96000" y="42848"/>
                  <a:pt x="96000" y="41371"/>
                </a:cubicBezTo>
                <a:cubicBezTo>
                  <a:pt x="96000" y="39894"/>
                  <a:pt x="94806" y="38697"/>
                  <a:pt x="93333" y="38697"/>
                </a:cubicBezTo>
                <a:close/>
                <a:moveTo>
                  <a:pt x="0" y="11366"/>
                </a:moveTo>
                <a:lnTo>
                  <a:pt x="6739" y="11366"/>
                </a:lnTo>
                <a:lnTo>
                  <a:pt x="6739" y="17459"/>
                </a:lnTo>
                <a:cubicBezTo>
                  <a:pt x="6739" y="22260"/>
                  <a:pt x="10619" y="26151"/>
                  <a:pt x="15405" y="26151"/>
                </a:cubicBezTo>
                <a:cubicBezTo>
                  <a:pt x="20192" y="26151"/>
                  <a:pt x="24072" y="22260"/>
                  <a:pt x="24072" y="17459"/>
                </a:cubicBezTo>
                <a:lnTo>
                  <a:pt x="24072" y="11366"/>
                </a:lnTo>
                <a:lnTo>
                  <a:pt x="29716" y="11366"/>
                </a:lnTo>
                <a:lnTo>
                  <a:pt x="29716" y="17459"/>
                </a:lnTo>
                <a:cubicBezTo>
                  <a:pt x="29716" y="22260"/>
                  <a:pt x="33597" y="26151"/>
                  <a:pt x="38383" y="26151"/>
                </a:cubicBezTo>
                <a:cubicBezTo>
                  <a:pt x="43170" y="26151"/>
                  <a:pt x="47050" y="22260"/>
                  <a:pt x="47050" y="17459"/>
                </a:cubicBezTo>
                <a:lnTo>
                  <a:pt x="47050" y="11366"/>
                </a:lnTo>
                <a:lnTo>
                  <a:pt x="52694" y="11366"/>
                </a:lnTo>
                <a:lnTo>
                  <a:pt x="52694" y="17459"/>
                </a:lnTo>
                <a:cubicBezTo>
                  <a:pt x="52694" y="22260"/>
                  <a:pt x="56574" y="26151"/>
                  <a:pt x="61361" y="26151"/>
                </a:cubicBezTo>
                <a:cubicBezTo>
                  <a:pt x="66147" y="26151"/>
                  <a:pt x="70028" y="22260"/>
                  <a:pt x="70028" y="17459"/>
                </a:cubicBezTo>
                <a:lnTo>
                  <a:pt x="70028" y="11366"/>
                </a:lnTo>
                <a:lnTo>
                  <a:pt x="75672" y="11366"/>
                </a:lnTo>
                <a:lnTo>
                  <a:pt x="75672" y="17459"/>
                </a:lnTo>
                <a:cubicBezTo>
                  <a:pt x="75672" y="22260"/>
                  <a:pt x="79552" y="26151"/>
                  <a:pt x="84339" y="26151"/>
                </a:cubicBezTo>
                <a:cubicBezTo>
                  <a:pt x="89125" y="26151"/>
                  <a:pt x="93005" y="22260"/>
                  <a:pt x="93005" y="17459"/>
                </a:cubicBezTo>
                <a:lnTo>
                  <a:pt x="93005" y="11366"/>
                </a:lnTo>
                <a:lnTo>
                  <a:pt x="98650" y="11366"/>
                </a:lnTo>
                <a:lnTo>
                  <a:pt x="98650" y="17459"/>
                </a:lnTo>
                <a:cubicBezTo>
                  <a:pt x="98650" y="22259"/>
                  <a:pt x="102530" y="26151"/>
                  <a:pt x="107316" y="26151"/>
                </a:cubicBezTo>
                <a:cubicBezTo>
                  <a:pt x="112103" y="26151"/>
                  <a:pt x="115983" y="22259"/>
                  <a:pt x="115983" y="17459"/>
                </a:cubicBezTo>
                <a:lnTo>
                  <a:pt x="115983" y="11366"/>
                </a:lnTo>
                <a:lnTo>
                  <a:pt x="120000" y="11366"/>
                </a:lnTo>
                <a:lnTo>
                  <a:pt x="120000" y="120000"/>
                </a:lnTo>
                <a:lnTo>
                  <a:pt x="0" y="120000"/>
                </a:lnTo>
                <a:close/>
                <a:moveTo>
                  <a:pt x="15405" y="0"/>
                </a:moveTo>
                <a:cubicBezTo>
                  <a:pt x="17983" y="0"/>
                  <a:pt x="20072" y="2095"/>
                  <a:pt x="20072" y="4680"/>
                </a:cubicBezTo>
                <a:lnTo>
                  <a:pt x="20072" y="18051"/>
                </a:lnTo>
                <a:cubicBezTo>
                  <a:pt x="20072" y="20636"/>
                  <a:pt x="17983" y="22732"/>
                  <a:pt x="15405" y="22732"/>
                </a:cubicBezTo>
                <a:cubicBezTo>
                  <a:pt x="12828" y="22732"/>
                  <a:pt x="10739" y="20636"/>
                  <a:pt x="10739" y="18051"/>
                </a:cubicBezTo>
                <a:lnTo>
                  <a:pt x="10739" y="4680"/>
                </a:lnTo>
                <a:cubicBezTo>
                  <a:pt x="10739" y="2095"/>
                  <a:pt x="12828" y="0"/>
                  <a:pt x="15405" y="0"/>
                </a:cubicBezTo>
                <a:close/>
                <a:moveTo>
                  <a:pt x="38383" y="0"/>
                </a:moveTo>
                <a:cubicBezTo>
                  <a:pt x="40960" y="0"/>
                  <a:pt x="43050" y="2095"/>
                  <a:pt x="43050" y="4680"/>
                </a:cubicBezTo>
                <a:lnTo>
                  <a:pt x="43050" y="18051"/>
                </a:lnTo>
                <a:cubicBezTo>
                  <a:pt x="43050" y="20636"/>
                  <a:pt x="40960" y="22732"/>
                  <a:pt x="38383" y="22732"/>
                </a:cubicBezTo>
                <a:cubicBezTo>
                  <a:pt x="35806" y="22732"/>
                  <a:pt x="33716" y="20636"/>
                  <a:pt x="33716" y="18051"/>
                </a:cubicBezTo>
                <a:lnTo>
                  <a:pt x="33716" y="4680"/>
                </a:lnTo>
                <a:cubicBezTo>
                  <a:pt x="33716" y="2095"/>
                  <a:pt x="35806" y="0"/>
                  <a:pt x="38383" y="0"/>
                </a:cubicBezTo>
                <a:close/>
                <a:moveTo>
                  <a:pt x="61361" y="0"/>
                </a:moveTo>
                <a:cubicBezTo>
                  <a:pt x="63938" y="0"/>
                  <a:pt x="66028" y="2095"/>
                  <a:pt x="66028" y="4680"/>
                </a:cubicBezTo>
                <a:lnTo>
                  <a:pt x="66028" y="18051"/>
                </a:lnTo>
                <a:cubicBezTo>
                  <a:pt x="66028" y="20636"/>
                  <a:pt x="63938" y="22731"/>
                  <a:pt x="61361" y="22731"/>
                </a:cubicBezTo>
                <a:cubicBezTo>
                  <a:pt x="58784" y="22731"/>
                  <a:pt x="56694" y="20636"/>
                  <a:pt x="56694" y="18051"/>
                </a:cubicBezTo>
                <a:lnTo>
                  <a:pt x="56694" y="4680"/>
                </a:lnTo>
                <a:cubicBezTo>
                  <a:pt x="56694" y="2095"/>
                  <a:pt x="58784" y="0"/>
                  <a:pt x="61361" y="0"/>
                </a:cubicBezTo>
                <a:close/>
                <a:moveTo>
                  <a:pt x="84339" y="0"/>
                </a:moveTo>
                <a:cubicBezTo>
                  <a:pt x="86916" y="0"/>
                  <a:pt x="89005" y="2095"/>
                  <a:pt x="89005" y="4680"/>
                </a:cubicBezTo>
                <a:lnTo>
                  <a:pt x="89005" y="18051"/>
                </a:lnTo>
                <a:cubicBezTo>
                  <a:pt x="89005" y="20636"/>
                  <a:pt x="86916" y="22731"/>
                  <a:pt x="84339" y="22731"/>
                </a:cubicBezTo>
                <a:cubicBezTo>
                  <a:pt x="81761" y="22731"/>
                  <a:pt x="79672" y="20636"/>
                  <a:pt x="79672" y="18051"/>
                </a:cubicBezTo>
                <a:lnTo>
                  <a:pt x="79672" y="4680"/>
                </a:lnTo>
                <a:cubicBezTo>
                  <a:pt x="79672" y="2095"/>
                  <a:pt x="81761" y="0"/>
                  <a:pt x="84339" y="0"/>
                </a:cubicBezTo>
                <a:close/>
                <a:moveTo>
                  <a:pt x="107316" y="0"/>
                </a:moveTo>
                <a:cubicBezTo>
                  <a:pt x="109894" y="0"/>
                  <a:pt x="111983" y="2095"/>
                  <a:pt x="111983" y="4680"/>
                </a:cubicBezTo>
                <a:lnTo>
                  <a:pt x="111983" y="18051"/>
                </a:lnTo>
                <a:cubicBezTo>
                  <a:pt x="111983" y="20636"/>
                  <a:pt x="109894" y="22731"/>
                  <a:pt x="107316" y="22731"/>
                </a:cubicBezTo>
                <a:cubicBezTo>
                  <a:pt x="104739" y="22731"/>
                  <a:pt x="102650" y="20636"/>
                  <a:pt x="102650" y="18051"/>
                </a:cubicBezTo>
                <a:lnTo>
                  <a:pt x="102650" y="4680"/>
                </a:lnTo>
                <a:cubicBezTo>
                  <a:pt x="102650" y="2095"/>
                  <a:pt x="104739" y="0"/>
                  <a:pt x="107316" y="0"/>
                </a:cubicBezTo>
                <a:close/>
              </a:path>
            </a:pathLst>
          </a:custGeom>
          <a:solidFill>
            <a:srgbClr val="1ED4DE"/>
          </a:solidFill>
          <a:ln>
            <a:noFill/>
          </a:ln>
        </p:spPr>
        <p:txBody>
          <a:bodyPr wrap="square" lIns="121868" tIns="60917" rIns="121868" bIns="60917" anchor="ctr" anchorCtr="0">
            <a:noAutofit/>
          </a:bodyPr>
          <a:lstStyle/>
          <a:p>
            <a:pPr algn="ctr" defTabSz="1218895"/>
            <a:endParaRPr sz="2399" kern="0">
              <a:solidFill>
                <a:srgbClr val="FFFFFF"/>
              </a:solidFill>
              <a:latin typeface="Arial"/>
              <a:ea typeface="Arial"/>
              <a:cs typeface="Arial"/>
              <a:sym typeface="Arial"/>
            </a:endParaRPr>
          </a:p>
        </p:txBody>
      </p:sp>
      <p:grpSp>
        <p:nvGrpSpPr>
          <p:cNvPr id="25" name="Shape 717"/>
          <p:cNvGrpSpPr/>
          <p:nvPr/>
        </p:nvGrpSpPr>
        <p:grpSpPr>
          <a:xfrm>
            <a:off x="8560868" y="2378816"/>
            <a:ext cx="3705744" cy="897784"/>
            <a:chOff x="2113657" y="4283315"/>
            <a:chExt cx="3887257" cy="673513"/>
          </a:xfrm>
        </p:grpSpPr>
        <p:sp>
          <p:nvSpPr>
            <p:cNvPr id="29" name="Shape 718"/>
            <p:cNvSpPr txBox="1"/>
            <p:nvPr/>
          </p:nvSpPr>
          <p:spPr>
            <a:xfrm>
              <a:off x="2113657" y="4495163"/>
              <a:ext cx="3887257"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a:solidFill>
                    <a:srgbClr val="595959"/>
                  </a:solidFill>
                  <a:latin typeface="Times New Roman" panose="02020603050405020304" pitchFamily="18" charset="0"/>
                  <a:ea typeface="Arial"/>
                  <a:cs typeface="Times New Roman" panose="02020603050405020304" pitchFamily="18" charset="0"/>
                </a:rPr>
                <a:t>Not applicable</a:t>
              </a:r>
              <a:endParaRPr lang="en"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31" name="Shape 719"/>
            <p:cNvSpPr txBox="1"/>
            <p:nvPr/>
          </p:nvSpPr>
          <p:spPr>
            <a:xfrm>
              <a:off x="2113658" y="4283315"/>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sym typeface="Arial"/>
                </a:rPr>
                <a:t>After sale services/ Guarantee</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grpSp>
        <p:nvGrpSpPr>
          <p:cNvPr id="32" name="Shape 720"/>
          <p:cNvGrpSpPr/>
          <p:nvPr/>
        </p:nvGrpSpPr>
        <p:grpSpPr>
          <a:xfrm>
            <a:off x="8560867" y="4261751"/>
            <a:ext cx="3627958" cy="897784"/>
            <a:chOff x="2113657" y="4283314"/>
            <a:chExt cx="3647460" cy="673513"/>
          </a:xfrm>
        </p:grpSpPr>
        <p:sp>
          <p:nvSpPr>
            <p:cNvPr id="33" name="Shape 721"/>
            <p:cNvSpPr txBox="1"/>
            <p:nvPr/>
          </p:nvSpPr>
          <p:spPr>
            <a:xfrm>
              <a:off x="2113657" y="4495162"/>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pt-BR" sz="1600" kern="0" dirty="0" smtClean="0">
                  <a:solidFill>
                    <a:srgbClr val="595959"/>
                  </a:solidFill>
                  <a:latin typeface="Times New Roman" panose="02020603050405020304" pitchFamily="18" charset="0"/>
                  <a:ea typeface="Arial"/>
                  <a:cs typeface="Times New Roman" panose="02020603050405020304" pitchFamily="18" charset="0"/>
                  <a:sym typeface="Arial"/>
                </a:rPr>
                <a:t>Local (Iran) Certificates </a:t>
              </a:r>
              <a:endParaRPr lang="pt-BR"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34" name="Shape 722"/>
            <p:cNvSpPr txBox="1"/>
            <p:nvPr/>
          </p:nvSpPr>
          <p:spPr>
            <a:xfrm>
              <a:off x="2113658" y="4283314"/>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sym typeface="Arial"/>
                </a:rPr>
                <a:t>Standards and legally certificates:</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35" name="Shape 450"/>
          <p:cNvSpPr/>
          <p:nvPr/>
        </p:nvSpPr>
        <p:spPr>
          <a:xfrm>
            <a:off x="8841213" y="3657600"/>
            <a:ext cx="590697" cy="565118"/>
          </a:xfrm>
          <a:custGeom>
            <a:avLst/>
            <a:gdLst/>
            <a:ahLst/>
            <a:cxnLst/>
            <a:rect l="0" t="0" r="0" b="0"/>
            <a:pathLst>
              <a:path w="120000" h="120000" extrusionOk="0">
                <a:moveTo>
                  <a:pt x="65274" y="39473"/>
                </a:moveTo>
                <a:cubicBezTo>
                  <a:pt x="53599" y="36371"/>
                  <a:pt x="41599" y="43242"/>
                  <a:pt x="38470" y="54820"/>
                </a:cubicBezTo>
                <a:cubicBezTo>
                  <a:pt x="35342" y="66398"/>
                  <a:pt x="42270" y="78299"/>
                  <a:pt x="53945" y="81402"/>
                </a:cubicBezTo>
                <a:cubicBezTo>
                  <a:pt x="65620" y="84504"/>
                  <a:pt x="77621" y="77633"/>
                  <a:pt x="80749" y="66055"/>
                </a:cubicBezTo>
                <a:cubicBezTo>
                  <a:pt x="83877" y="54477"/>
                  <a:pt x="76949" y="42576"/>
                  <a:pt x="65274" y="39473"/>
                </a:cubicBezTo>
                <a:close/>
                <a:moveTo>
                  <a:pt x="69168" y="25060"/>
                </a:moveTo>
                <a:cubicBezTo>
                  <a:pt x="88870" y="30296"/>
                  <a:pt x="100561" y="50379"/>
                  <a:pt x="95282" y="69917"/>
                </a:cubicBezTo>
                <a:cubicBezTo>
                  <a:pt x="90003" y="89455"/>
                  <a:pt x="69753" y="101050"/>
                  <a:pt x="50051" y="95815"/>
                </a:cubicBezTo>
                <a:cubicBezTo>
                  <a:pt x="30350" y="90579"/>
                  <a:pt x="18658" y="70496"/>
                  <a:pt x="23937" y="50958"/>
                </a:cubicBezTo>
                <a:cubicBezTo>
                  <a:pt x="29216" y="31420"/>
                  <a:pt x="49467" y="19825"/>
                  <a:pt x="69168" y="25060"/>
                </a:cubicBezTo>
                <a:close/>
                <a:moveTo>
                  <a:pt x="70584" y="19819"/>
                </a:moveTo>
                <a:cubicBezTo>
                  <a:pt x="47964" y="13808"/>
                  <a:pt x="24713" y="27121"/>
                  <a:pt x="18652" y="49554"/>
                </a:cubicBezTo>
                <a:cubicBezTo>
                  <a:pt x="12591" y="71987"/>
                  <a:pt x="26015" y="95045"/>
                  <a:pt x="48635" y="101056"/>
                </a:cubicBezTo>
                <a:cubicBezTo>
                  <a:pt x="71255" y="107067"/>
                  <a:pt x="94506" y="93754"/>
                  <a:pt x="100567" y="71321"/>
                </a:cubicBezTo>
                <a:cubicBezTo>
                  <a:pt x="106628" y="48888"/>
                  <a:pt x="93204" y="25830"/>
                  <a:pt x="70584" y="19819"/>
                </a:cubicBezTo>
                <a:close/>
                <a:moveTo>
                  <a:pt x="120000" y="28418"/>
                </a:moveTo>
                <a:lnTo>
                  <a:pt x="119819" y="29085"/>
                </a:lnTo>
                <a:lnTo>
                  <a:pt x="119636" y="28804"/>
                </a:lnTo>
                <a:close/>
                <a:moveTo>
                  <a:pt x="84120" y="4683"/>
                </a:moveTo>
                <a:lnTo>
                  <a:pt x="83867" y="19572"/>
                </a:lnTo>
                <a:lnTo>
                  <a:pt x="83406" y="19449"/>
                </a:lnTo>
                <a:cubicBezTo>
                  <a:pt x="87163" y="21546"/>
                  <a:pt x="90559" y="24117"/>
                  <a:pt x="93431" y="27166"/>
                </a:cubicBezTo>
                <a:lnTo>
                  <a:pt x="106796" y="23870"/>
                </a:lnTo>
                <a:lnTo>
                  <a:pt x="115363" y="39849"/>
                </a:lnTo>
                <a:lnTo>
                  <a:pt x="105840" y="48364"/>
                </a:lnTo>
                <a:cubicBezTo>
                  <a:pt x="107034" y="52676"/>
                  <a:pt x="107596" y="57191"/>
                  <a:pt x="107394" y="61781"/>
                </a:cubicBezTo>
                <a:lnTo>
                  <a:pt x="119289" y="68330"/>
                </a:lnTo>
                <a:lnTo>
                  <a:pt x="114566" y="85810"/>
                </a:lnTo>
                <a:lnTo>
                  <a:pt x="100132" y="85570"/>
                </a:lnTo>
                <a:cubicBezTo>
                  <a:pt x="98307" y="88594"/>
                  <a:pt x="96096" y="91321"/>
                  <a:pt x="93619" y="93756"/>
                </a:cubicBezTo>
                <a:lnTo>
                  <a:pt x="98359" y="106025"/>
                </a:lnTo>
                <a:lnTo>
                  <a:pt x="83411" y="116405"/>
                </a:lnTo>
                <a:lnTo>
                  <a:pt x="72073" y="106643"/>
                </a:lnTo>
                <a:lnTo>
                  <a:pt x="73453" y="105685"/>
                </a:lnTo>
                <a:cubicBezTo>
                  <a:pt x="69110" y="107079"/>
                  <a:pt x="64517" y="107749"/>
                  <a:pt x="59835" y="107723"/>
                </a:cubicBezTo>
                <a:lnTo>
                  <a:pt x="52963" y="119999"/>
                </a:lnTo>
                <a:lnTo>
                  <a:pt x="35336" y="115316"/>
                </a:lnTo>
                <a:lnTo>
                  <a:pt x="35574" y="101277"/>
                </a:lnTo>
                <a:cubicBezTo>
                  <a:pt x="31839" y="99165"/>
                  <a:pt x="28466" y="96583"/>
                  <a:pt x="25614" y="93529"/>
                </a:cubicBezTo>
                <a:lnTo>
                  <a:pt x="25843" y="94015"/>
                </a:lnTo>
                <a:lnTo>
                  <a:pt x="11102" y="96847"/>
                </a:lnTo>
                <a:lnTo>
                  <a:pt x="3390" y="80445"/>
                </a:lnTo>
                <a:lnTo>
                  <a:pt x="13359" y="72429"/>
                </a:lnTo>
                <a:cubicBezTo>
                  <a:pt x="12295" y="68561"/>
                  <a:pt x="11739" y="64530"/>
                  <a:pt x="11738" y="60428"/>
                </a:cubicBezTo>
                <a:lnTo>
                  <a:pt x="0" y="53965"/>
                </a:lnTo>
                <a:lnTo>
                  <a:pt x="4723" y="36484"/>
                </a:lnTo>
                <a:lnTo>
                  <a:pt x="18174" y="36709"/>
                </a:lnTo>
                <a:cubicBezTo>
                  <a:pt x="19999" y="33515"/>
                  <a:pt x="22203" y="30603"/>
                  <a:pt x="24696" y="27997"/>
                </a:cubicBezTo>
                <a:lnTo>
                  <a:pt x="20190" y="14215"/>
                </a:lnTo>
                <a:lnTo>
                  <a:pt x="35666" y="4625"/>
                </a:lnTo>
                <a:lnTo>
                  <a:pt x="46473" y="14962"/>
                </a:lnTo>
                <a:lnTo>
                  <a:pt x="46365" y="15030"/>
                </a:lnTo>
                <a:cubicBezTo>
                  <a:pt x="50613" y="13704"/>
                  <a:pt x="55098" y="13091"/>
                  <a:pt x="59667" y="13141"/>
                </a:cubicBezTo>
                <a:lnTo>
                  <a:pt x="59206" y="13018"/>
                </a:lnTo>
                <a:lnTo>
                  <a:pt x="66493" y="0"/>
                </a:lnTo>
                <a:close/>
              </a:path>
            </a:pathLst>
          </a:custGeom>
          <a:solidFill>
            <a:srgbClr val="E62949"/>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Tree>
    <p:extLst>
      <p:ext uri="{BB962C8B-B14F-4D97-AF65-F5344CB8AC3E}">
        <p14:creationId xmlns:p14="http://schemas.microsoft.com/office/powerpoint/2010/main" val="3356406664"/>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704"/>
        <p:cNvGrpSpPr/>
        <p:nvPr/>
      </p:nvGrpSpPr>
      <p:grpSpPr>
        <a:xfrm>
          <a:off x="0" y="0"/>
          <a:ext cx="0" cy="0"/>
          <a:chOff x="0" y="0"/>
          <a:chExt cx="0" cy="0"/>
        </a:xfrm>
      </p:grpSpPr>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4000" t="23953" r="4000" b="18372"/>
          <a:stretch/>
        </p:blipFill>
        <p:spPr>
          <a:xfrm>
            <a:off x="4494212" y="2487333"/>
            <a:ext cx="4244694" cy="2860556"/>
          </a:xfrm>
          <a:prstGeom prst="rect">
            <a:avLst/>
          </a:prstGeom>
        </p:spPr>
      </p:pic>
      <p:sp>
        <p:nvSpPr>
          <p:cNvPr id="707" name="Shape 707"/>
          <p:cNvSpPr txBox="1"/>
          <p:nvPr/>
        </p:nvSpPr>
        <p:spPr>
          <a:xfrm>
            <a:off x="455612" y="2743200"/>
            <a:ext cx="4243127" cy="3076964"/>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kern="0" dirty="0" smtClean="0">
                <a:solidFill>
                  <a:srgbClr val="3F3F3F"/>
                </a:solidFill>
                <a:latin typeface="Times New Roman" panose="02020603050405020304" pitchFamily="18" charset="0"/>
                <a:ea typeface="Arial"/>
                <a:cs typeface="Times New Roman" panose="02020603050405020304" pitchFamily="18" charset="0"/>
                <a:sym typeface="Arial"/>
              </a:rPr>
              <a:t>It </a:t>
            </a:r>
            <a:r>
              <a:rPr lang="en-US" kern="0" dirty="0">
                <a:solidFill>
                  <a:srgbClr val="3F3F3F"/>
                </a:solidFill>
                <a:latin typeface="Times New Roman" panose="02020603050405020304" pitchFamily="18" charset="0"/>
                <a:ea typeface="Arial"/>
                <a:cs typeface="Times New Roman" panose="02020603050405020304" pitchFamily="18" charset="0"/>
                <a:sym typeface="Arial"/>
              </a:rPr>
              <a:t>is a dual endothelin receptor antagonist used in the treatment of pulmonary artery hypertension (PAH). </a:t>
            </a:r>
            <a:endParaRPr lang="en-US" kern="0" dirty="0" smtClean="0">
              <a:solidFill>
                <a:srgbClr val="3F3F3F"/>
              </a:solidFill>
              <a:latin typeface="Times New Roman" panose="02020603050405020304" pitchFamily="18" charset="0"/>
              <a:ea typeface="Arial"/>
              <a:cs typeface="Times New Roman" panose="02020603050405020304" pitchFamily="18" charset="0"/>
              <a:sym typeface="Arial"/>
            </a:endParaRPr>
          </a:p>
          <a:p>
            <a:pPr marL="285750" indent="-285750" defTabSz="1218895">
              <a:buFont typeface="Arial" panose="020B0604020202020204" pitchFamily="34" charset="0"/>
              <a:buChar char="•"/>
            </a:pPr>
            <a:r>
              <a:rPr lang="en-US" kern="0" dirty="0" smtClean="0">
                <a:solidFill>
                  <a:srgbClr val="3F3F3F"/>
                </a:solidFill>
                <a:latin typeface="Times New Roman" panose="02020603050405020304" pitchFamily="18" charset="0"/>
                <a:ea typeface="Arial"/>
                <a:cs typeface="Times New Roman" panose="02020603050405020304" pitchFamily="18" charset="0"/>
                <a:sym typeface="Arial"/>
              </a:rPr>
              <a:t>It </a:t>
            </a:r>
            <a:r>
              <a:rPr lang="en-US" kern="0" dirty="0">
                <a:solidFill>
                  <a:srgbClr val="3F3F3F"/>
                </a:solidFill>
                <a:latin typeface="Times New Roman" panose="02020603050405020304" pitchFamily="18" charset="0"/>
                <a:ea typeface="Arial"/>
                <a:cs typeface="Times New Roman" panose="02020603050405020304" pitchFamily="18" charset="0"/>
                <a:sym typeface="Arial"/>
              </a:rPr>
              <a:t>is licensed in </a:t>
            </a:r>
            <a:r>
              <a:rPr lang="en-US" kern="0" dirty="0" smtClean="0">
                <a:solidFill>
                  <a:srgbClr val="3F3F3F"/>
                </a:solidFill>
                <a:latin typeface="Times New Roman" panose="02020603050405020304" pitchFamily="18" charset="0"/>
                <a:ea typeface="Arial"/>
                <a:cs typeface="Times New Roman" panose="02020603050405020304" pitchFamily="18" charset="0"/>
                <a:sym typeface="Arial"/>
              </a:rPr>
              <a:t>United </a:t>
            </a:r>
            <a:r>
              <a:rPr lang="en-US" kern="0" dirty="0">
                <a:solidFill>
                  <a:srgbClr val="3F3F3F"/>
                </a:solidFill>
                <a:latin typeface="Times New Roman" panose="02020603050405020304" pitchFamily="18" charset="0"/>
                <a:ea typeface="Arial"/>
                <a:cs typeface="Times New Roman" panose="02020603050405020304" pitchFamily="18" charset="0"/>
                <a:sym typeface="Arial"/>
              </a:rPr>
              <a:t>States, </a:t>
            </a:r>
            <a:r>
              <a:rPr lang="en-US" kern="0" dirty="0" smtClean="0">
                <a:solidFill>
                  <a:srgbClr val="3F3F3F"/>
                </a:solidFill>
                <a:latin typeface="Times New Roman" panose="02020603050405020304" pitchFamily="18" charset="0"/>
                <a:ea typeface="Arial"/>
                <a:cs typeface="Times New Roman" panose="02020603050405020304" pitchFamily="18" charset="0"/>
                <a:sym typeface="Arial"/>
              </a:rPr>
              <a:t>European </a:t>
            </a:r>
            <a:r>
              <a:rPr lang="en-US" kern="0" dirty="0">
                <a:solidFill>
                  <a:srgbClr val="3F3F3F"/>
                </a:solidFill>
                <a:latin typeface="Times New Roman" panose="02020603050405020304" pitchFamily="18" charset="0"/>
                <a:ea typeface="Arial"/>
                <a:cs typeface="Times New Roman" panose="02020603050405020304" pitchFamily="18" charset="0"/>
                <a:sym typeface="Arial"/>
              </a:rPr>
              <a:t>Union and other countries by </a:t>
            </a:r>
            <a:r>
              <a:rPr lang="en-US" kern="0" dirty="0" err="1">
                <a:solidFill>
                  <a:srgbClr val="3F3F3F"/>
                </a:solidFill>
                <a:latin typeface="Times New Roman" panose="02020603050405020304" pitchFamily="18" charset="0"/>
                <a:ea typeface="Arial"/>
                <a:cs typeface="Times New Roman" panose="02020603050405020304" pitchFamily="18" charset="0"/>
                <a:sym typeface="Arial"/>
              </a:rPr>
              <a:t>Actelion</a:t>
            </a:r>
            <a:r>
              <a:rPr lang="en-US" kern="0" dirty="0">
                <a:solidFill>
                  <a:srgbClr val="3F3F3F"/>
                </a:solidFill>
                <a:latin typeface="Times New Roman" panose="02020603050405020304" pitchFamily="18" charset="0"/>
                <a:ea typeface="Arial"/>
                <a:cs typeface="Times New Roman" panose="02020603050405020304" pitchFamily="18" charset="0"/>
                <a:sym typeface="Arial"/>
              </a:rPr>
              <a:t> Pharmaceuticals for </a:t>
            </a:r>
            <a:r>
              <a:rPr lang="en-US" kern="0" dirty="0" smtClean="0">
                <a:solidFill>
                  <a:srgbClr val="3F3F3F"/>
                </a:solidFill>
                <a:latin typeface="Times New Roman" panose="02020603050405020304" pitchFamily="18" charset="0"/>
                <a:ea typeface="Arial"/>
                <a:cs typeface="Times New Roman" panose="02020603050405020304" pitchFamily="18" charset="0"/>
                <a:sym typeface="Arial"/>
              </a:rPr>
              <a:t>management </a:t>
            </a:r>
            <a:r>
              <a:rPr lang="en-US" kern="0" dirty="0">
                <a:solidFill>
                  <a:srgbClr val="3F3F3F"/>
                </a:solidFill>
                <a:latin typeface="Times New Roman" panose="02020603050405020304" pitchFamily="18" charset="0"/>
                <a:ea typeface="Arial"/>
                <a:cs typeface="Times New Roman" panose="02020603050405020304" pitchFamily="18" charset="0"/>
                <a:sym typeface="Arial"/>
              </a:rPr>
              <a:t>of PAH under the trade name </a:t>
            </a:r>
            <a:r>
              <a:rPr lang="en-US" kern="0" dirty="0" err="1">
                <a:solidFill>
                  <a:srgbClr val="3F3F3F"/>
                </a:solidFill>
                <a:latin typeface="Times New Roman" panose="02020603050405020304" pitchFamily="18" charset="0"/>
                <a:ea typeface="Arial"/>
                <a:cs typeface="Times New Roman" panose="02020603050405020304" pitchFamily="18" charset="0"/>
                <a:sym typeface="Arial"/>
              </a:rPr>
              <a:t>Tracleer</a:t>
            </a:r>
            <a:r>
              <a:rPr lang="en-US" kern="0" dirty="0" smtClean="0">
                <a:solidFill>
                  <a:srgbClr val="3F3F3F"/>
                </a:solidFill>
                <a:latin typeface="Times New Roman" panose="02020603050405020304" pitchFamily="18" charset="0"/>
                <a:ea typeface="Arial"/>
                <a:cs typeface="Times New Roman" panose="02020603050405020304" pitchFamily="18" charset="0"/>
                <a:sym typeface="Arial"/>
              </a:rPr>
              <a:t>.</a:t>
            </a:r>
          </a:p>
          <a:p>
            <a:pPr marL="285750" indent="-285750" defTabSz="1218895">
              <a:buFont typeface="Arial" panose="020B0604020202020204" pitchFamily="34" charset="0"/>
              <a:buChar char="•"/>
            </a:pPr>
            <a:r>
              <a:rPr lang="en-US" kern="0" dirty="0" smtClean="0">
                <a:solidFill>
                  <a:srgbClr val="3F3F3F"/>
                </a:solidFill>
                <a:latin typeface="Times New Roman" panose="02020603050405020304" pitchFamily="18" charset="0"/>
                <a:ea typeface="Arial"/>
                <a:cs typeface="Times New Roman" panose="02020603050405020304" pitchFamily="18" charset="0"/>
                <a:sym typeface="Arial"/>
              </a:rPr>
              <a:t>Indication:</a:t>
            </a:r>
            <a:endParaRPr lang="en-US" kern="0" dirty="0">
              <a:solidFill>
                <a:srgbClr val="3F3F3F"/>
              </a:solidFill>
              <a:latin typeface="Times New Roman" panose="02020603050405020304" pitchFamily="18" charset="0"/>
              <a:ea typeface="Arial"/>
              <a:cs typeface="Times New Roman" panose="02020603050405020304" pitchFamily="18" charset="0"/>
              <a:sym typeface="Arial"/>
            </a:endParaRPr>
          </a:p>
          <a:p>
            <a:pPr marL="742950" lvl="1" indent="-285750" defTabSz="1218895">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Treatment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of pulmonary hypertension (WHO Group I), in patients with WHO Class II-IV </a:t>
            </a: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symptoms</a:t>
            </a:r>
          </a:p>
          <a:p>
            <a:pPr marL="742950" lvl="1" indent="-285750" defTabSz="1218895">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Reducing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the number of new digital ulcers in patients with systemic sclerosis </a:t>
            </a:r>
            <a:endPar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endParaRPr>
          </a:p>
          <a:p>
            <a:pPr marL="285750" indent="-285750" defTabSz="1218895">
              <a:buFont typeface="Arial" panose="020B0604020202020204" pitchFamily="34" charset="0"/>
              <a:buChar char="•"/>
            </a:pPr>
            <a:r>
              <a:rPr lang="en-US" kern="0" dirty="0" smtClean="0">
                <a:solidFill>
                  <a:srgbClr val="3F3F3F"/>
                </a:solidFill>
                <a:latin typeface="Times New Roman" panose="02020603050405020304" pitchFamily="18" charset="0"/>
                <a:ea typeface="Arial"/>
                <a:cs typeface="Times New Roman" panose="02020603050405020304" pitchFamily="18" charset="0"/>
                <a:sym typeface="Arial"/>
              </a:rPr>
              <a:t>Dosage: 62.5mg PO twice a day (4days)</a:t>
            </a:r>
            <a:endParaRPr lang="en-US" kern="0" dirty="0">
              <a:solidFill>
                <a:srgbClr val="3F3F3F"/>
              </a:solidFill>
              <a:latin typeface="Times New Roman" panose="02020603050405020304" pitchFamily="18" charset="0"/>
              <a:ea typeface="Arial"/>
              <a:cs typeface="Times New Roman" panose="02020603050405020304" pitchFamily="18" charset="0"/>
              <a:sym typeface="Arial"/>
            </a:endParaRPr>
          </a:p>
        </p:txBody>
      </p:sp>
      <p:sp>
        <p:nvSpPr>
          <p:cNvPr id="708" name="Shape 708"/>
          <p:cNvSpPr txBox="1"/>
          <p:nvPr/>
        </p:nvSpPr>
        <p:spPr>
          <a:xfrm>
            <a:off x="531812" y="2209800"/>
            <a:ext cx="4267200" cy="533341"/>
          </a:xfrm>
          <a:prstGeom prst="rect">
            <a:avLst/>
          </a:prstGeom>
          <a:noFill/>
          <a:ln>
            <a:noFill/>
          </a:ln>
        </p:spPr>
        <p:txBody>
          <a:bodyPr wrap="square" lIns="121868" tIns="60917" rIns="121868" bIns="60917" anchor="t" anchorCtr="0">
            <a:noAutofit/>
          </a:bodyPr>
          <a:lstStyle/>
          <a:p>
            <a:pPr defTabSz="1218895"/>
            <a:r>
              <a:rPr lang="en-US" sz="2400" b="1" kern="0" dirty="0" err="1" smtClean="0">
                <a:solidFill>
                  <a:srgbClr val="3F3F3F"/>
                </a:solidFill>
                <a:ea typeface="Arial"/>
                <a:cs typeface="Arial"/>
              </a:rPr>
              <a:t>Farantan</a:t>
            </a:r>
            <a:r>
              <a:rPr lang="en-US" sz="2400" b="1" kern="0" baseline="30000" dirty="0" smtClean="0">
                <a:solidFill>
                  <a:srgbClr val="3F3F3F"/>
                </a:solidFill>
                <a:ea typeface="Arial"/>
                <a:cs typeface="Arial"/>
              </a:rPr>
              <a:t>®</a:t>
            </a:r>
            <a:r>
              <a:rPr lang="en-US" sz="2400" b="1" kern="0" dirty="0" smtClean="0">
                <a:solidFill>
                  <a:srgbClr val="3F3F3F"/>
                </a:solidFill>
                <a:ea typeface="Arial"/>
                <a:cs typeface="Arial"/>
              </a:rPr>
              <a:t> 125 </a:t>
            </a:r>
            <a:r>
              <a:rPr lang="en-US" sz="2400" kern="0" dirty="0">
                <a:solidFill>
                  <a:srgbClr val="3F3F3F"/>
                </a:solidFill>
                <a:ea typeface="Arial"/>
                <a:cs typeface="Arial"/>
              </a:rPr>
              <a:t>(</a:t>
            </a:r>
            <a:r>
              <a:rPr lang="en-US" sz="2400" kern="0" dirty="0" err="1">
                <a:solidFill>
                  <a:srgbClr val="3F3F3F"/>
                </a:solidFill>
                <a:ea typeface="Arial"/>
                <a:cs typeface="Arial"/>
              </a:rPr>
              <a:t>Bosentan</a:t>
            </a:r>
            <a:r>
              <a:rPr lang="en-US" sz="2400" kern="0" dirty="0">
                <a:solidFill>
                  <a:srgbClr val="3F3F3F"/>
                </a:solidFill>
                <a:ea typeface="Arial"/>
                <a:cs typeface="Arial"/>
              </a:rPr>
              <a:t>)</a:t>
            </a:r>
            <a:endParaRPr lang="en" sz="2400" kern="0" dirty="0">
              <a:solidFill>
                <a:srgbClr val="3F3F3F"/>
              </a:solidFill>
              <a:ea typeface="Arial"/>
              <a:cs typeface="Arial"/>
              <a:sym typeface="Arial"/>
            </a:endParaRPr>
          </a:p>
        </p:txBody>
      </p:sp>
      <p:grpSp>
        <p:nvGrpSpPr>
          <p:cNvPr id="711" name="Shape 711"/>
          <p:cNvGrpSpPr/>
          <p:nvPr/>
        </p:nvGrpSpPr>
        <p:grpSpPr>
          <a:xfrm>
            <a:off x="8560868" y="832749"/>
            <a:ext cx="3400944" cy="897785"/>
            <a:chOff x="2113657" y="4283314"/>
            <a:chExt cx="3647460" cy="673514"/>
          </a:xfrm>
        </p:grpSpPr>
        <p:sp>
          <p:nvSpPr>
            <p:cNvPr id="712" name="Shape 712"/>
            <p:cNvSpPr txBox="1"/>
            <p:nvPr/>
          </p:nvSpPr>
          <p:spPr>
            <a:xfrm>
              <a:off x="2113657" y="4495163"/>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20000 Packages (Per 35 Days)</a:t>
              </a:r>
            </a:p>
          </p:txBody>
        </p:sp>
        <p:sp>
          <p:nvSpPr>
            <p:cNvPr id="713" name="Shape 713"/>
            <p:cNvSpPr txBox="1"/>
            <p:nvPr/>
          </p:nvSpPr>
          <p:spPr>
            <a:xfrm>
              <a:off x="2113658" y="4283314"/>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rPr>
                <a:t>Production capacity</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30" name="Shape 451"/>
          <p:cNvSpPr/>
          <p:nvPr/>
        </p:nvSpPr>
        <p:spPr>
          <a:xfrm rot="1795255">
            <a:off x="8958484" y="273676"/>
            <a:ext cx="356158" cy="656509"/>
          </a:xfrm>
          <a:custGeom>
            <a:avLst/>
            <a:gdLst/>
            <a:ahLst/>
            <a:cxnLst/>
            <a:rect l="0" t="0" r="0" b="0"/>
            <a:pathLst>
              <a:path w="120000" h="120000" extrusionOk="0">
                <a:moveTo>
                  <a:pt x="60041" y="0"/>
                </a:moveTo>
                <a:cubicBezTo>
                  <a:pt x="68312" y="142"/>
                  <a:pt x="77049" y="3617"/>
                  <a:pt x="77802" y="9249"/>
                </a:cubicBezTo>
                <a:cubicBezTo>
                  <a:pt x="79731" y="16341"/>
                  <a:pt x="68983" y="18083"/>
                  <a:pt x="72034" y="26607"/>
                </a:cubicBezTo>
                <a:lnTo>
                  <a:pt x="120000" y="26607"/>
                </a:lnTo>
                <a:lnTo>
                  <a:pt x="120000" y="53320"/>
                </a:lnTo>
                <a:cubicBezTo>
                  <a:pt x="105180" y="54850"/>
                  <a:pt x="101982" y="49006"/>
                  <a:pt x="89415" y="50069"/>
                </a:cubicBezTo>
                <a:cubicBezTo>
                  <a:pt x="79319" y="50489"/>
                  <a:pt x="73089" y="55363"/>
                  <a:pt x="72833" y="59977"/>
                </a:cubicBezTo>
                <a:cubicBezTo>
                  <a:pt x="73004" y="64029"/>
                  <a:pt x="79442" y="70012"/>
                  <a:pt x="91464" y="70060"/>
                </a:cubicBezTo>
                <a:cubicBezTo>
                  <a:pt x="106013" y="69226"/>
                  <a:pt x="103877" y="65247"/>
                  <a:pt x="120000" y="65606"/>
                </a:cubicBezTo>
                <a:lnTo>
                  <a:pt x="120000" y="93541"/>
                </a:lnTo>
                <a:lnTo>
                  <a:pt x="70059" y="93541"/>
                </a:lnTo>
                <a:cubicBezTo>
                  <a:pt x="69329" y="102697"/>
                  <a:pt x="76533" y="101447"/>
                  <a:pt x="78036" y="109608"/>
                </a:cubicBezTo>
                <a:cubicBezTo>
                  <a:pt x="77950" y="116314"/>
                  <a:pt x="67224" y="119904"/>
                  <a:pt x="59959" y="120000"/>
                </a:cubicBezTo>
                <a:cubicBezTo>
                  <a:pt x="51687" y="119857"/>
                  <a:pt x="42950" y="116382"/>
                  <a:pt x="42197" y="110750"/>
                </a:cubicBezTo>
                <a:cubicBezTo>
                  <a:pt x="40279" y="103699"/>
                  <a:pt x="50892" y="101936"/>
                  <a:pt x="47995" y="93541"/>
                </a:cubicBezTo>
                <a:lnTo>
                  <a:pt x="0" y="93541"/>
                </a:lnTo>
                <a:lnTo>
                  <a:pt x="0" y="66075"/>
                </a:lnTo>
                <a:cubicBezTo>
                  <a:pt x="15368" y="64341"/>
                  <a:pt x="18478" y="70364"/>
                  <a:pt x="31219" y="69286"/>
                </a:cubicBezTo>
                <a:cubicBezTo>
                  <a:pt x="41315" y="68866"/>
                  <a:pt x="47545" y="63992"/>
                  <a:pt x="47801" y="59379"/>
                </a:cubicBezTo>
                <a:cubicBezTo>
                  <a:pt x="47631" y="55326"/>
                  <a:pt x="41193" y="49343"/>
                  <a:pt x="29171" y="49296"/>
                </a:cubicBezTo>
                <a:cubicBezTo>
                  <a:pt x="14433" y="50140"/>
                  <a:pt x="16816" y="54212"/>
                  <a:pt x="0" y="53739"/>
                </a:cubicBezTo>
                <a:lnTo>
                  <a:pt x="0" y="26607"/>
                </a:lnTo>
                <a:lnTo>
                  <a:pt x="49932" y="26607"/>
                </a:lnTo>
                <a:cubicBezTo>
                  <a:pt x="50748" y="17288"/>
                  <a:pt x="43474" y="18596"/>
                  <a:pt x="41963" y="10391"/>
                </a:cubicBezTo>
                <a:cubicBezTo>
                  <a:pt x="42049" y="3685"/>
                  <a:pt x="52775" y="95"/>
                  <a:pt x="60041" y="0"/>
                </a:cubicBezTo>
                <a:close/>
              </a:path>
            </a:pathLst>
          </a:custGeom>
          <a:solidFill>
            <a:srgbClr val="F4BD2D"/>
          </a:solidFill>
          <a:ln>
            <a:noFill/>
          </a:ln>
          <a:scene3d>
            <a:camera prst="orthographicFront">
              <a:rot lat="0" lon="0" rev="7200000"/>
            </a:camera>
            <a:lightRig rig="threePt" dir="t"/>
          </a:scene3d>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grpSp>
        <p:nvGrpSpPr>
          <p:cNvPr id="19" name="Shape 717"/>
          <p:cNvGrpSpPr/>
          <p:nvPr/>
        </p:nvGrpSpPr>
        <p:grpSpPr>
          <a:xfrm>
            <a:off x="8560868" y="6013117"/>
            <a:ext cx="3253608" cy="897784"/>
            <a:chOff x="2113657" y="4283315"/>
            <a:chExt cx="3647460" cy="673513"/>
          </a:xfrm>
        </p:grpSpPr>
        <p:sp>
          <p:nvSpPr>
            <p:cNvPr id="21" name="Shape 718"/>
            <p:cNvSpPr txBox="1"/>
            <p:nvPr/>
          </p:nvSpPr>
          <p:spPr>
            <a:xfrm>
              <a:off x="2113657" y="4495163"/>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 Market Price</a:t>
              </a:r>
              <a:endPar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22" name="Shape 719"/>
            <p:cNvSpPr txBox="1"/>
            <p:nvPr/>
          </p:nvSpPr>
          <p:spPr>
            <a:xfrm>
              <a:off x="2113658" y="4283315"/>
              <a:ext cx="3647459" cy="276999"/>
            </a:xfrm>
            <a:prstGeom prst="rect">
              <a:avLst/>
            </a:prstGeom>
            <a:noFill/>
            <a:ln>
              <a:noFill/>
            </a:ln>
          </p:spPr>
          <p:txBody>
            <a:bodyPr wrap="square" lIns="121868" tIns="60917" rIns="121868" bIns="60917" anchor="t" anchorCtr="0">
              <a:noAutofit/>
            </a:bodyPr>
            <a:lstStyle/>
            <a:p>
              <a:pPr defTabSz="1218895"/>
              <a:r>
                <a:rPr lang="en-US" b="1" kern="0" dirty="0" smtClean="0">
                  <a:solidFill>
                    <a:srgbClr val="595959"/>
                  </a:solidFill>
                  <a:latin typeface="Times New Roman" panose="02020603050405020304" pitchFamily="18" charset="0"/>
                  <a:ea typeface="Arial"/>
                  <a:cs typeface="Times New Roman" panose="02020603050405020304" pitchFamily="18" charset="0"/>
                  <a:sym typeface="Arial"/>
                </a:rPr>
                <a:t>Sales’ Price</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24" name="Shape 974"/>
          <p:cNvSpPr/>
          <p:nvPr/>
        </p:nvSpPr>
        <p:spPr>
          <a:xfrm rot="10800000">
            <a:off x="8959685" y="5491253"/>
            <a:ext cx="353751" cy="528546"/>
          </a:xfrm>
          <a:custGeom>
            <a:avLst/>
            <a:gdLst/>
            <a:ahLst/>
            <a:cxnLst/>
            <a:rect l="0" t="0" r="0" b="0"/>
            <a:pathLst>
              <a:path w="120000" h="120000" extrusionOk="0">
                <a:moveTo>
                  <a:pt x="51597" y="50921"/>
                </a:moveTo>
                <a:lnTo>
                  <a:pt x="51597" y="19698"/>
                </a:lnTo>
                <a:cubicBezTo>
                  <a:pt x="47669" y="20191"/>
                  <a:pt x="43916" y="21082"/>
                  <a:pt x="40531" y="22332"/>
                </a:cubicBezTo>
                <a:cubicBezTo>
                  <a:pt x="30598" y="26001"/>
                  <a:pt x="25457" y="32166"/>
                  <a:pt x="27169" y="38355"/>
                </a:cubicBezTo>
                <a:cubicBezTo>
                  <a:pt x="29239" y="46431"/>
                  <a:pt x="39005" y="49155"/>
                  <a:pt x="51597" y="50921"/>
                </a:cubicBezTo>
                <a:close/>
                <a:moveTo>
                  <a:pt x="67852" y="100379"/>
                </a:moveTo>
                <a:cubicBezTo>
                  <a:pt x="71963" y="99887"/>
                  <a:pt x="75901" y="98973"/>
                  <a:pt x="79437" y="97667"/>
                </a:cubicBezTo>
                <a:cubicBezTo>
                  <a:pt x="89370" y="93998"/>
                  <a:pt x="94511" y="87833"/>
                  <a:pt x="92799" y="81644"/>
                </a:cubicBezTo>
                <a:cubicBezTo>
                  <a:pt x="89506" y="73388"/>
                  <a:pt x="79840" y="69732"/>
                  <a:pt x="67852" y="67361"/>
                </a:cubicBezTo>
                <a:close/>
                <a:moveTo>
                  <a:pt x="67852" y="120000"/>
                </a:moveTo>
                <a:lnTo>
                  <a:pt x="51597" y="120000"/>
                </a:lnTo>
                <a:lnTo>
                  <a:pt x="51597" y="114256"/>
                </a:lnTo>
                <a:cubicBezTo>
                  <a:pt x="45417" y="113829"/>
                  <a:pt x="39328" y="112890"/>
                  <a:pt x="33554" y="111448"/>
                </a:cubicBezTo>
                <a:cubicBezTo>
                  <a:pt x="13606" y="106463"/>
                  <a:pt x="696" y="96271"/>
                  <a:pt x="0" y="84958"/>
                </a:cubicBezTo>
                <a:lnTo>
                  <a:pt x="26861" y="84529"/>
                </a:lnTo>
                <a:cubicBezTo>
                  <a:pt x="27245" y="90776"/>
                  <a:pt x="34374" y="96404"/>
                  <a:pt x="45389" y="99156"/>
                </a:cubicBezTo>
                <a:cubicBezTo>
                  <a:pt x="47394" y="99657"/>
                  <a:pt x="49467" y="100048"/>
                  <a:pt x="51597" y="100293"/>
                </a:cubicBezTo>
                <a:lnTo>
                  <a:pt x="51597" y="64682"/>
                </a:lnTo>
                <a:cubicBezTo>
                  <a:pt x="30368" y="61567"/>
                  <a:pt x="7690" y="58004"/>
                  <a:pt x="556" y="40045"/>
                </a:cubicBezTo>
                <a:cubicBezTo>
                  <a:pt x="-2422" y="28913"/>
                  <a:pt x="6883" y="17850"/>
                  <a:pt x="24755" y="11249"/>
                </a:cubicBezTo>
                <a:cubicBezTo>
                  <a:pt x="32832" y="8265"/>
                  <a:pt x="42066" y="6412"/>
                  <a:pt x="51597" y="5737"/>
                </a:cubicBezTo>
                <a:lnTo>
                  <a:pt x="51597" y="0"/>
                </a:lnTo>
                <a:lnTo>
                  <a:pt x="67852" y="0"/>
                </a:lnTo>
                <a:lnTo>
                  <a:pt x="67852" y="5703"/>
                </a:lnTo>
                <a:cubicBezTo>
                  <a:pt x="74209" y="6118"/>
                  <a:pt x="80479" y="7068"/>
                  <a:pt x="86414" y="8551"/>
                </a:cubicBezTo>
                <a:cubicBezTo>
                  <a:pt x="106363" y="13536"/>
                  <a:pt x="119273" y="23728"/>
                  <a:pt x="119969" y="35041"/>
                </a:cubicBezTo>
                <a:lnTo>
                  <a:pt x="93108" y="35470"/>
                </a:lnTo>
                <a:cubicBezTo>
                  <a:pt x="92723" y="29223"/>
                  <a:pt x="85594" y="23595"/>
                  <a:pt x="74579" y="20843"/>
                </a:cubicBezTo>
                <a:cubicBezTo>
                  <a:pt x="72410" y="20301"/>
                  <a:pt x="70160" y="19888"/>
                  <a:pt x="67852" y="19639"/>
                </a:cubicBezTo>
                <a:lnTo>
                  <a:pt x="67852" y="52969"/>
                </a:lnTo>
                <a:cubicBezTo>
                  <a:pt x="88284" y="55535"/>
                  <a:pt x="110482" y="59921"/>
                  <a:pt x="119411" y="79734"/>
                </a:cubicBezTo>
                <a:cubicBezTo>
                  <a:pt x="122511" y="90942"/>
                  <a:pt x="113201" y="102106"/>
                  <a:pt x="95213" y="108750"/>
                </a:cubicBezTo>
                <a:cubicBezTo>
                  <a:pt x="86990" y="111788"/>
                  <a:pt x="77568" y="113654"/>
                  <a:pt x="67852" y="114293"/>
                </a:cubicBezTo>
                <a:close/>
              </a:path>
            </a:pathLst>
          </a:custGeom>
          <a:solidFill>
            <a:schemeClr val="accent3">
              <a:lumMod val="75000"/>
            </a:schemeClr>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dk1"/>
              </a:solidFill>
              <a:latin typeface="Arial"/>
              <a:ea typeface="Arial"/>
              <a:cs typeface="Arial"/>
              <a:sym typeface="Arial"/>
            </a:endParaRPr>
          </a:p>
        </p:txBody>
      </p:sp>
      <p:pic>
        <p:nvPicPr>
          <p:cNvPr id="26" name="Picture 25"/>
          <p:cNvPicPr>
            <a:picLocks noChangeAspect="1"/>
          </p:cNvPicPr>
          <p:nvPr/>
        </p:nvPicPr>
        <p:blipFill rotWithShape="1">
          <a:blip r:embed="rId4">
            <a:extLst>
              <a:ext uri="{28A0092B-C50C-407E-A947-70E740481C1C}">
                <a14:useLocalDpi xmlns:a14="http://schemas.microsoft.com/office/drawing/2010/main" val="0"/>
              </a:ext>
            </a:extLst>
          </a:blip>
          <a:srcRect b="32534"/>
          <a:stretch/>
        </p:blipFill>
        <p:spPr>
          <a:xfrm>
            <a:off x="322262" y="325085"/>
            <a:ext cx="2228850" cy="1503715"/>
          </a:xfrm>
          <a:prstGeom prst="rect">
            <a:avLst/>
          </a:prstGeom>
        </p:spPr>
      </p:pic>
      <p:pic>
        <p:nvPicPr>
          <p:cNvPr id="28" name="Picture 27"/>
          <p:cNvPicPr>
            <a:picLocks noChangeAspect="1"/>
          </p:cNvPicPr>
          <p:nvPr/>
        </p:nvPicPr>
        <p:blipFill rotWithShape="1">
          <a:blip r:embed="rId4">
            <a:extLst>
              <a:ext uri="{28A0092B-C50C-407E-A947-70E740481C1C}">
                <a14:useLocalDpi xmlns:a14="http://schemas.microsoft.com/office/drawing/2010/main" val="0"/>
              </a:ext>
            </a:extLst>
          </a:blip>
          <a:srcRect t="69123"/>
          <a:stretch/>
        </p:blipFill>
        <p:spPr>
          <a:xfrm>
            <a:off x="2055812" y="1186530"/>
            <a:ext cx="2228850" cy="688211"/>
          </a:xfrm>
          <a:prstGeom prst="rect">
            <a:avLst/>
          </a:prstGeom>
        </p:spPr>
      </p:pic>
      <p:sp>
        <p:nvSpPr>
          <p:cNvPr id="23" name="Shape 715"/>
          <p:cNvSpPr/>
          <p:nvPr/>
        </p:nvSpPr>
        <p:spPr>
          <a:xfrm>
            <a:off x="8913812" y="1882516"/>
            <a:ext cx="445583" cy="444279"/>
          </a:xfrm>
          <a:custGeom>
            <a:avLst/>
            <a:gdLst/>
            <a:ahLst/>
            <a:cxnLst/>
            <a:rect l="0" t="0" r="0" b="0"/>
            <a:pathLst>
              <a:path w="120000" h="120000" extrusionOk="0">
                <a:moveTo>
                  <a:pt x="26666" y="100217"/>
                </a:moveTo>
                <a:cubicBezTo>
                  <a:pt x="25193" y="100217"/>
                  <a:pt x="24000" y="101415"/>
                  <a:pt x="24000" y="102892"/>
                </a:cubicBezTo>
                <a:cubicBezTo>
                  <a:pt x="24000" y="104369"/>
                  <a:pt x="25193" y="105566"/>
                  <a:pt x="26666" y="105566"/>
                </a:cubicBezTo>
                <a:lnTo>
                  <a:pt x="93333" y="105566"/>
                </a:lnTo>
                <a:cubicBezTo>
                  <a:pt x="94806" y="105566"/>
                  <a:pt x="96000" y="104369"/>
                  <a:pt x="96000" y="102892"/>
                </a:cubicBezTo>
                <a:cubicBezTo>
                  <a:pt x="96000" y="101415"/>
                  <a:pt x="94806" y="100217"/>
                  <a:pt x="93333" y="100217"/>
                </a:cubicBezTo>
                <a:close/>
                <a:moveTo>
                  <a:pt x="26666" y="87913"/>
                </a:moveTo>
                <a:cubicBezTo>
                  <a:pt x="25193" y="87913"/>
                  <a:pt x="24000" y="89111"/>
                  <a:pt x="24000" y="90588"/>
                </a:cubicBezTo>
                <a:cubicBezTo>
                  <a:pt x="24000" y="92065"/>
                  <a:pt x="25193" y="93262"/>
                  <a:pt x="26666" y="93262"/>
                </a:cubicBezTo>
                <a:lnTo>
                  <a:pt x="93333" y="93262"/>
                </a:lnTo>
                <a:cubicBezTo>
                  <a:pt x="94806" y="93262"/>
                  <a:pt x="96000" y="92065"/>
                  <a:pt x="96000" y="90588"/>
                </a:cubicBezTo>
                <a:cubicBezTo>
                  <a:pt x="96000" y="89111"/>
                  <a:pt x="94806" y="87913"/>
                  <a:pt x="93333" y="87913"/>
                </a:cubicBezTo>
                <a:close/>
                <a:moveTo>
                  <a:pt x="26666" y="75609"/>
                </a:moveTo>
                <a:cubicBezTo>
                  <a:pt x="25193" y="75609"/>
                  <a:pt x="24000" y="76806"/>
                  <a:pt x="24000" y="78284"/>
                </a:cubicBezTo>
                <a:cubicBezTo>
                  <a:pt x="24000" y="79761"/>
                  <a:pt x="25193" y="80958"/>
                  <a:pt x="26666" y="80958"/>
                </a:cubicBezTo>
                <a:lnTo>
                  <a:pt x="93333" y="80958"/>
                </a:lnTo>
                <a:cubicBezTo>
                  <a:pt x="94806" y="80958"/>
                  <a:pt x="96000" y="79761"/>
                  <a:pt x="96000" y="78284"/>
                </a:cubicBezTo>
                <a:cubicBezTo>
                  <a:pt x="96000" y="76806"/>
                  <a:pt x="94806" y="75609"/>
                  <a:pt x="93333" y="75609"/>
                </a:cubicBezTo>
                <a:close/>
                <a:moveTo>
                  <a:pt x="26666" y="63305"/>
                </a:moveTo>
                <a:cubicBezTo>
                  <a:pt x="25193" y="63305"/>
                  <a:pt x="24000" y="64502"/>
                  <a:pt x="24000" y="65979"/>
                </a:cubicBezTo>
                <a:cubicBezTo>
                  <a:pt x="24000" y="67457"/>
                  <a:pt x="25193" y="68654"/>
                  <a:pt x="26666" y="68654"/>
                </a:cubicBezTo>
                <a:lnTo>
                  <a:pt x="93333" y="68654"/>
                </a:lnTo>
                <a:cubicBezTo>
                  <a:pt x="94806" y="68654"/>
                  <a:pt x="96000" y="67457"/>
                  <a:pt x="96000" y="65979"/>
                </a:cubicBezTo>
                <a:cubicBezTo>
                  <a:pt x="96000" y="64502"/>
                  <a:pt x="94806" y="63305"/>
                  <a:pt x="93333" y="63305"/>
                </a:cubicBezTo>
                <a:close/>
                <a:moveTo>
                  <a:pt x="26666" y="51001"/>
                </a:moveTo>
                <a:cubicBezTo>
                  <a:pt x="25193" y="51001"/>
                  <a:pt x="24000" y="52198"/>
                  <a:pt x="24000" y="53675"/>
                </a:cubicBezTo>
                <a:cubicBezTo>
                  <a:pt x="24000" y="55152"/>
                  <a:pt x="25193" y="56350"/>
                  <a:pt x="26666" y="56350"/>
                </a:cubicBezTo>
                <a:lnTo>
                  <a:pt x="93333" y="56350"/>
                </a:lnTo>
                <a:cubicBezTo>
                  <a:pt x="94806" y="56350"/>
                  <a:pt x="96000" y="55152"/>
                  <a:pt x="96000" y="53675"/>
                </a:cubicBezTo>
                <a:cubicBezTo>
                  <a:pt x="96000" y="52198"/>
                  <a:pt x="94806" y="51001"/>
                  <a:pt x="93333" y="51001"/>
                </a:cubicBezTo>
                <a:close/>
                <a:moveTo>
                  <a:pt x="26666" y="38697"/>
                </a:moveTo>
                <a:cubicBezTo>
                  <a:pt x="25193" y="38697"/>
                  <a:pt x="24000" y="39894"/>
                  <a:pt x="24000" y="41371"/>
                </a:cubicBezTo>
                <a:cubicBezTo>
                  <a:pt x="24000" y="42848"/>
                  <a:pt x="25193" y="44046"/>
                  <a:pt x="26666" y="44046"/>
                </a:cubicBezTo>
                <a:lnTo>
                  <a:pt x="93333" y="44046"/>
                </a:lnTo>
                <a:cubicBezTo>
                  <a:pt x="94806" y="44046"/>
                  <a:pt x="96000" y="42848"/>
                  <a:pt x="96000" y="41371"/>
                </a:cubicBezTo>
                <a:cubicBezTo>
                  <a:pt x="96000" y="39894"/>
                  <a:pt x="94806" y="38697"/>
                  <a:pt x="93333" y="38697"/>
                </a:cubicBezTo>
                <a:close/>
                <a:moveTo>
                  <a:pt x="0" y="11366"/>
                </a:moveTo>
                <a:lnTo>
                  <a:pt x="6739" y="11366"/>
                </a:lnTo>
                <a:lnTo>
                  <a:pt x="6739" y="17459"/>
                </a:lnTo>
                <a:cubicBezTo>
                  <a:pt x="6739" y="22260"/>
                  <a:pt x="10619" y="26151"/>
                  <a:pt x="15405" y="26151"/>
                </a:cubicBezTo>
                <a:cubicBezTo>
                  <a:pt x="20192" y="26151"/>
                  <a:pt x="24072" y="22260"/>
                  <a:pt x="24072" y="17459"/>
                </a:cubicBezTo>
                <a:lnTo>
                  <a:pt x="24072" y="11366"/>
                </a:lnTo>
                <a:lnTo>
                  <a:pt x="29716" y="11366"/>
                </a:lnTo>
                <a:lnTo>
                  <a:pt x="29716" y="17459"/>
                </a:lnTo>
                <a:cubicBezTo>
                  <a:pt x="29716" y="22260"/>
                  <a:pt x="33597" y="26151"/>
                  <a:pt x="38383" y="26151"/>
                </a:cubicBezTo>
                <a:cubicBezTo>
                  <a:pt x="43170" y="26151"/>
                  <a:pt x="47050" y="22260"/>
                  <a:pt x="47050" y="17459"/>
                </a:cubicBezTo>
                <a:lnTo>
                  <a:pt x="47050" y="11366"/>
                </a:lnTo>
                <a:lnTo>
                  <a:pt x="52694" y="11366"/>
                </a:lnTo>
                <a:lnTo>
                  <a:pt x="52694" y="17459"/>
                </a:lnTo>
                <a:cubicBezTo>
                  <a:pt x="52694" y="22260"/>
                  <a:pt x="56574" y="26151"/>
                  <a:pt x="61361" y="26151"/>
                </a:cubicBezTo>
                <a:cubicBezTo>
                  <a:pt x="66147" y="26151"/>
                  <a:pt x="70028" y="22260"/>
                  <a:pt x="70028" y="17459"/>
                </a:cubicBezTo>
                <a:lnTo>
                  <a:pt x="70028" y="11366"/>
                </a:lnTo>
                <a:lnTo>
                  <a:pt x="75672" y="11366"/>
                </a:lnTo>
                <a:lnTo>
                  <a:pt x="75672" y="17459"/>
                </a:lnTo>
                <a:cubicBezTo>
                  <a:pt x="75672" y="22260"/>
                  <a:pt x="79552" y="26151"/>
                  <a:pt x="84339" y="26151"/>
                </a:cubicBezTo>
                <a:cubicBezTo>
                  <a:pt x="89125" y="26151"/>
                  <a:pt x="93005" y="22260"/>
                  <a:pt x="93005" y="17459"/>
                </a:cubicBezTo>
                <a:lnTo>
                  <a:pt x="93005" y="11366"/>
                </a:lnTo>
                <a:lnTo>
                  <a:pt x="98650" y="11366"/>
                </a:lnTo>
                <a:lnTo>
                  <a:pt x="98650" y="17459"/>
                </a:lnTo>
                <a:cubicBezTo>
                  <a:pt x="98650" y="22259"/>
                  <a:pt x="102530" y="26151"/>
                  <a:pt x="107316" y="26151"/>
                </a:cubicBezTo>
                <a:cubicBezTo>
                  <a:pt x="112103" y="26151"/>
                  <a:pt x="115983" y="22259"/>
                  <a:pt x="115983" y="17459"/>
                </a:cubicBezTo>
                <a:lnTo>
                  <a:pt x="115983" y="11366"/>
                </a:lnTo>
                <a:lnTo>
                  <a:pt x="120000" y="11366"/>
                </a:lnTo>
                <a:lnTo>
                  <a:pt x="120000" y="120000"/>
                </a:lnTo>
                <a:lnTo>
                  <a:pt x="0" y="120000"/>
                </a:lnTo>
                <a:close/>
                <a:moveTo>
                  <a:pt x="15405" y="0"/>
                </a:moveTo>
                <a:cubicBezTo>
                  <a:pt x="17983" y="0"/>
                  <a:pt x="20072" y="2095"/>
                  <a:pt x="20072" y="4680"/>
                </a:cubicBezTo>
                <a:lnTo>
                  <a:pt x="20072" y="18051"/>
                </a:lnTo>
                <a:cubicBezTo>
                  <a:pt x="20072" y="20636"/>
                  <a:pt x="17983" y="22732"/>
                  <a:pt x="15405" y="22732"/>
                </a:cubicBezTo>
                <a:cubicBezTo>
                  <a:pt x="12828" y="22732"/>
                  <a:pt x="10739" y="20636"/>
                  <a:pt x="10739" y="18051"/>
                </a:cubicBezTo>
                <a:lnTo>
                  <a:pt x="10739" y="4680"/>
                </a:lnTo>
                <a:cubicBezTo>
                  <a:pt x="10739" y="2095"/>
                  <a:pt x="12828" y="0"/>
                  <a:pt x="15405" y="0"/>
                </a:cubicBezTo>
                <a:close/>
                <a:moveTo>
                  <a:pt x="38383" y="0"/>
                </a:moveTo>
                <a:cubicBezTo>
                  <a:pt x="40960" y="0"/>
                  <a:pt x="43050" y="2095"/>
                  <a:pt x="43050" y="4680"/>
                </a:cubicBezTo>
                <a:lnTo>
                  <a:pt x="43050" y="18051"/>
                </a:lnTo>
                <a:cubicBezTo>
                  <a:pt x="43050" y="20636"/>
                  <a:pt x="40960" y="22732"/>
                  <a:pt x="38383" y="22732"/>
                </a:cubicBezTo>
                <a:cubicBezTo>
                  <a:pt x="35806" y="22732"/>
                  <a:pt x="33716" y="20636"/>
                  <a:pt x="33716" y="18051"/>
                </a:cubicBezTo>
                <a:lnTo>
                  <a:pt x="33716" y="4680"/>
                </a:lnTo>
                <a:cubicBezTo>
                  <a:pt x="33716" y="2095"/>
                  <a:pt x="35806" y="0"/>
                  <a:pt x="38383" y="0"/>
                </a:cubicBezTo>
                <a:close/>
                <a:moveTo>
                  <a:pt x="61361" y="0"/>
                </a:moveTo>
                <a:cubicBezTo>
                  <a:pt x="63938" y="0"/>
                  <a:pt x="66028" y="2095"/>
                  <a:pt x="66028" y="4680"/>
                </a:cubicBezTo>
                <a:lnTo>
                  <a:pt x="66028" y="18051"/>
                </a:lnTo>
                <a:cubicBezTo>
                  <a:pt x="66028" y="20636"/>
                  <a:pt x="63938" y="22731"/>
                  <a:pt x="61361" y="22731"/>
                </a:cubicBezTo>
                <a:cubicBezTo>
                  <a:pt x="58784" y="22731"/>
                  <a:pt x="56694" y="20636"/>
                  <a:pt x="56694" y="18051"/>
                </a:cubicBezTo>
                <a:lnTo>
                  <a:pt x="56694" y="4680"/>
                </a:lnTo>
                <a:cubicBezTo>
                  <a:pt x="56694" y="2095"/>
                  <a:pt x="58784" y="0"/>
                  <a:pt x="61361" y="0"/>
                </a:cubicBezTo>
                <a:close/>
                <a:moveTo>
                  <a:pt x="84339" y="0"/>
                </a:moveTo>
                <a:cubicBezTo>
                  <a:pt x="86916" y="0"/>
                  <a:pt x="89005" y="2095"/>
                  <a:pt x="89005" y="4680"/>
                </a:cubicBezTo>
                <a:lnTo>
                  <a:pt x="89005" y="18051"/>
                </a:lnTo>
                <a:cubicBezTo>
                  <a:pt x="89005" y="20636"/>
                  <a:pt x="86916" y="22731"/>
                  <a:pt x="84339" y="22731"/>
                </a:cubicBezTo>
                <a:cubicBezTo>
                  <a:pt x="81761" y="22731"/>
                  <a:pt x="79672" y="20636"/>
                  <a:pt x="79672" y="18051"/>
                </a:cubicBezTo>
                <a:lnTo>
                  <a:pt x="79672" y="4680"/>
                </a:lnTo>
                <a:cubicBezTo>
                  <a:pt x="79672" y="2095"/>
                  <a:pt x="81761" y="0"/>
                  <a:pt x="84339" y="0"/>
                </a:cubicBezTo>
                <a:close/>
                <a:moveTo>
                  <a:pt x="107316" y="0"/>
                </a:moveTo>
                <a:cubicBezTo>
                  <a:pt x="109894" y="0"/>
                  <a:pt x="111983" y="2095"/>
                  <a:pt x="111983" y="4680"/>
                </a:cubicBezTo>
                <a:lnTo>
                  <a:pt x="111983" y="18051"/>
                </a:lnTo>
                <a:cubicBezTo>
                  <a:pt x="111983" y="20636"/>
                  <a:pt x="109894" y="22731"/>
                  <a:pt x="107316" y="22731"/>
                </a:cubicBezTo>
                <a:cubicBezTo>
                  <a:pt x="104739" y="22731"/>
                  <a:pt x="102650" y="20636"/>
                  <a:pt x="102650" y="18051"/>
                </a:cubicBezTo>
                <a:lnTo>
                  <a:pt x="102650" y="4680"/>
                </a:lnTo>
                <a:cubicBezTo>
                  <a:pt x="102650" y="2095"/>
                  <a:pt x="104739" y="0"/>
                  <a:pt x="107316" y="0"/>
                </a:cubicBezTo>
                <a:close/>
              </a:path>
            </a:pathLst>
          </a:custGeom>
          <a:solidFill>
            <a:srgbClr val="1ED4DE"/>
          </a:solidFill>
          <a:ln>
            <a:noFill/>
          </a:ln>
        </p:spPr>
        <p:txBody>
          <a:bodyPr wrap="square" lIns="121868" tIns="60917" rIns="121868" bIns="60917" anchor="ctr" anchorCtr="0">
            <a:noAutofit/>
          </a:bodyPr>
          <a:lstStyle/>
          <a:p>
            <a:pPr algn="ctr" defTabSz="1218895"/>
            <a:endParaRPr sz="2399" kern="0">
              <a:solidFill>
                <a:srgbClr val="FFFFFF"/>
              </a:solidFill>
              <a:latin typeface="Arial"/>
              <a:ea typeface="Arial"/>
              <a:cs typeface="Arial"/>
              <a:sym typeface="Arial"/>
            </a:endParaRPr>
          </a:p>
        </p:txBody>
      </p:sp>
      <p:grpSp>
        <p:nvGrpSpPr>
          <p:cNvPr id="25" name="Shape 717"/>
          <p:cNvGrpSpPr/>
          <p:nvPr/>
        </p:nvGrpSpPr>
        <p:grpSpPr>
          <a:xfrm>
            <a:off x="8560868" y="2378816"/>
            <a:ext cx="3705744" cy="897784"/>
            <a:chOff x="2113657" y="4283315"/>
            <a:chExt cx="3887257" cy="673513"/>
          </a:xfrm>
        </p:grpSpPr>
        <p:sp>
          <p:nvSpPr>
            <p:cNvPr id="29" name="Shape 718"/>
            <p:cNvSpPr txBox="1"/>
            <p:nvPr/>
          </p:nvSpPr>
          <p:spPr>
            <a:xfrm>
              <a:off x="2113657" y="4495163"/>
              <a:ext cx="3887257"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a:solidFill>
                    <a:srgbClr val="595959"/>
                  </a:solidFill>
                  <a:latin typeface="Times New Roman" panose="02020603050405020304" pitchFamily="18" charset="0"/>
                  <a:ea typeface="Arial"/>
                  <a:cs typeface="Times New Roman" panose="02020603050405020304" pitchFamily="18" charset="0"/>
                </a:rPr>
                <a:t>Not applicable</a:t>
              </a:r>
              <a:endParaRPr lang="en"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31" name="Shape 719"/>
            <p:cNvSpPr txBox="1"/>
            <p:nvPr/>
          </p:nvSpPr>
          <p:spPr>
            <a:xfrm>
              <a:off x="2113658" y="4283315"/>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sym typeface="Arial"/>
                </a:rPr>
                <a:t>After sale services/ Guarantee</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grpSp>
        <p:nvGrpSpPr>
          <p:cNvPr id="32" name="Shape 720"/>
          <p:cNvGrpSpPr/>
          <p:nvPr/>
        </p:nvGrpSpPr>
        <p:grpSpPr>
          <a:xfrm>
            <a:off x="8560867" y="4261751"/>
            <a:ext cx="3627958" cy="897784"/>
            <a:chOff x="2113657" y="4283314"/>
            <a:chExt cx="3647460" cy="673513"/>
          </a:xfrm>
        </p:grpSpPr>
        <p:sp>
          <p:nvSpPr>
            <p:cNvPr id="33" name="Shape 721"/>
            <p:cNvSpPr txBox="1"/>
            <p:nvPr/>
          </p:nvSpPr>
          <p:spPr>
            <a:xfrm>
              <a:off x="2113657" y="4495162"/>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pt-BR" sz="1600" kern="0" dirty="0" smtClean="0">
                  <a:solidFill>
                    <a:srgbClr val="595959"/>
                  </a:solidFill>
                  <a:latin typeface="Times New Roman" panose="02020603050405020304" pitchFamily="18" charset="0"/>
                  <a:ea typeface="Arial"/>
                  <a:cs typeface="Times New Roman" panose="02020603050405020304" pitchFamily="18" charset="0"/>
                  <a:sym typeface="Arial"/>
                </a:rPr>
                <a:t>Local (Iran) Certificates </a:t>
              </a:r>
              <a:endParaRPr lang="pt-BR"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34" name="Shape 722"/>
            <p:cNvSpPr txBox="1"/>
            <p:nvPr/>
          </p:nvSpPr>
          <p:spPr>
            <a:xfrm>
              <a:off x="2113658" y="4283314"/>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sym typeface="Arial"/>
                </a:rPr>
                <a:t>Standards and legally certificates:</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35" name="Shape 450"/>
          <p:cNvSpPr/>
          <p:nvPr/>
        </p:nvSpPr>
        <p:spPr>
          <a:xfrm>
            <a:off x="8841213" y="3657600"/>
            <a:ext cx="590697" cy="565118"/>
          </a:xfrm>
          <a:custGeom>
            <a:avLst/>
            <a:gdLst/>
            <a:ahLst/>
            <a:cxnLst/>
            <a:rect l="0" t="0" r="0" b="0"/>
            <a:pathLst>
              <a:path w="120000" h="120000" extrusionOk="0">
                <a:moveTo>
                  <a:pt x="65274" y="39473"/>
                </a:moveTo>
                <a:cubicBezTo>
                  <a:pt x="53599" y="36371"/>
                  <a:pt x="41599" y="43242"/>
                  <a:pt x="38470" y="54820"/>
                </a:cubicBezTo>
                <a:cubicBezTo>
                  <a:pt x="35342" y="66398"/>
                  <a:pt x="42270" y="78299"/>
                  <a:pt x="53945" y="81402"/>
                </a:cubicBezTo>
                <a:cubicBezTo>
                  <a:pt x="65620" y="84504"/>
                  <a:pt x="77621" y="77633"/>
                  <a:pt x="80749" y="66055"/>
                </a:cubicBezTo>
                <a:cubicBezTo>
                  <a:pt x="83877" y="54477"/>
                  <a:pt x="76949" y="42576"/>
                  <a:pt x="65274" y="39473"/>
                </a:cubicBezTo>
                <a:close/>
                <a:moveTo>
                  <a:pt x="69168" y="25060"/>
                </a:moveTo>
                <a:cubicBezTo>
                  <a:pt x="88870" y="30296"/>
                  <a:pt x="100561" y="50379"/>
                  <a:pt x="95282" y="69917"/>
                </a:cubicBezTo>
                <a:cubicBezTo>
                  <a:pt x="90003" y="89455"/>
                  <a:pt x="69753" y="101050"/>
                  <a:pt x="50051" y="95815"/>
                </a:cubicBezTo>
                <a:cubicBezTo>
                  <a:pt x="30350" y="90579"/>
                  <a:pt x="18658" y="70496"/>
                  <a:pt x="23937" y="50958"/>
                </a:cubicBezTo>
                <a:cubicBezTo>
                  <a:pt x="29216" y="31420"/>
                  <a:pt x="49467" y="19825"/>
                  <a:pt x="69168" y="25060"/>
                </a:cubicBezTo>
                <a:close/>
                <a:moveTo>
                  <a:pt x="70584" y="19819"/>
                </a:moveTo>
                <a:cubicBezTo>
                  <a:pt x="47964" y="13808"/>
                  <a:pt x="24713" y="27121"/>
                  <a:pt x="18652" y="49554"/>
                </a:cubicBezTo>
                <a:cubicBezTo>
                  <a:pt x="12591" y="71987"/>
                  <a:pt x="26015" y="95045"/>
                  <a:pt x="48635" y="101056"/>
                </a:cubicBezTo>
                <a:cubicBezTo>
                  <a:pt x="71255" y="107067"/>
                  <a:pt x="94506" y="93754"/>
                  <a:pt x="100567" y="71321"/>
                </a:cubicBezTo>
                <a:cubicBezTo>
                  <a:pt x="106628" y="48888"/>
                  <a:pt x="93204" y="25830"/>
                  <a:pt x="70584" y="19819"/>
                </a:cubicBezTo>
                <a:close/>
                <a:moveTo>
                  <a:pt x="120000" y="28418"/>
                </a:moveTo>
                <a:lnTo>
                  <a:pt x="119819" y="29085"/>
                </a:lnTo>
                <a:lnTo>
                  <a:pt x="119636" y="28804"/>
                </a:lnTo>
                <a:close/>
                <a:moveTo>
                  <a:pt x="84120" y="4683"/>
                </a:moveTo>
                <a:lnTo>
                  <a:pt x="83867" y="19572"/>
                </a:lnTo>
                <a:lnTo>
                  <a:pt x="83406" y="19449"/>
                </a:lnTo>
                <a:cubicBezTo>
                  <a:pt x="87163" y="21546"/>
                  <a:pt x="90559" y="24117"/>
                  <a:pt x="93431" y="27166"/>
                </a:cubicBezTo>
                <a:lnTo>
                  <a:pt x="106796" y="23870"/>
                </a:lnTo>
                <a:lnTo>
                  <a:pt x="115363" y="39849"/>
                </a:lnTo>
                <a:lnTo>
                  <a:pt x="105840" y="48364"/>
                </a:lnTo>
                <a:cubicBezTo>
                  <a:pt x="107034" y="52676"/>
                  <a:pt x="107596" y="57191"/>
                  <a:pt x="107394" y="61781"/>
                </a:cubicBezTo>
                <a:lnTo>
                  <a:pt x="119289" y="68330"/>
                </a:lnTo>
                <a:lnTo>
                  <a:pt x="114566" y="85810"/>
                </a:lnTo>
                <a:lnTo>
                  <a:pt x="100132" y="85570"/>
                </a:lnTo>
                <a:cubicBezTo>
                  <a:pt x="98307" y="88594"/>
                  <a:pt x="96096" y="91321"/>
                  <a:pt x="93619" y="93756"/>
                </a:cubicBezTo>
                <a:lnTo>
                  <a:pt x="98359" y="106025"/>
                </a:lnTo>
                <a:lnTo>
                  <a:pt x="83411" y="116405"/>
                </a:lnTo>
                <a:lnTo>
                  <a:pt x="72073" y="106643"/>
                </a:lnTo>
                <a:lnTo>
                  <a:pt x="73453" y="105685"/>
                </a:lnTo>
                <a:cubicBezTo>
                  <a:pt x="69110" y="107079"/>
                  <a:pt x="64517" y="107749"/>
                  <a:pt x="59835" y="107723"/>
                </a:cubicBezTo>
                <a:lnTo>
                  <a:pt x="52963" y="119999"/>
                </a:lnTo>
                <a:lnTo>
                  <a:pt x="35336" y="115316"/>
                </a:lnTo>
                <a:lnTo>
                  <a:pt x="35574" y="101277"/>
                </a:lnTo>
                <a:cubicBezTo>
                  <a:pt x="31839" y="99165"/>
                  <a:pt x="28466" y="96583"/>
                  <a:pt x="25614" y="93529"/>
                </a:cubicBezTo>
                <a:lnTo>
                  <a:pt x="25843" y="94015"/>
                </a:lnTo>
                <a:lnTo>
                  <a:pt x="11102" y="96847"/>
                </a:lnTo>
                <a:lnTo>
                  <a:pt x="3390" y="80445"/>
                </a:lnTo>
                <a:lnTo>
                  <a:pt x="13359" y="72429"/>
                </a:lnTo>
                <a:cubicBezTo>
                  <a:pt x="12295" y="68561"/>
                  <a:pt x="11739" y="64530"/>
                  <a:pt x="11738" y="60428"/>
                </a:cubicBezTo>
                <a:lnTo>
                  <a:pt x="0" y="53965"/>
                </a:lnTo>
                <a:lnTo>
                  <a:pt x="4723" y="36484"/>
                </a:lnTo>
                <a:lnTo>
                  <a:pt x="18174" y="36709"/>
                </a:lnTo>
                <a:cubicBezTo>
                  <a:pt x="19999" y="33515"/>
                  <a:pt x="22203" y="30603"/>
                  <a:pt x="24696" y="27997"/>
                </a:cubicBezTo>
                <a:lnTo>
                  <a:pt x="20190" y="14215"/>
                </a:lnTo>
                <a:lnTo>
                  <a:pt x="35666" y="4625"/>
                </a:lnTo>
                <a:lnTo>
                  <a:pt x="46473" y="14962"/>
                </a:lnTo>
                <a:lnTo>
                  <a:pt x="46365" y="15030"/>
                </a:lnTo>
                <a:cubicBezTo>
                  <a:pt x="50613" y="13704"/>
                  <a:pt x="55098" y="13091"/>
                  <a:pt x="59667" y="13141"/>
                </a:cubicBezTo>
                <a:lnTo>
                  <a:pt x="59206" y="13018"/>
                </a:lnTo>
                <a:lnTo>
                  <a:pt x="66493" y="0"/>
                </a:lnTo>
                <a:close/>
              </a:path>
            </a:pathLst>
          </a:custGeom>
          <a:solidFill>
            <a:srgbClr val="E62949"/>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Tree>
    <p:extLst>
      <p:ext uri="{BB962C8B-B14F-4D97-AF65-F5344CB8AC3E}">
        <p14:creationId xmlns:p14="http://schemas.microsoft.com/office/powerpoint/2010/main" val="2027407534"/>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704"/>
        <p:cNvGrpSpPr/>
        <p:nvPr/>
      </p:nvGrpSpPr>
      <p:grpSpPr>
        <a:xfrm>
          <a:off x="0" y="0"/>
          <a:ext cx="0" cy="0"/>
          <a:chOff x="0" y="0"/>
          <a:chExt cx="0" cy="0"/>
        </a:xfrm>
      </p:grpSpPr>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6000" t="20232" r="4000" b="14652"/>
          <a:stretch/>
        </p:blipFill>
        <p:spPr>
          <a:xfrm>
            <a:off x="4293572" y="2561717"/>
            <a:ext cx="4437513" cy="3451400"/>
          </a:xfrm>
          <a:prstGeom prst="rect">
            <a:avLst/>
          </a:prstGeom>
        </p:spPr>
      </p:pic>
      <p:sp>
        <p:nvSpPr>
          <p:cNvPr id="707" name="Shape 707"/>
          <p:cNvSpPr txBox="1"/>
          <p:nvPr/>
        </p:nvSpPr>
        <p:spPr>
          <a:xfrm>
            <a:off x="455612" y="3200400"/>
            <a:ext cx="3829050" cy="3076964"/>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kern="0" dirty="0" smtClean="0">
                <a:solidFill>
                  <a:srgbClr val="3F3F3F"/>
                </a:solidFill>
                <a:latin typeface="Times New Roman" panose="02020603050405020304" pitchFamily="18" charset="0"/>
                <a:ea typeface="Arial"/>
                <a:cs typeface="Times New Roman" panose="02020603050405020304" pitchFamily="18" charset="0"/>
                <a:sym typeface="Arial"/>
              </a:rPr>
              <a:t>It </a:t>
            </a:r>
            <a:r>
              <a:rPr lang="en-US" kern="0" dirty="0">
                <a:solidFill>
                  <a:srgbClr val="3F3F3F"/>
                </a:solidFill>
                <a:latin typeface="Times New Roman" panose="02020603050405020304" pitchFamily="18" charset="0"/>
                <a:ea typeface="Arial"/>
                <a:cs typeface="Times New Roman" panose="02020603050405020304" pitchFamily="18" charset="0"/>
                <a:sym typeface="Arial"/>
              </a:rPr>
              <a:t>is an Agonist-Antagonist Opioid analgesic that displays high binding affinity but low intrinsic activity at the µ receptor. </a:t>
            </a:r>
            <a:endParaRPr lang="en-US" kern="0" dirty="0" smtClean="0">
              <a:solidFill>
                <a:srgbClr val="3F3F3F"/>
              </a:solidFill>
              <a:latin typeface="Times New Roman" panose="02020603050405020304" pitchFamily="18" charset="0"/>
              <a:ea typeface="Arial"/>
              <a:cs typeface="Times New Roman" panose="02020603050405020304" pitchFamily="18" charset="0"/>
              <a:sym typeface="Arial"/>
            </a:endParaRPr>
          </a:p>
          <a:p>
            <a:pPr marL="285750" indent="-285750" defTabSz="1218895">
              <a:buFont typeface="Arial" panose="020B0604020202020204" pitchFamily="34" charset="0"/>
              <a:buChar char="•"/>
            </a:pPr>
            <a:r>
              <a:rPr lang="en-US" kern="0" dirty="0" smtClean="0">
                <a:solidFill>
                  <a:srgbClr val="3F3F3F"/>
                </a:solidFill>
                <a:latin typeface="Times New Roman" panose="02020603050405020304" pitchFamily="18" charset="0"/>
                <a:ea typeface="Arial"/>
                <a:cs typeface="Times New Roman" panose="02020603050405020304" pitchFamily="18" charset="0"/>
                <a:sym typeface="Arial"/>
              </a:rPr>
              <a:t>It is </a:t>
            </a:r>
            <a:r>
              <a:rPr lang="en-US" kern="0" dirty="0">
                <a:solidFill>
                  <a:srgbClr val="3F3F3F"/>
                </a:solidFill>
                <a:latin typeface="Times New Roman" panose="02020603050405020304" pitchFamily="18" charset="0"/>
                <a:ea typeface="Arial"/>
                <a:cs typeface="Times New Roman" panose="02020603050405020304" pitchFamily="18" charset="0"/>
                <a:sym typeface="Arial"/>
              </a:rPr>
              <a:t>used as an </a:t>
            </a:r>
            <a:r>
              <a:rPr lang="en-US" kern="0" dirty="0" smtClean="0">
                <a:solidFill>
                  <a:srgbClr val="3F3F3F"/>
                </a:solidFill>
                <a:latin typeface="Times New Roman" panose="02020603050405020304" pitchFamily="18" charset="0"/>
                <a:ea typeface="Arial"/>
                <a:cs typeface="Times New Roman" panose="02020603050405020304" pitchFamily="18" charset="0"/>
                <a:sym typeface="Arial"/>
              </a:rPr>
              <a:t>analgesic</a:t>
            </a:r>
            <a:r>
              <a:rPr lang="en-US" kern="0" dirty="0">
                <a:solidFill>
                  <a:srgbClr val="3F3F3F"/>
                </a:solidFill>
                <a:latin typeface="Times New Roman" panose="02020603050405020304" pitchFamily="18" charset="0"/>
                <a:ea typeface="Arial"/>
                <a:cs typeface="Times New Roman" panose="02020603050405020304" pitchFamily="18" charset="0"/>
                <a:sym typeface="Arial"/>
              </a:rPr>
              <a:t>.</a:t>
            </a:r>
            <a:endParaRPr lang="en-US" kern="0" dirty="0" smtClean="0">
              <a:solidFill>
                <a:srgbClr val="3F3F3F"/>
              </a:solidFill>
              <a:latin typeface="Times New Roman" panose="02020603050405020304" pitchFamily="18" charset="0"/>
              <a:ea typeface="Arial"/>
              <a:cs typeface="Times New Roman" panose="02020603050405020304" pitchFamily="18" charset="0"/>
              <a:sym typeface="Arial"/>
            </a:endParaRPr>
          </a:p>
          <a:p>
            <a:pPr marL="285750" indent="-285750" defTabSz="1218895">
              <a:buFont typeface="Arial" panose="020B0604020202020204" pitchFamily="34" charset="0"/>
              <a:buChar char="•"/>
            </a:pPr>
            <a:r>
              <a:rPr lang="en-US" kern="0" dirty="0" smtClean="0">
                <a:solidFill>
                  <a:srgbClr val="3F3F3F"/>
                </a:solidFill>
                <a:latin typeface="Times New Roman" panose="02020603050405020304" pitchFamily="18" charset="0"/>
                <a:ea typeface="Arial"/>
                <a:cs typeface="Times New Roman" panose="02020603050405020304" pitchFamily="18" charset="0"/>
                <a:sym typeface="Arial"/>
              </a:rPr>
              <a:t>Indication:</a:t>
            </a:r>
            <a:endParaRPr lang="en-US" kern="0" dirty="0">
              <a:solidFill>
                <a:srgbClr val="3F3F3F"/>
              </a:solidFill>
              <a:latin typeface="Times New Roman" panose="02020603050405020304" pitchFamily="18" charset="0"/>
              <a:ea typeface="Arial"/>
              <a:cs typeface="Times New Roman" panose="02020603050405020304" pitchFamily="18" charset="0"/>
              <a:sym typeface="Arial"/>
            </a:endParaRPr>
          </a:p>
          <a:p>
            <a:pPr marL="742950" lvl="1" indent="-285750" defTabSz="1218895">
              <a:buFont typeface="Arial" panose="020B0604020202020204" pitchFamily="34" charset="0"/>
              <a:buChar char="•"/>
            </a:pP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Treatment of Opioid dependence and control of moderate to severe pain</a:t>
            </a: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a:t>
            </a:r>
          </a:p>
          <a:p>
            <a:pPr marL="742950" lvl="1" indent="-285750" defTabSz="1218895">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It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can antagonize the action of more potent µ agonists such as morphine</a:t>
            </a:r>
          </a:p>
          <a:p>
            <a:pPr marL="285750" indent="-285750" defTabSz="1218895">
              <a:buFont typeface="Arial" panose="020B0604020202020204" pitchFamily="34" charset="0"/>
              <a:buChar char="•"/>
            </a:pPr>
            <a:r>
              <a:rPr lang="en-US" kern="0" dirty="0" smtClean="0">
                <a:solidFill>
                  <a:srgbClr val="3F3F3F"/>
                </a:solidFill>
                <a:latin typeface="Times New Roman" panose="02020603050405020304" pitchFamily="18" charset="0"/>
                <a:ea typeface="Arial"/>
                <a:cs typeface="Times New Roman" panose="02020603050405020304" pitchFamily="18" charset="0"/>
                <a:sym typeface="Arial"/>
              </a:rPr>
              <a:t>Dosage</a:t>
            </a:r>
            <a:r>
              <a:rPr lang="en-US" kern="0" dirty="0">
                <a:solidFill>
                  <a:srgbClr val="3F3F3F"/>
                </a:solidFill>
                <a:latin typeface="Times New Roman" panose="02020603050405020304" pitchFamily="18" charset="0"/>
                <a:ea typeface="Arial"/>
                <a:cs typeface="Times New Roman" panose="02020603050405020304" pitchFamily="18" charset="0"/>
                <a:sym typeface="Arial"/>
              </a:rPr>
              <a:t>: 0.2-0.4mg every 6-8 </a:t>
            </a:r>
            <a:r>
              <a:rPr lang="en-US" kern="0" dirty="0" smtClean="0">
                <a:solidFill>
                  <a:srgbClr val="3F3F3F"/>
                </a:solidFill>
                <a:latin typeface="Times New Roman" panose="02020603050405020304" pitchFamily="18" charset="0"/>
                <a:ea typeface="Arial"/>
                <a:cs typeface="Times New Roman" panose="02020603050405020304" pitchFamily="18" charset="0"/>
                <a:sym typeface="Arial"/>
              </a:rPr>
              <a:t>hours</a:t>
            </a:r>
            <a:endParaRPr lang="en-US" kern="0" dirty="0">
              <a:solidFill>
                <a:srgbClr val="3F3F3F"/>
              </a:solidFill>
              <a:latin typeface="Times New Roman" panose="02020603050405020304" pitchFamily="18" charset="0"/>
              <a:ea typeface="Arial"/>
              <a:cs typeface="Times New Roman" panose="02020603050405020304" pitchFamily="18" charset="0"/>
              <a:sym typeface="Arial"/>
            </a:endParaRPr>
          </a:p>
        </p:txBody>
      </p:sp>
      <p:sp>
        <p:nvSpPr>
          <p:cNvPr id="708" name="Shape 708"/>
          <p:cNvSpPr txBox="1"/>
          <p:nvPr/>
        </p:nvSpPr>
        <p:spPr>
          <a:xfrm>
            <a:off x="531812" y="2438459"/>
            <a:ext cx="4267200" cy="533341"/>
          </a:xfrm>
          <a:prstGeom prst="rect">
            <a:avLst/>
          </a:prstGeom>
          <a:noFill/>
          <a:ln>
            <a:noFill/>
          </a:ln>
        </p:spPr>
        <p:txBody>
          <a:bodyPr wrap="square" lIns="121868" tIns="60917" rIns="121868" bIns="60917" anchor="t" anchorCtr="0">
            <a:noAutofit/>
          </a:bodyPr>
          <a:lstStyle/>
          <a:p>
            <a:pPr defTabSz="1218895"/>
            <a:r>
              <a:rPr lang="en-US" sz="2400" b="1" kern="0" dirty="0">
                <a:solidFill>
                  <a:srgbClr val="3F3F3F"/>
                </a:solidFill>
                <a:ea typeface="Arial"/>
                <a:cs typeface="Arial"/>
              </a:rPr>
              <a:t>Buprenorphine 0.4, 2, 8mg</a:t>
            </a:r>
            <a:endParaRPr lang="en" sz="2400" b="1" kern="0" dirty="0">
              <a:solidFill>
                <a:srgbClr val="3F3F3F"/>
              </a:solidFill>
              <a:ea typeface="Arial"/>
              <a:cs typeface="Arial"/>
              <a:sym typeface="Arial"/>
            </a:endParaRPr>
          </a:p>
        </p:txBody>
      </p:sp>
      <p:grpSp>
        <p:nvGrpSpPr>
          <p:cNvPr id="711" name="Shape 711"/>
          <p:cNvGrpSpPr/>
          <p:nvPr/>
        </p:nvGrpSpPr>
        <p:grpSpPr>
          <a:xfrm>
            <a:off x="8560868" y="832749"/>
            <a:ext cx="3400944" cy="897785"/>
            <a:chOff x="2113657" y="4283314"/>
            <a:chExt cx="3647460" cy="673514"/>
          </a:xfrm>
        </p:grpSpPr>
        <p:sp>
          <p:nvSpPr>
            <p:cNvPr id="712" name="Shape 712"/>
            <p:cNvSpPr txBox="1"/>
            <p:nvPr/>
          </p:nvSpPr>
          <p:spPr>
            <a:xfrm>
              <a:off x="2113657" y="4495163"/>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20000 Packages (Per 35 Days)</a:t>
              </a:r>
            </a:p>
          </p:txBody>
        </p:sp>
        <p:sp>
          <p:nvSpPr>
            <p:cNvPr id="713" name="Shape 713"/>
            <p:cNvSpPr txBox="1"/>
            <p:nvPr/>
          </p:nvSpPr>
          <p:spPr>
            <a:xfrm>
              <a:off x="2113658" y="4283314"/>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rPr>
                <a:t>Production capacity</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30" name="Shape 451"/>
          <p:cNvSpPr/>
          <p:nvPr/>
        </p:nvSpPr>
        <p:spPr>
          <a:xfrm rot="1795255">
            <a:off x="8958484" y="273676"/>
            <a:ext cx="356158" cy="656509"/>
          </a:xfrm>
          <a:custGeom>
            <a:avLst/>
            <a:gdLst/>
            <a:ahLst/>
            <a:cxnLst/>
            <a:rect l="0" t="0" r="0" b="0"/>
            <a:pathLst>
              <a:path w="120000" h="120000" extrusionOk="0">
                <a:moveTo>
                  <a:pt x="60041" y="0"/>
                </a:moveTo>
                <a:cubicBezTo>
                  <a:pt x="68312" y="142"/>
                  <a:pt x="77049" y="3617"/>
                  <a:pt x="77802" y="9249"/>
                </a:cubicBezTo>
                <a:cubicBezTo>
                  <a:pt x="79731" y="16341"/>
                  <a:pt x="68983" y="18083"/>
                  <a:pt x="72034" y="26607"/>
                </a:cubicBezTo>
                <a:lnTo>
                  <a:pt x="120000" y="26607"/>
                </a:lnTo>
                <a:lnTo>
                  <a:pt x="120000" y="53320"/>
                </a:lnTo>
                <a:cubicBezTo>
                  <a:pt x="105180" y="54850"/>
                  <a:pt x="101982" y="49006"/>
                  <a:pt x="89415" y="50069"/>
                </a:cubicBezTo>
                <a:cubicBezTo>
                  <a:pt x="79319" y="50489"/>
                  <a:pt x="73089" y="55363"/>
                  <a:pt x="72833" y="59977"/>
                </a:cubicBezTo>
                <a:cubicBezTo>
                  <a:pt x="73004" y="64029"/>
                  <a:pt x="79442" y="70012"/>
                  <a:pt x="91464" y="70060"/>
                </a:cubicBezTo>
                <a:cubicBezTo>
                  <a:pt x="106013" y="69226"/>
                  <a:pt x="103877" y="65247"/>
                  <a:pt x="120000" y="65606"/>
                </a:cubicBezTo>
                <a:lnTo>
                  <a:pt x="120000" y="93541"/>
                </a:lnTo>
                <a:lnTo>
                  <a:pt x="70059" y="93541"/>
                </a:lnTo>
                <a:cubicBezTo>
                  <a:pt x="69329" y="102697"/>
                  <a:pt x="76533" y="101447"/>
                  <a:pt x="78036" y="109608"/>
                </a:cubicBezTo>
                <a:cubicBezTo>
                  <a:pt x="77950" y="116314"/>
                  <a:pt x="67224" y="119904"/>
                  <a:pt x="59959" y="120000"/>
                </a:cubicBezTo>
                <a:cubicBezTo>
                  <a:pt x="51687" y="119857"/>
                  <a:pt x="42950" y="116382"/>
                  <a:pt x="42197" y="110750"/>
                </a:cubicBezTo>
                <a:cubicBezTo>
                  <a:pt x="40279" y="103699"/>
                  <a:pt x="50892" y="101936"/>
                  <a:pt x="47995" y="93541"/>
                </a:cubicBezTo>
                <a:lnTo>
                  <a:pt x="0" y="93541"/>
                </a:lnTo>
                <a:lnTo>
                  <a:pt x="0" y="66075"/>
                </a:lnTo>
                <a:cubicBezTo>
                  <a:pt x="15368" y="64341"/>
                  <a:pt x="18478" y="70364"/>
                  <a:pt x="31219" y="69286"/>
                </a:cubicBezTo>
                <a:cubicBezTo>
                  <a:pt x="41315" y="68866"/>
                  <a:pt x="47545" y="63992"/>
                  <a:pt x="47801" y="59379"/>
                </a:cubicBezTo>
                <a:cubicBezTo>
                  <a:pt x="47631" y="55326"/>
                  <a:pt x="41193" y="49343"/>
                  <a:pt x="29171" y="49296"/>
                </a:cubicBezTo>
                <a:cubicBezTo>
                  <a:pt x="14433" y="50140"/>
                  <a:pt x="16816" y="54212"/>
                  <a:pt x="0" y="53739"/>
                </a:cubicBezTo>
                <a:lnTo>
                  <a:pt x="0" y="26607"/>
                </a:lnTo>
                <a:lnTo>
                  <a:pt x="49932" y="26607"/>
                </a:lnTo>
                <a:cubicBezTo>
                  <a:pt x="50748" y="17288"/>
                  <a:pt x="43474" y="18596"/>
                  <a:pt x="41963" y="10391"/>
                </a:cubicBezTo>
                <a:cubicBezTo>
                  <a:pt x="42049" y="3685"/>
                  <a:pt x="52775" y="95"/>
                  <a:pt x="60041" y="0"/>
                </a:cubicBezTo>
                <a:close/>
              </a:path>
            </a:pathLst>
          </a:custGeom>
          <a:solidFill>
            <a:srgbClr val="F4BD2D"/>
          </a:solidFill>
          <a:ln>
            <a:noFill/>
          </a:ln>
          <a:scene3d>
            <a:camera prst="orthographicFront">
              <a:rot lat="0" lon="0" rev="7200000"/>
            </a:camera>
            <a:lightRig rig="threePt" dir="t"/>
          </a:scene3d>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grpSp>
        <p:nvGrpSpPr>
          <p:cNvPr id="19" name="Shape 717"/>
          <p:cNvGrpSpPr/>
          <p:nvPr/>
        </p:nvGrpSpPr>
        <p:grpSpPr>
          <a:xfrm>
            <a:off x="8560868" y="6013117"/>
            <a:ext cx="3253608" cy="897784"/>
            <a:chOff x="2113657" y="4283315"/>
            <a:chExt cx="3647460" cy="673513"/>
          </a:xfrm>
        </p:grpSpPr>
        <p:sp>
          <p:nvSpPr>
            <p:cNvPr id="21" name="Shape 718"/>
            <p:cNvSpPr txBox="1"/>
            <p:nvPr/>
          </p:nvSpPr>
          <p:spPr>
            <a:xfrm>
              <a:off x="2113657" y="4495163"/>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 Market Price</a:t>
              </a:r>
              <a:endPar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22" name="Shape 719"/>
            <p:cNvSpPr txBox="1"/>
            <p:nvPr/>
          </p:nvSpPr>
          <p:spPr>
            <a:xfrm>
              <a:off x="2113658" y="4283315"/>
              <a:ext cx="3647459" cy="276999"/>
            </a:xfrm>
            <a:prstGeom prst="rect">
              <a:avLst/>
            </a:prstGeom>
            <a:noFill/>
            <a:ln>
              <a:noFill/>
            </a:ln>
          </p:spPr>
          <p:txBody>
            <a:bodyPr wrap="square" lIns="121868" tIns="60917" rIns="121868" bIns="60917" anchor="t" anchorCtr="0">
              <a:noAutofit/>
            </a:bodyPr>
            <a:lstStyle/>
            <a:p>
              <a:pPr defTabSz="1218895"/>
              <a:r>
                <a:rPr lang="en-US" b="1" kern="0" dirty="0" smtClean="0">
                  <a:solidFill>
                    <a:srgbClr val="595959"/>
                  </a:solidFill>
                  <a:latin typeface="Times New Roman" panose="02020603050405020304" pitchFamily="18" charset="0"/>
                  <a:ea typeface="Arial"/>
                  <a:cs typeface="Times New Roman" panose="02020603050405020304" pitchFamily="18" charset="0"/>
                  <a:sym typeface="Arial"/>
                </a:rPr>
                <a:t>Sales’ Price</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24" name="Shape 974"/>
          <p:cNvSpPr/>
          <p:nvPr/>
        </p:nvSpPr>
        <p:spPr>
          <a:xfrm rot="10800000">
            <a:off x="8959685" y="5491253"/>
            <a:ext cx="353751" cy="528546"/>
          </a:xfrm>
          <a:custGeom>
            <a:avLst/>
            <a:gdLst/>
            <a:ahLst/>
            <a:cxnLst/>
            <a:rect l="0" t="0" r="0" b="0"/>
            <a:pathLst>
              <a:path w="120000" h="120000" extrusionOk="0">
                <a:moveTo>
                  <a:pt x="51597" y="50921"/>
                </a:moveTo>
                <a:lnTo>
                  <a:pt x="51597" y="19698"/>
                </a:lnTo>
                <a:cubicBezTo>
                  <a:pt x="47669" y="20191"/>
                  <a:pt x="43916" y="21082"/>
                  <a:pt x="40531" y="22332"/>
                </a:cubicBezTo>
                <a:cubicBezTo>
                  <a:pt x="30598" y="26001"/>
                  <a:pt x="25457" y="32166"/>
                  <a:pt x="27169" y="38355"/>
                </a:cubicBezTo>
                <a:cubicBezTo>
                  <a:pt x="29239" y="46431"/>
                  <a:pt x="39005" y="49155"/>
                  <a:pt x="51597" y="50921"/>
                </a:cubicBezTo>
                <a:close/>
                <a:moveTo>
                  <a:pt x="67852" y="100379"/>
                </a:moveTo>
                <a:cubicBezTo>
                  <a:pt x="71963" y="99887"/>
                  <a:pt x="75901" y="98973"/>
                  <a:pt x="79437" y="97667"/>
                </a:cubicBezTo>
                <a:cubicBezTo>
                  <a:pt x="89370" y="93998"/>
                  <a:pt x="94511" y="87833"/>
                  <a:pt x="92799" y="81644"/>
                </a:cubicBezTo>
                <a:cubicBezTo>
                  <a:pt x="89506" y="73388"/>
                  <a:pt x="79840" y="69732"/>
                  <a:pt x="67852" y="67361"/>
                </a:cubicBezTo>
                <a:close/>
                <a:moveTo>
                  <a:pt x="67852" y="120000"/>
                </a:moveTo>
                <a:lnTo>
                  <a:pt x="51597" y="120000"/>
                </a:lnTo>
                <a:lnTo>
                  <a:pt x="51597" y="114256"/>
                </a:lnTo>
                <a:cubicBezTo>
                  <a:pt x="45417" y="113829"/>
                  <a:pt x="39328" y="112890"/>
                  <a:pt x="33554" y="111448"/>
                </a:cubicBezTo>
                <a:cubicBezTo>
                  <a:pt x="13606" y="106463"/>
                  <a:pt x="696" y="96271"/>
                  <a:pt x="0" y="84958"/>
                </a:cubicBezTo>
                <a:lnTo>
                  <a:pt x="26861" y="84529"/>
                </a:lnTo>
                <a:cubicBezTo>
                  <a:pt x="27245" y="90776"/>
                  <a:pt x="34374" y="96404"/>
                  <a:pt x="45389" y="99156"/>
                </a:cubicBezTo>
                <a:cubicBezTo>
                  <a:pt x="47394" y="99657"/>
                  <a:pt x="49467" y="100048"/>
                  <a:pt x="51597" y="100293"/>
                </a:cubicBezTo>
                <a:lnTo>
                  <a:pt x="51597" y="64682"/>
                </a:lnTo>
                <a:cubicBezTo>
                  <a:pt x="30368" y="61567"/>
                  <a:pt x="7690" y="58004"/>
                  <a:pt x="556" y="40045"/>
                </a:cubicBezTo>
                <a:cubicBezTo>
                  <a:pt x="-2422" y="28913"/>
                  <a:pt x="6883" y="17850"/>
                  <a:pt x="24755" y="11249"/>
                </a:cubicBezTo>
                <a:cubicBezTo>
                  <a:pt x="32832" y="8265"/>
                  <a:pt x="42066" y="6412"/>
                  <a:pt x="51597" y="5737"/>
                </a:cubicBezTo>
                <a:lnTo>
                  <a:pt x="51597" y="0"/>
                </a:lnTo>
                <a:lnTo>
                  <a:pt x="67852" y="0"/>
                </a:lnTo>
                <a:lnTo>
                  <a:pt x="67852" y="5703"/>
                </a:lnTo>
                <a:cubicBezTo>
                  <a:pt x="74209" y="6118"/>
                  <a:pt x="80479" y="7068"/>
                  <a:pt x="86414" y="8551"/>
                </a:cubicBezTo>
                <a:cubicBezTo>
                  <a:pt x="106363" y="13536"/>
                  <a:pt x="119273" y="23728"/>
                  <a:pt x="119969" y="35041"/>
                </a:cubicBezTo>
                <a:lnTo>
                  <a:pt x="93108" y="35470"/>
                </a:lnTo>
                <a:cubicBezTo>
                  <a:pt x="92723" y="29223"/>
                  <a:pt x="85594" y="23595"/>
                  <a:pt x="74579" y="20843"/>
                </a:cubicBezTo>
                <a:cubicBezTo>
                  <a:pt x="72410" y="20301"/>
                  <a:pt x="70160" y="19888"/>
                  <a:pt x="67852" y="19639"/>
                </a:cubicBezTo>
                <a:lnTo>
                  <a:pt x="67852" y="52969"/>
                </a:lnTo>
                <a:cubicBezTo>
                  <a:pt x="88284" y="55535"/>
                  <a:pt x="110482" y="59921"/>
                  <a:pt x="119411" y="79734"/>
                </a:cubicBezTo>
                <a:cubicBezTo>
                  <a:pt x="122511" y="90942"/>
                  <a:pt x="113201" y="102106"/>
                  <a:pt x="95213" y="108750"/>
                </a:cubicBezTo>
                <a:cubicBezTo>
                  <a:pt x="86990" y="111788"/>
                  <a:pt x="77568" y="113654"/>
                  <a:pt x="67852" y="114293"/>
                </a:cubicBezTo>
                <a:close/>
              </a:path>
            </a:pathLst>
          </a:custGeom>
          <a:solidFill>
            <a:schemeClr val="accent3">
              <a:lumMod val="75000"/>
            </a:schemeClr>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dk1"/>
              </a:solidFill>
              <a:latin typeface="Arial"/>
              <a:ea typeface="Arial"/>
              <a:cs typeface="Arial"/>
              <a:sym typeface="Arial"/>
            </a:endParaRPr>
          </a:p>
        </p:txBody>
      </p:sp>
      <p:pic>
        <p:nvPicPr>
          <p:cNvPr id="26" name="Picture 25"/>
          <p:cNvPicPr>
            <a:picLocks noChangeAspect="1"/>
          </p:cNvPicPr>
          <p:nvPr/>
        </p:nvPicPr>
        <p:blipFill rotWithShape="1">
          <a:blip r:embed="rId4">
            <a:extLst>
              <a:ext uri="{28A0092B-C50C-407E-A947-70E740481C1C}">
                <a14:useLocalDpi xmlns:a14="http://schemas.microsoft.com/office/drawing/2010/main" val="0"/>
              </a:ext>
            </a:extLst>
          </a:blip>
          <a:srcRect b="32534"/>
          <a:stretch/>
        </p:blipFill>
        <p:spPr>
          <a:xfrm>
            <a:off x="322262" y="325085"/>
            <a:ext cx="2228850" cy="1503715"/>
          </a:xfrm>
          <a:prstGeom prst="rect">
            <a:avLst/>
          </a:prstGeom>
        </p:spPr>
      </p:pic>
      <p:pic>
        <p:nvPicPr>
          <p:cNvPr id="28" name="Picture 27"/>
          <p:cNvPicPr>
            <a:picLocks noChangeAspect="1"/>
          </p:cNvPicPr>
          <p:nvPr/>
        </p:nvPicPr>
        <p:blipFill rotWithShape="1">
          <a:blip r:embed="rId4">
            <a:extLst>
              <a:ext uri="{28A0092B-C50C-407E-A947-70E740481C1C}">
                <a14:useLocalDpi xmlns:a14="http://schemas.microsoft.com/office/drawing/2010/main" val="0"/>
              </a:ext>
            </a:extLst>
          </a:blip>
          <a:srcRect t="69123"/>
          <a:stretch/>
        </p:blipFill>
        <p:spPr>
          <a:xfrm>
            <a:off x="2055812" y="1186530"/>
            <a:ext cx="2228850" cy="688211"/>
          </a:xfrm>
          <a:prstGeom prst="rect">
            <a:avLst/>
          </a:prstGeom>
        </p:spPr>
      </p:pic>
      <p:sp>
        <p:nvSpPr>
          <p:cNvPr id="23" name="Shape 715"/>
          <p:cNvSpPr/>
          <p:nvPr/>
        </p:nvSpPr>
        <p:spPr>
          <a:xfrm>
            <a:off x="8913812" y="1882516"/>
            <a:ext cx="445583" cy="444279"/>
          </a:xfrm>
          <a:custGeom>
            <a:avLst/>
            <a:gdLst/>
            <a:ahLst/>
            <a:cxnLst/>
            <a:rect l="0" t="0" r="0" b="0"/>
            <a:pathLst>
              <a:path w="120000" h="120000" extrusionOk="0">
                <a:moveTo>
                  <a:pt x="26666" y="100217"/>
                </a:moveTo>
                <a:cubicBezTo>
                  <a:pt x="25193" y="100217"/>
                  <a:pt x="24000" y="101415"/>
                  <a:pt x="24000" y="102892"/>
                </a:cubicBezTo>
                <a:cubicBezTo>
                  <a:pt x="24000" y="104369"/>
                  <a:pt x="25193" y="105566"/>
                  <a:pt x="26666" y="105566"/>
                </a:cubicBezTo>
                <a:lnTo>
                  <a:pt x="93333" y="105566"/>
                </a:lnTo>
                <a:cubicBezTo>
                  <a:pt x="94806" y="105566"/>
                  <a:pt x="96000" y="104369"/>
                  <a:pt x="96000" y="102892"/>
                </a:cubicBezTo>
                <a:cubicBezTo>
                  <a:pt x="96000" y="101415"/>
                  <a:pt x="94806" y="100217"/>
                  <a:pt x="93333" y="100217"/>
                </a:cubicBezTo>
                <a:close/>
                <a:moveTo>
                  <a:pt x="26666" y="87913"/>
                </a:moveTo>
                <a:cubicBezTo>
                  <a:pt x="25193" y="87913"/>
                  <a:pt x="24000" y="89111"/>
                  <a:pt x="24000" y="90588"/>
                </a:cubicBezTo>
                <a:cubicBezTo>
                  <a:pt x="24000" y="92065"/>
                  <a:pt x="25193" y="93262"/>
                  <a:pt x="26666" y="93262"/>
                </a:cubicBezTo>
                <a:lnTo>
                  <a:pt x="93333" y="93262"/>
                </a:lnTo>
                <a:cubicBezTo>
                  <a:pt x="94806" y="93262"/>
                  <a:pt x="96000" y="92065"/>
                  <a:pt x="96000" y="90588"/>
                </a:cubicBezTo>
                <a:cubicBezTo>
                  <a:pt x="96000" y="89111"/>
                  <a:pt x="94806" y="87913"/>
                  <a:pt x="93333" y="87913"/>
                </a:cubicBezTo>
                <a:close/>
                <a:moveTo>
                  <a:pt x="26666" y="75609"/>
                </a:moveTo>
                <a:cubicBezTo>
                  <a:pt x="25193" y="75609"/>
                  <a:pt x="24000" y="76806"/>
                  <a:pt x="24000" y="78284"/>
                </a:cubicBezTo>
                <a:cubicBezTo>
                  <a:pt x="24000" y="79761"/>
                  <a:pt x="25193" y="80958"/>
                  <a:pt x="26666" y="80958"/>
                </a:cubicBezTo>
                <a:lnTo>
                  <a:pt x="93333" y="80958"/>
                </a:lnTo>
                <a:cubicBezTo>
                  <a:pt x="94806" y="80958"/>
                  <a:pt x="96000" y="79761"/>
                  <a:pt x="96000" y="78284"/>
                </a:cubicBezTo>
                <a:cubicBezTo>
                  <a:pt x="96000" y="76806"/>
                  <a:pt x="94806" y="75609"/>
                  <a:pt x="93333" y="75609"/>
                </a:cubicBezTo>
                <a:close/>
                <a:moveTo>
                  <a:pt x="26666" y="63305"/>
                </a:moveTo>
                <a:cubicBezTo>
                  <a:pt x="25193" y="63305"/>
                  <a:pt x="24000" y="64502"/>
                  <a:pt x="24000" y="65979"/>
                </a:cubicBezTo>
                <a:cubicBezTo>
                  <a:pt x="24000" y="67457"/>
                  <a:pt x="25193" y="68654"/>
                  <a:pt x="26666" y="68654"/>
                </a:cubicBezTo>
                <a:lnTo>
                  <a:pt x="93333" y="68654"/>
                </a:lnTo>
                <a:cubicBezTo>
                  <a:pt x="94806" y="68654"/>
                  <a:pt x="96000" y="67457"/>
                  <a:pt x="96000" y="65979"/>
                </a:cubicBezTo>
                <a:cubicBezTo>
                  <a:pt x="96000" y="64502"/>
                  <a:pt x="94806" y="63305"/>
                  <a:pt x="93333" y="63305"/>
                </a:cubicBezTo>
                <a:close/>
                <a:moveTo>
                  <a:pt x="26666" y="51001"/>
                </a:moveTo>
                <a:cubicBezTo>
                  <a:pt x="25193" y="51001"/>
                  <a:pt x="24000" y="52198"/>
                  <a:pt x="24000" y="53675"/>
                </a:cubicBezTo>
                <a:cubicBezTo>
                  <a:pt x="24000" y="55152"/>
                  <a:pt x="25193" y="56350"/>
                  <a:pt x="26666" y="56350"/>
                </a:cubicBezTo>
                <a:lnTo>
                  <a:pt x="93333" y="56350"/>
                </a:lnTo>
                <a:cubicBezTo>
                  <a:pt x="94806" y="56350"/>
                  <a:pt x="96000" y="55152"/>
                  <a:pt x="96000" y="53675"/>
                </a:cubicBezTo>
                <a:cubicBezTo>
                  <a:pt x="96000" y="52198"/>
                  <a:pt x="94806" y="51001"/>
                  <a:pt x="93333" y="51001"/>
                </a:cubicBezTo>
                <a:close/>
                <a:moveTo>
                  <a:pt x="26666" y="38697"/>
                </a:moveTo>
                <a:cubicBezTo>
                  <a:pt x="25193" y="38697"/>
                  <a:pt x="24000" y="39894"/>
                  <a:pt x="24000" y="41371"/>
                </a:cubicBezTo>
                <a:cubicBezTo>
                  <a:pt x="24000" y="42848"/>
                  <a:pt x="25193" y="44046"/>
                  <a:pt x="26666" y="44046"/>
                </a:cubicBezTo>
                <a:lnTo>
                  <a:pt x="93333" y="44046"/>
                </a:lnTo>
                <a:cubicBezTo>
                  <a:pt x="94806" y="44046"/>
                  <a:pt x="96000" y="42848"/>
                  <a:pt x="96000" y="41371"/>
                </a:cubicBezTo>
                <a:cubicBezTo>
                  <a:pt x="96000" y="39894"/>
                  <a:pt x="94806" y="38697"/>
                  <a:pt x="93333" y="38697"/>
                </a:cubicBezTo>
                <a:close/>
                <a:moveTo>
                  <a:pt x="0" y="11366"/>
                </a:moveTo>
                <a:lnTo>
                  <a:pt x="6739" y="11366"/>
                </a:lnTo>
                <a:lnTo>
                  <a:pt x="6739" y="17459"/>
                </a:lnTo>
                <a:cubicBezTo>
                  <a:pt x="6739" y="22260"/>
                  <a:pt x="10619" y="26151"/>
                  <a:pt x="15405" y="26151"/>
                </a:cubicBezTo>
                <a:cubicBezTo>
                  <a:pt x="20192" y="26151"/>
                  <a:pt x="24072" y="22260"/>
                  <a:pt x="24072" y="17459"/>
                </a:cubicBezTo>
                <a:lnTo>
                  <a:pt x="24072" y="11366"/>
                </a:lnTo>
                <a:lnTo>
                  <a:pt x="29716" y="11366"/>
                </a:lnTo>
                <a:lnTo>
                  <a:pt x="29716" y="17459"/>
                </a:lnTo>
                <a:cubicBezTo>
                  <a:pt x="29716" y="22260"/>
                  <a:pt x="33597" y="26151"/>
                  <a:pt x="38383" y="26151"/>
                </a:cubicBezTo>
                <a:cubicBezTo>
                  <a:pt x="43170" y="26151"/>
                  <a:pt x="47050" y="22260"/>
                  <a:pt x="47050" y="17459"/>
                </a:cubicBezTo>
                <a:lnTo>
                  <a:pt x="47050" y="11366"/>
                </a:lnTo>
                <a:lnTo>
                  <a:pt x="52694" y="11366"/>
                </a:lnTo>
                <a:lnTo>
                  <a:pt x="52694" y="17459"/>
                </a:lnTo>
                <a:cubicBezTo>
                  <a:pt x="52694" y="22260"/>
                  <a:pt x="56574" y="26151"/>
                  <a:pt x="61361" y="26151"/>
                </a:cubicBezTo>
                <a:cubicBezTo>
                  <a:pt x="66147" y="26151"/>
                  <a:pt x="70028" y="22260"/>
                  <a:pt x="70028" y="17459"/>
                </a:cubicBezTo>
                <a:lnTo>
                  <a:pt x="70028" y="11366"/>
                </a:lnTo>
                <a:lnTo>
                  <a:pt x="75672" y="11366"/>
                </a:lnTo>
                <a:lnTo>
                  <a:pt x="75672" y="17459"/>
                </a:lnTo>
                <a:cubicBezTo>
                  <a:pt x="75672" y="22260"/>
                  <a:pt x="79552" y="26151"/>
                  <a:pt x="84339" y="26151"/>
                </a:cubicBezTo>
                <a:cubicBezTo>
                  <a:pt x="89125" y="26151"/>
                  <a:pt x="93005" y="22260"/>
                  <a:pt x="93005" y="17459"/>
                </a:cubicBezTo>
                <a:lnTo>
                  <a:pt x="93005" y="11366"/>
                </a:lnTo>
                <a:lnTo>
                  <a:pt x="98650" y="11366"/>
                </a:lnTo>
                <a:lnTo>
                  <a:pt x="98650" y="17459"/>
                </a:lnTo>
                <a:cubicBezTo>
                  <a:pt x="98650" y="22259"/>
                  <a:pt x="102530" y="26151"/>
                  <a:pt x="107316" y="26151"/>
                </a:cubicBezTo>
                <a:cubicBezTo>
                  <a:pt x="112103" y="26151"/>
                  <a:pt x="115983" y="22259"/>
                  <a:pt x="115983" y="17459"/>
                </a:cubicBezTo>
                <a:lnTo>
                  <a:pt x="115983" y="11366"/>
                </a:lnTo>
                <a:lnTo>
                  <a:pt x="120000" y="11366"/>
                </a:lnTo>
                <a:lnTo>
                  <a:pt x="120000" y="120000"/>
                </a:lnTo>
                <a:lnTo>
                  <a:pt x="0" y="120000"/>
                </a:lnTo>
                <a:close/>
                <a:moveTo>
                  <a:pt x="15405" y="0"/>
                </a:moveTo>
                <a:cubicBezTo>
                  <a:pt x="17983" y="0"/>
                  <a:pt x="20072" y="2095"/>
                  <a:pt x="20072" y="4680"/>
                </a:cubicBezTo>
                <a:lnTo>
                  <a:pt x="20072" y="18051"/>
                </a:lnTo>
                <a:cubicBezTo>
                  <a:pt x="20072" y="20636"/>
                  <a:pt x="17983" y="22732"/>
                  <a:pt x="15405" y="22732"/>
                </a:cubicBezTo>
                <a:cubicBezTo>
                  <a:pt x="12828" y="22732"/>
                  <a:pt x="10739" y="20636"/>
                  <a:pt x="10739" y="18051"/>
                </a:cubicBezTo>
                <a:lnTo>
                  <a:pt x="10739" y="4680"/>
                </a:lnTo>
                <a:cubicBezTo>
                  <a:pt x="10739" y="2095"/>
                  <a:pt x="12828" y="0"/>
                  <a:pt x="15405" y="0"/>
                </a:cubicBezTo>
                <a:close/>
                <a:moveTo>
                  <a:pt x="38383" y="0"/>
                </a:moveTo>
                <a:cubicBezTo>
                  <a:pt x="40960" y="0"/>
                  <a:pt x="43050" y="2095"/>
                  <a:pt x="43050" y="4680"/>
                </a:cubicBezTo>
                <a:lnTo>
                  <a:pt x="43050" y="18051"/>
                </a:lnTo>
                <a:cubicBezTo>
                  <a:pt x="43050" y="20636"/>
                  <a:pt x="40960" y="22732"/>
                  <a:pt x="38383" y="22732"/>
                </a:cubicBezTo>
                <a:cubicBezTo>
                  <a:pt x="35806" y="22732"/>
                  <a:pt x="33716" y="20636"/>
                  <a:pt x="33716" y="18051"/>
                </a:cubicBezTo>
                <a:lnTo>
                  <a:pt x="33716" y="4680"/>
                </a:lnTo>
                <a:cubicBezTo>
                  <a:pt x="33716" y="2095"/>
                  <a:pt x="35806" y="0"/>
                  <a:pt x="38383" y="0"/>
                </a:cubicBezTo>
                <a:close/>
                <a:moveTo>
                  <a:pt x="61361" y="0"/>
                </a:moveTo>
                <a:cubicBezTo>
                  <a:pt x="63938" y="0"/>
                  <a:pt x="66028" y="2095"/>
                  <a:pt x="66028" y="4680"/>
                </a:cubicBezTo>
                <a:lnTo>
                  <a:pt x="66028" y="18051"/>
                </a:lnTo>
                <a:cubicBezTo>
                  <a:pt x="66028" y="20636"/>
                  <a:pt x="63938" y="22731"/>
                  <a:pt x="61361" y="22731"/>
                </a:cubicBezTo>
                <a:cubicBezTo>
                  <a:pt x="58784" y="22731"/>
                  <a:pt x="56694" y="20636"/>
                  <a:pt x="56694" y="18051"/>
                </a:cubicBezTo>
                <a:lnTo>
                  <a:pt x="56694" y="4680"/>
                </a:lnTo>
                <a:cubicBezTo>
                  <a:pt x="56694" y="2095"/>
                  <a:pt x="58784" y="0"/>
                  <a:pt x="61361" y="0"/>
                </a:cubicBezTo>
                <a:close/>
                <a:moveTo>
                  <a:pt x="84339" y="0"/>
                </a:moveTo>
                <a:cubicBezTo>
                  <a:pt x="86916" y="0"/>
                  <a:pt x="89005" y="2095"/>
                  <a:pt x="89005" y="4680"/>
                </a:cubicBezTo>
                <a:lnTo>
                  <a:pt x="89005" y="18051"/>
                </a:lnTo>
                <a:cubicBezTo>
                  <a:pt x="89005" y="20636"/>
                  <a:pt x="86916" y="22731"/>
                  <a:pt x="84339" y="22731"/>
                </a:cubicBezTo>
                <a:cubicBezTo>
                  <a:pt x="81761" y="22731"/>
                  <a:pt x="79672" y="20636"/>
                  <a:pt x="79672" y="18051"/>
                </a:cubicBezTo>
                <a:lnTo>
                  <a:pt x="79672" y="4680"/>
                </a:lnTo>
                <a:cubicBezTo>
                  <a:pt x="79672" y="2095"/>
                  <a:pt x="81761" y="0"/>
                  <a:pt x="84339" y="0"/>
                </a:cubicBezTo>
                <a:close/>
                <a:moveTo>
                  <a:pt x="107316" y="0"/>
                </a:moveTo>
                <a:cubicBezTo>
                  <a:pt x="109894" y="0"/>
                  <a:pt x="111983" y="2095"/>
                  <a:pt x="111983" y="4680"/>
                </a:cubicBezTo>
                <a:lnTo>
                  <a:pt x="111983" y="18051"/>
                </a:lnTo>
                <a:cubicBezTo>
                  <a:pt x="111983" y="20636"/>
                  <a:pt x="109894" y="22731"/>
                  <a:pt x="107316" y="22731"/>
                </a:cubicBezTo>
                <a:cubicBezTo>
                  <a:pt x="104739" y="22731"/>
                  <a:pt x="102650" y="20636"/>
                  <a:pt x="102650" y="18051"/>
                </a:cubicBezTo>
                <a:lnTo>
                  <a:pt x="102650" y="4680"/>
                </a:lnTo>
                <a:cubicBezTo>
                  <a:pt x="102650" y="2095"/>
                  <a:pt x="104739" y="0"/>
                  <a:pt x="107316" y="0"/>
                </a:cubicBezTo>
                <a:close/>
              </a:path>
            </a:pathLst>
          </a:custGeom>
          <a:solidFill>
            <a:srgbClr val="1ED4DE"/>
          </a:solidFill>
          <a:ln>
            <a:noFill/>
          </a:ln>
        </p:spPr>
        <p:txBody>
          <a:bodyPr wrap="square" lIns="121868" tIns="60917" rIns="121868" bIns="60917" anchor="ctr" anchorCtr="0">
            <a:noAutofit/>
          </a:bodyPr>
          <a:lstStyle/>
          <a:p>
            <a:pPr algn="ctr" defTabSz="1218895"/>
            <a:endParaRPr sz="2399" kern="0">
              <a:solidFill>
                <a:srgbClr val="FFFFFF"/>
              </a:solidFill>
              <a:latin typeface="Arial"/>
              <a:ea typeface="Arial"/>
              <a:cs typeface="Arial"/>
              <a:sym typeface="Arial"/>
            </a:endParaRPr>
          </a:p>
        </p:txBody>
      </p:sp>
      <p:grpSp>
        <p:nvGrpSpPr>
          <p:cNvPr id="25" name="Shape 717"/>
          <p:cNvGrpSpPr/>
          <p:nvPr/>
        </p:nvGrpSpPr>
        <p:grpSpPr>
          <a:xfrm>
            <a:off x="8560868" y="2378816"/>
            <a:ext cx="3705744" cy="897784"/>
            <a:chOff x="2113657" y="4283315"/>
            <a:chExt cx="3887257" cy="673513"/>
          </a:xfrm>
        </p:grpSpPr>
        <p:sp>
          <p:nvSpPr>
            <p:cNvPr id="29" name="Shape 718"/>
            <p:cNvSpPr txBox="1"/>
            <p:nvPr/>
          </p:nvSpPr>
          <p:spPr>
            <a:xfrm>
              <a:off x="2113657" y="4495163"/>
              <a:ext cx="3887257"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a:solidFill>
                    <a:srgbClr val="595959"/>
                  </a:solidFill>
                  <a:latin typeface="Times New Roman" panose="02020603050405020304" pitchFamily="18" charset="0"/>
                  <a:ea typeface="Arial"/>
                  <a:cs typeface="Times New Roman" panose="02020603050405020304" pitchFamily="18" charset="0"/>
                </a:rPr>
                <a:t>Not applicable</a:t>
              </a:r>
              <a:endParaRPr lang="en"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31" name="Shape 719"/>
            <p:cNvSpPr txBox="1"/>
            <p:nvPr/>
          </p:nvSpPr>
          <p:spPr>
            <a:xfrm>
              <a:off x="2113658" y="4283315"/>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sym typeface="Arial"/>
                </a:rPr>
                <a:t>After sale services/ Guarantee</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grpSp>
        <p:nvGrpSpPr>
          <p:cNvPr id="32" name="Shape 720"/>
          <p:cNvGrpSpPr/>
          <p:nvPr/>
        </p:nvGrpSpPr>
        <p:grpSpPr>
          <a:xfrm>
            <a:off x="8560867" y="4261751"/>
            <a:ext cx="3627958" cy="897784"/>
            <a:chOff x="2113657" y="4283314"/>
            <a:chExt cx="3647460" cy="673513"/>
          </a:xfrm>
        </p:grpSpPr>
        <p:sp>
          <p:nvSpPr>
            <p:cNvPr id="33" name="Shape 721"/>
            <p:cNvSpPr txBox="1"/>
            <p:nvPr/>
          </p:nvSpPr>
          <p:spPr>
            <a:xfrm>
              <a:off x="2113657" y="4495162"/>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pt-BR" sz="1600" kern="0" dirty="0" smtClean="0">
                  <a:solidFill>
                    <a:srgbClr val="595959"/>
                  </a:solidFill>
                  <a:latin typeface="Times New Roman" panose="02020603050405020304" pitchFamily="18" charset="0"/>
                  <a:ea typeface="Arial"/>
                  <a:cs typeface="Times New Roman" panose="02020603050405020304" pitchFamily="18" charset="0"/>
                  <a:sym typeface="Arial"/>
                </a:rPr>
                <a:t>Local (Iran) Certificates </a:t>
              </a:r>
              <a:endParaRPr lang="pt-BR"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34" name="Shape 722"/>
            <p:cNvSpPr txBox="1"/>
            <p:nvPr/>
          </p:nvSpPr>
          <p:spPr>
            <a:xfrm>
              <a:off x="2113658" y="4283314"/>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sym typeface="Arial"/>
                </a:rPr>
                <a:t>Standards and legally certificates:</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35" name="Shape 450"/>
          <p:cNvSpPr/>
          <p:nvPr/>
        </p:nvSpPr>
        <p:spPr>
          <a:xfrm>
            <a:off x="8841213" y="3657600"/>
            <a:ext cx="590697" cy="565118"/>
          </a:xfrm>
          <a:custGeom>
            <a:avLst/>
            <a:gdLst/>
            <a:ahLst/>
            <a:cxnLst/>
            <a:rect l="0" t="0" r="0" b="0"/>
            <a:pathLst>
              <a:path w="120000" h="120000" extrusionOk="0">
                <a:moveTo>
                  <a:pt x="65274" y="39473"/>
                </a:moveTo>
                <a:cubicBezTo>
                  <a:pt x="53599" y="36371"/>
                  <a:pt x="41599" y="43242"/>
                  <a:pt x="38470" y="54820"/>
                </a:cubicBezTo>
                <a:cubicBezTo>
                  <a:pt x="35342" y="66398"/>
                  <a:pt x="42270" y="78299"/>
                  <a:pt x="53945" y="81402"/>
                </a:cubicBezTo>
                <a:cubicBezTo>
                  <a:pt x="65620" y="84504"/>
                  <a:pt x="77621" y="77633"/>
                  <a:pt x="80749" y="66055"/>
                </a:cubicBezTo>
                <a:cubicBezTo>
                  <a:pt x="83877" y="54477"/>
                  <a:pt x="76949" y="42576"/>
                  <a:pt x="65274" y="39473"/>
                </a:cubicBezTo>
                <a:close/>
                <a:moveTo>
                  <a:pt x="69168" y="25060"/>
                </a:moveTo>
                <a:cubicBezTo>
                  <a:pt x="88870" y="30296"/>
                  <a:pt x="100561" y="50379"/>
                  <a:pt x="95282" y="69917"/>
                </a:cubicBezTo>
                <a:cubicBezTo>
                  <a:pt x="90003" y="89455"/>
                  <a:pt x="69753" y="101050"/>
                  <a:pt x="50051" y="95815"/>
                </a:cubicBezTo>
                <a:cubicBezTo>
                  <a:pt x="30350" y="90579"/>
                  <a:pt x="18658" y="70496"/>
                  <a:pt x="23937" y="50958"/>
                </a:cubicBezTo>
                <a:cubicBezTo>
                  <a:pt x="29216" y="31420"/>
                  <a:pt x="49467" y="19825"/>
                  <a:pt x="69168" y="25060"/>
                </a:cubicBezTo>
                <a:close/>
                <a:moveTo>
                  <a:pt x="70584" y="19819"/>
                </a:moveTo>
                <a:cubicBezTo>
                  <a:pt x="47964" y="13808"/>
                  <a:pt x="24713" y="27121"/>
                  <a:pt x="18652" y="49554"/>
                </a:cubicBezTo>
                <a:cubicBezTo>
                  <a:pt x="12591" y="71987"/>
                  <a:pt x="26015" y="95045"/>
                  <a:pt x="48635" y="101056"/>
                </a:cubicBezTo>
                <a:cubicBezTo>
                  <a:pt x="71255" y="107067"/>
                  <a:pt x="94506" y="93754"/>
                  <a:pt x="100567" y="71321"/>
                </a:cubicBezTo>
                <a:cubicBezTo>
                  <a:pt x="106628" y="48888"/>
                  <a:pt x="93204" y="25830"/>
                  <a:pt x="70584" y="19819"/>
                </a:cubicBezTo>
                <a:close/>
                <a:moveTo>
                  <a:pt x="120000" y="28418"/>
                </a:moveTo>
                <a:lnTo>
                  <a:pt x="119819" y="29085"/>
                </a:lnTo>
                <a:lnTo>
                  <a:pt x="119636" y="28804"/>
                </a:lnTo>
                <a:close/>
                <a:moveTo>
                  <a:pt x="84120" y="4683"/>
                </a:moveTo>
                <a:lnTo>
                  <a:pt x="83867" y="19572"/>
                </a:lnTo>
                <a:lnTo>
                  <a:pt x="83406" y="19449"/>
                </a:lnTo>
                <a:cubicBezTo>
                  <a:pt x="87163" y="21546"/>
                  <a:pt x="90559" y="24117"/>
                  <a:pt x="93431" y="27166"/>
                </a:cubicBezTo>
                <a:lnTo>
                  <a:pt x="106796" y="23870"/>
                </a:lnTo>
                <a:lnTo>
                  <a:pt x="115363" y="39849"/>
                </a:lnTo>
                <a:lnTo>
                  <a:pt x="105840" y="48364"/>
                </a:lnTo>
                <a:cubicBezTo>
                  <a:pt x="107034" y="52676"/>
                  <a:pt x="107596" y="57191"/>
                  <a:pt x="107394" y="61781"/>
                </a:cubicBezTo>
                <a:lnTo>
                  <a:pt x="119289" y="68330"/>
                </a:lnTo>
                <a:lnTo>
                  <a:pt x="114566" y="85810"/>
                </a:lnTo>
                <a:lnTo>
                  <a:pt x="100132" y="85570"/>
                </a:lnTo>
                <a:cubicBezTo>
                  <a:pt x="98307" y="88594"/>
                  <a:pt x="96096" y="91321"/>
                  <a:pt x="93619" y="93756"/>
                </a:cubicBezTo>
                <a:lnTo>
                  <a:pt x="98359" y="106025"/>
                </a:lnTo>
                <a:lnTo>
                  <a:pt x="83411" y="116405"/>
                </a:lnTo>
                <a:lnTo>
                  <a:pt x="72073" y="106643"/>
                </a:lnTo>
                <a:lnTo>
                  <a:pt x="73453" y="105685"/>
                </a:lnTo>
                <a:cubicBezTo>
                  <a:pt x="69110" y="107079"/>
                  <a:pt x="64517" y="107749"/>
                  <a:pt x="59835" y="107723"/>
                </a:cubicBezTo>
                <a:lnTo>
                  <a:pt x="52963" y="119999"/>
                </a:lnTo>
                <a:lnTo>
                  <a:pt x="35336" y="115316"/>
                </a:lnTo>
                <a:lnTo>
                  <a:pt x="35574" y="101277"/>
                </a:lnTo>
                <a:cubicBezTo>
                  <a:pt x="31839" y="99165"/>
                  <a:pt x="28466" y="96583"/>
                  <a:pt x="25614" y="93529"/>
                </a:cubicBezTo>
                <a:lnTo>
                  <a:pt x="25843" y="94015"/>
                </a:lnTo>
                <a:lnTo>
                  <a:pt x="11102" y="96847"/>
                </a:lnTo>
                <a:lnTo>
                  <a:pt x="3390" y="80445"/>
                </a:lnTo>
                <a:lnTo>
                  <a:pt x="13359" y="72429"/>
                </a:lnTo>
                <a:cubicBezTo>
                  <a:pt x="12295" y="68561"/>
                  <a:pt x="11739" y="64530"/>
                  <a:pt x="11738" y="60428"/>
                </a:cubicBezTo>
                <a:lnTo>
                  <a:pt x="0" y="53965"/>
                </a:lnTo>
                <a:lnTo>
                  <a:pt x="4723" y="36484"/>
                </a:lnTo>
                <a:lnTo>
                  <a:pt x="18174" y="36709"/>
                </a:lnTo>
                <a:cubicBezTo>
                  <a:pt x="19999" y="33515"/>
                  <a:pt x="22203" y="30603"/>
                  <a:pt x="24696" y="27997"/>
                </a:cubicBezTo>
                <a:lnTo>
                  <a:pt x="20190" y="14215"/>
                </a:lnTo>
                <a:lnTo>
                  <a:pt x="35666" y="4625"/>
                </a:lnTo>
                <a:lnTo>
                  <a:pt x="46473" y="14962"/>
                </a:lnTo>
                <a:lnTo>
                  <a:pt x="46365" y="15030"/>
                </a:lnTo>
                <a:cubicBezTo>
                  <a:pt x="50613" y="13704"/>
                  <a:pt x="55098" y="13091"/>
                  <a:pt x="59667" y="13141"/>
                </a:cubicBezTo>
                <a:lnTo>
                  <a:pt x="59206" y="13018"/>
                </a:lnTo>
                <a:lnTo>
                  <a:pt x="66493" y="0"/>
                </a:lnTo>
                <a:close/>
              </a:path>
            </a:pathLst>
          </a:custGeom>
          <a:solidFill>
            <a:srgbClr val="E62949"/>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Tree>
    <p:extLst>
      <p:ext uri="{BB962C8B-B14F-4D97-AF65-F5344CB8AC3E}">
        <p14:creationId xmlns:p14="http://schemas.microsoft.com/office/powerpoint/2010/main" val="759601401"/>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704"/>
        <p:cNvGrpSpPr/>
        <p:nvPr/>
      </p:nvGrpSpPr>
      <p:grpSpPr>
        <a:xfrm>
          <a:off x="0" y="0"/>
          <a:ext cx="0" cy="0"/>
          <a:chOff x="0" y="0"/>
          <a:chExt cx="0" cy="0"/>
        </a:xfrm>
      </p:grpSpPr>
      <p:sp>
        <p:nvSpPr>
          <p:cNvPr id="707" name="Shape 707"/>
          <p:cNvSpPr txBox="1"/>
          <p:nvPr/>
        </p:nvSpPr>
        <p:spPr>
          <a:xfrm>
            <a:off x="455611" y="2895600"/>
            <a:ext cx="4214595" cy="3076964"/>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kern="0" dirty="0">
                <a:solidFill>
                  <a:srgbClr val="3F3F3F"/>
                </a:solidFill>
                <a:latin typeface="Times New Roman" panose="02020603050405020304" pitchFamily="18" charset="0"/>
                <a:ea typeface="Arial"/>
                <a:cs typeface="Times New Roman" panose="02020603050405020304" pitchFamily="18" charset="0"/>
                <a:sym typeface="Arial"/>
              </a:rPr>
              <a:t>Anti </a:t>
            </a:r>
            <a:r>
              <a:rPr lang="en-US" kern="0" dirty="0" err="1">
                <a:solidFill>
                  <a:srgbClr val="3F3F3F"/>
                </a:solidFill>
                <a:latin typeface="Times New Roman" panose="02020603050405020304" pitchFamily="18" charset="0"/>
                <a:ea typeface="Arial"/>
                <a:cs typeface="Times New Roman" panose="02020603050405020304" pitchFamily="18" charset="0"/>
                <a:sym typeface="Arial"/>
              </a:rPr>
              <a:t>coagolant</a:t>
            </a:r>
            <a:endParaRPr lang="en-US" kern="0" dirty="0">
              <a:solidFill>
                <a:srgbClr val="3F3F3F"/>
              </a:solidFill>
              <a:latin typeface="Times New Roman" panose="02020603050405020304" pitchFamily="18" charset="0"/>
              <a:ea typeface="Arial"/>
              <a:cs typeface="Times New Roman" panose="02020603050405020304" pitchFamily="18" charset="0"/>
              <a:sym typeface="Arial"/>
            </a:endParaRPr>
          </a:p>
          <a:p>
            <a:pPr marL="285750" indent="-285750" defTabSz="1218895">
              <a:buFont typeface="Arial" panose="020B0604020202020204" pitchFamily="34" charset="0"/>
              <a:buChar char="•"/>
            </a:pPr>
            <a:r>
              <a:rPr lang="en-US" kern="0" dirty="0" smtClean="0">
                <a:solidFill>
                  <a:srgbClr val="3F3F3F"/>
                </a:solidFill>
                <a:latin typeface="Times New Roman" panose="02020603050405020304" pitchFamily="18" charset="0"/>
                <a:ea typeface="Arial"/>
                <a:cs typeface="Times New Roman" panose="02020603050405020304" pitchFamily="18" charset="0"/>
                <a:sym typeface="Arial"/>
              </a:rPr>
              <a:t>2000 – 4000 – 6000 - 8000</a:t>
            </a:r>
          </a:p>
          <a:p>
            <a:pPr marL="285750" indent="-285750" defTabSz="1218895">
              <a:buFont typeface="Arial" panose="020B0604020202020204" pitchFamily="34" charset="0"/>
              <a:buChar char="•"/>
            </a:pPr>
            <a:r>
              <a:rPr lang="en-US" kern="0" dirty="0" smtClean="0">
                <a:solidFill>
                  <a:srgbClr val="3F3F3F"/>
                </a:solidFill>
                <a:latin typeface="Times New Roman" panose="02020603050405020304" pitchFamily="18" charset="0"/>
                <a:ea typeface="Arial"/>
                <a:cs typeface="Times New Roman" panose="02020603050405020304" pitchFamily="18" charset="0"/>
                <a:sym typeface="Arial"/>
              </a:rPr>
              <a:t>Enoxaparin </a:t>
            </a:r>
            <a:r>
              <a:rPr lang="en-US" kern="0" dirty="0">
                <a:solidFill>
                  <a:srgbClr val="3F3F3F"/>
                </a:solidFill>
                <a:latin typeface="Times New Roman" panose="02020603050405020304" pitchFamily="18" charset="0"/>
                <a:ea typeface="Arial"/>
                <a:cs typeface="Times New Roman" panose="02020603050405020304" pitchFamily="18" charset="0"/>
                <a:sym typeface="Arial"/>
              </a:rPr>
              <a:t>sodium is a low molecular weight heparin marketed under the trade names ROLEXAN, among </a:t>
            </a:r>
            <a:r>
              <a:rPr lang="en-US" kern="0" dirty="0" smtClean="0">
                <a:solidFill>
                  <a:srgbClr val="3F3F3F"/>
                </a:solidFill>
                <a:latin typeface="Times New Roman" panose="02020603050405020304" pitchFamily="18" charset="0"/>
                <a:ea typeface="Arial"/>
                <a:cs typeface="Times New Roman" panose="02020603050405020304" pitchFamily="18" charset="0"/>
                <a:sym typeface="Arial"/>
              </a:rPr>
              <a:t>others.</a:t>
            </a:r>
          </a:p>
          <a:p>
            <a:pPr marL="285750" indent="-285750" defTabSz="1218895">
              <a:buFont typeface="Arial" panose="020B0604020202020204" pitchFamily="34" charset="0"/>
              <a:buChar char="•"/>
            </a:pPr>
            <a:r>
              <a:rPr lang="en-US" kern="0" dirty="0" smtClean="0">
                <a:solidFill>
                  <a:srgbClr val="3F3F3F"/>
                </a:solidFill>
                <a:latin typeface="Times New Roman" panose="02020603050405020304" pitchFamily="18" charset="0"/>
                <a:ea typeface="Arial"/>
                <a:cs typeface="Times New Roman" panose="02020603050405020304" pitchFamily="18" charset="0"/>
                <a:sym typeface="Arial"/>
              </a:rPr>
              <a:t>It </a:t>
            </a:r>
            <a:r>
              <a:rPr lang="en-US" kern="0" dirty="0">
                <a:solidFill>
                  <a:srgbClr val="3F3F3F"/>
                </a:solidFill>
                <a:latin typeface="Times New Roman" panose="02020603050405020304" pitchFamily="18" charset="0"/>
                <a:ea typeface="Arial"/>
                <a:cs typeface="Times New Roman" panose="02020603050405020304" pitchFamily="18" charset="0"/>
                <a:sym typeface="Arial"/>
              </a:rPr>
              <a:t>is an anticoagulant used to prevent deep vein thrombosis (DVT) or to treat acute deep vein thrombosis with or without pulmonary embolism (PE</a:t>
            </a:r>
            <a:r>
              <a:rPr lang="en-US" kern="0" dirty="0" smtClean="0">
                <a:solidFill>
                  <a:srgbClr val="3F3F3F"/>
                </a:solidFill>
                <a:latin typeface="Times New Roman" panose="02020603050405020304" pitchFamily="18" charset="0"/>
                <a:ea typeface="Arial"/>
                <a:cs typeface="Times New Roman" panose="02020603050405020304" pitchFamily="18" charset="0"/>
                <a:sym typeface="Arial"/>
              </a:rPr>
              <a:t>).</a:t>
            </a:r>
          </a:p>
          <a:p>
            <a:pPr marL="285750" indent="-285750" defTabSz="1218895">
              <a:buFont typeface="Arial" panose="020B0604020202020204" pitchFamily="34" charset="0"/>
              <a:buChar char="•"/>
            </a:pPr>
            <a:r>
              <a:rPr lang="en-US" kern="0" dirty="0" smtClean="0">
                <a:solidFill>
                  <a:srgbClr val="3F3F3F"/>
                </a:solidFill>
                <a:latin typeface="Times New Roman" panose="02020603050405020304" pitchFamily="18" charset="0"/>
                <a:ea typeface="Arial"/>
                <a:cs typeface="Times New Roman" panose="02020603050405020304" pitchFamily="18" charset="0"/>
                <a:sym typeface="Arial"/>
              </a:rPr>
              <a:t> It </a:t>
            </a:r>
            <a:r>
              <a:rPr lang="en-US" kern="0" dirty="0">
                <a:solidFill>
                  <a:srgbClr val="3F3F3F"/>
                </a:solidFill>
                <a:latin typeface="Times New Roman" panose="02020603050405020304" pitchFamily="18" charset="0"/>
                <a:ea typeface="Arial"/>
                <a:cs typeface="Times New Roman" panose="02020603050405020304" pitchFamily="18" charset="0"/>
                <a:sym typeface="Arial"/>
              </a:rPr>
              <a:t>is given as an injection just under the skin or </a:t>
            </a:r>
            <a:r>
              <a:rPr lang="en-US" kern="0" dirty="0" smtClean="0">
                <a:solidFill>
                  <a:srgbClr val="3F3F3F"/>
                </a:solidFill>
                <a:latin typeface="Times New Roman" panose="02020603050405020304" pitchFamily="18" charset="0"/>
                <a:ea typeface="Arial"/>
                <a:cs typeface="Times New Roman" panose="02020603050405020304" pitchFamily="18" charset="0"/>
                <a:sym typeface="Arial"/>
              </a:rPr>
              <a:t>intravenously.</a:t>
            </a:r>
          </a:p>
          <a:p>
            <a:pPr marL="285750" indent="-285750" defTabSz="1218895">
              <a:buFont typeface="Arial" panose="020B0604020202020204" pitchFamily="34" charset="0"/>
              <a:buChar char="•"/>
            </a:pPr>
            <a:r>
              <a:rPr lang="en-US" kern="0" dirty="0" smtClean="0">
                <a:solidFill>
                  <a:srgbClr val="3F3F3F"/>
                </a:solidFill>
                <a:latin typeface="Times New Roman" panose="02020603050405020304" pitchFamily="18" charset="0"/>
                <a:ea typeface="Arial"/>
                <a:cs typeface="Times New Roman" panose="02020603050405020304" pitchFamily="18" charset="0"/>
                <a:sym typeface="Arial"/>
              </a:rPr>
              <a:t>Its </a:t>
            </a:r>
            <a:r>
              <a:rPr lang="en-US" kern="0" dirty="0">
                <a:solidFill>
                  <a:srgbClr val="3F3F3F"/>
                </a:solidFill>
                <a:latin typeface="Times New Roman" panose="02020603050405020304" pitchFamily="18" charset="0"/>
                <a:ea typeface="Arial"/>
                <a:cs typeface="Times New Roman" panose="02020603050405020304" pitchFamily="18" charset="0"/>
                <a:sym typeface="Arial"/>
              </a:rPr>
              <a:t>use is evolving in acute coronary syndromes (</a:t>
            </a:r>
            <a:r>
              <a:rPr lang="en-US" kern="0" dirty="0" smtClean="0">
                <a:solidFill>
                  <a:srgbClr val="3F3F3F"/>
                </a:solidFill>
                <a:latin typeface="Times New Roman" panose="02020603050405020304" pitchFamily="18" charset="0"/>
                <a:ea typeface="Arial"/>
                <a:cs typeface="Times New Roman" panose="02020603050405020304" pitchFamily="18" charset="0"/>
                <a:sym typeface="Arial"/>
              </a:rPr>
              <a:t>ACS).</a:t>
            </a:r>
          </a:p>
        </p:txBody>
      </p:sp>
      <p:sp>
        <p:nvSpPr>
          <p:cNvPr id="708" name="Shape 708"/>
          <p:cNvSpPr txBox="1"/>
          <p:nvPr/>
        </p:nvSpPr>
        <p:spPr>
          <a:xfrm>
            <a:off x="531812" y="2286059"/>
            <a:ext cx="4267200" cy="533341"/>
          </a:xfrm>
          <a:prstGeom prst="rect">
            <a:avLst/>
          </a:prstGeom>
          <a:noFill/>
          <a:ln>
            <a:noFill/>
          </a:ln>
        </p:spPr>
        <p:txBody>
          <a:bodyPr wrap="square" lIns="121868" tIns="60917" rIns="121868" bIns="60917" anchor="t" anchorCtr="0">
            <a:noAutofit/>
          </a:bodyPr>
          <a:lstStyle/>
          <a:p>
            <a:pPr defTabSz="1218895"/>
            <a:r>
              <a:rPr lang="en-US" sz="2400" b="1" kern="0" dirty="0" err="1" smtClean="0">
                <a:solidFill>
                  <a:srgbClr val="3F3F3F"/>
                </a:solidFill>
                <a:ea typeface="Arial"/>
                <a:cs typeface="Arial"/>
              </a:rPr>
              <a:t>Rolexan</a:t>
            </a:r>
            <a:r>
              <a:rPr lang="en-US" sz="2400" b="1" kern="0" baseline="30000" dirty="0" smtClean="0">
                <a:solidFill>
                  <a:srgbClr val="3F3F3F"/>
                </a:solidFill>
                <a:ea typeface="Arial"/>
                <a:cs typeface="Arial"/>
              </a:rPr>
              <a:t>®</a:t>
            </a:r>
            <a:endParaRPr lang="en" sz="2400" b="1" kern="0" baseline="30000" dirty="0">
              <a:solidFill>
                <a:srgbClr val="3F3F3F"/>
              </a:solidFill>
              <a:ea typeface="Arial"/>
              <a:cs typeface="Arial"/>
              <a:sym typeface="Arial"/>
            </a:endParaRPr>
          </a:p>
          <a:p>
            <a:pPr defTabSz="1218895"/>
            <a:endParaRPr lang="en" sz="2400" b="1" kern="0" dirty="0">
              <a:solidFill>
                <a:srgbClr val="3F3F3F"/>
              </a:solidFill>
              <a:ea typeface="Arial"/>
              <a:cs typeface="Arial"/>
              <a:sym typeface="Arial"/>
            </a:endParaRPr>
          </a:p>
        </p:txBody>
      </p:sp>
      <p:grpSp>
        <p:nvGrpSpPr>
          <p:cNvPr id="711" name="Shape 711"/>
          <p:cNvGrpSpPr/>
          <p:nvPr/>
        </p:nvGrpSpPr>
        <p:grpSpPr>
          <a:xfrm>
            <a:off x="8560868" y="832749"/>
            <a:ext cx="3400944" cy="897785"/>
            <a:chOff x="2113657" y="4283314"/>
            <a:chExt cx="3647460" cy="673514"/>
          </a:xfrm>
        </p:grpSpPr>
        <p:sp>
          <p:nvSpPr>
            <p:cNvPr id="712" name="Shape 712"/>
            <p:cNvSpPr txBox="1"/>
            <p:nvPr/>
          </p:nvSpPr>
          <p:spPr>
            <a:xfrm>
              <a:off x="2113657" y="4495163"/>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1,352,727 </a:t>
              </a: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Packages (</a:t>
              </a: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Per </a:t>
              </a: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Month)</a:t>
              </a:r>
              <a:endParaRPr lang="en"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713" name="Shape 713"/>
            <p:cNvSpPr txBox="1"/>
            <p:nvPr/>
          </p:nvSpPr>
          <p:spPr>
            <a:xfrm>
              <a:off x="2113658" y="4283314"/>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rPr>
                <a:t>Production capacity</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715" name="Shape 715"/>
          <p:cNvSpPr/>
          <p:nvPr/>
        </p:nvSpPr>
        <p:spPr>
          <a:xfrm>
            <a:off x="8913812" y="1882516"/>
            <a:ext cx="445583" cy="444279"/>
          </a:xfrm>
          <a:custGeom>
            <a:avLst/>
            <a:gdLst/>
            <a:ahLst/>
            <a:cxnLst/>
            <a:rect l="0" t="0" r="0" b="0"/>
            <a:pathLst>
              <a:path w="120000" h="120000" extrusionOk="0">
                <a:moveTo>
                  <a:pt x="26666" y="100217"/>
                </a:moveTo>
                <a:cubicBezTo>
                  <a:pt x="25193" y="100217"/>
                  <a:pt x="24000" y="101415"/>
                  <a:pt x="24000" y="102892"/>
                </a:cubicBezTo>
                <a:cubicBezTo>
                  <a:pt x="24000" y="104369"/>
                  <a:pt x="25193" y="105566"/>
                  <a:pt x="26666" y="105566"/>
                </a:cubicBezTo>
                <a:lnTo>
                  <a:pt x="93333" y="105566"/>
                </a:lnTo>
                <a:cubicBezTo>
                  <a:pt x="94806" y="105566"/>
                  <a:pt x="96000" y="104369"/>
                  <a:pt x="96000" y="102892"/>
                </a:cubicBezTo>
                <a:cubicBezTo>
                  <a:pt x="96000" y="101415"/>
                  <a:pt x="94806" y="100217"/>
                  <a:pt x="93333" y="100217"/>
                </a:cubicBezTo>
                <a:close/>
                <a:moveTo>
                  <a:pt x="26666" y="87913"/>
                </a:moveTo>
                <a:cubicBezTo>
                  <a:pt x="25193" y="87913"/>
                  <a:pt x="24000" y="89111"/>
                  <a:pt x="24000" y="90588"/>
                </a:cubicBezTo>
                <a:cubicBezTo>
                  <a:pt x="24000" y="92065"/>
                  <a:pt x="25193" y="93262"/>
                  <a:pt x="26666" y="93262"/>
                </a:cubicBezTo>
                <a:lnTo>
                  <a:pt x="93333" y="93262"/>
                </a:lnTo>
                <a:cubicBezTo>
                  <a:pt x="94806" y="93262"/>
                  <a:pt x="96000" y="92065"/>
                  <a:pt x="96000" y="90588"/>
                </a:cubicBezTo>
                <a:cubicBezTo>
                  <a:pt x="96000" y="89111"/>
                  <a:pt x="94806" y="87913"/>
                  <a:pt x="93333" y="87913"/>
                </a:cubicBezTo>
                <a:close/>
                <a:moveTo>
                  <a:pt x="26666" y="75609"/>
                </a:moveTo>
                <a:cubicBezTo>
                  <a:pt x="25193" y="75609"/>
                  <a:pt x="24000" y="76806"/>
                  <a:pt x="24000" y="78284"/>
                </a:cubicBezTo>
                <a:cubicBezTo>
                  <a:pt x="24000" y="79761"/>
                  <a:pt x="25193" y="80958"/>
                  <a:pt x="26666" y="80958"/>
                </a:cubicBezTo>
                <a:lnTo>
                  <a:pt x="93333" y="80958"/>
                </a:lnTo>
                <a:cubicBezTo>
                  <a:pt x="94806" y="80958"/>
                  <a:pt x="96000" y="79761"/>
                  <a:pt x="96000" y="78284"/>
                </a:cubicBezTo>
                <a:cubicBezTo>
                  <a:pt x="96000" y="76806"/>
                  <a:pt x="94806" y="75609"/>
                  <a:pt x="93333" y="75609"/>
                </a:cubicBezTo>
                <a:close/>
                <a:moveTo>
                  <a:pt x="26666" y="63305"/>
                </a:moveTo>
                <a:cubicBezTo>
                  <a:pt x="25193" y="63305"/>
                  <a:pt x="24000" y="64502"/>
                  <a:pt x="24000" y="65979"/>
                </a:cubicBezTo>
                <a:cubicBezTo>
                  <a:pt x="24000" y="67457"/>
                  <a:pt x="25193" y="68654"/>
                  <a:pt x="26666" y="68654"/>
                </a:cubicBezTo>
                <a:lnTo>
                  <a:pt x="93333" y="68654"/>
                </a:lnTo>
                <a:cubicBezTo>
                  <a:pt x="94806" y="68654"/>
                  <a:pt x="96000" y="67457"/>
                  <a:pt x="96000" y="65979"/>
                </a:cubicBezTo>
                <a:cubicBezTo>
                  <a:pt x="96000" y="64502"/>
                  <a:pt x="94806" y="63305"/>
                  <a:pt x="93333" y="63305"/>
                </a:cubicBezTo>
                <a:close/>
                <a:moveTo>
                  <a:pt x="26666" y="51001"/>
                </a:moveTo>
                <a:cubicBezTo>
                  <a:pt x="25193" y="51001"/>
                  <a:pt x="24000" y="52198"/>
                  <a:pt x="24000" y="53675"/>
                </a:cubicBezTo>
                <a:cubicBezTo>
                  <a:pt x="24000" y="55152"/>
                  <a:pt x="25193" y="56350"/>
                  <a:pt x="26666" y="56350"/>
                </a:cubicBezTo>
                <a:lnTo>
                  <a:pt x="93333" y="56350"/>
                </a:lnTo>
                <a:cubicBezTo>
                  <a:pt x="94806" y="56350"/>
                  <a:pt x="96000" y="55152"/>
                  <a:pt x="96000" y="53675"/>
                </a:cubicBezTo>
                <a:cubicBezTo>
                  <a:pt x="96000" y="52198"/>
                  <a:pt x="94806" y="51001"/>
                  <a:pt x="93333" y="51001"/>
                </a:cubicBezTo>
                <a:close/>
                <a:moveTo>
                  <a:pt x="26666" y="38697"/>
                </a:moveTo>
                <a:cubicBezTo>
                  <a:pt x="25193" y="38697"/>
                  <a:pt x="24000" y="39894"/>
                  <a:pt x="24000" y="41371"/>
                </a:cubicBezTo>
                <a:cubicBezTo>
                  <a:pt x="24000" y="42848"/>
                  <a:pt x="25193" y="44046"/>
                  <a:pt x="26666" y="44046"/>
                </a:cubicBezTo>
                <a:lnTo>
                  <a:pt x="93333" y="44046"/>
                </a:lnTo>
                <a:cubicBezTo>
                  <a:pt x="94806" y="44046"/>
                  <a:pt x="96000" y="42848"/>
                  <a:pt x="96000" y="41371"/>
                </a:cubicBezTo>
                <a:cubicBezTo>
                  <a:pt x="96000" y="39894"/>
                  <a:pt x="94806" y="38697"/>
                  <a:pt x="93333" y="38697"/>
                </a:cubicBezTo>
                <a:close/>
                <a:moveTo>
                  <a:pt x="0" y="11366"/>
                </a:moveTo>
                <a:lnTo>
                  <a:pt x="6739" y="11366"/>
                </a:lnTo>
                <a:lnTo>
                  <a:pt x="6739" y="17459"/>
                </a:lnTo>
                <a:cubicBezTo>
                  <a:pt x="6739" y="22260"/>
                  <a:pt x="10619" y="26151"/>
                  <a:pt x="15405" y="26151"/>
                </a:cubicBezTo>
                <a:cubicBezTo>
                  <a:pt x="20192" y="26151"/>
                  <a:pt x="24072" y="22260"/>
                  <a:pt x="24072" y="17459"/>
                </a:cubicBezTo>
                <a:lnTo>
                  <a:pt x="24072" y="11366"/>
                </a:lnTo>
                <a:lnTo>
                  <a:pt x="29716" y="11366"/>
                </a:lnTo>
                <a:lnTo>
                  <a:pt x="29716" y="17459"/>
                </a:lnTo>
                <a:cubicBezTo>
                  <a:pt x="29716" y="22260"/>
                  <a:pt x="33597" y="26151"/>
                  <a:pt x="38383" y="26151"/>
                </a:cubicBezTo>
                <a:cubicBezTo>
                  <a:pt x="43170" y="26151"/>
                  <a:pt x="47050" y="22260"/>
                  <a:pt x="47050" y="17459"/>
                </a:cubicBezTo>
                <a:lnTo>
                  <a:pt x="47050" y="11366"/>
                </a:lnTo>
                <a:lnTo>
                  <a:pt x="52694" y="11366"/>
                </a:lnTo>
                <a:lnTo>
                  <a:pt x="52694" y="17459"/>
                </a:lnTo>
                <a:cubicBezTo>
                  <a:pt x="52694" y="22260"/>
                  <a:pt x="56574" y="26151"/>
                  <a:pt x="61361" y="26151"/>
                </a:cubicBezTo>
                <a:cubicBezTo>
                  <a:pt x="66147" y="26151"/>
                  <a:pt x="70028" y="22260"/>
                  <a:pt x="70028" y="17459"/>
                </a:cubicBezTo>
                <a:lnTo>
                  <a:pt x="70028" y="11366"/>
                </a:lnTo>
                <a:lnTo>
                  <a:pt x="75672" y="11366"/>
                </a:lnTo>
                <a:lnTo>
                  <a:pt x="75672" y="17459"/>
                </a:lnTo>
                <a:cubicBezTo>
                  <a:pt x="75672" y="22260"/>
                  <a:pt x="79552" y="26151"/>
                  <a:pt x="84339" y="26151"/>
                </a:cubicBezTo>
                <a:cubicBezTo>
                  <a:pt x="89125" y="26151"/>
                  <a:pt x="93005" y="22260"/>
                  <a:pt x="93005" y="17459"/>
                </a:cubicBezTo>
                <a:lnTo>
                  <a:pt x="93005" y="11366"/>
                </a:lnTo>
                <a:lnTo>
                  <a:pt x="98650" y="11366"/>
                </a:lnTo>
                <a:lnTo>
                  <a:pt x="98650" y="17459"/>
                </a:lnTo>
                <a:cubicBezTo>
                  <a:pt x="98650" y="22259"/>
                  <a:pt x="102530" y="26151"/>
                  <a:pt x="107316" y="26151"/>
                </a:cubicBezTo>
                <a:cubicBezTo>
                  <a:pt x="112103" y="26151"/>
                  <a:pt x="115983" y="22259"/>
                  <a:pt x="115983" y="17459"/>
                </a:cubicBezTo>
                <a:lnTo>
                  <a:pt x="115983" y="11366"/>
                </a:lnTo>
                <a:lnTo>
                  <a:pt x="120000" y="11366"/>
                </a:lnTo>
                <a:lnTo>
                  <a:pt x="120000" y="120000"/>
                </a:lnTo>
                <a:lnTo>
                  <a:pt x="0" y="120000"/>
                </a:lnTo>
                <a:close/>
                <a:moveTo>
                  <a:pt x="15405" y="0"/>
                </a:moveTo>
                <a:cubicBezTo>
                  <a:pt x="17983" y="0"/>
                  <a:pt x="20072" y="2095"/>
                  <a:pt x="20072" y="4680"/>
                </a:cubicBezTo>
                <a:lnTo>
                  <a:pt x="20072" y="18051"/>
                </a:lnTo>
                <a:cubicBezTo>
                  <a:pt x="20072" y="20636"/>
                  <a:pt x="17983" y="22732"/>
                  <a:pt x="15405" y="22732"/>
                </a:cubicBezTo>
                <a:cubicBezTo>
                  <a:pt x="12828" y="22732"/>
                  <a:pt x="10739" y="20636"/>
                  <a:pt x="10739" y="18051"/>
                </a:cubicBezTo>
                <a:lnTo>
                  <a:pt x="10739" y="4680"/>
                </a:lnTo>
                <a:cubicBezTo>
                  <a:pt x="10739" y="2095"/>
                  <a:pt x="12828" y="0"/>
                  <a:pt x="15405" y="0"/>
                </a:cubicBezTo>
                <a:close/>
                <a:moveTo>
                  <a:pt x="38383" y="0"/>
                </a:moveTo>
                <a:cubicBezTo>
                  <a:pt x="40960" y="0"/>
                  <a:pt x="43050" y="2095"/>
                  <a:pt x="43050" y="4680"/>
                </a:cubicBezTo>
                <a:lnTo>
                  <a:pt x="43050" y="18051"/>
                </a:lnTo>
                <a:cubicBezTo>
                  <a:pt x="43050" y="20636"/>
                  <a:pt x="40960" y="22732"/>
                  <a:pt x="38383" y="22732"/>
                </a:cubicBezTo>
                <a:cubicBezTo>
                  <a:pt x="35806" y="22732"/>
                  <a:pt x="33716" y="20636"/>
                  <a:pt x="33716" y="18051"/>
                </a:cubicBezTo>
                <a:lnTo>
                  <a:pt x="33716" y="4680"/>
                </a:lnTo>
                <a:cubicBezTo>
                  <a:pt x="33716" y="2095"/>
                  <a:pt x="35806" y="0"/>
                  <a:pt x="38383" y="0"/>
                </a:cubicBezTo>
                <a:close/>
                <a:moveTo>
                  <a:pt x="61361" y="0"/>
                </a:moveTo>
                <a:cubicBezTo>
                  <a:pt x="63938" y="0"/>
                  <a:pt x="66028" y="2095"/>
                  <a:pt x="66028" y="4680"/>
                </a:cubicBezTo>
                <a:lnTo>
                  <a:pt x="66028" y="18051"/>
                </a:lnTo>
                <a:cubicBezTo>
                  <a:pt x="66028" y="20636"/>
                  <a:pt x="63938" y="22731"/>
                  <a:pt x="61361" y="22731"/>
                </a:cubicBezTo>
                <a:cubicBezTo>
                  <a:pt x="58784" y="22731"/>
                  <a:pt x="56694" y="20636"/>
                  <a:pt x="56694" y="18051"/>
                </a:cubicBezTo>
                <a:lnTo>
                  <a:pt x="56694" y="4680"/>
                </a:lnTo>
                <a:cubicBezTo>
                  <a:pt x="56694" y="2095"/>
                  <a:pt x="58784" y="0"/>
                  <a:pt x="61361" y="0"/>
                </a:cubicBezTo>
                <a:close/>
                <a:moveTo>
                  <a:pt x="84339" y="0"/>
                </a:moveTo>
                <a:cubicBezTo>
                  <a:pt x="86916" y="0"/>
                  <a:pt x="89005" y="2095"/>
                  <a:pt x="89005" y="4680"/>
                </a:cubicBezTo>
                <a:lnTo>
                  <a:pt x="89005" y="18051"/>
                </a:lnTo>
                <a:cubicBezTo>
                  <a:pt x="89005" y="20636"/>
                  <a:pt x="86916" y="22731"/>
                  <a:pt x="84339" y="22731"/>
                </a:cubicBezTo>
                <a:cubicBezTo>
                  <a:pt x="81761" y="22731"/>
                  <a:pt x="79672" y="20636"/>
                  <a:pt x="79672" y="18051"/>
                </a:cubicBezTo>
                <a:lnTo>
                  <a:pt x="79672" y="4680"/>
                </a:lnTo>
                <a:cubicBezTo>
                  <a:pt x="79672" y="2095"/>
                  <a:pt x="81761" y="0"/>
                  <a:pt x="84339" y="0"/>
                </a:cubicBezTo>
                <a:close/>
                <a:moveTo>
                  <a:pt x="107316" y="0"/>
                </a:moveTo>
                <a:cubicBezTo>
                  <a:pt x="109894" y="0"/>
                  <a:pt x="111983" y="2095"/>
                  <a:pt x="111983" y="4680"/>
                </a:cubicBezTo>
                <a:lnTo>
                  <a:pt x="111983" y="18051"/>
                </a:lnTo>
                <a:cubicBezTo>
                  <a:pt x="111983" y="20636"/>
                  <a:pt x="109894" y="22731"/>
                  <a:pt x="107316" y="22731"/>
                </a:cubicBezTo>
                <a:cubicBezTo>
                  <a:pt x="104739" y="22731"/>
                  <a:pt x="102650" y="20636"/>
                  <a:pt x="102650" y="18051"/>
                </a:cubicBezTo>
                <a:lnTo>
                  <a:pt x="102650" y="4680"/>
                </a:lnTo>
                <a:cubicBezTo>
                  <a:pt x="102650" y="2095"/>
                  <a:pt x="104739" y="0"/>
                  <a:pt x="107316" y="0"/>
                </a:cubicBezTo>
                <a:close/>
              </a:path>
            </a:pathLst>
          </a:custGeom>
          <a:solidFill>
            <a:srgbClr val="1ED4DE"/>
          </a:solidFill>
          <a:ln>
            <a:noFill/>
          </a:ln>
        </p:spPr>
        <p:txBody>
          <a:bodyPr wrap="square" lIns="121868" tIns="60917" rIns="121868" bIns="60917" anchor="ctr" anchorCtr="0">
            <a:noAutofit/>
          </a:bodyPr>
          <a:lstStyle/>
          <a:p>
            <a:pPr algn="ctr" defTabSz="1218895"/>
            <a:endParaRPr sz="2399" kern="0">
              <a:solidFill>
                <a:srgbClr val="FFFFFF"/>
              </a:solidFill>
              <a:latin typeface="Arial"/>
              <a:ea typeface="Arial"/>
              <a:cs typeface="Arial"/>
              <a:sym typeface="Arial"/>
            </a:endParaRPr>
          </a:p>
        </p:txBody>
      </p:sp>
      <p:grpSp>
        <p:nvGrpSpPr>
          <p:cNvPr id="717" name="Shape 717"/>
          <p:cNvGrpSpPr/>
          <p:nvPr/>
        </p:nvGrpSpPr>
        <p:grpSpPr>
          <a:xfrm>
            <a:off x="8560868" y="2378816"/>
            <a:ext cx="3705744" cy="897784"/>
            <a:chOff x="2113657" y="4283315"/>
            <a:chExt cx="3887257" cy="673513"/>
          </a:xfrm>
        </p:grpSpPr>
        <p:sp>
          <p:nvSpPr>
            <p:cNvPr id="718" name="Shape 718"/>
            <p:cNvSpPr txBox="1"/>
            <p:nvPr/>
          </p:nvSpPr>
          <p:spPr>
            <a:xfrm>
              <a:off x="2113657" y="4495163"/>
              <a:ext cx="3887257"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smtClean="0">
                  <a:solidFill>
                    <a:srgbClr val="595959"/>
                  </a:solidFill>
                  <a:latin typeface="Times New Roman" panose="02020603050405020304" pitchFamily="18" charset="0"/>
                  <a:ea typeface="Arial"/>
                  <a:cs typeface="Times New Roman" panose="02020603050405020304" pitchFamily="18" charset="0"/>
                </a:rPr>
                <a:t>N/A</a:t>
              </a:r>
              <a:endParaRPr lang="en"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719" name="Shape 719"/>
            <p:cNvSpPr txBox="1"/>
            <p:nvPr/>
          </p:nvSpPr>
          <p:spPr>
            <a:xfrm>
              <a:off x="2113658" y="4283315"/>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sym typeface="Arial"/>
                </a:rPr>
                <a:t>After sale services/ Guarantee</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grpSp>
        <p:nvGrpSpPr>
          <p:cNvPr id="720" name="Shape 720"/>
          <p:cNvGrpSpPr/>
          <p:nvPr/>
        </p:nvGrpSpPr>
        <p:grpSpPr>
          <a:xfrm>
            <a:off x="8560867" y="4033151"/>
            <a:ext cx="3627958" cy="897784"/>
            <a:chOff x="2113657" y="4283314"/>
            <a:chExt cx="3647460" cy="673513"/>
          </a:xfrm>
        </p:grpSpPr>
        <p:sp>
          <p:nvSpPr>
            <p:cNvPr id="721" name="Shape 721"/>
            <p:cNvSpPr txBox="1"/>
            <p:nvPr/>
          </p:nvSpPr>
          <p:spPr>
            <a:xfrm>
              <a:off x="2113657" y="4495162"/>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pt-BR" sz="1600" kern="0" dirty="0" smtClean="0">
                  <a:solidFill>
                    <a:srgbClr val="595959"/>
                  </a:solidFill>
                  <a:latin typeface="Times New Roman" panose="02020603050405020304" pitchFamily="18" charset="0"/>
                  <a:ea typeface="Arial"/>
                  <a:cs typeface="Times New Roman" panose="02020603050405020304" pitchFamily="18" charset="0"/>
                  <a:sym typeface="Arial"/>
                </a:rPr>
                <a:t>GMP</a:t>
              </a:r>
            </a:p>
            <a:p>
              <a:pPr marL="285750" indent="-285750" defTabSz="1218895">
                <a:buFont typeface="Arial" panose="020B0604020202020204" pitchFamily="34" charset="0"/>
                <a:buChar char="•"/>
              </a:pPr>
              <a:r>
                <a:rPr lang="pt-BR" sz="1600" kern="0" dirty="0" smtClean="0">
                  <a:solidFill>
                    <a:srgbClr val="595959"/>
                  </a:solidFill>
                  <a:latin typeface="Times New Roman" panose="02020603050405020304" pitchFamily="18" charset="0"/>
                  <a:ea typeface="Arial"/>
                  <a:cs typeface="Times New Roman" panose="02020603050405020304" pitchFamily="18" charset="0"/>
                  <a:sym typeface="Arial"/>
                </a:rPr>
                <a:t>CPP</a:t>
              </a:r>
            </a:p>
            <a:p>
              <a:pPr marL="285750" indent="-285750" defTabSz="1218895">
                <a:buFont typeface="Arial" panose="020B0604020202020204" pitchFamily="34" charset="0"/>
                <a:buChar char="•"/>
              </a:pPr>
              <a:r>
                <a:rPr lang="pt-BR" sz="1600" kern="0" dirty="0" smtClean="0">
                  <a:solidFill>
                    <a:srgbClr val="595959"/>
                  </a:solidFill>
                  <a:latin typeface="Times New Roman" panose="02020603050405020304" pitchFamily="18" charset="0"/>
                  <a:ea typeface="Arial"/>
                  <a:cs typeface="Times New Roman" panose="02020603050405020304" pitchFamily="18" charset="0"/>
                  <a:sym typeface="Arial"/>
                </a:rPr>
                <a:t>FSC</a:t>
              </a:r>
              <a:endParaRPr lang="pt-BR"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722" name="Shape 722"/>
            <p:cNvSpPr txBox="1"/>
            <p:nvPr/>
          </p:nvSpPr>
          <p:spPr>
            <a:xfrm>
              <a:off x="2113658" y="4283314"/>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sym typeface="Arial"/>
                </a:rPr>
                <a:t>Standards and legally certificates:</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30" name="Shape 451"/>
          <p:cNvSpPr/>
          <p:nvPr/>
        </p:nvSpPr>
        <p:spPr>
          <a:xfrm rot="1795255">
            <a:off x="8958484" y="273676"/>
            <a:ext cx="356158" cy="656509"/>
          </a:xfrm>
          <a:custGeom>
            <a:avLst/>
            <a:gdLst/>
            <a:ahLst/>
            <a:cxnLst/>
            <a:rect l="0" t="0" r="0" b="0"/>
            <a:pathLst>
              <a:path w="120000" h="120000" extrusionOk="0">
                <a:moveTo>
                  <a:pt x="60041" y="0"/>
                </a:moveTo>
                <a:cubicBezTo>
                  <a:pt x="68312" y="142"/>
                  <a:pt x="77049" y="3617"/>
                  <a:pt x="77802" y="9249"/>
                </a:cubicBezTo>
                <a:cubicBezTo>
                  <a:pt x="79731" y="16341"/>
                  <a:pt x="68983" y="18083"/>
                  <a:pt x="72034" y="26607"/>
                </a:cubicBezTo>
                <a:lnTo>
                  <a:pt x="120000" y="26607"/>
                </a:lnTo>
                <a:lnTo>
                  <a:pt x="120000" y="53320"/>
                </a:lnTo>
                <a:cubicBezTo>
                  <a:pt x="105180" y="54850"/>
                  <a:pt x="101982" y="49006"/>
                  <a:pt x="89415" y="50069"/>
                </a:cubicBezTo>
                <a:cubicBezTo>
                  <a:pt x="79319" y="50489"/>
                  <a:pt x="73089" y="55363"/>
                  <a:pt x="72833" y="59977"/>
                </a:cubicBezTo>
                <a:cubicBezTo>
                  <a:pt x="73004" y="64029"/>
                  <a:pt x="79442" y="70012"/>
                  <a:pt x="91464" y="70060"/>
                </a:cubicBezTo>
                <a:cubicBezTo>
                  <a:pt x="106013" y="69226"/>
                  <a:pt x="103877" y="65247"/>
                  <a:pt x="120000" y="65606"/>
                </a:cubicBezTo>
                <a:lnTo>
                  <a:pt x="120000" y="93541"/>
                </a:lnTo>
                <a:lnTo>
                  <a:pt x="70059" y="93541"/>
                </a:lnTo>
                <a:cubicBezTo>
                  <a:pt x="69329" y="102697"/>
                  <a:pt x="76533" y="101447"/>
                  <a:pt x="78036" y="109608"/>
                </a:cubicBezTo>
                <a:cubicBezTo>
                  <a:pt x="77950" y="116314"/>
                  <a:pt x="67224" y="119904"/>
                  <a:pt x="59959" y="120000"/>
                </a:cubicBezTo>
                <a:cubicBezTo>
                  <a:pt x="51687" y="119857"/>
                  <a:pt x="42950" y="116382"/>
                  <a:pt x="42197" y="110750"/>
                </a:cubicBezTo>
                <a:cubicBezTo>
                  <a:pt x="40279" y="103699"/>
                  <a:pt x="50892" y="101936"/>
                  <a:pt x="47995" y="93541"/>
                </a:cubicBezTo>
                <a:lnTo>
                  <a:pt x="0" y="93541"/>
                </a:lnTo>
                <a:lnTo>
                  <a:pt x="0" y="66075"/>
                </a:lnTo>
                <a:cubicBezTo>
                  <a:pt x="15368" y="64341"/>
                  <a:pt x="18478" y="70364"/>
                  <a:pt x="31219" y="69286"/>
                </a:cubicBezTo>
                <a:cubicBezTo>
                  <a:pt x="41315" y="68866"/>
                  <a:pt x="47545" y="63992"/>
                  <a:pt x="47801" y="59379"/>
                </a:cubicBezTo>
                <a:cubicBezTo>
                  <a:pt x="47631" y="55326"/>
                  <a:pt x="41193" y="49343"/>
                  <a:pt x="29171" y="49296"/>
                </a:cubicBezTo>
                <a:cubicBezTo>
                  <a:pt x="14433" y="50140"/>
                  <a:pt x="16816" y="54212"/>
                  <a:pt x="0" y="53739"/>
                </a:cubicBezTo>
                <a:lnTo>
                  <a:pt x="0" y="26607"/>
                </a:lnTo>
                <a:lnTo>
                  <a:pt x="49932" y="26607"/>
                </a:lnTo>
                <a:cubicBezTo>
                  <a:pt x="50748" y="17288"/>
                  <a:pt x="43474" y="18596"/>
                  <a:pt x="41963" y="10391"/>
                </a:cubicBezTo>
                <a:cubicBezTo>
                  <a:pt x="42049" y="3685"/>
                  <a:pt x="52775" y="95"/>
                  <a:pt x="60041" y="0"/>
                </a:cubicBezTo>
                <a:close/>
              </a:path>
            </a:pathLst>
          </a:custGeom>
          <a:solidFill>
            <a:srgbClr val="F4BD2D"/>
          </a:solidFill>
          <a:ln>
            <a:noFill/>
          </a:ln>
          <a:scene3d>
            <a:camera prst="orthographicFront">
              <a:rot lat="0" lon="0" rev="7200000"/>
            </a:camera>
            <a:lightRig rig="threePt" dir="t"/>
          </a:scene3d>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grpSp>
        <p:nvGrpSpPr>
          <p:cNvPr id="19" name="Shape 717"/>
          <p:cNvGrpSpPr/>
          <p:nvPr/>
        </p:nvGrpSpPr>
        <p:grpSpPr>
          <a:xfrm>
            <a:off x="8560868" y="6013117"/>
            <a:ext cx="3253608" cy="897784"/>
            <a:chOff x="2113657" y="4283315"/>
            <a:chExt cx="3647460" cy="673513"/>
          </a:xfrm>
        </p:grpSpPr>
        <p:sp>
          <p:nvSpPr>
            <p:cNvPr id="21" name="Shape 718"/>
            <p:cNvSpPr txBox="1"/>
            <p:nvPr/>
          </p:nvSpPr>
          <p:spPr>
            <a:xfrm>
              <a:off x="2113657" y="4495163"/>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 </a:t>
              </a: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4 – 6 – </a:t>
              </a: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10 – </a:t>
              </a: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12 USD</a:t>
              </a:r>
            </a:p>
          </p:txBody>
        </p:sp>
        <p:sp>
          <p:nvSpPr>
            <p:cNvPr id="22" name="Shape 719"/>
            <p:cNvSpPr txBox="1"/>
            <p:nvPr/>
          </p:nvSpPr>
          <p:spPr>
            <a:xfrm>
              <a:off x="2113658" y="4283315"/>
              <a:ext cx="3647459" cy="276999"/>
            </a:xfrm>
            <a:prstGeom prst="rect">
              <a:avLst/>
            </a:prstGeom>
            <a:noFill/>
            <a:ln>
              <a:noFill/>
            </a:ln>
          </p:spPr>
          <p:txBody>
            <a:bodyPr wrap="square" lIns="121868" tIns="60917" rIns="121868" bIns="60917" anchor="t" anchorCtr="0">
              <a:noAutofit/>
            </a:bodyPr>
            <a:lstStyle/>
            <a:p>
              <a:pPr defTabSz="1218895"/>
              <a:r>
                <a:rPr lang="en-US" b="1" kern="0" dirty="0" smtClean="0">
                  <a:solidFill>
                    <a:srgbClr val="595959"/>
                  </a:solidFill>
                  <a:latin typeface="Times New Roman" panose="02020603050405020304" pitchFamily="18" charset="0"/>
                  <a:ea typeface="Arial"/>
                  <a:cs typeface="Times New Roman" panose="02020603050405020304" pitchFamily="18" charset="0"/>
                  <a:sym typeface="Arial"/>
                </a:rPr>
                <a:t>Sales’ Price</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24" name="Shape 974"/>
          <p:cNvSpPr/>
          <p:nvPr/>
        </p:nvSpPr>
        <p:spPr>
          <a:xfrm rot="10800000">
            <a:off x="8959685" y="5491253"/>
            <a:ext cx="353751" cy="528546"/>
          </a:xfrm>
          <a:custGeom>
            <a:avLst/>
            <a:gdLst/>
            <a:ahLst/>
            <a:cxnLst/>
            <a:rect l="0" t="0" r="0" b="0"/>
            <a:pathLst>
              <a:path w="120000" h="120000" extrusionOk="0">
                <a:moveTo>
                  <a:pt x="51597" y="50921"/>
                </a:moveTo>
                <a:lnTo>
                  <a:pt x="51597" y="19698"/>
                </a:lnTo>
                <a:cubicBezTo>
                  <a:pt x="47669" y="20191"/>
                  <a:pt x="43916" y="21082"/>
                  <a:pt x="40531" y="22332"/>
                </a:cubicBezTo>
                <a:cubicBezTo>
                  <a:pt x="30598" y="26001"/>
                  <a:pt x="25457" y="32166"/>
                  <a:pt x="27169" y="38355"/>
                </a:cubicBezTo>
                <a:cubicBezTo>
                  <a:pt x="29239" y="46431"/>
                  <a:pt x="39005" y="49155"/>
                  <a:pt x="51597" y="50921"/>
                </a:cubicBezTo>
                <a:close/>
                <a:moveTo>
                  <a:pt x="67852" y="100379"/>
                </a:moveTo>
                <a:cubicBezTo>
                  <a:pt x="71963" y="99887"/>
                  <a:pt x="75901" y="98973"/>
                  <a:pt x="79437" y="97667"/>
                </a:cubicBezTo>
                <a:cubicBezTo>
                  <a:pt x="89370" y="93998"/>
                  <a:pt x="94511" y="87833"/>
                  <a:pt x="92799" y="81644"/>
                </a:cubicBezTo>
                <a:cubicBezTo>
                  <a:pt x="89506" y="73388"/>
                  <a:pt x="79840" y="69732"/>
                  <a:pt x="67852" y="67361"/>
                </a:cubicBezTo>
                <a:close/>
                <a:moveTo>
                  <a:pt x="67852" y="120000"/>
                </a:moveTo>
                <a:lnTo>
                  <a:pt x="51597" y="120000"/>
                </a:lnTo>
                <a:lnTo>
                  <a:pt x="51597" y="114256"/>
                </a:lnTo>
                <a:cubicBezTo>
                  <a:pt x="45417" y="113829"/>
                  <a:pt x="39328" y="112890"/>
                  <a:pt x="33554" y="111448"/>
                </a:cubicBezTo>
                <a:cubicBezTo>
                  <a:pt x="13606" y="106463"/>
                  <a:pt x="696" y="96271"/>
                  <a:pt x="0" y="84958"/>
                </a:cubicBezTo>
                <a:lnTo>
                  <a:pt x="26861" y="84529"/>
                </a:lnTo>
                <a:cubicBezTo>
                  <a:pt x="27245" y="90776"/>
                  <a:pt x="34374" y="96404"/>
                  <a:pt x="45389" y="99156"/>
                </a:cubicBezTo>
                <a:cubicBezTo>
                  <a:pt x="47394" y="99657"/>
                  <a:pt x="49467" y="100048"/>
                  <a:pt x="51597" y="100293"/>
                </a:cubicBezTo>
                <a:lnTo>
                  <a:pt x="51597" y="64682"/>
                </a:lnTo>
                <a:cubicBezTo>
                  <a:pt x="30368" y="61567"/>
                  <a:pt x="7690" y="58004"/>
                  <a:pt x="556" y="40045"/>
                </a:cubicBezTo>
                <a:cubicBezTo>
                  <a:pt x="-2422" y="28913"/>
                  <a:pt x="6883" y="17850"/>
                  <a:pt x="24755" y="11249"/>
                </a:cubicBezTo>
                <a:cubicBezTo>
                  <a:pt x="32832" y="8265"/>
                  <a:pt x="42066" y="6412"/>
                  <a:pt x="51597" y="5737"/>
                </a:cubicBezTo>
                <a:lnTo>
                  <a:pt x="51597" y="0"/>
                </a:lnTo>
                <a:lnTo>
                  <a:pt x="67852" y="0"/>
                </a:lnTo>
                <a:lnTo>
                  <a:pt x="67852" y="5703"/>
                </a:lnTo>
                <a:cubicBezTo>
                  <a:pt x="74209" y="6118"/>
                  <a:pt x="80479" y="7068"/>
                  <a:pt x="86414" y="8551"/>
                </a:cubicBezTo>
                <a:cubicBezTo>
                  <a:pt x="106363" y="13536"/>
                  <a:pt x="119273" y="23728"/>
                  <a:pt x="119969" y="35041"/>
                </a:cubicBezTo>
                <a:lnTo>
                  <a:pt x="93108" y="35470"/>
                </a:lnTo>
                <a:cubicBezTo>
                  <a:pt x="92723" y="29223"/>
                  <a:pt x="85594" y="23595"/>
                  <a:pt x="74579" y="20843"/>
                </a:cubicBezTo>
                <a:cubicBezTo>
                  <a:pt x="72410" y="20301"/>
                  <a:pt x="70160" y="19888"/>
                  <a:pt x="67852" y="19639"/>
                </a:cubicBezTo>
                <a:lnTo>
                  <a:pt x="67852" y="52969"/>
                </a:lnTo>
                <a:cubicBezTo>
                  <a:pt x="88284" y="55535"/>
                  <a:pt x="110482" y="59921"/>
                  <a:pt x="119411" y="79734"/>
                </a:cubicBezTo>
                <a:cubicBezTo>
                  <a:pt x="122511" y="90942"/>
                  <a:pt x="113201" y="102106"/>
                  <a:pt x="95213" y="108750"/>
                </a:cubicBezTo>
                <a:cubicBezTo>
                  <a:pt x="86990" y="111788"/>
                  <a:pt x="77568" y="113654"/>
                  <a:pt x="67852" y="114293"/>
                </a:cubicBezTo>
                <a:close/>
              </a:path>
            </a:pathLst>
          </a:custGeom>
          <a:solidFill>
            <a:schemeClr val="accent3">
              <a:lumMod val="75000"/>
            </a:schemeClr>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dk1"/>
              </a:solidFill>
              <a:latin typeface="Arial"/>
              <a:ea typeface="Arial"/>
              <a:cs typeface="Arial"/>
              <a:sym typeface="Arial"/>
            </a:endParaRPr>
          </a:p>
        </p:txBody>
      </p:sp>
      <p:sp>
        <p:nvSpPr>
          <p:cNvPr id="27" name="Shape 450"/>
          <p:cNvSpPr/>
          <p:nvPr/>
        </p:nvSpPr>
        <p:spPr>
          <a:xfrm>
            <a:off x="8841213" y="3429000"/>
            <a:ext cx="590697" cy="565118"/>
          </a:xfrm>
          <a:custGeom>
            <a:avLst/>
            <a:gdLst/>
            <a:ahLst/>
            <a:cxnLst/>
            <a:rect l="0" t="0" r="0" b="0"/>
            <a:pathLst>
              <a:path w="120000" h="120000" extrusionOk="0">
                <a:moveTo>
                  <a:pt x="65274" y="39473"/>
                </a:moveTo>
                <a:cubicBezTo>
                  <a:pt x="53599" y="36371"/>
                  <a:pt x="41599" y="43242"/>
                  <a:pt x="38470" y="54820"/>
                </a:cubicBezTo>
                <a:cubicBezTo>
                  <a:pt x="35342" y="66398"/>
                  <a:pt x="42270" y="78299"/>
                  <a:pt x="53945" y="81402"/>
                </a:cubicBezTo>
                <a:cubicBezTo>
                  <a:pt x="65620" y="84504"/>
                  <a:pt x="77621" y="77633"/>
                  <a:pt x="80749" y="66055"/>
                </a:cubicBezTo>
                <a:cubicBezTo>
                  <a:pt x="83877" y="54477"/>
                  <a:pt x="76949" y="42576"/>
                  <a:pt x="65274" y="39473"/>
                </a:cubicBezTo>
                <a:close/>
                <a:moveTo>
                  <a:pt x="69168" y="25060"/>
                </a:moveTo>
                <a:cubicBezTo>
                  <a:pt x="88870" y="30296"/>
                  <a:pt x="100561" y="50379"/>
                  <a:pt x="95282" y="69917"/>
                </a:cubicBezTo>
                <a:cubicBezTo>
                  <a:pt x="90003" y="89455"/>
                  <a:pt x="69753" y="101050"/>
                  <a:pt x="50051" y="95815"/>
                </a:cubicBezTo>
                <a:cubicBezTo>
                  <a:pt x="30350" y="90579"/>
                  <a:pt x="18658" y="70496"/>
                  <a:pt x="23937" y="50958"/>
                </a:cubicBezTo>
                <a:cubicBezTo>
                  <a:pt x="29216" y="31420"/>
                  <a:pt x="49467" y="19825"/>
                  <a:pt x="69168" y="25060"/>
                </a:cubicBezTo>
                <a:close/>
                <a:moveTo>
                  <a:pt x="70584" y="19819"/>
                </a:moveTo>
                <a:cubicBezTo>
                  <a:pt x="47964" y="13808"/>
                  <a:pt x="24713" y="27121"/>
                  <a:pt x="18652" y="49554"/>
                </a:cubicBezTo>
                <a:cubicBezTo>
                  <a:pt x="12591" y="71987"/>
                  <a:pt x="26015" y="95045"/>
                  <a:pt x="48635" y="101056"/>
                </a:cubicBezTo>
                <a:cubicBezTo>
                  <a:pt x="71255" y="107067"/>
                  <a:pt x="94506" y="93754"/>
                  <a:pt x="100567" y="71321"/>
                </a:cubicBezTo>
                <a:cubicBezTo>
                  <a:pt x="106628" y="48888"/>
                  <a:pt x="93204" y="25830"/>
                  <a:pt x="70584" y="19819"/>
                </a:cubicBezTo>
                <a:close/>
                <a:moveTo>
                  <a:pt x="120000" y="28418"/>
                </a:moveTo>
                <a:lnTo>
                  <a:pt x="119819" y="29085"/>
                </a:lnTo>
                <a:lnTo>
                  <a:pt x="119636" y="28804"/>
                </a:lnTo>
                <a:close/>
                <a:moveTo>
                  <a:pt x="84120" y="4683"/>
                </a:moveTo>
                <a:lnTo>
                  <a:pt x="83867" y="19572"/>
                </a:lnTo>
                <a:lnTo>
                  <a:pt x="83406" y="19449"/>
                </a:lnTo>
                <a:cubicBezTo>
                  <a:pt x="87163" y="21546"/>
                  <a:pt x="90559" y="24117"/>
                  <a:pt x="93431" y="27166"/>
                </a:cubicBezTo>
                <a:lnTo>
                  <a:pt x="106796" y="23870"/>
                </a:lnTo>
                <a:lnTo>
                  <a:pt x="115363" y="39849"/>
                </a:lnTo>
                <a:lnTo>
                  <a:pt x="105840" y="48364"/>
                </a:lnTo>
                <a:cubicBezTo>
                  <a:pt x="107034" y="52676"/>
                  <a:pt x="107596" y="57191"/>
                  <a:pt x="107394" y="61781"/>
                </a:cubicBezTo>
                <a:lnTo>
                  <a:pt x="119289" y="68330"/>
                </a:lnTo>
                <a:lnTo>
                  <a:pt x="114566" y="85810"/>
                </a:lnTo>
                <a:lnTo>
                  <a:pt x="100132" y="85570"/>
                </a:lnTo>
                <a:cubicBezTo>
                  <a:pt x="98307" y="88594"/>
                  <a:pt x="96096" y="91321"/>
                  <a:pt x="93619" y="93756"/>
                </a:cubicBezTo>
                <a:lnTo>
                  <a:pt x="98359" y="106025"/>
                </a:lnTo>
                <a:lnTo>
                  <a:pt x="83411" y="116405"/>
                </a:lnTo>
                <a:lnTo>
                  <a:pt x="72073" y="106643"/>
                </a:lnTo>
                <a:lnTo>
                  <a:pt x="73453" y="105685"/>
                </a:lnTo>
                <a:cubicBezTo>
                  <a:pt x="69110" y="107079"/>
                  <a:pt x="64517" y="107749"/>
                  <a:pt x="59835" y="107723"/>
                </a:cubicBezTo>
                <a:lnTo>
                  <a:pt x="52963" y="119999"/>
                </a:lnTo>
                <a:lnTo>
                  <a:pt x="35336" y="115316"/>
                </a:lnTo>
                <a:lnTo>
                  <a:pt x="35574" y="101277"/>
                </a:lnTo>
                <a:cubicBezTo>
                  <a:pt x="31839" y="99165"/>
                  <a:pt x="28466" y="96583"/>
                  <a:pt x="25614" y="93529"/>
                </a:cubicBezTo>
                <a:lnTo>
                  <a:pt x="25843" y="94015"/>
                </a:lnTo>
                <a:lnTo>
                  <a:pt x="11102" y="96847"/>
                </a:lnTo>
                <a:lnTo>
                  <a:pt x="3390" y="80445"/>
                </a:lnTo>
                <a:lnTo>
                  <a:pt x="13359" y="72429"/>
                </a:lnTo>
                <a:cubicBezTo>
                  <a:pt x="12295" y="68561"/>
                  <a:pt x="11739" y="64530"/>
                  <a:pt x="11738" y="60428"/>
                </a:cubicBezTo>
                <a:lnTo>
                  <a:pt x="0" y="53965"/>
                </a:lnTo>
                <a:lnTo>
                  <a:pt x="4723" y="36484"/>
                </a:lnTo>
                <a:lnTo>
                  <a:pt x="18174" y="36709"/>
                </a:lnTo>
                <a:cubicBezTo>
                  <a:pt x="19999" y="33515"/>
                  <a:pt x="22203" y="30603"/>
                  <a:pt x="24696" y="27997"/>
                </a:cubicBezTo>
                <a:lnTo>
                  <a:pt x="20190" y="14215"/>
                </a:lnTo>
                <a:lnTo>
                  <a:pt x="35666" y="4625"/>
                </a:lnTo>
                <a:lnTo>
                  <a:pt x="46473" y="14962"/>
                </a:lnTo>
                <a:lnTo>
                  <a:pt x="46365" y="15030"/>
                </a:lnTo>
                <a:cubicBezTo>
                  <a:pt x="50613" y="13704"/>
                  <a:pt x="55098" y="13091"/>
                  <a:pt x="59667" y="13141"/>
                </a:cubicBezTo>
                <a:lnTo>
                  <a:pt x="59206" y="13018"/>
                </a:lnTo>
                <a:lnTo>
                  <a:pt x="66493" y="0"/>
                </a:lnTo>
                <a:close/>
              </a:path>
            </a:pathLst>
          </a:custGeom>
          <a:solidFill>
            <a:srgbClr val="E62949"/>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pic>
        <p:nvPicPr>
          <p:cNvPr id="23" name="Picture 22"/>
          <p:cNvPicPr>
            <a:picLocks noChangeAspect="1"/>
          </p:cNvPicPr>
          <p:nvPr/>
        </p:nvPicPr>
        <p:blipFill rotWithShape="1">
          <a:blip r:embed="rId3">
            <a:extLst>
              <a:ext uri="{28A0092B-C50C-407E-A947-70E740481C1C}">
                <a14:useLocalDpi xmlns:a14="http://schemas.microsoft.com/office/drawing/2010/main" val="0"/>
              </a:ext>
            </a:extLst>
          </a:blip>
          <a:srcRect l="4667" t="5140" r="7333" b="8879"/>
          <a:stretch/>
        </p:blipFill>
        <p:spPr>
          <a:xfrm>
            <a:off x="684212" y="501680"/>
            <a:ext cx="1981200" cy="1380836"/>
          </a:xfrm>
          <a:prstGeom prst="rect">
            <a:avLst/>
          </a:prstGeom>
        </p:spPr>
      </p:pic>
      <p:pic>
        <p:nvPicPr>
          <p:cNvPr id="25" name="Picture 24"/>
          <p:cNvPicPr/>
          <p:nvPr/>
        </p:nvPicPr>
        <p:blipFill rotWithShape="1">
          <a:blip r:embed="rId4" cstate="print">
            <a:extLst>
              <a:ext uri="{28A0092B-C50C-407E-A947-70E740481C1C}">
                <a14:useLocalDpi xmlns:a14="http://schemas.microsoft.com/office/drawing/2010/main" val="0"/>
              </a:ext>
            </a:extLst>
          </a:blip>
          <a:srcRect l="5146" t="19923" r="4328" b="14964"/>
          <a:stretch/>
        </p:blipFill>
        <p:spPr>
          <a:xfrm>
            <a:off x="4670207" y="1600200"/>
            <a:ext cx="3761854" cy="1981200"/>
          </a:xfrm>
          <a:prstGeom prst="rect">
            <a:avLst/>
          </a:prstGeom>
        </p:spPr>
      </p:pic>
      <p:pic>
        <p:nvPicPr>
          <p:cNvPr id="29" name="Picture 28"/>
          <p:cNvPicPr/>
          <p:nvPr/>
        </p:nvPicPr>
        <p:blipFill rotWithShape="1">
          <a:blip r:embed="rId5" cstate="print">
            <a:extLst>
              <a:ext uri="{28A0092B-C50C-407E-A947-70E740481C1C}">
                <a14:useLocalDpi xmlns:a14="http://schemas.microsoft.com/office/drawing/2010/main" val="0"/>
              </a:ext>
            </a:extLst>
          </a:blip>
          <a:srcRect l="6733" t="18947" r="4101" b="14510"/>
          <a:stretch/>
        </p:blipFill>
        <p:spPr>
          <a:xfrm>
            <a:off x="4673928" y="4191001"/>
            <a:ext cx="3758134" cy="1981199"/>
          </a:xfrm>
          <a:prstGeom prst="rect">
            <a:avLst/>
          </a:prstGeom>
        </p:spPr>
      </p:pic>
    </p:spTree>
    <p:extLst>
      <p:ext uri="{BB962C8B-B14F-4D97-AF65-F5344CB8AC3E}">
        <p14:creationId xmlns:p14="http://schemas.microsoft.com/office/powerpoint/2010/main" val="960120988"/>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704"/>
        <p:cNvGrpSpPr/>
        <p:nvPr/>
      </p:nvGrpSpPr>
      <p:grpSpPr>
        <a:xfrm>
          <a:off x="0" y="0"/>
          <a:ext cx="0" cy="0"/>
          <a:chOff x="0" y="0"/>
          <a:chExt cx="0" cy="0"/>
        </a:xfrm>
      </p:grpSpPr>
      <p:sp>
        <p:nvSpPr>
          <p:cNvPr id="707" name="Shape 707"/>
          <p:cNvSpPr txBox="1"/>
          <p:nvPr/>
        </p:nvSpPr>
        <p:spPr>
          <a:xfrm>
            <a:off x="455612" y="2942836"/>
            <a:ext cx="4085788" cy="3076964"/>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kern="0" dirty="0" smtClean="0">
                <a:solidFill>
                  <a:srgbClr val="3F3F3F"/>
                </a:solidFill>
                <a:latin typeface="Times New Roman" panose="02020603050405020304" pitchFamily="18" charset="0"/>
                <a:ea typeface="Arial"/>
                <a:cs typeface="Times New Roman" panose="02020603050405020304" pitchFamily="18" charset="0"/>
                <a:sym typeface="Arial"/>
              </a:rPr>
              <a:t>Treatment of multiple Sclerosis</a:t>
            </a:r>
          </a:p>
          <a:p>
            <a:pPr marL="285750" indent="-285750" defTabSz="1218895">
              <a:buFont typeface="Arial" panose="020B0604020202020204" pitchFamily="34" charset="0"/>
              <a:buChar char="•"/>
            </a:pPr>
            <a:r>
              <a:rPr lang="en-US" kern="0" dirty="0" smtClean="0">
                <a:solidFill>
                  <a:srgbClr val="3F3F3F"/>
                </a:solidFill>
                <a:latin typeface="Times New Roman" panose="02020603050405020304" pitchFamily="18" charset="0"/>
                <a:ea typeface="Arial"/>
                <a:cs typeface="Times New Roman" panose="02020603050405020304" pitchFamily="18" charset="0"/>
                <a:sym typeface="Arial"/>
              </a:rPr>
              <a:t>20 </a:t>
            </a:r>
            <a:r>
              <a:rPr lang="en-US" kern="0" dirty="0">
                <a:solidFill>
                  <a:srgbClr val="3F3F3F"/>
                </a:solidFill>
                <a:latin typeface="Times New Roman" panose="02020603050405020304" pitchFamily="18" charset="0"/>
                <a:ea typeface="Arial"/>
                <a:cs typeface="Times New Roman" panose="02020603050405020304" pitchFamily="18" charset="0"/>
                <a:sym typeface="Arial"/>
              </a:rPr>
              <a:t>– </a:t>
            </a:r>
            <a:r>
              <a:rPr lang="en-US" kern="0" dirty="0" smtClean="0">
                <a:solidFill>
                  <a:srgbClr val="3F3F3F"/>
                </a:solidFill>
                <a:latin typeface="Times New Roman" panose="02020603050405020304" pitchFamily="18" charset="0"/>
                <a:ea typeface="Arial"/>
                <a:cs typeface="Times New Roman" panose="02020603050405020304" pitchFamily="18" charset="0"/>
                <a:sym typeface="Arial"/>
              </a:rPr>
              <a:t>40</a:t>
            </a:r>
            <a:endParaRPr lang="en-US" kern="0" dirty="0">
              <a:solidFill>
                <a:srgbClr val="3F3F3F"/>
              </a:solidFill>
              <a:latin typeface="Times New Roman" panose="02020603050405020304" pitchFamily="18" charset="0"/>
              <a:ea typeface="Arial"/>
              <a:cs typeface="Times New Roman" panose="02020603050405020304" pitchFamily="18" charset="0"/>
              <a:sym typeface="Arial"/>
            </a:endParaRPr>
          </a:p>
          <a:p>
            <a:pPr marL="285750" indent="-285750" defTabSz="1218895">
              <a:buFont typeface="Arial" panose="020B0604020202020204" pitchFamily="34" charset="0"/>
              <a:buChar char="•"/>
            </a:pPr>
            <a:r>
              <a:rPr lang="en-US" kern="0" dirty="0" err="1" smtClean="0">
                <a:solidFill>
                  <a:srgbClr val="3F3F3F"/>
                </a:solidFill>
                <a:latin typeface="Times New Roman" panose="02020603050405020304" pitchFamily="18" charset="0"/>
                <a:ea typeface="Arial"/>
                <a:cs typeface="Times New Roman" panose="02020603050405020304" pitchFamily="18" charset="0"/>
                <a:sym typeface="Arial"/>
              </a:rPr>
              <a:t>Glatiramer</a:t>
            </a:r>
            <a:r>
              <a:rPr lang="en-US" kern="0" dirty="0" smtClean="0">
                <a:solidFill>
                  <a:srgbClr val="3F3F3F"/>
                </a:solidFill>
                <a:latin typeface="Times New Roman" panose="02020603050405020304" pitchFamily="18" charset="0"/>
                <a:ea typeface="Arial"/>
                <a:cs typeface="Times New Roman" panose="02020603050405020304" pitchFamily="18" charset="0"/>
                <a:sym typeface="Arial"/>
              </a:rPr>
              <a:t> </a:t>
            </a:r>
            <a:r>
              <a:rPr lang="en-US" kern="0" dirty="0">
                <a:solidFill>
                  <a:srgbClr val="3F3F3F"/>
                </a:solidFill>
                <a:latin typeface="Times New Roman" panose="02020603050405020304" pitchFamily="18" charset="0"/>
                <a:ea typeface="Arial"/>
                <a:cs typeface="Times New Roman" panose="02020603050405020304" pitchFamily="18" charset="0"/>
                <a:sym typeface="Arial"/>
              </a:rPr>
              <a:t>acetate </a:t>
            </a:r>
            <a:r>
              <a:rPr lang="en-US" kern="0" dirty="0" smtClean="0">
                <a:solidFill>
                  <a:srgbClr val="3F3F3F"/>
                </a:solidFill>
                <a:latin typeface="Times New Roman" panose="02020603050405020304" pitchFamily="18" charset="0"/>
                <a:ea typeface="Arial"/>
                <a:cs typeface="Times New Roman" panose="02020603050405020304" pitchFamily="18" charset="0"/>
                <a:sym typeface="Arial"/>
              </a:rPr>
              <a:t>is </a:t>
            </a:r>
            <a:r>
              <a:rPr lang="en-US" kern="0" dirty="0">
                <a:solidFill>
                  <a:srgbClr val="3F3F3F"/>
                </a:solidFill>
                <a:latin typeface="Times New Roman" panose="02020603050405020304" pitchFamily="18" charset="0"/>
                <a:ea typeface="Arial"/>
                <a:cs typeface="Times New Roman" panose="02020603050405020304" pitchFamily="18" charset="0"/>
                <a:sym typeface="Arial"/>
              </a:rPr>
              <a:t>an </a:t>
            </a:r>
            <a:r>
              <a:rPr lang="en-US" kern="0" dirty="0" smtClean="0">
                <a:solidFill>
                  <a:srgbClr val="3F3F3F"/>
                </a:solidFill>
                <a:latin typeface="Times New Roman" panose="02020603050405020304" pitchFamily="18" charset="0"/>
                <a:ea typeface="Arial"/>
                <a:cs typeface="Times New Roman" panose="02020603050405020304" pitchFamily="18" charset="0"/>
                <a:sym typeface="Arial"/>
              </a:rPr>
              <a:t>immuno-modulator </a:t>
            </a:r>
            <a:r>
              <a:rPr lang="en-US" kern="0" dirty="0">
                <a:solidFill>
                  <a:srgbClr val="3F3F3F"/>
                </a:solidFill>
                <a:latin typeface="Times New Roman" panose="02020603050405020304" pitchFamily="18" charset="0"/>
                <a:ea typeface="Arial"/>
                <a:cs typeface="Times New Roman" panose="02020603050405020304" pitchFamily="18" charset="0"/>
                <a:sym typeface="Arial"/>
              </a:rPr>
              <a:t>drug currently used to treat multiple </a:t>
            </a:r>
            <a:r>
              <a:rPr lang="en-US" kern="0" dirty="0" smtClean="0">
                <a:solidFill>
                  <a:srgbClr val="3F3F3F"/>
                </a:solidFill>
                <a:latin typeface="Times New Roman" panose="02020603050405020304" pitchFamily="18" charset="0"/>
                <a:ea typeface="Arial"/>
                <a:cs typeface="Times New Roman" panose="02020603050405020304" pitchFamily="18" charset="0"/>
                <a:sym typeface="Arial"/>
              </a:rPr>
              <a:t>sclerosis and approved </a:t>
            </a:r>
            <a:r>
              <a:rPr lang="en-US" kern="0" dirty="0">
                <a:solidFill>
                  <a:srgbClr val="3F3F3F"/>
                </a:solidFill>
                <a:latin typeface="Times New Roman" panose="02020603050405020304" pitchFamily="18" charset="0"/>
                <a:ea typeface="Arial"/>
                <a:cs typeface="Times New Roman" panose="02020603050405020304" pitchFamily="18" charset="0"/>
                <a:sym typeface="Arial"/>
              </a:rPr>
              <a:t>by the Food and Drug Administration (FDA) for reducing the frequency of relapses, but not for reducing the progression of disability. </a:t>
            </a:r>
            <a:endParaRPr lang="en-US" kern="0" dirty="0" smtClean="0">
              <a:solidFill>
                <a:srgbClr val="3F3F3F"/>
              </a:solidFill>
              <a:latin typeface="Times New Roman" panose="02020603050405020304" pitchFamily="18" charset="0"/>
              <a:ea typeface="Arial"/>
              <a:cs typeface="Times New Roman" panose="02020603050405020304" pitchFamily="18" charset="0"/>
              <a:sym typeface="Arial"/>
            </a:endParaRPr>
          </a:p>
        </p:txBody>
      </p:sp>
      <p:sp>
        <p:nvSpPr>
          <p:cNvPr id="708" name="Shape 708"/>
          <p:cNvSpPr txBox="1"/>
          <p:nvPr/>
        </p:nvSpPr>
        <p:spPr>
          <a:xfrm>
            <a:off x="531812" y="2286059"/>
            <a:ext cx="4267200" cy="533341"/>
          </a:xfrm>
          <a:prstGeom prst="rect">
            <a:avLst/>
          </a:prstGeom>
          <a:noFill/>
          <a:ln>
            <a:noFill/>
          </a:ln>
        </p:spPr>
        <p:txBody>
          <a:bodyPr wrap="square" lIns="121868" tIns="60917" rIns="121868" bIns="60917" anchor="t" anchorCtr="0">
            <a:noAutofit/>
          </a:bodyPr>
          <a:lstStyle/>
          <a:p>
            <a:pPr defTabSz="1218895"/>
            <a:r>
              <a:rPr lang="en-US" sz="2400" b="1" kern="0" dirty="0" err="1">
                <a:solidFill>
                  <a:srgbClr val="3F3F3F"/>
                </a:solidFill>
                <a:ea typeface="Arial"/>
                <a:cs typeface="Arial"/>
              </a:rPr>
              <a:t>Glamer</a:t>
            </a:r>
            <a:r>
              <a:rPr lang="en-US" sz="2400" b="1" kern="0" baseline="30000" dirty="0" smtClean="0">
                <a:solidFill>
                  <a:srgbClr val="3F3F3F"/>
                </a:solidFill>
                <a:ea typeface="Arial"/>
                <a:cs typeface="Arial"/>
              </a:rPr>
              <a:t>®</a:t>
            </a:r>
            <a:endParaRPr lang="en" sz="2400" b="1" kern="0" baseline="30000" dirty="0">
              <a:solidFill>
                <a:srgbClr val="3F3F3F"/>
              </a:solidFill>
              <a:ea typeface="Arial"/>
              <a:cs typeface="Arial"/>
              <a:sym typeface="Arial"/>
            </a:endParaRPr>
          </a:p>
          <a:p>
            <a:pPr defTabSz="1218895"/>
            <a:endParaRPr lang="en" sz="2400" b="1" kern="0" dirty="0">
              <a:solidFill>
                <a:srgbClr val="3F3F3F"/>
              </a:solidFill>
              <a:ea typeface="Arial"/>
              <a:cs typeface="Arial"/>
              <a:sym typeface="Arial"/>
            </a:endParaRPr>
          </a:p>
        </p:txBody>
      </p:sp>
      <p:grpSp>
        <p:nvGrpSpPr>
          <p:cNvPr id="711" name="Shape 711"/>
          <p:cNvGrpSpPr/>
          <p:nvPr/>
        </p:nvGrpSpPr>
        <p:grpSpPr>
          <a:xfrm>
            <a:off x="8560868" y="832749"/>
            <a:ext cx="3400944" cy="897785"/>
            <a:chOff x="2113657" y="4283314"/>
            <a:chExt cx="3647460" cy="673514"/>
          </a:xfrm>
        </p:grpSpPr>
        <p:sp>
          <p:nvSpPr>
            <p:cNvPr id="712" name="Shape 712"/>
            <p:cNvSpPr txBox="1"/>
            <p:nvPr/>
          </p:nvSpPr>
          <p:spPr>
            <a:xfrm>
              <a:off x="2113657" y="4495163"/>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2,125,714 </a:t>
              </a: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Packages (</a:t>
              </a: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Per </a:t>
              </a: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Month)</a:t>
              </a:r>
              <a:endParaRPr lang="en"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713" name="Shape 713"/>
            <p:cNvSpPr txBox="1"/>
            <p:nvPr/>
          </p:nvSpPr>
          <p:spPr>
            <a:xfrm>
              <a:off x="2113658" y="4283314"/>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rPr>
                <a:t>Production capacity</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715" name="Shape 715"/>
          <p:cNvSpPr/>
          <p:nvPr/>
        </p:nvSpPr>
        <p:spPr>
          <a:xfrm>
            <a:off x="8913812" y="1882516"/>
            <a:ext cx="445583" cy="444279"/>
          </a:xfrm>
          <a:custGeom>
            <a:avLst/>
            <a:gdLst/>
            <a:ahLst/>
            <a:cxnLst/>
            <a:rect l="0" t="0" r="0" b="0"/>
            <a:pathLst>
              <a:path w="120000" h="120000" extrusionOk="0">
                <a:moveTo>
                  <a:pt x="26666" y="100217"/>
                </a:moveTo>
                <a:cubicBezTo>
                  <a:pt x="25193" y="100217"/>
                  <a:pt x="24000" y="101415"/>
                  <a:pt x="24000" y="102892"/>
                </a:cubicBezTo>
                <a:cubicBezTo>
                  <a:pt x="24000" y="104369"/>
                  <a:pt x="25193" y="105566"/>
                  <a:pt x="26666" y="105566"/>
                </a:cubicBezTo>
                <a:lnTo>
                  <a:pt x="93333" y="105566"/>
                </a:lnTo>
                <a:cubicBezTo>
                  <a:pt x="94806" y="105566"/>
                  <a:pt x="96000" y="104369"/>
                  <a:pt x="96000" y="102892"/>
                </a:cubicBezTo>
                <a:cubicBezTo>
                  <a:pt x="96000" y="101415"/>
                  <a:pt x="94806" y="100217"/>
                  <a:pt x="93333" y="100217"/>
                </a:cubicBezTo>
                <a:close/>
                <a:moveTo>
                  <a:pt x="26666" y="87913"/>
                </a:moveTo>
                <a:cubicBezTo>
                  <a:pt x="25193" y="87913"/>
                  <a:pt x="24000" y="89111"/>
                  <a:pt x="24000" y="90588"/>
                </a:cubicBezTo>
                <a:cubicBezTo>
                  <a:pt x="24000" y="92065"/>
                  <a:pt x="25193" y="93262"/>
                  <a:pt x="26666" y="93262"/>
                </a:cubicBezTo>
                <a:lnTo>
                  <a:pt x="93333" y="93262"/>
                </a:lnTo>
                <a:cubicBezTo>
                  <a:pt x="94806" y="93262"/>
                  <a:pt x="96000" y="92065"/>
                  <a:pt x="96000" y="90588"/>
                </a:cubicBezTo>
                <a:cubicBezTo>
                  <a:pt x="96000" y="89111"/>
                  <a:pt x="94806" y="87913"/>
                  <a:pt x="93333" y="87913"/>
                </a:cubicBezTo>
                <a:close/>
                <a:moveTo>
                  <a:pt x="26666" y="75609"/>
                </a:moveTo>
                <a:cubicBezTo>
                  <a:pt x="25193" y="75609"/>
                  <a:pt x="24000" y="76806"/>
                  <a:pt x="24000" y="78284"/>
                </a:cubicBezTo>
                <a:cubicBezTo>
                  <a:pt x="24000" y="79761"/>
                  <a:pt x="25193" y="80958"/>
                  <a:pt x="26666" y="80958"/>
                </a:cubicBezTo>
                <a:lnTo>
                  <a:pt x="93333" y="80958"/>
                </a:lnTo>
                <a:cubicBezTo>
                  <a:pt x="94806" y="80958"/>
                  <a:pt x="96000" y="79761"/>
                  <a:pt x="96000" y="78284"/>
                </a:cubicBezTo>
                <a:cubicBezTo>
                  <a:pt x="96000" y="76806"/>
                  <a:pt x="94806" y="75609"/>
                  <a:pt x="93333" y="75609"/>
                </a:cubicBezTo>
                <a:close/>
                <a:moveTo>
                  <a:pt x="26666" y="63305"/>
                </a:moveTo>
                <a:cubicBezTo>
                  <a:pt x="25193" y="63305"/>
                  <a:pt x="24000" y="64502"/>
                  <a:pt x="24000" y="65979"/>
                </a:cubicBezTo>
                <a:cubicBezTo>
                  <a:pt x="24000" y="67457"/>
                  <a:pt x="25193" y="68654"/>
                  <a:pt x="26666" y="68654"/>
                </a:cubicBezTo>
                <a:lnTo>
                  <a:pt x="93333" y="68654"/>
                </a:lnTo>
                <a:cubicBezTo>
                  <a:pt x="94806" y="68654"/>
                  <a:pt x="96000" y="67457"/>
                  <a:pt x="96000" y="65979"/>
                </a:cubicBezTo>
                <a:cubicBezTo>
                  <a:pt x="96000" y="64502"/>
                  <a:pt x="94806" y="63305"/>
                  <a:pt x="93333" y="63305"/>
                </a:cubicBezTo>
                <a:close/>
                <a:moveTo>
                  <a:pt x="26666" y="51001"/>
                </a:moveTo>
                <a:cubicBezTo>
                  <a:pt x="25193" y="51001"/>
                  <a:pt x="24000" y="52198"/>
                  <a:pt x="24000" y="53675"/>
                </a:cubicBezTo>
                <a:cubicBezTo>
                  <a:pt x="24000" y="55152"/>
                  <a:pt x="25193" y="56350"/>
                  <a:pt x="26666" y="56350"/>
                </a:cubicBezTo>
                <a:lnTo>
                  <a:pt x="93333" y="56350"/>
                </a:lnTo>
                <a:cubicBezTo>
                  <a:pt x="94806" y="56350"/>
                  <a:pt x="96000" y="55152"/>
                  <a:pt x="96000" y="53675"/>
                </a:cubicBezTo>
                <a:cubicBezTo>
                  <a:pt x="96000" y="52198"/>
                  <a:pt x="94806" y="51001"/>
                  <a:pt x="93333" y="51001"/>
                </a:cubicBezTo>
                <a:close/>
                <a:moveTo>
                  <a:pt x="26666" y="38697"/>
                </a:moveTo>
                <a:cubicBezTo>
                  <a:pt x="25193" y="38697"/>
                  <a:pt x="24000" y="39894"/>
                  <a:pt x="24000" y="41371"/>
                </a:cubicBezTo>
                <a:cubicBezTo>
                  <a:pt x="24000" y="42848"/>
                  <a:pt x="25193" y="44046"/>
                  <a:pt x="26666" y="44046"/>
                </a:cubicBezTo>
                <a:lnTo>
                  <a:pt x="93333" y="44046"/>
                </a:lnTo>
                <a:cubicBezTo>
                  <a:pt x="94806" y="44046"/>
                  <a:pt x="96000" y="42848"/>
                  <a:pt x="96000" y="41371"/>
                </a:cubicBezTo>
                <a:cubicBezTo>
                  <a:pt x="96000" y="39894"/>
                  <a:pt x="94806" y="38697"/>
                  <a:pt x="93333" y="38697"/>
                </a:cubicBezTo>
                <a:close/>
                <a:moveTo>
                  <a:pt x="0" y="11366"/>
                </a:moveTo>
                <a:lnTo>
                  <a:pt x="6739" y="11366"/>
                </a:lnTo>
                <a:lnTo>
                  <a:pt x="6739" y="17459"/>
                </a:lnTo>
                <a:cubicBezTo>
                  <a:pt x="6739" y="22260"/>
                  <a:pt x="10619" y="26151"/>
                  <a:pt x="15405" y="26151"/>
                </a:cubicBezTo>
                <a:cubicBezTo>
                  <a:pt x="20192" y="26151"/>
                  <a:pt x="24072" y="22260"/>
                  <a:pt x="24072" y="17459"/>
                </a:cubicBezTo>
                <a:lnTo>
                  <a:pt x="24072" y="11366"/>
                </a:lnTo>
                <a:lnTo>
                  <a:pt x="29716" y="11366"/>
                </a:lnTo>
                <a:lnTo>
                  <a:pt x="29716" y="17459"/>
                </a:lnTo>
                <a:cubicBezTo>
                  <a:pt x="29716" y="22260"/>
                  <a:pt x="33597" y="26151"/>
                  <a:pt x="38383" y="26151"/>
                </a:cubicBezTo>
                <a:cubicBezTo>
                  <a:pt x="43170" y="26151"/>
                  <a:pt x="47050" y="22260"/>
                  <a:pt x="47050" y="17459"/>
                </a:cubicBezTo>
                <a:lnTo>
                  <a:pt x="47050" y="11366"/>
                </a:lnTo>
                <a:lnTo>
                  <a:pt x="52694" y="11366"/>
                </a:lnTo>
                <a:lnTo>
                  <a:pt x="52694" y="17459"/>
                </a:lnTo>
                <a:cubicBezTo>
                  <a:pt x="52694" y="22260"/>
                  <a:pt x="56574" y="26151"/>
                  <a:pt x="61361" y="26151"/>
                </a:cubicBezTo>
                <a:cubicBezTo>
                  <a:pt x="66147" y="26151"/>
                  <a:pt x="70028" y="22260"/>
                  <a:pt x="70028" y="17459"/>
                </a:cubicBezTo>
                <a:lnTo>
                  <a:pt x="70028" y="11366"/>
                </a:lnTo>
                <a:lnTo>
                  <a:pt x="75672" y="11366"/>
                </a:lnTo>
                <a:lnTo>
                  <a:pt x="75672" y="17459"/>
                </a:lnTo>
                <a:cubicBezTo>
                  <a:pt x="75672" y="22260"/>
                  <a:pt x="79552" y="26151"/>
                  <a:pt x="84339" y="26151"/>
                </a:cubicBezTo>
                <a:cubicBezTo>
                  <a:pt x="89125" y="26151"/>
                  <a:pt x="93005" y="22260"/>
                  <a:pt x="93005" y="17459"/>
                </a:cubicBezTo>
                <a:lnTo>
                  <a:pt x="93005" y="11366"/>
                </a:lnTo>
                <a:lnTo>
                  <a:pt x="98650" y="11366"/>
                </a:lnTo>
                <a:lnTo>
                  <a:pt x="98650" y="17459"/>
                </a:lnTo>
                <a:cubicBezTo>
                  <a:pt x="98650" y="22259"/>
                  <a:pt x="102530" y="26151"/>
                  <a:pt x="107316" y="26151"/>
                </a:cubicBezTo>
                <a:cubicBezTo>
                  <a:pt x="112103" y="26151"/>
                  <a:pt x="115983" y="22259"/>
                  <a:pt x="115983" y="17459"/>
                </a:cubicBezTo>
                <a:lnTo>
                  <a:pt x="115983" y="11366"/>
                </a:lnTo>
                <a:lnTo>
                  <a:pt x="120000" y="11366"/>
                </a:lnTo>
                <a:lnTo>
                  <a:pt x="120000" y="120000"/>
                </a:lnTo>
                <a:lnTo>
                  <a:pt x="0" y="120000"/>
                </a:lnTo>
                <a:close/>
                <a:moveTo>
                  <a:pt x="15405" y="0"/>
                </a:moveTo>
                <a:cubicBezTo>
                  <a:pt x="17983" y="0"/>
                  <a:pt x="20072" y="2095"/>
                  <a:pt x="20072" y="4680"/>
                </a:cubicBezTo>
                <a:lnTo>
                  <a:pt x="20072" y="18051"/>
                </a:lnTo>
                <a:cubicBezTo>
                  <a:pt x="20072" y="20636"/>
                  <a:pt x="17983" y="22732"/>
                  <a:pt x="15405" y="22732"/>
                </a:cubicBezTo>
                <a:cubicBezTo>
                  <a:pt x="12828" y="22732"/>
                  <a:pt x="10739" y="20636"/>
                  <a:pt x="10739" y="18051"/>
                </a:cubicBezTo>
                <a:lnTo>
                  <a:pt x="10739" y="4680"/>
                </a:lnTo>
                <a:cubicBezTo>
                  <a:pt x="10739" y="2095"/>
                  <a:pt x="12828" y="0"/>
                  <a:pt x="15405" y="0"/>
                </a:cubicBezTo>
                <a:close/>
                <a:moveTo>
                  <a:pt x="38383" y="0"/>
                </a:moveTo>
                <a:cubicBezTo>
                  <a:pt x="40960" y="0"/>
                  <a:pt x="43050" y="2095"/>
                  <a:pt x="43050" y="4680"/>
                </a:cubicBezTo>
                <a:lnTo>
                  <a:pt x="43050" y="18051"/>
                </a:lnTo>
                <a:cubicBezTo>
                  <a:pt x="43050" y="20636"/>
                  <a:pt x="40960" y="22732"/>
                  <a:pt x="38383" y="22732"/>
                </a:cubicBezTo>
                <a:cubicBezTo>
                  <a:pt x="35806" y="22732"/>
                  <a:pt x="33716" y="20636"/>
                  <a:pt x="33716" y="18051"/>
                </a:cubicBezTo>
                <a:lnTo>
                  <a:pt x="33716" y="4680"/>
                </a:lnTo>
                <a:cubicBezTo>
                  <a:pt x="33716" y="2095"/>
                  <a:pt x="35806" y="0"/>
                  <a:pt x="38383" y="0"/>
                </a:cubicBezTo>
                <a:close/>
                <a:moveTo>
                  <a:pt x="61361" y="0"/>
                </a:moveTo>
                <a:cubicBezTo>
                  <a:pt x="63938" y="0"/>
                  <a:pt x="66028" y="2095"/>
                  <a:pt x="66028" y="4680"/>
                </a:cubicBezTo>
                <a:lnTo>
                  <a:pt x="66028" y="18051"/>
                </a:lnTo>
                <a:cubicBezTo>
                  <a:pt x="66028" y="20636"/>
                  <a:pt x="63938" y="22731"/>
                  <a:pt x="61361" y="22731"/>
                </a:cubicBezTo>
                <a:cubicBezTo>
                  <a:pt x="58784" y="22731"/>
                  <a:pt x="56694" y="20636"/>
                  <a:pt x="56694" y="18051"/>
                </a:cubicBezTo>
                <a:lnTo>
                  <a:pt x="56694" y="4680"/>
                </a:lnTo>
                <a:cubicBezTo>
                  <a:pt x="56694" y="2095"/>
                  <a:pt x="58784" y="0"/>
                  <a:pt x="61361" y="0"/>
                </a:cubicBezTo>
                <a:close/>
                <a:moveTo>
                  <a:pt x="84339" y="0"/>
                </a:moveTo>
                <a:cubicBezTo>
                  <a:pt x="86916" y="0"/>
                  <a:pt x="89005" y="2095"/>
                  <a:pt x="89005" y="4680"/>
                </a:cubicBezTo>
                <a:lnTo>
                  <a:pt x="89005" y="18051"/>
                </a:lnTo>
                <a:cubicBezTo>
                  <a:pt x="89005" y="20636"/>
                  <a:pt x="86916" y="22731"/>
                  <a:pt x="84339" y="22731"/>
                </a:cubicBezTo>
                <a:cubicBezTo>
                  <a:pt x="81761" y="22731"/>
                  <a:pt x="79672" y="20636"/>
                  <a:pt x="79672" y="18051"/>
                </a:cubicBezTo>
                <a:lnTo>
                  <a:pt x="79672" y="4680"/>
                </a:lnTo>
                <a:cubicBezTo>
                  <a:pt x="79672" y="2095"/>
                  <a:pt x="81761" y="0"/>
                  <a:pt x="84339" y="0"/>
                </a:cubicBezTo>
                <a:close/>
                <a:moveTo>
                  <a:pt x="107316" y="0"/>
                </a:moveTo>
                <a:cubicBezTo>
                  <a:pt x="109894" y="0"/>
                  <a:pt x="111983" y="2095"/>
                  <a:pt x="111983" y="4680"/>
                </a:cubicBezTo>
                <a:lnTo>
                  <a:pt x="111983" y="18051"/>
                </a:lnTo>
                <a:cubicBezTo>
                  <a:pt x="111983" y="20636"/>
                  <a:pt x="109894" y="22731"/>
                  <a:pt x="107316" y="22731"/>
                </a:cubicBezTo>
                <a:cubicBezTo>
                  <a:pt x="104739" y="22731"/>
                  <a:pt x="102650" y="20636"/>
                  <a:pt x="102650" y="18051"/>
                </a:cubicBezTo>
                <a:lnTo>
                  <a:pt x="102650" y="4680"/>
                </a:lnTo>
                <a:cubicBezTo>
                  <a:pt x="102650" y="2095"/>
                  <a:pt x="104739" y="0"/>
                  <a:pt x="107316" y="0"/>
                </a:cubicBezTo>
                <a:close/>
              </a:path>
            </a:pathLst>
          </a:custGeom>
          <a:solidFill>
            <a:srgbClr val="1ED4DE"/>
          </a:solidFill>
          <a:ln>
            <a:noFill/>
          </a:ln>
        </p:spPr>
        <p:txBody>
          <a:bodyPr wrap="square" lIns="121868" tIns="60917" rIns="121868" bIns="60917" anchor="ctr" anchorCtr="0">
            <a:noAutofit/>
          </a:bodyPr>
          <a:lstStyle/>
          <a:p>
            <a:pPr algn="ctr" defTabSz="1218895"/>
            <a:endParaRPr sz="2399" kern="0">
              <a:solidFill>
                <a:srgbClr val="FFFFFF"/>
              </a:solidFill>
              <a:latin typeface="Arial"/>
              <a:ea typeface="Arial"/>
              <a:cs typeface="Arial"/>
              <a:sym typeface="Arial"/>
            </a:endParaRPr>
          </a:p>
        </p:txBody>
      </p:sp>
      <p:grpSp>
        <p:nvGrpSpPr>
          <p:cNvPr id="717" name="Shape 717"/>
          <p:cNvGrpSpPr/>
          <p:nvPr/>
        </p:nvGrpSpPr>
        <p:grpSpPr>
          <a:xfrm>
            <a:off x="8560868" y="2378816"/>
            <a:ext cx="3705744" cy="897784"/>
            <a:chOff x="2113657" y="4283315"/>
            <a:chExt cx="3887257" cy="673513"/>
          </a:xfrm>
        </p:grpSpPr>
        <p:sp>
          <p:nvSpPr>
            <p:cNvPr id="718" name="Shape 718"/>
            <p:cNvSpPr txBox="1"/>
            <p:nvPr/>
          </p:nvSpPr>
          <p:spPr>
            <a:xfrm>
              <a:off x="2113657" y="4495163"/>
              <a:ext cx="3887257"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smtClean="0">
                  <a:solidFill>
                    <a:srgbClr val="595959"/>
                  </a:solidFill>
                  <a:latin typeface="Times New Roman" panose="02020603050405020304" pitchFamily="18" charset="0"/>
                  <a:ea typeface="Arial"/>
                  <a:cs typeface="Times New Roman" panose="02020603050405020304" pitchFamily="18" charset="0"/>
                </a:rPr>
                <a:t>N/A</a:t>
              </a:r>
              <a:endParaRPr lang="en"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719" name="Shape 719"/>
            <p:cNvSpPr txBox="1"/>
            <p:nvPr/>
          </p:nvSpPr>
          <p:spPr>
            <a:xfrm>
              <a:off x="2113658" y="4283315"/>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sym typeface="Arial"/>
                </a:rPr>
                <a:t>After sale services/ Guarantee</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grpSp>
        <p:nvGrpSpPr>
          <p:cNvPr id="720" name="Shape 720"/>
          <p:cNvGrpSpPr/>
          <p:nvPr/>
        </p:nvGrpSpPr>
        <p:grpSpPr>
          <a:xfrm>
            <a:off x="8560867" y="4033151"/>
            <a:ext cx="3627958" cy="897784"/>
            <a:chOff x="2113657" y="4283314"/>
            <a:chExt cx="3647460" cy="673513"/>
          </a:xfrm>
        </p:grpSpPr>
        <p:sp>
          <p:nvSpPr>
            <p:cNvPr id="721" name="Shape 721"/>
            <p:cNvSpPr txBox="1"/>
            <p:nvPr/>
          </p:nvSpPr>
          <p:spPr>
            <a:xfrm>
              <a:off x="2113657" y="4495162"/>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pt-BR" sz="1600" kern="0" dirty="0" smtClean="0">
                  <a:solidFill>
                    <a:srgbClr val="595959"/>
                  </a:solidFill>
                  <a:latin typeface="Times New Roman" panose="02020603050405020304" pitchFamily="18" charset="0"/>
                  <a:ea typeface="Arial"/>
                  <a:cs typeface="Times New Roman" panose="02020603050405020304" pitchFamily="18" charset="0"/>
                  <a:sym typeface="Arial"/>
                </a:rPr>
                <a:t>GMP</a:t>
              </a:r>
            </a:p>
            <a:p>
              <a:pPr marL="285750" indent="-285750" defTabSz="1218895">
                <a:buFont typeface="Arial" panose="020B0604020202020204" pitchFamily="34" charset="0"/>
                <a:buChar char="•"/>
              </a:pPr>
              <a:r>
                <a:rPr lang="pt-BR" sz="1600" kern="0" dirty="0" smtClean="0">
                  <a:solidFill>
                    <a:srgbClr val="595959"/>
                  </a:solidFill>
                  <a:latin typeface="Times New Roman" panose="02020603050405020304" pitchFamily="18" charset="0"/>
                  <a:ea typeface="Arial"/>
                  <a:cs typeface="Times New Roman" panose="02020603050405020304" pitchFamily="18" charset="0"/>
                  <a:sym typeface="Arial"/>
                </a:rPr>
                <a:t>CPP</a:t>
              </a:r>
            </a:p>
            <a:p>
              <a:pPr marL="285750" indent="-285750" defTabSz="1218895">
                <a:buFont typeface="Arial" panose="020B0604020202020204" pitchFamily="34" charset="0"/>
                <a:buChar char="•"/>
              </a:pPr>
              <a:r>
                <a:rPr lang="pt-BR" sz="1600" kern="0" dirty="0" smtClean="0">
                  <a:solidFill>
                    <a:srgbClr val="595959"/>
                  </a:solidFill>
                  <a:latin typeface="Times New Roman" panose="02020603050405020304" pitchFamily="18" charset="0"/>
                  <a:ea typeface="Arial"/>
                  <a:cs typeface="Times New Roman" panose="02020603050405020304" pitchFamily="18" charset="0"/>
                  <a:sym typeface="Arial"/>
                </a:rPr>
                <a:t>FSC</a:t>
              </a:r>
              <a:endParaRPr lang="pt-BR"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722" name="Shape 722"/>
            <p:cNvSpPr txBox="1"/>
            <p:nvPr/>
          </p:nvSpPr>
          <p:spPr>
            <a:xfrm>
              <a:off x="2113658" y="4283314"/>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sym typeface="Arial"/>
                </a:rPr>
                <a:t>Standards and legally certificates:</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30" name="Shape 451"/>
          <p:cNvSpPr/>
          <p:nvPr/>
        </p:nvSpPr>
        <p:spPr>
          <a:xfrm rot="1795255">
            <a:off x="8958484" y="273676"/>
            <a:ext cx="356158" cy="656509"/>
          </a:xfrm>
          <a:custGeom>
            <a:avLst/>
            <a:gdLst/>
            <a:ahLst/>
            <a:cxnLst/>
            <a:rect l="0" t="0" r="0" b="0"/>
            <a:pathLst>
              <a:path w="120000" h="120000" extrusionOk="0">
                <a:moveTo>
                  <a:pt x="60041" y="0"/>
                </a:moveTo>
                <a:cubicBezTo>
                  <a:pt x="68312" y="142"/>
                  <a:pt x="77049" y="3617"/>
                  <a:pt x="77802" y="9249"/>
                </a:cubicBezTo>
                <a:cubicBezTo>
                  <a:pt x="79731" y="16341"/>
                  <a:pt x="68983" y="18083"/>
                  <a:pt x="72034" y="26607"/>
                </a:cubicBezTo>
                <a:lnTo>
                  <a:pt x="120000" y="26607"/>
                </a:lnTo>
                <a:lnTo>
                  <a:pt x="120000" y="53320"/>
                </a:lnTo>
                <a:cubicBezTo>
                  <a:pt x="105180" y="54850"/>
                  <a:pt x="101982" y="49006"/>
                  <a:pt x="89415" y="50069"/>
                </a:cubicBezTo>
                <a:cubicBezTo>
                  <a:pt x="79319" y="50489"/>
                  <a:pt x="73089" y="55363"/>
                  <a:pt x="72833" y="59977"/>
                </a:cubicBezTo>
                <a:cubicBezTo>
                  <a:pt x="73004" y="64029"/>
                  <a:pt x="79442" y="70012"/>
                  <a:pt x="91464" y="70060"/>
                </a:cubicBezTo>
                <a:cubicBezTo>
                  <a:pt x="106013" y="69226"/>
                  <a:pt x="103877" y="65247"/>
                  <a:pt x="120000" y="65606"/>
                </a:cubicBezTo>
                <a:lnTo>
                  <a:pt x="120000" y="93541"/>
                </a:lnTo>
                <a:lnTo>
                  <a:pt x="70059" y="93541"/>
                </a:lnTo>
                <a:cubicBezTo>
                  <a:pt x="69329" y="102697"/>
                  <a:pt x="76533" y="101447"/>
                  <a:pt x="78036" y="109608"/>
                </a:cubicBezTo>
                <a:cubicBezTo>
                  <a:pt x="77950" y="116314"/>
                  <a:pt x="67224" y="119904"/>
                  <a:pt x="59959" y="120000"/>
                </a:cubicBezTo>
                <a:cubicBezTo>
                  <a:pt x="51687" y="119857"/>
                  <a:pt x="42950" y="116382"/>
                  <a:pt x="42197" y="110750"/>
                </a:cubicBezTo>
                <a:cubicBezTo>
                  <a:pt x="40279" y="103699"/>
                  <a:pt x="50892" y="101936"/>
                  <a:pt x="47995" y="93541"/>
                </a:cubicBezTo>
                <a:lnTo>
                  <a:pt x="0" y="93541"/>
                </a:lnTo>
                <a:lnTo>
                  <a:pt x="0" y="66075"/>
                </a:lnTo>
                <a:cubicBezTo>
                  <a:pt x="15368" y="64341"/>
                  <a:pt x="18478" y="70364"/>
                  <a:pt x="31219" y="69286"/>
                </a:cubicBezTo>
                <a:cubicBezTo>
                  <a:pt x="41315" y="68866"/>
                  <a:pt x="47545" y="63992"/>
                  <a:pt x="47801" y="59379"/>
                </a:cubicBezTo>
                <a:cubicBezTo>
                  <a:pt x="47631" y="55326"/>
                  <a:pt x="41193" y="49343"/>
                  <a:pt x="29171" y="49296"/>
                </a:cubicBezTo>
                <a:cubicBezTo>
                  <a:pt x="14433" y="50140"/>
                  <a:pt x="16816" y="54212"/>
                  <a:pt x="0" y="53739"/>
                </a:cubicBezTo>
                <a:lnTo>
                  <a:pt x="0" y="26607"/>
                </a:lnTo>
                <a:lnTo>
                  <a:pt x="49932" y="26607"/>
                </a:lnTo>
                <a:cubicBezTo>
                  <a:pt x="50748" y="17288"/>
                  <a:pt x="43474" y="18596"/>
                  <a:pt x="41963" y="10391"/>
                </a:cubicBezTo>
                <a:cubicBezTo>
                  <a:pt x="42049" y="3685"/>
                  <a:pt x="52775" y="95"/>
                  <a:pt x="60041" y="0"/>
                </a:cubicBezTo>
                <a:close/>
              </a:path>
            </a:pathLst>
          </a:custGeom>
          <a:solidFill>
            <a:srgbClr val="F4BD2D"/>
          </a:solidFill>
          <a:ln>
            <a:noFill/>
          </a:ln>
          <a:scene3d>
            <a:camera prst="orthographicFront">
              <a:rot lat="0" lon="0" rev="7200000"/>
            </a:camera>
            <a:lightRig rig="threePt" dir="t"/>
          </a:scene3d>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grpSp>
        <p:nvGrpSpPr>
          <p:cNvPr id="19" name="Shape 717"/>
          <p:cNvGrpSpPr/>
          <p:nvPr/>
        </p:nvGrpSpPr>
        <p:grpSpPr>
          <a:xfrm>
            <a:off x="8560868" y="6013117"/>
            <a:ext cx="3253608" cy="897784"/>
            <a:chOff x="2113657" y="4283315"/>
            <a:chExt cx="3647460" cy="673513"/>
          </a:xfrm>
        </p:grpSpPr>
        <p:sp>
          <p:nvSpPr>
            <p:cNvPr id="21" name="Shape 718"/>
            <p:cNvSpPr txBox="1"/>
            <p:nvPr/>
          </p:nvSpPr>
          <p:spPr>
            <a:xfrm>
              <a:off x="2113657" y="4495163"/>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 </a:t>
              </a: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8.5 - 17 </a:t>
              </a: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USD</a:t>
              </a:r>
              <a:endPar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22" name="Shape 719"/>
            <p:cNvSpPr txBox="1"/>
            <p:nvPr/>
          </p:nvSpPr>
          <p:spPr>
            <a:xfrm>
              <a:off x="2113658" y="4283315"/>
              <a:ext cx="3647459" cy="276999"/>
            </a:xfrm>
            <a:prstGeom prst="rect">
              <a:avLst/>
            </a:prstGeom>
            <a:noFill/>
            <a:ln>
              <a:noFill/>
            </a:ln>
          </p:spPr>
          <p:txBody>
            <a:bodyPr wrap="square" lIns="121868" tIns="60917" rIns="121868" bIns="60917" anchor="t" anchorCtr="0">
              <a:noAutofit/>
            </a:bodyPr>
            <a:lstStyle/>
            <a:p>
              <a:pPr defTabSz="1218895"/>
              <a:r>
                <a:rPr lang="en-US" b="1" kern="0" dirty="0" smtClean="0">
                  <a:solidFill>
                    <a:srgbClr val="595959"/>
                  </a:solidFill>
                  <a:latin typeface="Times New Roman" panose="02020603050405020304" pitchFamily="18" charset="0"/>
                  <a:ea typeface="Arial"/>
                  <a:cs typeface="Times New Roman" panose="02020603050405020304" pitchFamily="18" charset="0"/>
                  <a:sym typeface="Arial"/>
                </a:rPr>
                <a:t>Sales’ Price</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24" name="Shape 974"/>
          <p:cNvSpPr/>
          <p:nvPr/>
        </p:nvSpPr>
        <p:spPr>
          <a:xfrm rot="10800000">
            <a:off x="8959685" y="5491253"/>
            <a:ext cx="353751" cy="528546"/>
          </a:xfrm>
          <a:custGeom>
            <a:avLst/>
            <a:gdLst/>
            <a:ahLst/>
            <a:cxnLst/>
            <a:rect l="0" t="0" r="0" b="0"/>
            <a:pathLst>
              <a:path w="120000" h="120000" extrusionOk="0">
                <a:moveTo>
                  <a:pt x="51597" y="50921"/>
                </a:moveTo>
                <a:lnTo>
                  <a:pt x="51597" y="19698"/>
                </a:lnTo>
                <a:cubicBezTo>
                  <a:pt x="47669" y="20191"/>
                  <a:pt x="43916" y="21082"/>
                  <a:pt x="40531" y="22332"/>
                </a:cubicBezTo>
                <a:cubicBezTo>
                  <a:pt x="30598" y="26001"/>
                  <a:pt x="25457" y="32166"/>
                  <a:pt x="27169" y="38355"/>
                </a:cubicBezTo>
                <a:cubicBezTo>
                  <a:pt x="29239" y="46431"/>
                  <a:pt x="39005" y="49155"/>
                  <a:pt x="51597" y="50921"/>
                </a:cubicBezTo>
                <a:close/>
                <a:moveTo>
                  <a:pt x="67852" y="100379"/>
                </a:moveTo>
                <a:cubicBezTo>
                  <a:pt x="71963" y="99887"/>
                  <a:pt x="75901" y="98973"/>
                  <a:pt x="79437" y="97667"/>
                </a:cubicBezTo>
                <a:cubicBezTo>
                  <a:pt x="89370" y="93998"/>
                  <a:pt x="94511" y="87833"/>
                  <a:pt x="92799" y="81644"/>
                </a:cubicBezTo>
                <a:cubicBezTo>
                  <a:pt x="89506" y="73388"/>
                  <a:pt x="79840" y="69732"/>
                  <a:pt x="67852" y="67361"/>
                </a:cubicBezTo>
                <a:close/>
                <a:moveTo>
                  <a:pt x="67852" y="120000"/>
                </a:moveTo>
                <a:lnTo>
                  <a:pt x="51597" y="120000"/>
                </a:lnTo>
                <a:lnTo>
                  <a:pt x="51597" y="114256"/>
                </a:lnTo>
                <a:cubicBezTo>
                  <a:pt x="45417" y="113829"/>
                  <a:pt x="39328" y="112890"/>
                  <a:pt x="33554" y="111448"/>
                </a:cubicBezTo>
                <a:cubicBezTo>
                  <a:pt x="13606" y="106463"/>
                  <a:pt x="696" y="96271"/>
                  <a:pt x="0" y="84958"/>
                </a:cubicBezTo>
                <a:lnTo>
                  <a:pt x="26861" y="84529"/>
                </a:lnTo>
                <a:cubicBezTo>
                  <a:pt x="27245" y="90776"/>
                  <a:pt x="34374" y="96404"/>
                  <a:pt x="45389" y="99156"/>
                </a:cubicBezTo>
                <a:cubicBezTo>
                  <a:pt x="47394" y="99657"/>
                  <a:pt x="49467" y="100048"/>
                  <a:pt x="51597" y="100293"/>
                </a:cubicBezTo>
                <a:lnTo>
                  <a:pt x="51597" y="64682"/>
                </a:lnTo>
                <a:cubicBezTo>
                  <a:pt x="30368" y="61567"/>
                  <a:pt x="7690" y="58004"/>
                  <a:pt x="556" y="40045"/>
                </a:cubicBezTo>
                <a:cubicBezTo>
                  <a:pt x="-2422" y="28913"/>
                  <a:pt x="6883" y="17850"/>
                  <a:pt x="24755" y="11249"/>
                </a:cubicBezTo>
                <a:cubicBezTo>
                  <a:pt x="32832" y="8265"/>
                  <a:pt x="42066" y="6412"/>
                  <a:pt x="51597" y="5737"/>
                </a:cubicBezTo>
                <a:lnTo>
                  <a:pt x="51597" y="0"/>
                </a:lnTo>
                <a:lnTo>
                  <a:pt x="67852" y="0"/>
                </a:lnTo>
                <a:lnTo>
                  <a:pt x="67852" y="5703"/>
                </a:lnTo>
                <a:cubicBezTo>
                  <a:pt x="74209" y="6118"/>
                  <a:pt x="80479" y="7068"/>
                  <a:pt x="86414" y="8551"/>
                </a:cubicBezTo>
                <a:cubicBezTo>
                  <a:pt x="106363" y="13536"/>
                  <a:pt x="119273" y="23728"/>
                  <a:pt x="119969" y="35041"/>
                </a:cubicBezTo>
                <a:lnTo>
                  <a:pt x="93108" y="35470"/>
                </a:lnTo>
                <a:cubicBezTo>
                  <a:pt x="92723" y="29223"/>
                  <a:pt x="85594" y="23595"/>
                  <a:pt x="74579" y="20843"/>
                </a:cubicBezTo>
                <a:cubicBezTo>
                  <a:pt x="72410" y="20301"/>
                  <a:pt x="70160" y="19888"/>
                  <a:pt x="67852" y="19639"/>
                </a:cubicBezTo>
                <a:lnTo>
                  <a:pt x="67852" y="52969"/>
                </a:lnTo>
                <a:cubicBezTo>
                  <a:pt x="88284" y="55535"/>
                  <a:pt x="110482" y="59921"/>
                  <a:pt x="119411" y="79734"/>
                </a:cubicBezTo>
                <a:cubicBezTo>
                  <a:pt x="122511" y="90942"/>
                  <a:pt x="113201" y="102106"/>
                  <a:pt x="95213" y="108750"/>
                </a:cubicBezTo>
                <a:cubicBezTo>
                  <a:pt x="86990" y="111788"/>
                  <a:pt x="77568" y="113654"/>
                  <a:pt x="67852" y="114293"/>
                </a:cubicBezTo>
                <a:close/>
              </a:path>
            </a:pathLst>
          </a:custGeom>
          <a:solidFill>
            <a:schemeClr val="accent3">
              <a:lumMod val="75000"/>
            </a:schemeClr>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dk1"/>
              </a:solidFill>
              <a:latin typeface="Arial"/>
              <a:ea typeface="Arial"/>
              <a:cs typeface="Arial"/>
              <a:sym typeface="Arial"/>
            </a:endParaRPr>
          </a:p>
        </p:txBody>
      </p:sp>
      <p:sp>
        <p:nvSpPr>
          <p:cNvPr id="27" name="Shape 450"/>
          <p:cNvSpPr/>
          <p:nvPr/>
        </p:nvSpPr>
        <p:spPr>
          <a:xfrm>
            <a:off x="8841213" y="3429000"/>
            <a:ext cx="590697" cy="565118"/>
          </a:xfrm>
          <a:custGeom>
            <a:avLst/>
            <a:gdLst/>
            <a:ahLst/>
            <a:cxnLst/>
            <a:rect l="0" t="0" r="0" b="0"/>
            <a:pathLst>
              <a:path w="120000" h="120000" extrusionOk="0">
                <a:moveTo>
                  <a:pt x="65274" y="39473"/>
                </a:moveTo>
                <a:cubicBezTo>
                  <a:pt x="53599" y="36371"/>
                  <a:pt x="41599" y="43242"/>
                  <a:pt x="38470" y="54820"/>
                </a:cubicBezTo>
                <a:cubicBezTo>
                  <a:pt x="35342" y="66398"/>
                  <a:pt x="42270" y="78299"/>
                  <a:pt x="53945" y="81402"/>
                </a:cubicBezTo>
                <a:cubicBezTo>
                  <a:pt x="65620" y="84504"/>
                  <a:pt x="77621" y="77633"/>
                  <a:pt x="80749" y="66055"/>
                </a:cubicBezTo>
                <a:cubicBezTo>
                  <a:pt x="83877" y="54477"/>
                  <a:pt x="76949" y="42576"/>
                  <a:pt x="65274" y="39473"/>
                </a:cubicBezTo>
                <a:close/>
                <a:moveTo>
                  <a:pt x="69168" y="25060"/>
                </a:moveTo>
                <a:cubicBezTo>
                  <a:pt x="88870" y="30296"/>
                  <a:pt x="100561" y="50379"/>
                  <a:pt x="95282" y="69917"/>
                </a:cubicBezTo>
                <a:cubicBezTo>
                  <a:pt x="90003" y="89455"/>
                  <a:pt x="69753" y="101050"/>
                  <a:pt x="50051" y="95815"/>
                </a:cubicBezTo>
                <a:cubicBezTo>
                  <a:pt x="30350" y="90579"/>
                  <a:pt x="18658" y="70496"/>
                  <a:pt x="23937" y="50958"/>
                </a:cubicBezTo>
                <a:cubicBezTo>
                  <a:pt x="29216" y="31420"/>
                  <a:pt x="49467" y="19825"/>
                  <a:pt x="69168" y="25060"/>
                </a:cubicBezTo>
                <a:close/>
                <a:moveTo>
                  <a:pt x="70584" y="19819"/>
                </a:moveTo>
                <a:cubicBezTo>
                  <a:pt x="47964" y="13808"/>
                  <a:pt x="24713" y="27121"/>
                  <a:pt x="18652" y="49554"/>
                </a:cubicBezTo>
                <a:cubicBezTo>
                  <a:pt x="12591" y="71987"/>
                  <a:pt x="26015" y="95045"/>
                  <a:pt x="48635" y="101056"/>
                </a:cubicBezTo>
                <a:cubicBezTo>
                  <a:pt x="71255" y="107067"/>
                  <a:pt x="94506" y="93754"/>
                  <a:pt x="100567" y="71321"/>
                </a:cubicBezTo>
                <a:cubicBezTo>
                  <a:pt x="106628" y="48888"/>
                  <a:pt x="93204" y="25830"/>
                  <a:pt x="70584" y="19819"/>
                </a:cubicBezTo>
                <a:close/>
                <a:moveTo>
                  <a:pt x="120000" y="28418"/>
                </a:moveTo>
                <a:lnTo>
                  <a:pt x="119819" y="29085"/>
                </a:lnTo>
                <a:lnTo>
                  <a:pt x="119636" y="28804"/>
                </a:lnTo>
                <a:close/>
                <a:moveTo>
                  <a:pt x="84120" y="4683"/>
                </a:moveTo>
                <a:lnTo>
                  <a:pt x="83867" y="19572"/>
                </a:lnTo>
                <a:lnTo>
                  <a:pt x="83406" y="19449"/>
                </a:lnTo>
                <a:cubicBezTo>
                  <a:pt x="87163" y="21546"/>
                  <a:pt x="90559" y="24117"/>
                  <a:pt x="93431" y="27166"/>
                </a:cubicBezTo>
                <a:lnTo>
                  <a:pt x="106796" y="23870"/>
                </a:lnTo>
                <a:lnTo>
                  <a:pt x="115363" y="39849"/>
                </a:lnTo>
                <a:lnTo>
                  <a:pt x="105840" y="48364"/>
                </a:lnTo>
                <a:cubicBezTo>
                  <a:pt x="107034" y="52676"/>
                  <a:pt x="107596" y="57191"/>
                  <a:pt x="107394" y="61781"/>
                </a:cubicBezTo>
                <a:lnTo>
                  <a:pt x="119289" y="68330"/>
                </a:lnTo>
                <a:lnTo>
                  <a:pt x="114566" y="85810"/>
                </a:lnTo>
                <a:lnTo>
                  <a:pt x="100132" y="85570"/>
                </a:lnTo>
                <a:cubicBezTo>
                  <a:pt x="98307" y="88594"/>
                  <a:pt x="96096" y="91321"/>
                  <a:pt x="93619" y="93756"/>
                </a:cubicBezTo>
                <a:lnTo>
                  <a:pt x="98359" y="106025"/>
                </a:lnTo>
                <a:lnTo>
                  <a:pt x="83411" y="116405"/>
                </a:lnTo>
                <a:lnTo>
                  <a:pt x="72073" y="106643"/>
                </a:lnTo>
                <a:lnTo>
                  <a:pt x="73453" y="105685"/>
                </a:lnTo>
                <a:cubicBezTo>
                  <a:pt x="69110" y="107079"/>
                  <a:pt x="64517" y="107749"/>
                  <a:pt x="59835" y="107723"/>
                </a:cubicBezTo>
                <a:lnTo>
                  <a:pt x="52963" y="119999"/>
                </a:lnTo>
                <a:lnTo>
                  <a:pt x="35336" y="115316"/>
                </a:lnTo>
                <a:lnTo>
                  <a:pt x="35574" y="101277"/>
                </a:lnTo>
                <a:cubicBezTo>
                  <a:pt x="31839" y="99165"/>
                  <a:pt x="28466" y="96583"/>
                  <a:pt x="25614" y="93529"/>
                </a:cubicBezTo>
                <a:lnTo>
                  <a:pt x="25843" y="94015"/>
                </a:lnTo>
                <a:lnTo>
                  <a:pt x="11102" y="96847"/>
                </a:lnTo>
                <a:lnTo>
                  <a:pt x="3390" y="80445"/>
                </a:lnTo>
                <a:lnTo>
                  <a:pt x="13359" y="72429"/>
                </a:lnTo>
                <a:cubicBezTo>
                  <a:pt x="12295" y="68561"/>
                  <a:pt x="11739" y="64530"/>
                  <a:pt x="11738" y="60428"/>
                </a:cubicBezTo>
                <a:lnTo>
                  <a:pt x="0" y="53965"/>
                </a:lnTo>
                <a:lnTo>
                  <a:pt x="4723" y="36484"/>
                </a:lnTo>
                <a:lnTo>
                  <a:pt x="18174" y="36709"/>
                </a:lnTo>
                <a:cubicBezTo>
                  <a:pt x="19999" y="33515"/>
                  <a:pt x="22203" y="30603"/>
                  <a:pt x="24696" y="27997"/>
                </a:cubicBezTo>
                <a:lnTo>
                  <a:pt x="20190" y="14215"/>
                </a:lnTo>
                <a:lnTo>
                  <a:pt x="35666" y="4625"/>
                </a:lnTo>
                <a:lnTo>
                  <a:pt x="46473" y="14962"/>
                </a:lnTo>
                <a:lnTo>
                  <a:pt x="46365" y="15030"/>
                </a:lnTo>
                <a:cubicBezTo>
                  <a:pt x="50613" y="13704"/>
                  <a:pt x="55098" y="13091"/>
                  <a:pt x="59667" y="13141"/>
                </a:cubicBezTo>
                <a:lnTo>
                  <a:pt x="59206" y="13018"/>
                </a:lnTo>
                <a:lnTo>
                  <a:pt x="66493" y="0"/>
                </a:lnTo>
                <a:close/>
              </a:path>
            </a:pathLst>
          </a:custGeom>
          <a:solidFill>
            <a:srgbClr val="E62949"/>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pic>
        <p:nvPicPr>
          <p:cNvPr id="23" name="Picture 22"/>
          <p:cNvPicPr>
            <a:picLocks noChangeAspect="1"/>
          </p:cNvPicPr>
          <p:nvPr/>
        </p:nvPicPr>
        <p:blipFill rotWithShape="1">
          <a:blip r:embed="rId3">
            <a:extLst>
              <a:ext uri="{28A0092B-C50C-407E-A947-70E740481C1C}">
                <a14:useLocalDpi xmlns:a14="http://schemas.microsoft.com/office/drawing/2010/main" val="0"/>
              </a:ext>
            </a:extLst>
          </a:blip>
          <a:srcRect l="4667" t="5140" r="7333" b="8879"/>
          <a:stretch/>
        </p:blipFill>
        <p:spPr>
          <a:xfrm>
            <a:off x="684212" y="501680"/>
            <a:ext cx="1981200" cy="1380836"/>
          </a:xfrm>
          <a:prstGeom prst="rect">
            <a:avLst/>
          </a:prstGeom>
        </p:spPr>
      </p:pic>
      <p:pic>
        <p:nvPicPr>
          <p:cNvPr id="26" name="Picture 25"/>
          <p:cNvPicPr/>
          <p:nvPr/>
        </p:nvPicPr>
        <p:blipFill rotWithShape="1">
          <a:blip r:embed="rId4" cstate="print">
            <a:extLst>
              <a:ext uri="{28A0092B-C50C-407E-A947-70E740481C1C}">
                <a14:useLocalDpi xmlns:a14="http://schemas.microsoft.com/office/drawing/2010/main" val="0"/>
              </a:ext>
            </a:extLst>
          </a:blip>
          <a:srcRect l="6607" r="5450"/>
          <a:stretch/>
        </p:blipFill>
        <p:spPr>
          <a:xfrm>
            <a:off x="4713424" y="3994118"/>
            <a:ext cx="3743188" cy="2559082"/>
          </a:xfrm>
          <a:prstGeom prst="rect">
            <a:avLst/>
          </a:prstGeom>
        </p:spPr>
      </p:pic>
      <p:pic>
        <p:nvPicPr>
          <p:cNvPr id="3" name="Picture 2"/>
          <p:cNvPicPr>
            <a:picLocks noChangeAspect="1"/>
          </p:cNvPicPr>
          <p:nvPr/>
        </p:nvPicPr>
        <p:blipFill rotWithShape="1">
          <a:blip r:embed="rId5">
            <a:extLst>
              <a:ext uri="{28A0092B-C50C-407E-A947-70E740481C1C}">
                <a14:useLocalDpi xmlns:a14="http://schemas.microsoft.com/office/drawing/2010/main" val="0"/>
              </a:ext>
            </a:extLst>
          </a:blip>
          <a:srcRect l="2616" r="1730"/>
          <a:stretch/>
        </p:blipFill>
        <p:spPr>
          <a:xfrm>
            <a:off x="5027612" y="791404"/>
            <a:ext cx="3048000" cy="3186545"/>
          </a:xfrm>
          <a:prstGeom prst="rect">
            <a:avLst/>
          </a:prstGeom>
        </p:spPr>
      </p:pic>
    </p:spTree>
    <p:extLst>
      <p:ext uri="{BB962C8B-B14F-4D97-AF65-F5344CB8AC3E}">
        <p14:creationId xmlns:p14="http://schemas.microsoft.com/office/powerpoint/2010/main" val="1123983226"/>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704"/>
        <p:cNvGrpSpPr/>
        <p:nvPr/>
      </p:nvGrpSpPr>
      <p:grpSpPr>
        <a:xfrm>
          <a:off x="0" y="0"/>
          <a:ext cx="0" cy="0"/>
          <a:chOff x="0" y="0"/>
          <a:chExt cx="0" cy="0"/>
        </a:xfrm>
      </p:grpSpPr>
      <p:sp>
        <p:nvSpPr>
          <p:cNvPr id="707" name="Shape 707"/>
          <p:cNvSpPr txBox="1"/>
          <p:nvPr/>
        </p:nvSpPr>
        <p:spPr>
          <a:xfrm>
            <a:off x="455612" y="3095236"/>
            <a:ext cx="4085788" cy="3076964"/>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kern="0" dirty="0" smtClean="0">
                <a:solidFill>
                  <a:srgbClr val="3F3F3F"/>
                </a:solidFill>
                <a:latin typeface="Times New Roman" panose="02020603050405020304" pitchFamily="18" charset="0"/>
                <a:ea typeface="Arial"/>
                <a:cs typeface="Times New Roman" panose="02020603050405020304" pitchFamily="18" charset="0"/>
                <a:sym typeface="Arial"/>
              </a:rPr>
              <a:t>Anti Cancer</a:t>
            </a:r>
            <a:endParaRPr lang="en-US" kern="0" dirty="0">
              <a:solidFill>
                <a:srgbClr val="3F3F3F"/>
              </a:solidFill>
              <a:latin typeface="Times New Roman" panose="02020603050405020304" pitchFamily="18" charset="0"/>
              <a:ea typeface="Arial"/>
              <a:cs typeface="Times New Roman" panose="02020603050405020304" pitchFamily="18" charset="0"/>
              <a:sym typeface="Arial"/>
            </a:endParaRPr>
          </a:p>
          <a:p>
            <a:pPr marL="285750" indent="-285750" defTabSz="1218895">
              <a:buFont typeface="Arial" panose="020B0604020202020204" pitchFamily="34" charset="0"/>
              <a:buChar char="•"/>
            </a:pPr>
            <a:r>
              <a:rPr lang="en-US" kern="0" dirty="0" err="1" smtClean="0">
                <a:solidFill>
                  <a:srgbClr val="3F3F3F"/>
                </a:solidFill>
                <a:latin typeface="Times New Roman" panose="02020603050405020304" pitchFamily="18" charset="0"/>
                <a:ea typeface="Arial"/>
                <a:cs typeface="Times New Roman" panose="02020603050405020304" pitchFamily="18" charset="0"/>
                <a:sym typeface="Arial"/>
              </a:rPr>
              <a:t>Zoledronic</a:t>
            </a:r>
            <a:r>
              <a:rPr lang="en-US" kern="0" dirty="0" smtClean="0">
                <a:solidFill>
                  <a:srgbClr val="3F3F3F"/>
                </a:solidFill>
                <a:latin typeface="Times New Roman" panose="02020603050405020304" pitchFamily="18" charset="0"/>
                <a:ea typeface="Arial"/>
                <a:cs typeface="Times New Roman" panose="02020603050405020304" pitchFamily="18" charset="0"/>
                <a:sym typeface="Arial"/>
              </a:rPr>
              <a:t> </a:t>
            </a:r>
            <a:r>
              <a:rPr lang="en-US" kern="0" dirty="0">
                <a:solidFill>
                  <a:srgbClr val="3F3F3F"/>
                </a:solidFill>
                <a:latin typeface="Times New Roman" panose="02020603050405020304" pitchFamily="18" charset="0"/>
                <a:ea typeface="Arial"/>
                <a:cs typeface="Times New Roman" panose="02020603050405020304" pitchFamily="18" charset="0"/>
                <a:sym typeface="Arial"/>
              </a:rPr>
              <a:t>acid (</a:t>
            </a:r>
            <a:r>
              <a:rPr lang="en-US" kern="0" dirty="0" err="1">
                <a:solidFill>
                  <a:srgbClr val="3F3F3F"/>
                </a:solidFill>
                <a:latin typeface="Times New Roman" panose="02020603050405020304" pitchFamily="18" charset="0"/>
                <a:ea typeface="Arial"/>
                <a:cs typeface="Times New Roman" panose="02020603050405020304" pitchFamily="18" charset="0"/>
                <a:sym typeface="Arial"/>
              </a:rPr>
              <a:t>Reclast</a:t>
            </a:r>
            <a:r>
              <a:rPr lang="en-US" kern="0" dirty="0">
                <a:solidFill>
                  <a:srgbClr val="3F3F3F"/>
                </a:solidFill>
                <a:latin typeface="Times New Roman" panose="02020603050405020304" pitchFamily="18" charset="0"/>
                <a:ea typeface="Arial"/>
                <a:cs typeface="Times New Roman" panose="02020603050405020304" pitchFamily="18" charset="0"/>
                <a:sym typeface="Arial"/>
              </a:rPr>
              <a:t>) is used to prevent or treat </a:t>
            </a:r>
            <a:r>
              <a:rPr lang="en-US" kern="0" dirty="0" smtClean="0">
                <a:solidFill>
                  <a:srgbClr val="3F3F3F"/>
                </a:solidFill>
                <a:latin typeface="Times New Roman" panose="02020603050405020304" pitchFamily="18" charset="0"/>
                <a:ea typeface="Arial"/>
                <a:cs typeface="Times New Roman" panose="02020603050405020304" pitchFamily="18" charset="0"/>
                <a:sym typeface="Arial"/>
              </a:rPr>
              <a:t>osteoporosis and </a:t>
            </a:r>
            <a:r>
              <a:rPr lang="en-US" kern="0" dirty="0">
                <a:solidFill>
                  <a:srgbClr val="3F3F3F"/>
                </a:solidFill>
                <a:latin typeface="Times New Roman" panose="02020603050405020304" pitchFamily="18" charset="0"/>
                <a:ea typeface="Arial"/>
                <a:cs typeface="Times New Roman" panose="02020603050405020304" pitchFamily="18" charset="0"/>
                <a:sym typeface="Arial"/>
              </a:rPr>
              <a:t>Paget’s disease of bone </a:t>
            </a:r>
            <a:r>
              <a:rPr lang="en-US" kern="0" dirty="0" smtClean="0">
                <a:solidFill>
                  <a:srgbClr val="3F3F3F"/>
                </a:solidFill>
                <a:latin typeface="Times New Roman" panose="02020603050405020304" pitchFamily="18" charset="0"/>
                <a:ea typeface="Arial"/>
                <a:cs typeface="Times New Roman" panose="02020603050405020304" pitchFamily="18" charset="0"/>
                <a:sym typeface="Arial"/>
              </a:rPr>
              <a:t>and also high </a:t>
            </a:r>
            <a:r>
              <a:rPr lang="en-US" kern="0" dirty="0">
                <a:solidFill>
                  <a:srgbClr val="3F3F3F"/>
                </a:solidFill>
                <a:latin typeface="Times New Roman" panose="02020603050405020304" pitchFamily="18" charset="0"/>
                <a:ea typeface="Arial"/>
                <a:cs typeface="Times New Roman" panose="02020603050405020304" pitchFamily="18" charset="0"/>
                <a:sym typeface="Arial"/>
              </a:rPr>
              <a:t>levels of calcium in the blood that </a:t>
            </a:r>
            <a:r>
              <a:rPr lang="en-US" kern="0" dirty="0" smtClean="0">
                <a:solidFill>
                  <a:srgbClr val="3F3F3F"/>
                </a:solidFill>
                <a:latin typeface="Times New Roman" panose="02020603050405020304" pitchFamily="18" charset="0"/>
                <a:ea typeface="Arial"/>
                <a:cs typeface="Times New Roman" panose="02020603050405020304" pitchFamily="18" charset="0"/>
                <a:sym typeface="Arial"/>
              </a:rPr>
              <a:t>caused </a:t>
            </a:r>
            <a:r>
              <a:rPr lang="en-US" kern="0" dirty="0">
                <a:solidFill>
                  <a:srgbClr val="3F3F3F"/>
                </a:solidFill>
                <a:latin typeface="Times New Roman" panose="02020603050405020304" pitchFamily="18" charset="0"/>
                <a:ea typeface="Arial"/>
                <a:cs typeface="Times New Roman" panose="02020603050405020304" pitchFamily="18" charset="0"/>
                <a:sym typeface="Arial"/>
              </a:rPr>
              <a:t>by certain types of </a:t>
            </a:r>
            <a:r>
              <a:rPr lang="en-US" kern="0" dirty="0" smtClean="0">
                <a:solidFill>
                  <a:srgbClr val="3F3F3F"/>
                </a:solidFill>
                <a:latin typeface="Times New Roman" panose="02020603050405020304" pitchFamily="18" charset="0"/>
                <a:ea typeface="Arial"/>
                <a:cs typeface="Times New Roman" panose="02020603050405020304" pitchFamily="18" charset="0"/>
                <a:sym typeface="Arial"/>
              </a:rPr>
              <a:t>cancer.</a:t>
            </a:r>
          </a:p>
          <a:p>
            <a:pPr marL="285750" indent="-285750" defTabSz="1218895">
              <a:buFont typeface="Arial" panose="020B0604020202020204" pitchFamily="34" charset="0"/>
              <a:buChar char="•"/>
            </a:pPr>
            <a:r>
              <a:rPr lang="en-US" kern="0" dirty="0" smtClean="0">
                <a:solidFill>
                  <a:srgbClr val="3F3F3F"/>
                </a:solidFill>
                <a:latin typeface="Times New Roman" panose="02020603050405020304" pitchFamily="18" charset="0"/>
                <a:ea typeface="Arial"/>
                <a:cs typeface="Times New Roman" panose="02020603050405020304" pitchFamily="18" charset="0"/>
                <a:sym typeface="Arial"/>
              </a:rPr>
              <a:t>It </a:t>
            </a:r>
            <a:r>
              <a:rPr lang="en-US" kern="0" dirty="0">
                <a:solidFill>
                  <a:srgbClr val="3F3F3F"/>
                </a:solidFill>
                <a:latin typeface="Times New Roman" panose="02020603050405020304" pitchFamily="18" charset="0"/>
                <a:ea typeface="Arial"/>
                <a:cs typeface="Times New Roman" panose="02020603050405020304" pitchFamily="18" charset="0"/>
                <a:sym typeface="Arial"/>
              </a:rPr>
              <a:t>works by slowing bone breakdown, increasing bone density (thickness), and decreasing the amount of calcium released from the bones into the blood.</a:t>
            </a:r>
            <a:endParaRPr lang="en-US" kern="0" dirty="0" smtClean="0">
              <a:solidFill>
                <a:srgbClr val="3F3F3F"/>
              </a:solidFill>
              <a:latin typeface="Times New Roman" panose="02020603050405020304" pitchFamily="18" charset="0"/>
              <a:ea typeface="Arial"/>
              <a:cs typeface="Times New Roman" panose="02020603050405020304" pitchFamily="18" charset="0"/>
              <a:sym typeface="Arial"/>
            </a:endParaRPr>
          </a:p>
        </p:txBody>
      </p:sp>
      <p:sp>
        <p:nvSpPr>
          <p:cNvPr id="708" name="Shape 708"/>
          <p:cNvSpPr txBox="1"/>
          <p:nvPr/>
        </p:nvSpPr>
        <p:spPr>
          <a:xfrm>
            <a:off x="531812" y="2438459"/>
            <a:ext cx="4267200" cy="533341"/>
          </a:xfrm>
          <a:prstGeom prst="rect">
            <a:avLst/>
          </a:prstGeom>
          <a:noFill/>
          <a:ln>
            <a:noFill/>
          </a:ln>
        </p:spPr>
        <p:txBody>
          <a:bodyPr wrap="square" lIns="121868" tIns="60917" rIns="121868" bIns="60917" anchor="t" anchorCtr="0">
            <a:noAutofit/>
          </a:bodyPr>
          <a:lstStyle/>
          <a:p>
            <a:pPr defTabSz="1218895"/>
            <a:r>
              <a:rPr lang="en-US" sz="2400" b="1" kern="0" dirty="0" smtClean="0">
                <a:solidFill>
                  <a:srgbClr val="3F3F3F"/>
                </a:solidFill>
                <a:ea typeface="Arial"/>
                <a:cs typeface="Arial"/>
              </a:rPr>
              <a:t>ZOLENA</a:t>
            </a:r>
            <a:r>
              <a:rPr lang="en-US" sz="2400" b="1" kern="0" baseline="30000" dirty="0" smtClean="0">
                <a:solidFill>
                  <a:srgbClr val="3F3F3F"/>
                </a:solidFill>
                <a:ea typeface="Arial"/>
                <a:cs typeface="Arial"/>
              </a:rPr>
              <a:t>®</a:t>
            </a:r>
            <a:endParaRPr lang="en" sz="2400" b="1" kern="0" baseline="30000" dirty="0">
              <a:solidFill>
                <a:srgbClr val="3F3F3F"/>
              </a:solidFill>
              <a:ea typeface="Arial"/>
              <a:cs typeface="Arial"/>
              <a:sym typeface="Arial"/>
            </a:endParaRPr>
          </a:p>
          <a:p>
            <a:pPr defTabSz="1218895"/>
            <a:endParaRPr lang="en" sz="2400" b="1" kern="0" dirty="0">
              <a:solidFill>
                <a:srgbClr val="3F3F3F"/>
              </a:solidFill>
              <a:ea typeface="Arial"/>
              <a:cs typeface="Arial"/>
              <a:sym typeface="Arial"/>
            </a:endParaRPr>
          </a:p>
        </p:txBody>
      </p:sp>
      <p:grpSp>
        <p:nvGrpSpPr>
          <p:cNvPr id="711" name="Shape 711"/>
          <p:cNvGrpSpPr/>
          <p:nvPr/>
        </p:nvGrpSpPr>
        <p:grpSpPr>
          <a:xfrm>
            <a:off x="8560868" y="832749"/>
            <a:ext cx="3400944" cy="897785"/>
            <a:chOff x="2113657" y="4283314"/>
            <a:chExt cx="3647460" cy="673514"/>
          </a:xfrm>
        </p:grpSpPr>
        <p:sp>
          <p:nvSpPr>
            <p:cNvPr id="712" name="Shape 712"/>
            <p:cNvSpPr txBox="1"/>
            <p:nvPr/>
          </p:nvSpPr>
          <p:spPr>
            <a:xfrm>
              <a:off x="2113657" y="4495163"/>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2,125,714 </a:t>
              </a: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Packages (</a:t>
              </a: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Per </a:t>
              </a: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Month)</a:t>
              </a:r>
              <a:endParaRPr lang="en"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713" name="Shape 713"/>
            <p:cNvSpPr txBox="1"/>
            <p:nvPr/>
          </p:nvSpPr>
          <p:spPr>
            <a:xfrm>
              <a:off x="2113658" y="4283314"/>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rPr>
                <a:t>Production capacity</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715" name="Shape 715"/>
          <p:cNvSpPr/>
          <p:nvPr/>
        </p:nvSpPr>
        <p:spPr>
          <a:xfrm>
            <a:off x="8913812" y="1882516"/>
            <a:ext cx="445583" cy="444279"/>
          </a:xfrm>
          <a:custGeom>
            <a:avLst/>
            <a:gdLst/>
            <a:ahLst/>
            <a:cxnLst/>
            <a:rect l="0" t="0" r="0" b="0"/>
            <a:pathLst>
              <a:path w="120000" h="120000" extrusionOk="0">
                <a:moveTo>
                  <a:pt x="26666" y="100217"/>
                </a:moveTo>
                <a:cubicBezTo>
                  <a:pt x="25193" y="100217"/>
                  <a:pt x="24000" y="101415"/>
                  <a:pt x="24000" y="102892"/>
                </a:cubicBezTo>
                <a:cubicBezTo>
                  <a:pt x="24000" y="104369"/>
                  <a:pt x="25193" y="105566"/>
                  <a:pt x="26666" y="105566"/>
                </a:cubicBezTo>
                <a:lnTo>
                  <a:pt x="93333" y="105566"/>
                </a:lnTo>
                <a:cubicBezTo>
                  <a:pt x="94806" y="105566"/>
                  <a:pt x="96000" y="104369"/>
                  <a:pt x="96000" y="102892"/>
                </a:cubicBezTo>
                <a:cubicBezTo>
                  <a:pt x="96000" y="101415"/>
                  <a:pt x="94806" y="100217"/>
                  <a:pt x="93333" y="100217"/>
                </a:cubicBezTo>
                <a:close/>
                <a:moveTo>
                  <a:pt x="26666" y="87913"/>
                </a:moveTo>
                <a:cubicBezTo>
                  <a:pt x="25193" y="87913"/>
                  <a:pt x="24000" y="89111"/>
                  <a:pt x="24000" y="90588"/>
                </a:cubicBezTo>
                <a:cubicBezTo>
                  <a:pt x="24000" y="92065"/>
                  <a:pt x="25193" y="93262"/>
                  <a:pt x="26666" y="93262"/>
                </a:cubicBezTo>
                <a:lnTo>
                  <a:pt x="93333" y="93262"/>
                </a:lnTo>
                <a:cubicBezTo>
                  <a:pt x="94806" y="93262"/>
                  <a:pt x="96000" y="92065"/>
                  <a:pt x="96000" y="90588"/>
                </a:cubicBezTo>
                <a:cubicBezTo>
                  <a:pt x="96000" y="89111"/>
                  <a:pt x="94806" y="87913"/>
                  <a:pt x="93333" y="87913"/>
                </a:cubicBezTo>
                <a:close/>
                <a:moveTo>
                  <a:pt x="26666" y="75609"/>
                </a:moveTo>
                <a:cubicBezTo>
                  <a:pt x="25193" y="75609"/>
                  <a:pt x="24000" y="76806"/>
                  <a:pt x="24000" y="78284"/>
                </a:cubicBezTo>
                <a:cubicBezTo>
                  <a:pt x="24000" y="79761"/>
                  <a:pt x="25193" y="80958"/>
                  <a:pt x="26666" y="80958"/>
                </a:cubicBezTo>
                <a:lnTo>
                  <a:pt x="93333" y="80958"/>
                </a:lnTo>
                <a:cubicBezTo>
                  <a:pt x="94806" y="80958"/>
                  <a:pt x="96000" y="79761"/>
                  <a:pt x="96000" y="78284"/>
                </a:cubicBezTo>
                <a:cubicBezTo>
                  <a:pt x="96000" y="76806"/>
                  <a:pt x="94806" y="75609"/>
                  <a:pt x="93333" y="75609"/>
                </a:cubicBezTo>
                <a:close/>
                <a:moveTo>
                  <a:pt x="26666" y="63305"/>
                </a:moveTo>
                <a:cubicBezTo>
                  <a:pt x="25193" y="63305"/>
                  <a:pt x="24000" y="64502"/>
                  <a:pt x="24000" y="65979"/>
                </a:cubicBezTo>
                <a:cubicBezTo>
                  <a:pt x="24000" y="67457"/>
                  <a:pt x="25193" y="68654"/>
                  <a:pt x="26666" y="68654"/>
                </a:cubicBezTo>
                <a:lnTo>
                  <a:pt x="93333" y="68654"/>
                </a:lnTo>
                <a:cubicBezTo>
                  <a:pt x="94806" y="68654"/>
                  <a:pt x="96000" y="67457"/>
                  <a:pt x="96000" y="65979"/>
                </a:cubicBezTo>
                <a:cubicBezTo>
                  <a:pt x="96000" y="64502"/>
                  <a:pt x="94806" y="63305"/>
                  <a:pt x="93333" y="63305"/>
                </a:cubicBezTo>
                <a:close/>
                <a:moveTo>
                  <a:pt x="26666" y="51001"/>
                </a:moveTo>
                <a:cubicBezTo>
                  <a:pt x="25193" y="51001"/>
                  <a:pt x="24000" y="52198"/>
                  <a:pt x="24000" y="53675"/>
                </a:cubicBezTo>
                <a:cubicBezTo>
                  <a:pt x="24000" y="55152"/>
                  <a:pt x="25193" y="56350"/>
                  <a:pt x="26666" y="56350"/>
                </a:cubicBezTo>
                <a:lnTo>
                  <a:pt x="93333" y="56350"/>
                </a:lnTo>
                <a:cubicBezTo>
                  <a:pt x="94806" y="56350"/>
                  <a:pt x="96000" y="55152"/>
                  <a:pt x="96000" y="53675"/>
                </a:cubicBezTo>
                <a:cubicBezTo>
                  <a:pt x="96000" y="52198"/>
                  <a:pt x="94806" y="51001"/>
                  <a:pt x="93333" y="51001"/>
                </a:cubicBezTo>
                <a:close/>
                <a:moveTo>
                  <a:pt x="26666" y="38697"/>
                </a:moveTo>
                <a:cubicBezTo>
                  <a:pt x="25193" y="38697"/>
                  <a:pt x="24000" y="39894"/>
                  <a:pt x="24000" y="41371"/>
                </a:cubicBezTo>
                <a:cubicBezTo>
                  <a:pt x="24000" y="42848"/>
                  <a:pt x="25193" y="44046"/>
                  <a:pt x="26666" y="44046"/>
                </a:cubicBezTo>
                <a:lnTo>
                  <a:pt x="93333" y="44046"/>
                </a:lnTo>
                <a:cubicBezTo>
                  <a:pt x="94806" y="44046"/>
                  <a:pt x="96000" y="42848"/>
                  <a:pt x="96000" y="41371"/>
                </a:cubicBezTo>
                <a:cubicBezTo>
                  <a:pt x="96000" y="39894"/>
                  <a:pt x="94806" y="38697"/>
                  <a:pt x="93333" y="38697"/>
                </a:cubicBezTo>
                <a:close/>
                <a:moveTo>
                  <a:pt x="0" y="11366"/>
                </a:moveTo>
                <a:lnTo>
                  <a:pt x="6739" y="11366"/>
                </a:lnTo>
                <a:lnTo>
                  <a:pt x="6739" y="17459"/>
                </a:lnTo>
                <a:cubicBezTo>
                  <a:pt x="6739" y="22260"/>
                  <a:pt x="10619" y="26151"/>
                  <a:pt x="15405" y="26151"/>
                </a:cubicBezTo>
                <a:cubicBezTo>
                  <a:pt x="20192" y="26151"/>
                  <a:pt x="24072" y="22260"/>
                  <a:pt x="24072" y="17459"/>
                </a:cubicBezTo>
                <a:lnTo>
                  <a:pt x="24072" y="11366"/>
                </a:lnTo>
                <a:lnTo>
                  <a:pt x="29716" y="11366"/>
                </a:lnTo>
                <a:lnTo>
                  <a:pt x="29716" y="17459"/>
                </a:lnTo>
                <a:cubicBezTo>
                  <a:pt x="29716" y="22260"/>
                  <a:pt x="33597" y="26151"/>
                  <a:pt x="38383" y="26151"/>
                </a:cubicBezTo>
                <a:cubicBezTo>
                  <a:pt x="43170" y="26151"/>
                  <a:pt x="47050" y="22260"/>
                  <a:pt x="47050" y="17459"/>
                </a:cubicBezTo>
                <a:lnTo>
                  <a:pt x="47050" y="11366"/>
                </a:lnTo>
                <a:lnTo>
                  <a:pt x="52694" y="11366"/>
                </a:lnTo>
                <a:lnTo>
                  <a:pt x="52694" y="17459"/>
                </a:lnTo>
                <a:cubicBezTo>
                  <a:pt x="52694" y="22260"/>
                  <a:pt x="56574" y="26151"/>
                  <a:pt x="61361" y="26151"/>
                </a:cubicBezTo>
                <a:cubicBezTo>
                  <a:pt x="66147" y="26151"/>
                  <a:pt x="70028" y="22260"/>
                  <a:pt x="70028" y="17459"/>
                </a:cubicBezTo>
                <a:lnTo>
                  <a:pt x="70028" y="11366"/>
                </a:lnTo>
                <a:lnTo>
                  <a:pt x="75672" y="11366"/>
                </a:lnTo>
                <a:lnTo>
                  <a:pt x="75672" y="17459"/>
                </a:lnTo>
                <a:cubicBezTo>
                  <a:pt x="75672" y="22260"/>
                  <a:pt x="79552" y="26151"/>
                  <a:pt x="84339" y="26151"/>
                </a:cubicBezTo>
                <a:cubicBezTo>
                  <a:pt x="89125" y="26151"/>
                  <a:pt x="93005" y="22260"/>
                  <a:pt x="93005" y="17459"/>
                </a:cubicBezTo>
                <a:lnTo>
                  <a:pt x="93005" y="11366"/>
                </a:lnTo>
                <a:lnTo>
                  <a:pt x="98650" y="11366"/>
                </a:lnTo>
                <a:lnTo>
                  <a:pt x="98650" y="17459"/>
                </a:lnTo>
                <a:cubicBezTo>
                  <a:pt x="98650" y="22259"/>
                  <a:pt x="102530" y="26151"/>
                  <a:pt x="107316" y="26151"/>
                </a:cubicBezTo>
                <a:cubicBezTo>
                  <a:pt x="112103" y="26151"/>
                  <a:pt x="115983" y="22259"/>
                  <a:pt x="115983" y="17459"/>
                </a:cubicBezTo>
                <a:lnTo>
                  <a:pt x="115983" y="11366"/>
                </a:lnTo>
                <a:lnTo>
                  <a:pt x="120000" y="11366"/>
                </a:lnTo>
                <a:lnTo>
                  <a:pt x="120000" y="120000"/>
                </a:lnTo>
                <a:lnTo>
                  <a:pt x="0" y="120000"/>
                </a:lnTo>
                <a:close/>
                <a:moveTo>
                  <a:pt x="15405" y="0"/>
                </a:moveTo>
                <a:cubicBezTo>
                  <a:pt x="17983" y="0"/>
                  <a:pt x="20072" y="2095"/>
                  <a:pt x="20072" y="4680"/>
                </a:cubicBezTo>
                <a:lnTo>
                  <a:pt x="20072" y="18051"/>
                </a:lnTo>
                <a:cubicBezTo>
                  <a:pt x="20072" y="20636"/>
                  <a:pt x="17983" y="22732"/>
                  <a:pt x="15405" y="22732"/>
                </a:cubicBezTo>
                <a:cubicBezTo>
                  <a:pt x="12828" y="22732"/>
                  <a:pt x="10739" y="20636"/>
                  <a:pt x="10739" y="18051"/>
                </a:cubicBezTo>
                <a:lnTo>
                  <a:pt x="10739" y="4680"/>
                </a:lnTo>
                <a:cubicBezTo>
                  <a:pt x="10739" y="2095"/>
                  <a:pt x="12828" y="0"/>
                  <a:pt x="15405" y="0"/>
                </a:cubicBezTo>
                <a:close/>
                <a:moveTo>
                  <a:pt x="38383" y="0"/>
                </a:moveTo>
                <a:cubicBezTo>
                  <a:pt x="40960" y="0"/>
                  <a:pt x="43050" y="2095"/>
                  <a:pt x="43050" y="4680"/>
                </a:cubicBezTo>
                <a:lnTo>
                  <a:pt x="43050" y="18051"/>
                </a:lnTo>
                <a:cubicBezTo>
                  <a:pt x="43050" y="20636"/>
                  <a:pt x="40960" y="22732"/>
                  <a:pt x="38383" y="22732"/>
                </a:cubicBezTo>
                <a:cubicBezTo>
                  <a:pt x="35806" y="22732"/>
                  <a:pt x="33716" y="20636"/>
                  <a:pt x="33716" y="18051"/>
                </a:cubicBezTo>
                <a:lnTo>
                  <a:pt x="33716" y="4680"/>
                </a:lnTo>
                <a:cubicBezTo>
                  <a:pt x="33716" y="2095"/>
                  <a:pt x="35806" y="0"/>
                  <a:pt x="38383" y="0"/>
                </a:cubicBezTo>
                <a:close/>
                <a:moveTo>
                  <a:pt x="61361" y="0"/>
                </a:moveTo>
                <a:cubicBezTo>
                  <a:pt x="63938" y="0"/>
                  <a:pt x="66028" y="2095"/>
                  <a:pt x="66028" y="4680"/>
                </a:cubicBezTo>
                <a:lnTo>
                  <a:pt x="66028" y="18051"/>
                </a:lnTo>
                <a:cubicBezTo>
                  <a:pt x="66028" y="20636"/>
                  <a:pt x="63938" y="22731"/>
                  <a:pt x="61361" y="22731"/>
                </a:cubicBezTo>
                <a:cubicBezTo>
                  <a:pt x="58784" y="22731"/>
                  <a:pt x="56694" y="20636"/>
                  <a:pt x="56694" y="18051"/>
                </a:cubicBezTo>
                <a:lnTo>
                  <a:pt x="56694" y="4680"/>
                </a:lnTo>
                <a:cubicBezTo>
                  <a:pt x="56694" y="2095"/>
                  <a:pt x="58784" y="0"/>
                  <a:pt x="61361" y="0"/>
                </a:cubicBezTo>
                <a:close/>
                <a:moveTo>
                  <a:pt x="84339" y="0"/>
                </a:moveTo>
                <a:cubicBezTo>
                  <a:pt x="86916" y="0"/>
                  <a:pt x="89005" y="2095"/>
                  <a:pt x="89005" y="4680"/>
                </a:cubicBezTo>
                <a:lnTo>
                  <a:pt x="89005" y="18051"/>
                </a:lnTo>
                <a:cubicBezTo>
                  <a:pt x="89005" y="20636"/>
                  <a:pt x="86916" y="22731"/>
                  <a:pt x="84339" y="22731"/>
                </a:cubicBezTo>
                <a:cubicBezTo>
                  <a:pt x="81761" y="22731"/>
                  <a:pt x="79672" y="20636"/>
                  <a:pt x="79672" y="18051"/>
                </a:cubicBezTo>
                <a:lnTo>
                  <a:pt x="79672" y="4680"/>
                </a:lnTo>
                <a:cubicBezTo>
                  <a:pt x="79672" y="2095"/>
                  <a:pt x="81761" y="0"/>
                  <a:pt x="84339" y="0"/>
                </a:cubicBezTo>
                <a:close/>
                <a:moveTo>
                  <a:pt x="107316" y="0"/>
                </a:moveTo>
                <a:cubicBezTo>
                  <a:pt x="109894" y="0"/>
                  <a:pt x="111983" y="2095"/>
                  <a:pt x="111983" y="4680"/>
                </a:cubicBezTo>
                <a:lnTo>
                  <a:pt x="111983" y="18051"/>
                </a:lnTo>
                <a:cubicBezTo>
                  <a:pt x="111983" y="20636"/>
                  <a:pt x="109894" y="22731"/>
                  <a:pt x="107316" y="22731"/>
                </a:cubicBezTo>
                <a:cubicBezTo>
                  <a:pt x="104739" y="22731"/>
                  <a:pt x="102650" y="20636"/>
                  <a:pt x="102650" y="18051"/>
                </a:cubicBezTo>
                <a:lnTo>
                  <a:pt x="102650" y="4680"/>
                </a:lnTo>
                <a:cubicBezTo>
                  <a:pt x="102650" y="2095"/>
                  <a:pt x="104739" y="0"/>
                  <a:pt x="107316" y="0"/>
                </a:cubicBezTo>
                <a:close/>
              </a:path>
            </a:pathLst>
          </a:custGeom>
          <a:solidFill>
            <a:srgbClr val="1ED4DE"/>
          </a:solidFill>
          <a:ln>
            <a:noFill/>
          </a:ln>
        </p:spPr>
        <p:txBody>
          <a:bodyPr wrap="square" lIns="121868" tIns="60917" rIns="121868" bIns="60917" anchor="ctr" anchorCtr="0">
            <a:noAutofit/>
          </a:bodyPr>
          <a:lstStyle/>
          <a:p>
            <a:pPr algn="ctr" defTabSz="1218895"/>
            <a:endParaRPr sz="2399" kern="0">
              <a:solidFill>
                <a:srgbClr val="FFFFFF"/>
              </a:solidFill>
              <a:latin typeface="Arial"/>
              <a:ea typeface="Arial"/>
              <a:cs typeface="Arial"/>
              <a:sym typeface="Arial"/>
            </a:endParaRPr>
          </a:p>
        </p:txBody>
      </p:sp>
      <p:grpSp>
        <p:nvGrpSpPr>
          <p:cNvPr id="717" name="Shape 717"/>
          <p:cNvGrpSpPr/>
          <p:nvPr/>
        </p:nvGrpSpPr>
        <p:grpSpPr>
          <a:xfrm>
            <a:off x="8560868" y="2378816"/>
            <a:ext cx="3705744" cy="897784"/>
            <a:chOff x="2113657" y="4283315"/>
            <a:chExt cx="3887257" cy="673513"/>
          </a:xfrm>
        </p:grpSpPr>
        <p:sp>
          <p:nvSpPr>
            <p:cNvPr id="718" name="Shape 718"/>
            <p:cNvSpPr txBox="1"/>
            <p:nvPr/>
          </p:nvSpPr>
          <p:spPr>
            <a:xfrm>
              <a:off x="2113657" y="4495163"/>
              <a:ext cx="3887257"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smtClean="0">
                  <a:solidFill>
                    <a:srgbClr val="595959"/>
                  </a:solidFill>
                  <a:latin typeface="Times New Roman" panose="02020603050405020304" pitchFamily="18" charset="0"/>
                  <a:ea typeface="Arial"/>
                  <a:cs typeface="Times New Roman" panose="02020603050405020304" pitchFamily="18" charset="0"/>
                </a:rPr>
                <a:t>N/A</a:t>
              </a:r>
              <a:endParaRPr lang="en"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719" name="Shape 719"/>
            <p:cNvSpPr txBox="1"/>
            <p:nvPr/>
          </p:nvSpPr>
          <p:spPr>
            <a:xfrm>
              <a:off x="2113658" y="4283315"/>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sym typeface="Arial"/>
                </a:rPr>
                <a:t>After sale services/ Guarantee</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grpSp>
        <p:nvGrpSpPr>
          <p:cNvPr id="720" name="Shape 720"/>
          <p:cNvGrpSpPr/>
          <p:nvPr/>
        </p:nvGrpSpPr>
        <p:grpSpPr>
          <a:xfrm>
            <a:off x="8560867" y="4033151"/>
            <a:ext cx="3627958" cy="897784"/>
            <a:chOff x="2113657" y="4283314"/>
            <a:chExt cx="3647460" cy="673513"/>
          </a:xfrm>
        </p:grpSpPr>
        <p:sp>
          <p:nvSpPr>
            <p:cNvPr id="721" name="Shape 721"/>
            <p:cNvSpPr txBox="1"/>
            <p:nvPr/>
          </p:nvSpPr>
          <p:spPr>
            <a:xfrm>
              <a:off x="2113657" y="4495162"/>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pt-BR" sz="1600" kern="0" dirty="0" smtClean="0">
                  <a:solidFill>
                    <a:srgbClr val="595959"/>
                  </a:solidFill>
                  <a:latin typeface="Times New Roman" panose="02020603050405020304" pitchFamily="18" charset="0"/>
                  <a:ea typeface="Arial"/>
                  <a:cs typeface="Times New Roman" panose="02020603050405020304" pitchFamily="18" charset="0"/>
                  <a:sym typeface="Arial"/>
                </a:rPr>
                <a:t>GMP</a:t>
              </a:r>
            </a:p>
            <a:p>
              <a:pPr marL="285750" indent="-285750" defTabSz="1218895">
                <a:buFont typeface="Arial" panose="020B0604020202020204" pitchFamily="34" charset="0"/>
                <a:buChar char="•"/>
              </a:pPr>
              <a:r>
                <a:rPr lang="pt-BR" sz="1600" kern="0" dirty="0" smtClean="0">
                  <a:solidFill>
                    <a:srgbClr val="595959"/>
                  </a:solidFill>
                  <a:latin typeface="Times New Roman" panose="02020603050405020304" pitchFamily="18" charset="0"/>
                  <a:ea typeface="Arial"/>
                  <a:cs typeface="Times New Roman" panose="02020603050405020304" pitchFamily="18" charset="0"/>
                  <a:sym typeface="Arial"/>
                </a:rPr>
                <a:t>CPP</a:t>
              </a:r>
            </a:p>
            <a:p>
              <a:pPr marL="285750" indent="-285750" defTabSz="1218895">
                <a:buFont typeface="Arial" panose="020B0604020202020204" pitchFamily="34" charset="0"/>
                <a:buChar char="•"/>
              </a:pPr>
              <a:r>
                <a:rPr lang="pt-BR" sz="1600" kern="0" dirty="0" smtClean="0">
                  <a:solidFill>
                    <a:srgbClr val="595959"/>
                  </a:solidFill>
                  <a:latin typeface="Times New Roman" panose="02020603050405020304" pitchFamily="18" charset="0"/>
                  <a:ea typeface="Arial"/>
                  <a:cs typeface="Times New Roman" panose="02020603050405020304" pitchFamily="18" charset="0"/>
                  <a:sym typeface="Arial"/>
                </a:rPr>
                <a:t>FSC</a:t>
              </a:r>
              <a:endParaRPr lang="pt-BR"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722" name="Shape 722"/>
            <p:cNvSpPr txBox="1"/>
            <p:nvPr/>
          </p:nvSpPr>
          <p:spPr>
            <a:xfrm>
              <a:off x="2113658" y="4283314"/>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sym typeface="Arial"/>
                </a:rPr>
                <a:t>Standards and legally certificates:</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30" name="Shape 451"/>
          <p:cNvSpPr/>
          <p:nvPr/>
        </p:nvSpPr>
        <p:spPr>
          <a:xfrm rot="1795255">
            <a:off x="8958484" y="273676"/>
            <a:ext cx="356158" cy="656509"/>
          </a:xfrm>
          <a:custGeom>
            <a:avLst/>
            <a:gdLst/>
            <a:ahLst/>
            <a:cxnLst/>
            <a:rect l="0" t="0" r="0" b="0"/>
            <a:pathLst>
              <a:path w="120000" h="120000" extrusionOk="0">
                <a:moveTo>
                  <a:pt x="60041" y="0"/>
                </a:moveTo>
                <a:cubicBezTo>
                  <a:pt x="68312" y="142"/>
                  <a:pt x="77049" y="3617"/>
                  <a:pt x="77802" y="9249"/>
                </a:cubicBezTo>
                <a:cubicBezTo>
                  <a:pt x="79731" y="16341"/>
                  <a:pt x="68983" y="18083"/>
                  <a:pt x="72034" y="26607"/>
                </a:cubicBezTo>
                <a:lnTo>
                  <a:pt x="120000" y="26607"/>
                </a:lnTo>
                <a:lnTo>
                  <a:pt x="120000" y="53320"/>
                </a:lnTo>
                <a:cubicBezTo>
                  <a:pt x="105180" y="54850"/>
                  <a:pt x="101982" y="49006"/>
                  <a:pt x="89415" y="50069"/>
                </a:cubicBezTo>
                <a:cubicBezTo>
                  <a:pt x="79319" y="50489"/>
                  <a:pt x="73089" y="55363"/>
                  <a:pt x="72833" y="59977"/>
                </a:cubicBezTo>
                <a:cubicBezTo>
                  <a:pt x="73004" y="64029"/>
                  <a:pt x="79442" y="70012"/>
                  <a:pt x="91464" y="70060"/>
                </a:cubicBezTo>
                <a:cubicBezTo>
                  <a:pt x="106013" y="69226"/>
                  <a:pt x="103877" y="65247"/>
                  <a:pt x="120000" y="65606"/>
                </a:cubicBezTo>
                <a:lnTo>
                  <a:pt x="120000" y="93541"/>
                </a:lnTo>
                <a:lnTo>
                  <a:pt x="70059" y="93541"/>
                </a:lnTo>
                <a:cubicBezTo>
                  <a:pt x="69329" y="102697"/>
                  <a:pt x="76533" y="101447"/>
                  <a:pt x="78036" y="109608"/>
                </a:cubicBezTo>
                <a:cubicBezTo>
                  <a:pt x="77950" y="116314"/>
                  <a:pt x="67224" y="119904"/>
                  <a:pt x="59959" y="120000"/>
                </a:cubicBezTo>
                <a:cubicBezTo>
                  <a:pt x="51687" y="119857"/>
                  <a:pt x="42950" y="116382"/>
                  <a:pt x="42197" y="110750"/>
                </a:cubicBezTo>
                <a:cubicBezTo>
                  <a:pt x="40279" y="103699"/>
                  <a:pt x="50892" y="101936"/>
                  <a:pt x="47995" y="93541"/>
                </a:cubicBezTo>
                <a:lnTo>
                  <a:pt x="0" y="93541"/>
                </a:lnTo>
                <a:lnTo>
                  <a:pt x="0" y="66075"/>
                </a:lnTo>
                <a:cubicBezTo>
                  <a:pt x="15368" y="64341"/>
                  <a:pt x="18478" y="70364"/>
                  <a:pt x="31219" y="69286"/>
                </a:cubicBezTo>
                <a:cubicBezTo>
                  <a:pt x="41315" y="68866"/>
                  <a:pt x="47545" y="63992"/>
                  <a:pt x="47801" y="59379"/>
                </a:cubicBezTo>
                <a:cubicBezTo>
                  <a:pt x="47631" y="55326"/>
                  <a:pt x="41193" y="49343"/>
                  <a:pt x="29171" y="49296"/>
                </a:cubicBezTo>
                <a:cubicBezTo>
                  <a:pt x="14433" y="50140"/>
                  <a:pt x="16816" y="54212"/>
                  <a:pt x="0" y="53739"/>
                </a:cubicBezTo>
                <a:lnTo>
                  <a:pt x="0" y="26607"/>
                </a:lnTo>
                <a:lnTo>
                  <a:pt x="49932" y="26607"/>
                </a:lnTo>
                <a:cubicBezTo>
                  <a:pt x="50748" y="17288"/>
                  <a:pt x="43474" y="18596"/>
                  <a:pt x="41963" y="10391"/>
                </a:cubicBezTo>
                <a:cubicBezTo>
                  <a:pt x="42049" y="3685"/>
                  <a:pt x="52775" y="95"/>
                  <a:pt x="60041" y="0"/>
                </a:cubicBezTo>
                <a:close/>
              </a:path>
            </a:pathLst>
          </a:custGeom>
          <a:solidFill>
            <a:srgbClr val="F4BD2D"/>
          </a:solidFill>
          <a:ln>
            <a:noFill/>
          </a:ln>
          <a:scene3d>
            <a:camera prst="orthographicFront">
              <a:rot lat="0" lon="0" rev="7200000"/>
            </a:camera>
            <a:lightRig rig="threePt" dir="t"/>
          </a:scene3d>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grpSp>
        <p:nvGrpSpPr>
          <p:cNvPr id="19" name="Shape 717"/>
          <p:cNvGrpSpPr/>
          <p:nvPr/>
        </p:nvGrpSpPr>
        <p:grpSpPr>
          <a:xfrm>
            <a:off x="8560868" y="6013117"/>
            <a:ext cx="3253608" cy="897784"/>
            <a:chOff x="2113657" y="4283315"/>
            <a:chExt cx="3647460" cy="673513"/>
          </a:xfrm>
        </p:grpSpPr>
        <p:sp>
          <p:nvSpPr>
            <p:cNvPr id="21" name="Shape 718"/>
            <p:cNvSpPr txBox="1"/>
            <p:nvPr/>
          </p:nvSpPr>
          <p:spPr>
            <a:xfrm>
              <a:off x="2113657" y="4495163"/>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 </a:t>
              </a: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40.0 </a:t>
              </a: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USD</a:t>
              </a:r>
              <a:endPar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22" name="Shape 719"/>
            <p:cNvSpPr txBox="1"/>
            <p:nvPr/>
          </p:nvSpPr>
          <p:spPr>
            <a:xfrm>
              <a:off x="2113658" y="4283315"/>
              <a:ext cx="3647459" cy="276999"/>
            </a:xfrm>
            <a:prstGeom prst="rect">
              <a:avLst/>
            </a:prstGeom>
            <a:noFill/>
            <a:ln>
              <a:noFill/>
            </a:ln>
          </p:spPr>
          <p:txBody>
            <a:bodyPr wrap="square" lIns="121868" tIns="60917" rIns="121868" bIns="60917" anchor="t" anchorCtr="0">
              <a:noAutofit/>
            </a:bodyPr>
            <a:lstStyle/>
            <a:p>
              <a:pPr defTabSz="1218895"/>
              <a:r>
                <a:rPr lang="en-US" b="1" kern="0" dirty="0" smtClean="0">
                  <a:solidFill>
                    <a:srgbClr val="595959"/>
                  </a:solidFill>
                  <a:latin typeface="Times New Roman" panose="02020603050405020304" pitchFamily="18" charset="0"/>
                  <a:ea typeface="Arial"/>
                  <a:cs typeface="Times New Roman" panose="02020603050405020304" pitchFamily="18" charset="0"/>
                  <a:sym typeface="Arial"/>
                </a:rPr>
                <a:t>Sales’ Price</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24" name="Shape 974"/>
          <p:cNvSpPr/>
          <p:nvPr/>
        </p:nvSpPr>
        <p:spPr>
          <a:xfrm rot="10800000">
            <a:off x="8959685" y="5491253"/>
            <a:ext cx="353751" cy="528546"/>
          </a:xfrm>
          <a:custGeom>
            <a:avLst/>
            <a:gdLst/>
            <a:ahLst/>
            <a:cxnLst/>
            <a:rect l="0" t="0" r="0" b="0"/>
            <a:pathLst>
              <a:path w="120000" h="120000" extrusionOk="0">
                <a:moveTo>
                  <a:pt x="51597" y="50921"/>
                </a:moveTo>
                <a:lnTo>
                  <a:pt x="51597" y="19698"/>
                </a:lnTo>
                <a:cubicBezTo>
                  <a:pt x="47669" y="20191"/>
                  <a:pt x="43916" y="21082"/>
                  <a:pt x="40531" y="22332"/>
                </a:cubicBezTo>
                <a:cubicBezTo>
                  <a:pt x="30598" y="26001"/>
                  <a:pt x="25457" y="32166"/>
                  <a:pt x="27169" y="38355"/>
                </a:cubicBezTo>
                <a:cubicBezTo>
                  <a:pt x="29239" y="46431"/>
                  <a:pt x="39005" y="49155"/>
                  <a:pt x="51597" y="50921"/>
                </a:cubicBezTo>
                <a:close/>
                <a:moveTo>
                  <a:pt x="67852" y="100379"/>
                </a:moveTo>
                <a:cubicBezTo>
                  <a:pt x="71963" y="99887"/>
                  <a:pt x="75901" y="98973"/>
                  <a:pt x="79437" y="97667"/>
                </a:cubicBezTo>
                <a:cubicBezTo>
                  <a:pt x="89370" y="93998"/>
                  <a:pt x="94511" y="87833"/>
                  <a:pt x="92799" y="81644"/>
                </a:cubicBezTo>
                <a:cubicBezTo>
                  <a:pt x="89506" y="73388"/>
                  <a:pt x="79840" y="69732"/>
                  <a:pt x="67852" y="67361"/>
                </a:cubicBezTo>
                <a:close/>
                <a:moveTo>
                  <a:pt x="67852" y="120000"/>
                </a:moveTo>
                <a:lnTo>
                  <a:pt x="51597" y="120000"/>
                </a:lnTo>
                <a:lnTo>
                  <a:pt x="51597" y="114256"/>
                </a:lnTo>
                <a:cubicBezTo>
                  <a:pt x="45417" y="113829"/>
                  <a:pt x="39328" y="112890"/>
                  <a:pt x="33554" y="111448"/>
                </a:cubicBezTo>
                <a:cubicBezTo>
                  <a:pt x="13606" y="106463"/>
                  <a:pt x="696" y="96271"/>
                  <a:pt x="0" y="84958"/>
                </a:cubicBezTo>
                <a:lnTo>
                  <a:pt x="26861" y="84529"/>
                </a:lnTo>
                <a:cubicBezTo>
                  <a:pt x="27245" y="90776"/>
                  <a:pt x="34374" y="96404"/>
                  <a:pt x="45389" y="99156"/>
                </a:cubicBezTo>
                <a:cubicBezTo>
                  <a:pt x="47394" y="99657"/>
                  <a:pt x="49467" y="100048"/>
                  <a:pt x="51597" y="100293"/>
                </a:cubicBezTo>
                <a:lnTo>
                  <a:pt x="51597" y="64682"/>
                </a:lnTo>
                <a:cubicBezTo>
                  <a:pt x="30368" y="61567"/>
                  <a:pt x="7690" y="58004"/>
                  <a:pt x="556" y="40045"/>
                </a:cubicBezTo>
                <a:cubicBezTo>
                  <a:pt x="-2422" y="28913"/>
                  <a:pt x="6883" y="17850"/>
                  <a:pt x="24755" y="11249"/>
                </a:cubicBezTo>
                <a:cubicBezTo>
                  <a:pt x="32832" y="8265"/>
                  <a:pt x="42066" y="6412"/>
                  <a:pt x="51597" y="5737"/>
                </a:cubicBezTo>
                <a:lnTo>
                  <a:pt x="51597" y="0"/>
                </a:lnTo>
                <a:lnTo>
                  <a:pt x="67852" y="0"/>
                </a:lnTo>
                <a:lnTo>
                  <a:pt x="67852" y="5703"/>
                </a:lnTo>
                <a:cubicBezTo>
                  <a:pt x="74209" y="6118"/>
                  <a:pt x="80479" y="7068"/>
                  <a:pt x="86414" y="8551"/>
                </a:cubicBezTo>
                <a:cubicBezTo>
                  <a:pt x="106363" y="13536"/>
                  <a:pt x="119273" y="23728"/>
                  <a:pt x="119969" y="35041"/>
                </a:cubicBezTo>
                <a:lnTo>
                  <a:pt x="93108" y="35470"/>
                </a:lnTo>
                <a:cubicBezTo>
                  <a:pt x="92723" y="29223"/>
                  <a:pt x="85594" y="23595"/>
                  <a:pt x="74579" y="20843"/>
                </a:cubicBezTo>
                <a:cubicBezTo>
                  <a:pt x="72410" y="20301"/>
                  <a:pt x="70160" y="19888"/>
                  <a:pt x="67852" y="19639"/>
                </a:cubicBezTo>
                <a:lnTo>
                  <a:pt x="67852" y="52969"/>
                </a:lnTo>
                <a:cubicBezTo>
                  <a:pt x="88284" y="55535"/>
                  <a:pt x="110482" y="59921"/>
                  <a:pt x="119411" y="79734"/>
                </a:cubicBezTo>
                <a:cubicBezTo>
                  <a:pt x="122511" y="90942"/>
                  <a:pt x="113201" y="102106"/>
                  <a:pt x="95213" y="108750"/>
                </a:cubicBezTo>
                <a:cubicBezTo>
                  <a:pt x="86990" y="111788"/>
                  <a:pt x="77568" y="113654"/>
                  <a:pt x="67852" y="114293"/>
                </a:cubicBezTo>
                <a:close/>
              </a:path>
            </a:pathLst>
          </a:custGeom>
          <a:solidFill>
            <a:schemeClr val="accent3">
              <a:lumMod val="75000"/>
            </a:schemeClr>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dk1"/>
              </a:solidFill>
              <a:latin typeface="Arial"/>
              <a:ea typeface="Arial"/>
              <a:cs typeface="Arial"/>
              <a:sym typeface="Arial"/>
            </a:endParaRPr>
          </a:p>
        </p:txBody>
      </p:sp>
      <p:sp>
        <p:nvSpPr>
          <p:cNvPr id="27" name="Shape 450"/>
          <p:cNvSpPr/>
          <p:nvPr/>
        </p:nvSpPr>
        <p:spPr>
          <a:xfrm>
            <a:off x="8841213" y="3429000"/>
            <a:ext cx="590697" cy="565118"/>
          </a:xfrm>
          <a:custGeom>
            <a:avLst/>
            <a:gdLst/>
            <a:ahLst/>
            <a:cxnLst/>
            <a:rect l="0" t="0" r="0" b="0"/>
            <a:pathLst>
              <a:path w="120000" h="120000" extrusionOk="0">
                <a:moveTo>
                  <a:pt x="65274" y="39473"/>
                </a:moveTo>
                <a:cubicBezTo>
                  <a:pt x="53599" y="36371"/>
                  <a:pt x="41599" y="43242"/>
                  <a:pt x="38470" y="54820"/>
                </a:cubicBezTo>
                <a:cubicBezTo>
                  <a:pt x="35342" y="66398"/>
                  <a:pt x="42270" y="78299"/>
                  <a:pt x="53945" y="81402"/>
                </a:cubicBezTo>
                <a:cubicBezTo>
                  <a:pt x="65620" y="84504"/>
                  <a:pt x="77621" y="77633"/>
                  <a:pt x="80749" y="66055"/>
                </a:cubicBezTo>
                <a:cubicBezTo>
                  <a:pt x="83877" y="54477"/>
                  <a:pt x="76949" y="42576"/>
                  <a:pt x="65274" y="39473"/>
                </a:cubicBezTo>
                <a:close/>
                <a:moveTo>
                  <a:pt x="69168" y="25060"/>
                </a:moveTo>
                <a:cubicBezTo>
                  <a:pt x="88870" y="30296"/>
                  <a:pt x="100561" y="50379"/>
                  <a:pt x="95282" y="69917"/>
                </a:cubicBezTo>
                <a:cubicBezTo>
                  <a:pt x="90003" y="89455"/>
                  <a:pt x="69753" y="101050"/>
                  <a:pt x="50051" y="95815"/>
                </a:cubicBezTo>
                <a:cubicBezTo>
                  <a:pt x="30350" y="90579"/>
                  <a:pt x="18658" y="70496"/>
                  <a:pt x="23937" y="50958"/>
                </a:cubicBezTo>
                <a:cubicBezTo>
                  <a:pt x="29216" y="31420"/>
                  <a:pt x="49467" y="19825"/>
                  <a:pt x="69168" y="25060"/>
                </a:cubicBezTo>
                <a:close/>
                <a:moveTo>
                  <a:pt x="70584" y="19819"/>
                </a:moveTo>
                <a:cubicBezTo>
                  <a:pt x="47964" y="13808"/>
                  <a:pt x="24713" y="27121"/>
                  <a:pt x="18652" y="49554"/>
                </a:cubicBezTo>
                <a:cubicBezTo>
                  <a:pt x="12591" y="71987"/>
                  <a:pt x="26015" y="95045"/>
                  <a:pt x="48635" y="101056"/>
                </a:cubicBezTo>
                <a:cubicBezTo>
                  <a:pt x="71255" y="107067"/>
                  <a:pt x="94506" y="93754"/>
                  <a:pt x="100567" y="71321"/>
                </a:cubicBezTo>
                <a:cubicBezTo>
                  <a:pt x="106628" y="48888"/>
                  <a:pt x="93204" y="25830"/>
                  <a:pt x="70584" y="19819"/>
                </a:cubicBezTo>
                <a:close/>
                <a:moveTo>
                  <a:pt x="120000" y="28418"/>
                </a:moveTo>
                <a:lnTo>
                  <a:pt x="119819" y="29085"/>
                </a:lnTo>
                <a:lnTo>
                  <a:pt x="119636" y="28804"/>
                </a:lnTo>
                <a:close/>
                <a:moveTo>
                  <a:pt x="84120" y="4683"/>
                </a:moveTo>
                <a:lnTo>
                  <a:pt x="83867" y="19572"/>
                </a:lnTo>
                <a:lnTo>
                  <a:pt x="83406" y="19449"/>
                </a:lnTo>
                <a:cubicBezTo>
                  <a:pt x="87163" y="21546"/>
                  <a:pt x="90559" y="24117"/>
                  <a:pt x="93431" y="27166"/>
                </a:cubicBezTo>
                <a:lnTo>
                  <a:pt x="106796" y="23870"/>
                </a:lnTo>
                <a:lnTo>
                  <a:pt x="115363" y="39849"/>
                </a:lnTo>
                <a:lnTo>
                  <a:pt x="105840" y="48364"/>
                </a:lnTo>
                <a:cubicBezTo>
                  <a:pt x="107034" y="52676"/>
                  <a:pt x="107596" y="57191"/>
                  <a:pt x="107394" y="61781"/>
                </a:cubicBezTo>
                <a:lnTo>
                  <a:pt x="119289" y="68330"/>
                </a:lnTo>
                <a:lnTo>
                  <a:pt x="114566" y="85810"/>
                </a:lnTo>
                <a:lnTo>
                  <a:pt x="100132" y="85570"/>
                </a:lnTo>
                <a:cubicBezTo>
                  <a:pt x="98307" y="88594"/>
                  <a:pt x="96096" y="91321"/>
                  <a:pt x="93619" y="93756"/>
                </a:cubicBezTo>
                <a:lnTo>
                  <a:pt x="98359" y="106025"/>
                </a:lnTo>
                <a:lnTo>
                  <a:pt x="83411" y="116405"/>
                </a:lnTo>
                <a:lnTo>
                  <a:pt x="72073" y="106643"/>
                </a:lnTo>
                <a:lnTo>
                  <a:pt x="73453" y="105685"/>
                </a:lnTo>
                <a:cubicBezTo>
                  <a:pt x="69110" y="107079"/>
                  <a:pt x="64517" y="107749"/>
                  <a:pt x="59835" y="107723"/>
                </a:cubicBezTo>
                <a:lnTo>
                  <a:pt x="52963" y="119999"/>
                </a:lnTo>
                <a:lnTo>
                  <a:pt x="35336" y="115316"/>
                </a:lnTo>
                <a:lnTo>
                  <a:pt x="35574" y="101277"/>
                </a:lnTo>
                <a:cubicBezTo>
                  <a:pt x="31839" y="99165"/>
                  <a:pt x="28466" y="96583"/>
                  <a:pt x="25614" y="93529"/>
                </a:cubicBezTo>
                <a:lnTo>
                  <a:pt x="25843" y="94015"/>
                </a:lnTo>
                <a:lnTo>
                  <a:pt x="11102" y="96847"/>
                </a:lnTo>
                <a:lnTo>
                  <a:pt x="3390" y="80445"/>
                </a:lnTo>
                <a:lnTo>
                  <a:pt x="13359" y="72429"/>
                </a:lnTo>
                <a:cubicBezTo>
                  <a:pt x="12295" y="68561"/>
                  <a:pt x="11739" y="64530"/>
                  <a:pt x="11738" y="60428"/>
                </a:cubicBezTo>
                <a:lnTo>
                  <a:pt x="0" y="53965"/>
                </a:lnTo>
                <a:lnTo>
                  <a:pt x="4723" y="36484"/>
                </a:lnTo>
                <a:lnTo>
                  <a:pt x="18174" y="36709"/>
                </a:lnTo>
                <a:cubicBezTo>
                  <a:pt x="19999" y="33515"/>
                  <a:pt x="22203" y="30603"/>
                  <a:pt x="24696" y="27997"/>
                </a:cubicBezTo>
                <a:lnTo>
                  <a:pt x="20190" y="14215"/>
                </a:lnTo>
                <a:lnTo>
                  <a:pt x="35666" y="4625"/>
                </a:lnTo>
                <a:lnTo>
                  <a:pt x="46473" y="14962"/>
                </a:lnTo>
                <a:lnTo>
                  <a:pt x="46365" y="15030"/>
                </a:lnTo>
                <a:cubicBezTo>
                  <a:pt x="50613" y="13704"/>
                  <a:pt x="55098" y="13091"/>
                  <a:pt x="59667" y="13141"/>
                </a:cubicBezTo>
                <a:lnTo>
                  <a:pt x="59206" y="13018"/>
                </a:lnTo>
                <a:lnTo>
                  <a:pt x="66493" y="0"/>
                </a:lnTo>
                <a:close/>
              </a:path>
            </a:pathLst>
          </a:custGeom>
          <a:solidFill>
            <a:srgbClr val="E62949"/>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pic>
        <p:nvPicPr>
          <p:cNvPr id="23" name="Picture 22"/>
          <p:cNvPicPr>
            <a:picLocks noChangeAspect="1"/>
          </p:cNvPicPr>
          <p:nvPr/>
        </p:nvPicPr>
        <p:blipFill rotWithShape="1">
          <a:blip r:embed="rId3">
            <a:extLst>
              <a:ext uri="{28A0092B-C50C-407E-A947-70E740481C1C}">
                <a14:useLocalDpi xmlns:a14="http://schemas.microsoft.com/office/drawing/2010/main" val="0"/>
              </a:ext>
            </a:extLst>
          </a:blip>
          <a:srcRect l="4667" t="5140" r="7333" b="8879"/>
          <a:stretch/>
        </p:blipFill>
        <p:spPr>
          <a:xfrm>
            <a:off x="684212" y="501680"/>
            <a:ext cx="1981200" cy="1380836"/>
          </a:xfrm>
          <a:prstGeom prst="rect">
            <a:avLst/>
          </a:prstGeom>
        </p:spPr>
      </p:pic>
      <p:pic>
        <p:nvPicPr>
          <p:cNvPr id="28" name="Picture 27"/>
          <p:cNvPicPr/>
          <p:nvPr/>
        </p:nvPicPr>
        <p:blipFill rotWithShape="1">
          <a:blip r:embed="rId4" cstate="print">
            <a:extLst>
              <a:ext uri="{28A0092B-C50C-407E-A947-70E740481C1C}">
                <a14:useLocalDpi xmlns:a14="http://schemas.microsoft.com/office/drawing/2010/main" val="0"/>
              </a:ext>
            </a:extLst>
          </a:blip>
          <a:srcRect l="7821" r="4808"/>
          <a:stretch/>
        </p:blipFill>
        <p:spPr>
          <a:xfrm>
            <a:off x="4413796" y="1752600"/>
            <a:ext cx="4042816" cy="3493359"/>
          </a:xfrm>
          <a:prstGeom prst="rect">
            <a:avLst/>
          </a:prstGeom>
        </p:spPr>
      </p:pic>
    </p:spTree>
    <p:extLst>
      <p:ext uri="{BB962C8B-B14F-4D97-AF65-F5344CB8AC3E}">
        <p14:creationId xmlns:p14="http://schemas.microsoft.com/office/powerpoint/2010/main" val="2789706907"/>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704"/>
        <p:cNvGrpSpPr/>
        <p:nvPr/>
      </p:nvGrpSpPr>
      <p:grpSpPr>
        <a:xfrm>
          <a:off x="0" y="0"/>
          <a:ext cx="0" cy="0"/>
          <a:chOff x="0" y="0"/>
          <a:chExt cx="0" cy="0"/>
        </a:xfrm>
      </p:grpSpPr>
      <p:sp>
        <p:nvSpPr>
          <p:cNvPr id="707" name="Shape 707"/>
          <p:cNvSpPr txBox="1"/>
          <p:nvPr/>
        </p:nvSpPr>
        <p:spPr>
          <a:xfrm>
            <a:off x="455612" y="3095236"/>
            <a:ext cx="3505200" cy="3076964"/>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kern="0" dirty="0" smtClean="0">
                <a:solidFill>
                  <a:srgbClr val="3F3F3F"/>
                </a:solidFill>
                <a:latin typeface="Times New Roman" panose="02020603050405020304" pitchFamily="18" charset="0"/>
                <a:ea typeface="Arial"/>
                <a:cs typeface="Times New Roman" panose="02020603050405020304" pitchFamily="18" charset="0"/>
                <a:sym typeface="Arial"/>
              </a:rPr>
              <a:t>Iron Chelating Agent</a:t>
            </a:r>
          </a:p>
          <a:p>
            <a:pPr marL="285750" indent="-285750" defTabSz="1218895">
              <a:buFont typeface="Arial" panose="020B0604020202020204" pitchFamily="34" charset="0"/>
              <a:buChar char="•"/>
            </a:pPr>
            <a:r>
              <a:rPr lang="en-US" kern="0" dirty="0" err="1" smtClean="0">
                <a:solidFill>
                  <a:srgbClr val="3F3F3F"/>
                </a:solidFill>
                <a:latin typeface="Times New Roman" panose="02020603050405020304" pitchFamily="18" charset="0"/>
                <a:ea typeface="Arial"/>
                <a:cs typeface="Times New Roman" panose="02020603050405020304" pitchFamily="18" charset="0"/>
                <a:sym typeface="Arial"/>
              </a:rPr>
              <a:t>Desfonak</a:t>
            </a:r>
            <a:r>
              <a:rPr lang="en-US" kern="0" dirty="0">
                <a:solidFill>
                  <a:srgbClr val="3F3F3F"/>
                </a:solidFill>
                <a:latin typeface="Times New Roman" panose="02020603050405020304" pitchFamily="18" charset="0"/>
                <a:ea typeface="Arial"/>
                <a:cs typeface="Times New Roman" panose="02020603050405020304" pitchFamily="18" charset="0"/>
                <a:sym typeface="Arial"/>
              </a:rPr>
              <a:t>, </a:t>
            </a:r>
            <a:r>
              <a:rPr lang="en-US" kern="0" dirty="0" err="1">
                <a:solidFill>
                  <a:srgbClr val="3F3F3F"/>
                </a:solidFill>
                <a:latin typeface="Times New Roman" panose="02020603050405020304" pitchFamily="18" charset="0"/>
                <a:ea typeface="Arial"/>
                <a:cs typeface="Times New Roman" panose="02020603050405020304" pitchFamily="18" charset="0"/>
                <a:sym typeface="Arial"/>
              </a:rPr>
              <a:t>deferoxamine</a:t>
            </a:r>
            <a:r>
              <a:rPr lang="en-US" kern="0" dirty="0">
                <a:solidFill>
                  <a:srgbClr val="3F3F3F"/>
                </a:solidFill>
                <a:latin typeface="Times New Roman" panose="02020603050405020304" pitchFamily="18" charset="0"/>
                <a:ea typeface="Arial"/>
                <a:cs typeface="Times New Roman" panose="02020603050405020304" pitchFamily="18" charset="0"/>
                <a:sym typeface="Arial"/>
              </a:rPr>
              <a:t> </a:t>
            </a:r>
            <a:r>
              <a:rPr lang="en-US" kern="0" dirty="0" err="1">
                <a:solidFill>
                  <a:srgbClr val="3F3F3F"/>
                </a:solidFill>
                <a:latin typeface="Times New Roman" panose="02020603050405020304" pitchFamily="18" charset="0"/>
                <a:ea typeface="Arial"/>
                <a:cs typeface="Times New Roman" panose="02020603050405020304" pitchFamily="18" charset="0"/>
                <a:sym typeface="Arial"/>
              </a:rPr>
              <a:t>mesylate</a:t>
            </a:r>
            <a:r>
              <a:rPr lang="en-US" kern="0" dirty="0">
                <a:solidFill>
                  <a:srgbClr val="3F3F3F"/>
                </a:solidFill>
                <a:latin typeface="Times New Roman" panose="02020603050405020304" pitchFamily="18" charset="0"/>
                <a:ea typeface="Arial"/>
                <a:cs typeface="Times New Roman" panose="02020603050405020304" pitchFamily="18" charset="0"/>
                <a:sym typeface="Arial"/>
              </a:rPr>
              <a:t> USP, is an iron-chelating agent, available in vials for intramuscular, subcutaneous, and intravenous administration. </a:t>
            </a:r>
          </a:p>
          <a:p>
            <a:pPr marL="285750" indent="-285750" defTabSz="1218895">
              <a:buFont typeface="Arial" panose="020B0604020202020204" pitchFamily="34" charset="0"/>
              <a:buChar char="•"/>
            </a:pPr>
            <a:r>
              <a:rPr lang="en-US" kern="0" dirty="0" err="1" smtClean="0">
                <a:solidFill>
                  <a:srgbClr val="3F3F3F"/>
                </a:solidFill>
                <a:latin typeface="Times New Roman" panose="02020603050405020304" pitchFamily="18" charset="0"/>
                <a:ea typeface="Arial"/>
                <a:cs typeface="Times New Roman" panose="02020603050405020304" pitchFamily="18" charset="0"/>
                <a:sym typeface="Arial"/>
              </a:rPr>
              <a:t>Desfonak</a:t>
            </a:r>
            <a:r>
              <a:rPr lang="en-US" kern="0" dirty="0" smtClean="0">
                <a:solidFill>
                  <a:srgbClr val="3F3F3F"/>
                </a:solidFill>
                <a:latin typeface="Times New Roman" panose="02020603050405020304" pitchFamily="18" charset="0"/>
                <a:ea typeface="Arial"/>
                <a:cs typeface="Times New Roman" panose="02020603050405020304" pitchFamily="18" charset="0"/>
                <a:sym typeface="Arial"/>
              </a:rPr>
              <a:t> </a:t>
            </a:r>
            <a:r>
              <a:rPr lang="en-US" kern="0" dirty="0">
                <a:solidFill>
                  <a:srgbClr val="3F3F3F"/>
                </a:solidFill>
                <a:latin typeface="Times New Roman" panose="02020603050405020304" pitchFamily="18" charset="0"/>
                <a:ea typeface="Arial"/>
                <a:cs typeface="Times New Roman" panose="02020603050405020304" pitchFamily="18" charset="0"/>
                <a:sym typeface="Arial"/>
              </a:rPr>
              <a:t>is supplied as vials containing 500 mg and 2 g of </a:t>
            </a:r>
            <a:r>
              <a:rPr lang="en-US" kern="0" dirty="0" err="1">
                <a:solidFill>
                  <a:srgbClr val="3F3F3F"/>
                </a:solidFill>
                <a:latin typeface="Times New Roman" panose="02020603050405020304" pitchFamily="18" charset="0"/>
                <a:ea typeface="Arial"/>
                <a:cs typeface="Times New Roman" panose="02020603050405020304" pitchFamily="18" charset="0"/>
                <a:sym typeface="Arial"/>
              </a:rPr>
              <a:t>deferoxamine</a:t>
            </a:r>
            <a:r>
              <a:rPr lang="en-US" kern="0" dirty="0">
                <a:solidFill>
                  <a:srgbClr val="3F3F3F"/>
                </a:solidFill>
                <a:latin typeface="Times New Roman" panose="02020603050405020304" pitchFamily="18" charset="0"/>
                <a:ea typeface="Arial"/>
                <a:cs typeface="Times New Roman" panose="02020603050405020304" pitchFamily="18" charset="0"/>
                <a:sym typeface="Arial"/>
              </a:rPr>
              <a:t> </a:t>
            </a:r>
            <a:r>
              <a:rPr lang="en-US" kern="0" dirty="0" err="1">
                <a:solidFill>
                  <a:srgbClr val="3F3F3F"/>
                </a:solidFill>
                <a:latin typeface="Times New Roman" panose="02020603050405020304" pitchFamily="18" charset="0"/>
                <a:ea typeface="Arial"/>
                <a:cs typeface="Times New Roman" panose="02020603050405020304" pitchFamily="18" charset="0"/>
                <a:sym typeface="Arial"/>
              </a:rPr>
              <a:t>mesylate</a:t>
            </a:r>
            <a:r>
              <a:rPr lang="en-US" kern="0" dirty="0">
                <a:solidFill>
                  <a:srgbClr val="3F3F3F"/>
                </a:solidFill>
                <a:latin typeface="Times New Roman" panose="02020603050405020304" pitchFamily="18" charset="0"/>
                <a:ea typeface="Arial"/>
                <a:cs typeface="Times New Roman" panose="02020603050405020304" pitchFamily="18" charset="0"/>
                <a:sym typeface="Arial"/>
              </a:rPr>
              <a:t> USP in sterile, lyophilized form</a:t>
            </a:r>
            <a:r>
              <a:rPr lang="en-US" kern="0" dirty="0" smtClean="0">
                <a:solidFill>
                  <a:srgbClr val="3F3F3F"/>
                </a:solidFill>
                <a:latin typeface="Times New Roman" panose="02020603050405020304" pitchFamily="18" charset="0"/>
                <a:ea typeface="Arial"/>
                <a:cs typeface="Times New Roman" panose="02020603050405020304" pitchFamily="18" charset="0"/>
                <a:sym typeface="Arial"/>
              </a:rPr>
              <a:t>.</a:t>
            </a:r>
          </a:p>
        </p:txBody>
      </p:sp>
      <p:sp>
        <p:nvSpPr>
          <p:cNvPr id="708" name="Shape 708"/>
          <p:cNvSpPr txBox="1"/>
          <p:nvPr/>
        </p:nvSpPr>
        <p:spPr>
          <a:xfrm>
            <a:off x="531812" y="2438459"/>
            <a:ext cx="4267200" cy="533341"/>
          </a:xfrm>
          <a:prstGeom prst="rect">
            <a:avLst/>
          </a:prstGeom>
          <a:noFill/>
          <a:ln>
            <a:noFill/>
          </a:ln>
        </p:spPr>
        <p:txBody>
          <a:bodyPr wrap="square" lIns="121868" tIns="60917" rIns="121868" bIns="60917" anchor="t" anchorCtr="0">
            <a:noAutofit/>
          </a:bodyPr>
          <a:lstStyle/>
          <a:p>
            <a:pPr defTabSz="1218895"/>
            <a:r>
              <a:rPr lang="en-US" sz="2400" b="1" kern="0" dirty="0" err="1" smtClean="0">
                <a:solidFill>
                  <a:srgbClr val="3F3F3F"/>
                </a:solidFill>
                <a:ea typeface="Arial"/>
                <a:cs typeface="Arial"/>
              </a:rPr>
              <a:t>Desfonak</a:t>
            </a:r>
            <a:r>
              <a:rPr lang="en-US" sz="2400" b="1" kern="0" baseline="30000" dirty="0" smtClean="0">
                <a:solidFill>
                  <a:srgbClr val="3F3F3F"/>
                </a:solidFill>
                <a:ea typeface="Arial"/>
                <a:cs typeface="Arial"/>
              </a:rPr>
              <a:t>®</a:t>
            </a:r>
            <a:endParaRPr lang="en" sz="2400" b="1" kern="0" baseline="30000" dirty="0">
              <a:solidFill>
                <a:srgbClr val="3F3F3F"/>
              </a:solidFill>
              <a:ea typeface="Arial"/>
              <a:cs typeface="Arial"/>
              <a:sym typeface="Arial"/>
            </a:endParaRPr>
          </a:p>
          <a:p>
            <a:pPr defTabSz="1218895"/>
            <a:endParaRPr lang="en" sz="2400" b="1" kern="0" dirty="0">
              <a:solidFill>
                <a:srgbClr val="3F3F3F"/>
              </a:solidFill>
              <a:ea typeface="Arial"/>
              <a:cs typeface="Arial"/>
              <a:sym typeface="Arial"/>
            </a:endParaRPr>
          </a:p>
        </p:txBody>
      </p:sp>
      <p:grpSp>
        <p:nvGrpSpPr>
          <p:cNvPr id="711" name="Shape 711"/>
          <p:cNvGrpSpPr/>
          <p:nvPr/>
        </p:nvGrpSpPr>
        <p:grpSpPr>
          <a:xfrm>
            <a:off x="8560868" y="832749"/>
            <a:ext cx="3400944" cy="897785"/>
            <a:chOff x="2113657" y="4283314"/>
            <a:chExt cx="3647460" cy="673514"/>
          </a:xfrm>
        </p:grpSpPr>
        <p:sp>
          <p:nvSpPr>
            <p:cNvPr id="712" name="Shape 712"/>
            <p:cNvSpPr txBox="1"/>
            <p:nvPr/>
          </p:nvSpPr>
          <p:spPr>
            <a:xfrm>
              <a:off x="2113657" y="4495163"/>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1,240,000 </a:t>
              </a: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Packages (</a:t>
              </a: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Per </a:t>
              </a: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Month)</a:t>
              </a:r>
              <a:endParaRPr lang="en"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713" name="Shape 713"/>
            <p:cNvSpPr txBox="1"/>
            <p:nvPr/>
          </p:nvSpPr>
          <p:spPr>
            <a:xfrm>
              <a:off x="2113658" y="4283314"/>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rPr>
                <a:t>Production capacity</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715" name="Shape 715"/>
          <p:cNvSpPr/>
          <p:nvPr/>
        </p:nvSpPr>
        <p:spPr>
          <a:xfrm>
            <a:off x="8913812" y="1882516"/>
            <a:ext cx="445583" cy="444279"/>
          </a:xfrm>
          <a:custGeom>
            <a:avLst/>
            <a:gdLst/>
            <a:ahLst/>
            <a:cxnLst/>
            <a:rect l="0" t="0" r="0" b="0"/>
            <a:pathLst>
              <a:path w="120000" h="120000" extrusionOk="0">
                <a:moveTo>
                  <a:pt x="26666" y="100217"/>
                </a:moveTo>
                <a:cubicBezTo>
                  <a:pt x="25193" y="100217"/>
                  <a:pt x="24000" y="101415"/>
                  <a:pt x="24000" y="102892"/>
                </a:cubicBezTo>
                <a:cubicBezTo>
                  <a:pt x="24000" y="104369"/>
                  <a:pt x="25193" y="105566"/>
                  <a:pt x="26666" y="105566"/>
                </a:cubicBezTo>
                <a:lnTo>
                  <a:pt x="93333" y="105566"/>
                </a:lnTo>
                <a:cubicBezTo>
                  <a:pt x="94806" y="105566"/>
                  <a:pt x="96000" y="104369"/>
                  <a:pt x="96000" y="102892"/>
                </a:cubicBezTo>
                <a:cubicBezTo>
                  <a:pt x="96000" y="101415"/>
                  <a:pt x="94806" y="100217"/>
                  <a:pt x="93333" y="100217"/>
                </a:cubicBezTo>
                <a:close/>
                <a:moveTo>
                  <a:pt x="26666" y="87913"/>
                </a:moveTo>
                <a:cubicBezTo>
                  <a:pt x="25193" y="87913"/>
                  <a:pt x="24000" y="89111"/>
                  <a:pt x="24000" y="90588"/>
                </a:cubicBezTo>
                <a:cubicBezTo>
                  <a:pt x="24000" y="92065"/>
                  <a:pt x="25193" y="93262"/>
                  <a:pt x="26666" y="93262"/>
                </a:cubicBezTo>
                <a:lnTo>
                  <a:pt x="93333" y="93262"/>
                </a:lnTo>
                <a:cubicBezTo>
                  <a:pt x="94806" y="93262"/>
                  <a:pt x="96000" y="92065"/>
                  <a:pt x="96000" y="90588"/>
                </a:cubicBezTo>
                <a:cubicBezTo>
                  <a:pt x="96000" y="89111"/>
                  <a:pt x="94806" y="87913"/>
                  <a:pt x="93333" y="87913"/>
                </a:cubicBezTo>
                <a:close/>
                <a:moveTo>
                  <a:pt x="26666" y="75609"/>
                </a:moveTo>
                <a:cubicBezTo>
                  <a:pt x="25193" y="75609"/>
                  <a:pt x="24000" y="76806"/>
                  <a:pt x="24000" y="78284"/>
                </a:cubicBezTo>
                <a:cubicBezTo>
                  <a:pt x="24000" y="79761"/>
                  <a:pt x="25193" y="80958"/>
                  <a:pt x="26666" y="80958"/>
                </a:cubicBezTo>
                <a:lnTo>
                  <a:pt x="93333" y="80958"/>
                </a:lnTo>
                <a:cubicBezTo>
                  <a:pt x="94806" y="80958"/>
                  <a:pt x="96000" y="79761"/>
                  <a:pt x="96000" y="78284"/>
                </a:cubicBezTo>
                <a:cubicBezTo>
                  <a:pt x="96000" y="76806"/>
                  <a:pt x="94806" y="75609"/>
                  <a:pt x="93333" y="75609"/>
                </a:cubicBezTo>
                <a:close/>
                <a:moveTo>
                  <a:pt x="26666" y="63305"/>
                </a:moveTo>
                <a:cubicBezTo>
                  <a:pt x="25193" y="63305"/>
                  <a:pt x="24000" y="64502"/>
                  <a:pt x="24000" y="65979"/>
                </a:cubicBezTo>
                <a:cubicBezTo>
                  <a:pt x="24000" y="67457"/>
                  <a:pt x="25193" y="68654"/>
                  <a:pt x="26666" y="68654"/>
                </a:cubicBezTo>
                <a:lnTo>
                  <a:pt x="93333" y="68654"/>
                </a:lnTo>
                <a:cubicBezTo>
                  <a:pt x="94806" y="68654"/>
                  <a:pt x="96000" y="67457"/>
                  <a:pt x="96000" y="65979"/>
                </a:cubicBezTo>
                <a:cubicBezTo>
                  <a:pt x="96000" y="64502"/>
                  <a:pt x="94806" y="63305"/>
                  <a:pt x="93333" y="63305"/>
                </a:cubicBezTo>
                <a:close/>
                <a:moveTo>
                  <a:pt x="26666" y="51001"/>
                </a:moveTo>
                <a:cubicBezTo>
                  <a:pt x="25193" y="51001"/>
                  <a:pt x="24000" y="52198"/>
                  <a:pt x="24000" y="53675"/>
                </a:cubicBezTo>
                <a:cubicBezTo>
                  <a:pt x="24000" y="55152"/>
                  <a:pt x="25193" y="56350"/>
                  <a:pt x="26666" y="56350"/>
                </a:cubicBezTo>
                <a:lnTo>
                  <a:pt x="93333" y="56350"/>
                </a:lnTo>
                <a:cubicBezTo>
                  <a:pt x="94806" y="56350"/>
                  <a:pt x="96000" y="55152"/>
                  <a:pt x="96000" y="53675"/>
                </a:cubicBezTo>
                <a:cubicBezTo>
                  <a:pt x="96000" y="52198"/>
                  <a:pt x="94806" y="51001"/>
                  <a:pt x="93333" y="51001"/>
                </a:cubicBezTo>
                <a:close/>
                <a:moveTo>
                  <a:pt x="26666" y="38697"/>
                </a:moveTo>
                <a:cubicBezTo>
                  <a:pt x="25193" y="38697"/>
                  <a:pt x="24000" y="39894"/>
                  <a:pt x="24000" y="41371"/>
                </a:cubicBezTo>
                <a:cubicBezTo>
                  <a:pt x="24000" y="42848"/>
                  <a:pt x="25193" y="44046"/>
                  <a:pt x="26666" y="44046"/>
                </a:cubicBezTo>
                <a:lnTo>
                  <a:pt x="93333" y="44046"/>
                </a:lnTo>
                <a:cubicBezTo>
                  <a:pt x="94806" y="44046"/>
                  <a:pt x="96000" y="42848"/>
                  <a:pt x="96000" y="41371"/>
                </a:cubicBezTo>
                <a:cubicBezTo>
                  <a:pt x="96000" y="39894"/>
                  <a:pt x="94806" y="38697"/>
                  <a:pt x="93333" y="38697"/>
                </a:cubicBezTo>
                <a:close/>
                <a:moveTo>
                  <a:pt x="0" y="11366"/>
                </a:moveTo>
                <a:lnTo>
                  <a:pt x="6739" y="11366"/>
                </a:lnTo>
                <a:lnTo>
                  <a:pt x="6739" y="17459"/>
                </a:lnTo>
                <a:cubicBezTo>
                  <a:pt x="6739" y="22260"/>
                  <a:pt x="10619" y="26151"/>
                  <a:pt x="15405" y="26151"/>
                </a:cubicBezTo>
                <a:cubicBezTo>
                  <a:pt x="20192" y="26151"/>
                  <a:pt x="24072" y="22260"/>
                  <a:pt x="24072" y="17459"/>
                </a:cubicBezTo>
                <a:lnTo>
                  <a:pt x="24072" y="11366"/>
                </a:lnTo>
                <a:lnTo>
                  <a:pt x="29716" y="11366"/>
                </a:lnTo>
                <a:lnTo>
                  <a:pt x="29716" y="17459"/>
                </a:lnTo>
                <a:cubicBezTo>
                  <a:pt x="29716" y="22260"/>
                  <a:pt x="33597" y="26151"/>
                  <a:pt x="38383" y="26151"/>
                </a:cubicBezTo>
                <a:cubicBezTo>
                  <a:pt x="43170" y="26151"/>
                  <a:pt x="47050" y="22260"/>
                  <a:pt x="47050" y="17459"/>
                </a:cubicBezTo>
                <a:lnTo>
                  <a:pt x="47050" y="11366"/>
                </a:lnTo>
                <a:lnTo>
                  <a:pt x="52694" y="11366"/>
                </a:lnTo>
                <a:lnTo>
                  <a:pt x="52694" y="17459"/>
                </a:lnTo>
                <a:cubicBezTo>
                  <a:pt x="52694" y="22260"/>
                  <a:pt x="56574" y="26151"/>
                  <a:pt x="61361" y="26151"/>
                </a:cubicBezTo>
                <a:cubicBezTo>
                  <a:pt x="66147" y="26151"/>
                  <a:pt x="70028" y="22260"/>
                  <a:pt x="70028" y="17459"/>
                </a:cubicBezTo>
                <a:lnTo>
                  <a:pt x="70028" y="11366"/>
                </a:lnTo>
                <a:lnTo>
                  <a:pt x="75672" y="11366"/>
                </a:lnTo>
                <a:lnTo>
                  <a:pt x="75672" y="17459"/>
                </a:lnTo>
                <a:cubicBezTo>
                  <a:pt x="75672" y="22260"/>
                  <a:pt x="79552" y="26151"/>
                  <a:pt x="84339" y="26151"/>
                </a:cubicBezTo>
                <a:cubicBezTo>
                  <a:pt x="89125" y="26151"/>
                  <a:pt x="93005" y="22260"/>
                  <a:pt x="93005" y="17459"/>
                </a:cubicBezTo>
                <a:lnTo>
                  <a:pt x="93005" y="11366"/>
                </a:lnTo>
                <a:lnTo>
                  <a:pt x="98650" y="11366"/>
                </a:lnTo>
                <a:lnTo>
                  <a:pt x="98650" y="17459"/>
                </a:lnTo>
                <a:cubicBezTo>
                  <a:pt x="98650" y="22259"/>
                  <a:pt x="102530" y="26151"/>
                  <a:pt x="107316" y="26151"/>
                </a:cubicBezTo>
                <a:cubicBezTo>
                  <a:pt x="112103" y="26151"/>
                  <a:pt x="115983" y="22259"/>
                  <a:pt x="115983" y="17459"/>
                </a:cubicBezTo>
                <a:lnTo>
                  <a:pt x="115983" y="11366"/>
                </a:lnTo>
                <a:lnTo>
                  <a:pt x="120000" y="11366"/>
                </a:lnTo>
                <a:lnTo>
                  <a:pt x="120000" y="120000"/>
                </a:lnTo>
                <a:lnTo>
                  <a:pt x="0" y="120000"/>
                </a:lnTo>
                <a:close/>
                <a:moveTo>
                  <a:pt x="15405" y="0"/>
                </a:moveTo>
                <a:cubicBezTo>
                  <a:pt x="17983" y="0"/>
                  <a:pt x="20072" y="2095"/>
                  <a:pt x="20072" y="4680"/>
                </a:cubicBezTo>
                <a:lnTo>
                  <a:pt x="20072" y="18051"/>
                </a:lnTo>
                <a:cubicBezTo>
                  <a:pt x="20072" y="20636"/>
                  <a:pt x="17983" y="22732"/>
                  <a:pt x="15405" y="22732"/>
                </a:cubicBezTo>
                <a:cubicBezTo>
                  <a:pt x="12828" y="22732"/>
                  <a:pt x="10739" y="20636"/>
                  <a:pt x="10739" y="18051"/>
                </a:cubicBezTo>
                <a:lnTo>
                  <a:pt x="10739" y="4680"/>
                </a:lnTo>
                <a:cubicBezTo>
                  <a:pt x="10739" y="2095"/>
                  <a:pt x="12828" y="0"/>
                  <a:pt x="15405" y="0"/>
                </a:cubicBezTo>
                <a:close/>
                <a:moveTo>
                  <a:pt x="38383" y="0"/>
                </a:moveTo>
                <a:cubicBezTo>
                  <a:pt x="40960" y="0"/>
                  <a:pt x="43050" y="2095"/>
                  <a:pt x="43050" y="4680"/>
                </a:cubicBezTo>
                <a:lnTo>
                  <a:pt x="43050" y="18051"/>
                </a:lnTo>
                <a:cubicBezTo>
                  <a:pt x="43050" y="20636"/>
                  <a:pt x="40960" y="22732"/>
                  <a:pt x="38383" y="22732"/>
                </a:cubicBezTo>
                <a:cubicBezTo>
                  <a:pt x="35806" y="22732"/>
                  <a:pt x="33716" y="20636"/>
                  <a:pt x="33716" y="18051"/>
                </a:cubicBezTo>
                <a:lnTo>
                  <a:pt x="33716" y="4680"/>
                </a:lnTo>
                <a:cubicBezTo>
                  <a:pt x="33716" y="2095"/>
                  <a:pt x="35806" y="0"/>
                  <a:pt x="38383" y="0"/>
                </a:cubicBezTo>
                <a:close/>
                <a:moveTo>
                  <a:pt x="61361" y="0"/>
                </a:moveTo>
                <a:cubicBezTo>
                  <a:pt x="63938" y="0"/>
                  <a:pt x="66028" y="2095"/>
                  <a:pt x="66028" y="4680"/>
                </a:cubicBezTo>
                <a:lnTo>
                  <a:pt x="66028" y="18051"/>
                </a:lnTo>
                <a:cubicBezTo>
                  <a:pt x="66028" y="20636"/>
                  <a:pt x="63938" y="22731"/>
                  <a:pt x="61361" y="22731"/>
                </a:cubicBezTo>
                <a:cubicBezTo>
                  <a:pt x="58784" y="22731"/>
                  <a:pt x="56694" y="20636"/>
                  <a:pt x="56694" y="18051"/>
                </a:cubicBezTo>
                <a:lnTo>
                  <a:pt x="56694" y="4680"/>
                </a:lnTo>
                <a:cubicBezTo>
                  <a:pt x="56694" y="2095"/>
                  <a:pt x="58784" y="0"/>
                  <a:pt x="61361" y="0"/>
                </a:cubicBezTo>
                <a:close/>
                <a:moveTo>
                  <a:pt x="84339" y="0"/>
                </a:moveTo>
                <a:cubicBezTo>
                  <a:pt x="86916" y="0"/>
                  <a:pt x="89005" y="2095"/>
                  <a:pt x="89005" y="4680"/>
                </a:cubicBezTo>
                <a:lnTo>
                  <a:pt x="89005" y="18051"/>
                </a:lnTo>
                <a:cubicBezTo>
                  <a:pt x="89005" y="20636"/>
                  <a:pt x="86916" y="22731"/>
                  <a:pt x="84339" y="22731"/>
                </a:cubicBezTo>
                <a:cubicBezTo>
                  <a:pt x="81761" y="22731"/>
                  <a:pt x="79672" y="20636"/>
                  <a:pt x="79672" y="18051"/>
                </a:cubicBezTo>
                <a:lnTo>
                  <a:pt x="79672" y="4680"/>
                </a:lnTo>
                <a:cubicBezTo>
                  <a:pt x="79672" y="2095"/>
                  <a:pt x="81761" y="0"/>
                  <a:pt x="84339" y="0"/>
                </a:cubicBezTo>
                <a:close/>
                <a:moveTo>
                  <a:pt x="107316" y="0"/>
                </a:moveTo>
                <a:cubicBezTo>
                  <a:pt x="109894" y="0"/>
                  <a:pt x="111983" y="2095"/>
                  <a:pt x="111983" y="4680"/>
                </a:cubicBezTo>
                <a:lnTo>
                  <a:pt x="111983" y="18051"/>
                </a:lnTo>
                <a:cubicBezTo>
                  <a:pt x="111983" y="20636"/>
                  <a:pt x="109894" y="22731"/>
                  <a:pt x="107316" y="22731"/>
                </a:cubicBezTo>
                <a:cubicBezTo>
                  <a:pt x="104739" y="22731"/>
                  <a:pt x="102650" y="20636"/>
                  <a:pt x="102650" y="18051"/>
                </a:cubicBezTo>
                <a:lnTo>
                  <a:pt x="102650" y="4680"/>
                </a:lnTo>
                <a:cubicBezTo>
                  <a:pt x="102650" y="2095"/>
                  <a:pt x="104739" y="0"/>
                  <a:pt x="107316" y="0"/>
                </a:cubicBezTo>
                <a:close/>
              </a:path>
            </a:pathLst>
          </a:custGeom>
          <a:solidFill>
            <a:srgbClr val="1ED4DE"/>
          </a:solidFill>
          <a:ln>
            <a:noFill/>
          </a:ln>
        </p:spPr>
        <p:txBody>
          <a:bodyPr wrap="square" lIns="121868" tIns="60917" rIns="121868" bIns="60917" anchor="ctr" anchorCtr="0">
            <a:noAutofit/>
          </a:bodyPr>
          <a:lstStyle/>
          <a:p>
            <a:pPr algn="ctr" defTabSz="1218895"/>
            <a:endParaRPr sz="2399" kern="0">
              <a:solidFill>
                <a:srgbClr val="FFFFFF"/>
              </a:solidFill>
              <a:latin typeface="Arial"/>
              <a:ea typeface="Arial"/>
              <a:cs typeface="Arial"/>
              <a:sym typeface="Arial"/>
            </a:endParaRPr>
          </a:p>
        </p:txBody>
      </p:sp>
      <p:grpSp>
        <p:nvGrpSpPr>
          <p:cNvPr id="717" name="Shape 717"/>
          <p:cNvGrpSpPr/>
          <p:nvPr/>
        </p:nvGrpSpPr>
        <p:grpSpPr>
          <a:xfrm>
            <a:off x="8560868" y="2378816"/>
            <a:ext cx="3705744" cy="897784"/>
            <a:chOff x="2113657" y="4283315"/>
            <a:chExt cx="3887257" cy="673513"/>
          </a:xfrm>
        </p:grpSpPr>
        <p:sp>
          <p:nvSpPr>
            <p:cNvPr id="718" name="Shape 718"/>
            <p:cNvSpPr txBox="1"/>
            <p:nvPr/>
          </p:nvSpPr>
          <p:spPr>
            <a:xfrm>
              <a:off x="2113657" y="4495163"/>
              <a:ext cx="3887257"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smtClean="0">
                  <a:solidFill>
                    <a:srgbClr val="595959"/>
                  </a:solidFill>
                  <a:latin typeface="Times New Roman" panose="02020603050405020304" pitchFamily="18" charset="0"/>
                  <a:ea typeface="Arial"/>
                  <a:cs typeface="Times New Roman" panose="02020603050405020304" pitchFamily="18" charset="0"/>
                </a:rPr>
                <a:t>N/A</a:t>
              </a:r>
              <a:endParaRPr lang="en"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719" name="Shape 719"/>
            <p:cNvSpPr txBox="1"/>
            <p:nvPr/>
          </p:nvSpPr>
          <p:spPr>
            <a:xfrm>
              <a:off x="2113658" y="4283315"/>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sym typeface="Arial"/>
                </a:rPr>
                <a:t>After sale services/ Guarantee</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grpSp>
        <p:nvGrpSpPr>
          <p:cNvPr id="720" name="Shape 720"/>
          <p:cNvGrpSpPr/>
          <p:nvPr/>
        </p:nvGrpSpPr>
        <p:grpSpPr>
          <a:xfrm>
            <a:off x="8560867" y="4033151"/>
            <a:ext cx="3627958" cy="897784"/>
            <a:chOff x="2113657" y="4283314"/>
            <a:chExt cx="3647460" cy="673513"/>
          </a:xfrm>
        </p:grpSpPr>
        <p:sp>
          <p:nvSpPr>
            <p:cNvPr id="721" name="Shape 721"/>
            <p:cNvSpPr txBox="1"/>
            <p:nvPr/>
          </p:nvSpPr>
          <p:spPr>
            <a:xfrm>
              <a:off x="2113657" y="4495162"/>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pt-BR" sz="1600" kern="0" dirty="0" smtClean="0">
                  <a:solidFill>
                    <a:srgbClr val="595959"/>
                  </a:solidFill>
                  <a:latin typeface="Times New Roman" panose="02020603050405020304" pitchFamily="18" charset="0"/>
                  <a:ea typeface="Arial"/>
                  <a:cs typeface="Times New Roman" panose="02020603050405020304" pitchFamily="18" charset="0"/>
                  <a:sym typeface="Arial"/>
                </a:rPr>
                <a:t>GMP</a:t>
              </a:r>
            </a:p>
            <a:p>
              <a:pPr marL="285750" indent="-285750" defTabSz="1218895">
                <a:buFont typeface="Arial" panose="020B0604020202020204" pitchFamily="34" charset="0"/>
                <a:buChar char="•"/>
              </a:pPr>
              <a:r>
                <a:rPr lang="pt-BR" sz="1600" kern="0" dirty="0" smtClean="0">
                  <a:solidFill>
                    <a:srgbClr val="595959"/>
                  </a:solidFill>
                  <a:latin typeface="Times New Roman" panose="02020603050405020304" pitchFamily="18" charset="0"/>
                  <a:ea typeface="Arial"/>
                  <a:cs typeface="Times New Roman" panose="02020603050405020304" pitchFamily="18" charset="0"/>
                  <a:sym typeface="Arial"/>
                </a:rPr>
                <a:t>CPP</a:t>
              </a:r>
            </a:p>
            <a:p>
              <a:pPr marL="285750" indent="-285750" defTabSz="1218895">
                <a:buFont typeface="Arial" panose="020B0604020202020204" pitchFamily="34" charset="0"/>
                <a:buChar char="•"/>
              </a:pPr>
              <a:r>
                <a:rPr lang="pt-BR" sz="1600" kern="0" dirty="0" smtClean="0">
                  <a:solidFill>
                    <a:srgbClr val="595959"/>
                  </a:solidFill>
                  <a:latin typeface="Times New Roman" panose="02020603050405020304" pitchFamily="18" charset="0"/>
                  <a:ea typeface="Arial"/>
                  <a:cs typeface="Times New Roman" panose="02020603050405020304" pitchFamily="18" charset="0"/>
                  <a:sym typeface="Arial"/>
                </a:rPr>
                <a:t>FSC</a:t>
              </a:r>
              <a:endParaRPr lang="pt-BR"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722" name="Shape 722"/>
            <p:cNvSpPr txBox="1"/>
            <p:nvPr/>
          </p:nvSpPr>
          <p:spPr>
            <a:xfrm>
              <a:off x="2113658" y="4283314"/>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sym typeface="Arial"/>
                </a:rPr>
                <a:t>Standards and legally certificates:</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30" name="Shape 451"/>
          <p:cNvSpPr/>
          <p:nvPr/>
        </p:nvSpPr>
        <p:spPr>
          <a:xfrm rot="1795255">
            <a:off x="8958484" y="273676"/>
            <a:ext cx="356158" cy="656509"/>
          </a:xfrm>
          <a:custGeom>
            <a:avLst/>
            <a:gdLst/>
            <a:ahLst/>
            <a:cxnLst/>
            <a:rect l="0" t="0" r="0" b="0"/>
            <a:pathLst>
              <a:path w="120000" h="120000" extrusionOk="0">
                <a:moveTo>
                  <a:pt x="60041" y="0"/>
                </a:moveTo>
                <a:cubicBezTo>
                  <a:pt x="68312" y="142"/>
                  <a:pt x="77049" y="3617"/>
                  <a:pt x="77802" y="9249"/>
                </a:cubicBezTo>
                <a:cubicBezTo>
                  <a:pt x="79731" y="16341"/>
                  <a:pt x="68983" y="18083"/>
                  <a:pt x="72034" y="26607"/>
                </a:cubicBezTo>
                <a:lnTo>
                  <a:pt x="120000" y="26607"/>
                </a:lnTo>
                <a:lnTo>
                  <a:pt x="120000" y="53320"/>
                </a:lnTo>
                <a:cubicBezTo>
                  <a:pt x="105180" y="54850"/>
                  <a:pt x="101982" y="49006"/>
                  <a:pt x="89415" y="50069"/>
                </a:cubicBezTo>
                <a:cubicBezTo>
                  <a:pt x="79319" y="50489"/>
                  <a:pt x="73089" y="55363"/>
                  <a:pt x="72833" y="59977"/>
                </a:cubicBezTo>
                <a:cubicBezTo>
                  <a:pt x="73004" y="64029"/>
                  <a:pt x="79442" y="70012"/>
                  <a:pt x="91464" y="70060"/>
                </a:cubicBezTo>
                <a:cubicBezTo>
                  <a:pt x="106013" y="69226"/>
                  <a:pt x="103877" y="65247"/>
                  <a:pt x="120000" y="65606"/>
                </a:cubicBezTo>
                <a:lnTo>
                  <a:pt x="120000" y="93541"/>
                </a:lnTo>
                <a:lnTo>
                  <a:pt x="70059" y="93541"/>
                </a:lnTo>
                <a:cubicBezTo>
                  <a:pt x="69329" y="102697"/>
                  <a:pt x="76533" y="101447"/>
                  <a:pt x="78036" y="109608"/>
                </a:cubicBezTo>
                <a:cubicBezTo>
                  <a:pt x="77950" y="116314"/>
                  <a:pt x="67224" y="119904"/>
                  <a:pt x="59959" y="120000"/>
                </a:cubicBezTo>
                <a:cubicBezTo>
                  <a:pt x="51687" y="119857"/>
                  <a:pt x="42950" y="116382"/>
                  <a:pt x="42197" y="110750"/>
                </a:cubicBezTo>
                <a:cubicBezTo>
                  <a:pt x="40279" y="103699"/>
                  <a:pt x="50892" y="101936"/>
                  <a:pt x="47995" y="93541"/>
                </a:cubicBezTo>
                <a:lnTo>
                  <a:pt x="0" y="93541"/>
                </a:lnTo>
                <a:lnTo>
                  <a:pt x="0" y="66075"/>
                </a:lnTo>
                <a:cubicBezTo>
                  <a:pt x="15368" y="64341"/>
                  <a:pt x="18478" y="70364"/>
                  <a:pt x="31219" y="69286"/>
                </a:cubicBezTo>
                <a:cubicBezTo>
                  <a:pt x="41315" y="68866"/>
                  <a:pt x="47545" y="63992"/>
                  <a:pt x="47801" y="59379"/>
                </a:cubicBezTo>
                <a:cubicBezTo>
                  <a:pt x="47631" y="55326"/>
                  <a:pt x="41193" y="49343"/>
                  <a:pt x="29171" y="49296"/>
                </a:cubicBezTo>
                <a:cubicBezTo>
                  <a:pt x="14433" y="50140"/>
                  <a:pt x="16816" y="54212"/>
                  <a:pt x="0" y="53739"/>
                </a:cubicBezTo>
                <a:lnTo>
                  <a:pt x="0" y="26607"/>
                </a:lnTo>
                <a:lnTo>
                  <a:pt x="49932" y="26607"/>
                </a:lnTo>
                <a:cubicBezTo>
                  <a:pt x="50748" y="17288"/>
                  <a:pt x="43474" y="18596"/>
                  <a:pt x="41963" y="10391"/>
                </a:cubicBezTo>
                <a:cubicBezTo>
                  <a:pt x="42049" y="3685"/>
                  <a:pt x="52775" y="95"/>
                  <a:pt x="60041" y="0"/>
                </a:cubicBezTo>
                <a:close/>
              </a:path>
            </a:pathLst>
          </a:custGeom>
          <a:solidFill>
            <a:srgbClr val="F4BD2D"/>
          </a:solidFill>
          <a:ln>
            <a:noFill/>
          </a:ln>
          <a:scene3d>
            <a:camera prst="orthographicFront">
              <a:rot lat="0" lon="0" rev="7200000"/>
            </a:camera>
            <a:lightRig rig="threePt" dir="t"/>
          </a:scene3d>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grpSp>
        <p:nvGrpSpPr>
          <p:cNvPr id="19" name="Shape 717"/>
          <p:cNvGrpSpPr/>
          <p:nvPr/>
        </p:nvGrpSpPr>
        <p:grpSpPr>
          <a:xfrm>
            <a:off x="8560868" y="6013117"/>
            <a:ext cx="3253608" cy="897784"/>
            <a:chOff x="2113657" y="4283315"/>
            <a:chExt cx="3647460" cy="673513"/>
          </a:xfrm>
        </p:grpSpPr>
        <p:sp>
          <p:nvSpPr>
            <p:cNvPr id="21" name="Shape 718"/>
            <p:cNvSpPr txBox="1"/>
            <p:nvPr/>
          </p:nvSpPr>
          <p:spPr>
            <a:xfrm>
              <a:off x="2113657" y="4495163"/>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 </a:t>
              </a: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3.2 </a:t>
              </a: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USD</a:t>
              </a:r>
              <a:endPar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22" name="Shape 719"/>
            <p:cNvSpPr txBox="1"/>
            <p:nvPr/>
          </p:nvSpPr>
          <p:spPr>
            <a:xfrm>
              <a:off x="2113658" y="4283315"/>
              <a:ext cx="3647459" cy="276999"/>
            </a:xfrm>
            <a:prstGeom prst="rect">
              <a:avLst/>
            </a:prstGeom>
            <a:noFill/>
            <a:ln>
              <a:noFill/>
            </a:ln>
          </p:spPr>
          <p:txBody>
            <a:bodyPr wrap="square" lIns="121868" tIns="60917" rIns="121868" bIns="60917" anchor="t" anchorCtr="0">
              <a:noAutofit/>
            </a:bodyPr>
            <a:lstStyle/>
            <a:p>
              <a:pPr defTabSz="1218895"/>
              <a:r>
                <a:rPr lang="en-US" b="1" kern="0" dirty="0" smtClean="0">
                  <a:solidFill>
                    <a:srgbClr val="595959"/>
                  </a:solidFill>
                  <a:latin typeface="Times New Roman" panose="02020603050405020304" pitchFamily="18" charset="0"/>
                  <a:ea typeface="Arial"/>
                  <a:cs typeface="Times New Roman" panose="02020603050405020304" pitchFamily="18" charset="0"/>
                  <a:sym typeface="Arial"/>
                </a:rPr>
                <a:t>Sales’ Price</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24" name="Shape 974"/>
          <p:cNvSpPr/>
          <p:nvPr/>
        </p:nvSpPr>
        <p:spPr>
          <a:xfrm rot="10800000">
            <a:off x="8959685" y="5491253"/>
            <a:ext cx="353751" cy="528546"/>
          </a:xfrm>
          <a:custGeom>
            <a:avLst/>
            <a:gdLst/>
            <a:ahLst/>
            <a:cxnLst/>
            <a:rect l="0" t="0" r="0" b="0"/>
            <a:pathLst>
              <a:path w="120000" h="120000" extrusionOk="0">
                <a:moveTo>
                  <a:pt x="51597" y="50921"/>
                </a:moveTo>
                <a:lnTo>
                  <a:pt x="51597" y="19698"/>
                </a:lnTo>
                <a:cubicBezTo>
                  <a:pt x="47669" y="20191"/>
                  <a:pt x="43916" y="21082"/>
                  <a:pt x="40531" y="22332"/>
                </a:cubicBezTo>
                <a:cubicBezTo>
                  <a:pt x="30598" y="26001"/>
                  <a:pt x="25457" y="32166"/>
                  <a:pt x="27169" y="38355"/>
                </a:cubicBezTo>
                <a:cubicBezTo>
                  <a:pt x="29239" y="46431"/>
                  <a:pt x="39005" y="49155"/>
                  <a:pt x="51597" y="50921"/>
                </a:cubicBezTo>
                <a:close/>
                <a:moveTo>
                  <a:pt x="67852" y="100379"/>
                </a:moveTo>
                <a:cubicBezTo>
                  <a:pt x="71963" y="99887"/>
                  <a:pt x="75901" y="98973"/>
                  <a:pt x="79437" y="97667"/>
                </a:cubicBezTo>
                <a:cubicBezTo>
                  <a:pt x="89370" y="93998"/>
                  <a:pt x="94511" y="87833"/>
                  <a:pt x="92799" y="81644"/>
                </a:cubicBezTo>
                <a:cubicBezTo>
                  <a:pt x="89506" y="73388"/>
                  <a:pt x="79840" y="69732"/>
                  <a:pt x="67852" y="67361"/>
                </a:cubicBezTo>
                <a:close/>
                <a:moveTo>
                  <a:pt x="67852" y="120000"/>
                </a:moveTo>
                <a:lnTo>
                  <a:pt x="51597" y="120000"/>
                </a:lnTo>
                <a:lnTo>
                  <a:pt x="51597" y="114256"/>
                </a:lnTo>
                <a:cubicBezTo>
                  <a:pt x="45417" y="113829"/>
                  <a:pt x="39328" y="112890"/>
                  <a:pt x="33554" y="111448"/>
                </a:cubicBezTo>
                <a:cubicBezTo>
                  <a:pt x="13606" y="106463"/>
                  <a:pt x="696" y="96271"/>
                  <a:pt x="0" y="84958"/>
                </a:cubicBezTo>
                <a:lnTo>
                  <a:pt x="26861" y="84529"/>
                </a:lnTo>
                <a:cubicBezTo>
                  <a:pt x="27245" y="90776"/>
                  <a:pt x="34374" y="96404"/>
                  <a:pt x="45389" y="99156"/>
                </a:cubicBezTo>
                <a:cubicBezTo>
                  <a:pt x="47394" y="99657"/>
                  <a:pt x="49467" y="100048"/>
                  <a:pt x="51597" y="100293"/>
                </a:cubicBezTo>
                <a:lnTo>
                  <a:pt x="51597" y="64682"/>
                </a:lnTo>
                <a:cubicBezTo>
                  <a:pt x="30368" y="61567"/>
                  <a:pt x="7690" y="58004"/>
                  <a:pt x="556" y="40045"/>
                </a:cubicBezTo>
                <a:cubicBezTo>
                  <a:pt x="-2422" y="28913"/>
                  <a:pt x="6883" y="17850"/>
                  <a:pt x="24755" y="11249"/>
                </a:cubicBezTo>
                <a:cubicBezTo>
                  <a:pt x="32832" y="8265"/>
                  <a:pt x="42066" y="6412"/>
                  <a:pt x="51597" y="5737"/>
                </a:cubicBezTo>
                <a:lnTo>
                  <a:pt x="51597" y="0"/>
                </a:lnTo>
                <a:lnTo>
                  <a:pt x="67852" y="0"/>
                </a:lnTo>
                <a:lnTo>
                  <a:pt x="67852" y="5703"/>
                </a:lnTo>
                <a:cubicBezTo>
                  <a:pt x="74209" y="6118"/>
                  <a:pt x="80479" y="7068"/>
                  <a:pt x="86414" y="8551"/>
                </a:cubicBezTo>
                <a:cubicBezTo>
                  <a:pt x="106363" y="13536"/>
                  <a:pt x="119273" y="23728"/>
                  <a:pt x="119969" y="35041"/>
                </a:cubicBezTo>
                <a:lnTo>
                  <a:pt x="93108" y="35470"/>
                </a:lnTo>
                <a:cubicBezTo>
                  <a:pt x="92723" y="29223"/>
                  <a:pt x="85594" y="23595"/>
                  <a:pt x="74579" y="20843"/>
                </a:cubicBezTo>
                <a:cubicBezTo>
                  <a:pt x="72410" y="20301"/>
                  <a:pt x="70160" y="19888"/>
                  <a:pt x="67852" y="19639"/>
                </a:cubicBezTo>
                <a:lnTo>
                  <a:pt x="67852" y="52969"/>
                </a:lnTo>
                <a:cubicBezTo>
                  <a:pt x="88284" y="55535"/>
                  <a:pt x="110482" y="59921"/>
                  <a:pt x="119411" y="79734"/>
                </a:cubicBezTo>
                <a:cubicBezTo>
                  <a:pt x="122511" y="90942"/>
                  <a:pt x="113201" y="102106"/>
                  <a:pt x="95213" y="108750"/>
                </a:cubicBezTo>
                <a:cubicBezTo>
                  <a:pt x="86990" y="111788"/>
                  <a:pt x="77568" y="113654"/>
                  <a:pt x="67852" y="114293"/>
                </a:cubicBezTo>
                <a:close/>
              </a:path>
            </a:pathLst>
          </a:custGeom>
          <a:solidFill>
            <a:schemeClr val="accent3">
              <a:lumMod val="75000"/>
            </a:schemeClr>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dk1"/>
              </a:solidFill>
              <a:latin typeface="Arial"/>
              <a:ea typeface="Arial"/>
              <a:cs typeface="Arial"/>
              <a:sym typeface="Arial"/>
            </a:endParaRPr>
          </a:p>
        </p:txBody>
      </p:sp>
      <p:sp>
        <p:nvSpPr>
          <p:cNvPr id="27" name="Shape 450"/>
          <p:cNvSpPr/>
          <p:nvPr/>
        </p:nvSpPr>
        <p:spPr>
          <a:xfrm>
            <a:off x="8841213" y="3429000"/>
            <a:ext cx="590697" cy="565118"/>
          </a:xfrm>
          <a:custGeom>
            <a:avLst/>
            <a:gdLst/>
            <a:ahLst/>
            <a:cxnLst/>
            <a:rect l="0" t="0" r="0" b="0"/>
            <a:pathLst>
              <a:path w="120000" h="120000" extrusionOk="0">
                <a:moveTo>
                  <a:pt x="65274" y="39473"/>
                </a:moveTo>
                <a:cubicBezTo>
                  <a:pt x="53599" y="36371"/>
                  <a:pt x="41599" y="43242"/>
                  <a:pt x="38470" y="54820"/>
                </a:cubicBezTo>
                <a:cubicBezTo>
                  <a:pt x="35342" y="66398"/>
                  <a:pt x="42270" y="78299"/>
                  <a:pt x="53945" y="81402"/>
                </a:cubicBezTo>
                <a:cubicBezTo>
                  <a:pt x="65620" y="84504"/>
                  <a:pt x="77621" y="77633"/>
                  <a:pt x="80749" y="66055"/>
                </a:cubicBezTo>
                <a:cubicBezTo>
                  <a:pt x="83877" y="54477"/>
                  <a:pt x="76949" y="42576"/>
                  <a:pt x="65274" y="39473"/>
                </a:cubicBezTo>
                <a:close/>
                <a:moveTo>
                  <a:pt x="69168" y="25060"/>
                </a:moveTo>
                <a:cubicBezTo>
                  <a:pt x="88870" y="30296"/>
                  <a:pt x="100561" y="50379"/>
                  <a:pt x="95282" y="69917"/>
                </a:cubicBezTo>
                <a:cubicBezTo>
                  <a:pt x="90003" y="89455"/>
                  <a:pt x="69753" y="101050"/>
                  <a:pt x="50051" y="95815"/>
                </a:cubicBezTo>
                <a:cubicBezTo>
                  <a:pt x="30350" y="90579"/>
                  <a:pt x="18658" y="70496"/>
                  <a:pt x="23937" y="50958"/>
                </a:cubicBezTo>
                <a:cubicBezTo>
                  <a:pt x="29216" y="31420"/>
                  <a:pt x="49467" y="19825"/>
                  <a:pt x="69168" y="25060"/>
                </a:cubicBezTo>
                <a:close/>
                <a:moveTo>
                  <a:pt x="70584" y="19819"/>
                </a:moveTo>
                <a:cubicBezTo>
                  <a:pt x="47964" y="13808"/>
                  <a:pt x="24713" y="27121"/>
                  <a:pt x="18652" y="49554"/>
                </a:cubicBezTo>
                <a:cubicBezTo>
                  <a:pt x="12591" y="71987"/>
                  <a:pt x="26015" y="95045"/>
                  <a:pt x="48635" y="101056"/>
                </a:cubicBezTo>
                <a:cubicBezTo>
                  <a:pt x="71255" y="107067"/>
                  <a:pt x="94506" y="93754"/>
                  <a:pt x="100567" y="71321"/>
                </a:cubicBezTo>
                <a:cubicBezTo>
                  <a:pt x="106628" y="48888"/>
                  <a:pt x="93204" y="25830"/>
                  <a:pt x="70584" y="19819"/>
                </a:cubicBezTo>
                <a:close/>
                <a:moveTo>
                  <a:pt x="120000" y="28418"/>
                </a:moveTo>
                <a:lnTo>
                  <a:pt x="119819" y="29085"/>
                </a:lnTo>
                <a:lnTo>
                  <a:pt x="119636" y="28804"/>
                </a:lnTo>
                <a:close/>
                <a:moveTo>
                  <a:pt x="84120" y="4683"/>
                </a:moveTo>
                <a:lnTo>
                  <a:pt x="83867" y="19572"/>
                </a:lnTo>
                <a:lnTo>
                  <a:pt x="83406" y="19449"/>
                </a:lnTo>
                <a:cubicBezTo>
                  <a:pt x="87163" y="21546"/>
                  <a:pt x="90559" y="24117"/>
                  <a:pt x="93431" y="27166"/>
                </a:cubicBezTo>
                <a:lnTo>
                  <a:pt x="106796" y="23870"/>
                </a:lnTo>
                <a:lnTo>
                  <a:pt x="115363" y="39849"/>
                </a:lnTo>
                <a:lnTo>
                  <a:pt x="105840" y="48364"/>
                </a:lnTo>
                <a:cubicBezTo>
                  <a:pt x="107034" y="52676"/>
                  <a:pt x="107596" y="57191"/>
                  <a:pt x="107394" y="61781"/>
                </a:cubicBezTo>
                <a:lnTo>
                  <a:pt x="119289" y="68330"/>
                </a:lnTo>
                <a:lnTo>
                  <a:pt x="114566" y="85810"/>
                </a:lnTo>
                <a:lnTo>
                  <a:pt x="100132" y="85570"/>
                </a:lnTo>
                <a:cubicBezTo>
                  <a:pt x="98307" y="88594"/>
                  <a:pt x="96096" y="91321"/>
                  <a:pt x="93619" y="93756"/>
                </a:cubicBezTo>
                <a:lnTo>
                  <a:pt x="98359" y="106025"/>
                </a:lnTo>
                <a:lnTo>
                  <a:pt x="83411" y="116405"/>
                </a:lnTo>
                <a:lnTo>
                  <a:pt x="72073" y="106643"/>
                </a:lnTo>
                <a:lnTo>
                  <a:pt x="73453" y="105685"/>
                </a:lnTo>
                <a:cubicBezTo>
                  <a:pt x="69110" y="107079"/>
                  <a:pt x="64517" y="107749"/>
                  <a:pt x="59835" y="107723"/>
                </a:cubicBezTo>
                <a:lnTo>
                  <a:pt x="52963" y="119999"/>
                </a:lnTo>
                <a:lnTo>
                  <a:pt x="35336" y="115316"/>
                </a:lnTo>
                <a:lnTo>
                  <a:pt x="35574" y="101277"/>
                </a:lnTo>
                <a:cubicBezTo>
                  <a:pt x="31839" y="99165"/>
                  <a:pt x="28466" y="96583"/>
                  <a:pt x="25614" y="93529"/>
                </a:cubicBezTo>
                <a:lnTo>
                  <a:pt x="25843" y="94015"/>
                </a:lnTo>
                <a:lnTo>
                  <a:pt x="11102" y="96847"/>
                </a:lnTo>
                <a:lnTo>
                  <a:pt x="3390" y="80445"/>
                </a:lnTo>
                <a:lnTo>
                  <a:pt x="13359" y="72429"/>
                </a:lnTo>
                <a:cubicBezTo>
                  <a:pt x="12295" y="68561"/>
                  <a:pt x="11739" y="64530"/>
                  <a:pt x="11738" y="60428"/>
                </a:cubicBezTo>
                <a:lnTo>
                  <a:pt x="0" y="53965"/>
                </a:lnTo>
                <a:lnTo>
                  <a:pt x="4723" y="36484"/>
                </a:lnTo>
                <a:lnTo>
                  <a:pt x="18174" y="36709"/>
                </a:lnTo>
                <a:cubicBezTo>
                  <a:pt x="19999" y="33515"/>
                  <a:pt x="22203" y="30603"/>
                  <a:pt x="24696" y="27997"/>
                </a:cubicBezTo>
                <a:lnTo>
                  <a:pt x="20190" y="14215"/>
                </a:lnTo>
                <a:lnTo>
                  <a:pt x="35666" y="4625"/>
                </a:lnTo>
                <a:lnTo>
                  <a:pt x="46473" y="14962"/>
                </a:lnTo>
                <a:lnTo>
                  <a:pt x="46365" y="15030"/>
                </a:lnTo>
                <a:cubicBezTo>
                  <a:pt x="50613" y="13704"/>
                  <a:pt x="55098" y="13091"/>
                  <a:pt x="59667" y="13141"/>
                </a:cubicBezTo>
                <a:lnTo>
                  <a:pt x="59206" y="13018"/>
                </a:lnTo>
                <a:lnTo>
                  <a:pt x="66493" y="0"/>
                </a:lnTo>
                <a:close/>
              </a:path>
            </a:pathLst>
          </a:custGeom>
          <a:solidFill>
            <a:srgbClr val="E62949"/>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pic>
        <p:nvPicPr>
          <p:cNvPr id="23" name="Picture 22"/>
          <p:cNvPicPr>
            <a:picLocks noChangeAspect="1"/>
          </p:cNvPicPr>
          <p:nvPr/>
        </p:nvPicPr>
        <p:blipFill rotWithShape="1">
          <a:blip r:embed="rId3">
            <a:extLst>
              <a:ext uri="{28A0092B-C50C-407E-A947-70E740481C1C}">
                <a14:useLocalDpi xmlns:a14="http://schemas.microsoft.com/office/drawing/2010/main" val="0"/>
              </a:ext>
            </a:extLst>
          </a:blip>
          <a:srcRect l="4667" t="5140" r="7333" b="8879"/>
          <a:stretch/>
        </p:blipFill>
        <p:spPr>
          <a:xfrm>
            <a:off x="684212" y="501680"/>
            <a:ext cx="1981200" cy="1380836"/>
          </a:xfrm>
          <a:prstGeom prst="rect">
            <a:avLst/>
          </a:prstGeom>
        </p:spPr>
      </p:pic>
      <p:pic>
        <p:nvPicPr>
          <p:cNvPr id="25" name="Picture 24"/>
          <p:cNvPicPr/>
          <p:nvPr/>
        </p:nvPicPr>
        <p:blipFill rotWithShape="1">
          <a:blip r:embed="rId4" cstate="print">
            <a:extLst>
              <a:ext uri="{28A0092B-C50C-407E-A947-70E740481C1C}">
                <a14:useLocalDpi xmlns:a14="http://schemas.microsoft.com/office/drawing/2010/main" val="0"/>
              </a:ext>
            </a:extLst>
          </a:blip>
          <a:srcRect b="9718"/>
          <a:stretch/>
        </p:blipFill>
        <p:spPr>
          <a:xfrm>
            <a:off x="3515901" y="2705129"/>
            <a:ext cx="5069653" cy="1875107"/>
          </a:xfrm>
          <a:prstGeom prst="rect">
            <a:avLst/>
          </a:prstGeom>
        </p:spPr>
      </p:pic>
    </p:spTree>
    <p:extLst>
      <p:ext uri="{BB962C8B-B14F-4D97-AF65-F5344CB8AC3E}">
        <p14:creationId xmlns:p14="http://schemas.microsoft.com/office/powerpoint/2010/main" val="64422844"/>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704"/>
        <p:cNvGrpSpPr/>
        <p:nvPr/>
      </p:nvGrpSpPr>
      <p:grpSpPr>
        <a:xfrm>
          <a:off x="0" y="0"/>
          <a:ext cx="0" cy="0"/>
          <a:chOff x="0" y="0"/>
          <a:chExt cx="0" cy="0"/>
        </a:xfrm>
      </p:grpSpPr>
      <p:sp>
        <p:nvSpPr>
          <p:cNvPr id="707" name="Shape 707"/>
          <p:cNvSpPr txBox="1"/>
          <p:nvPr/>
        </p:nvSpPr>
        <p:spPr>
          <a:xfrm>
            <a:off x="455612" y="3171436"/>
            <a:ext cx="3733800" cy="3076964"/>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kern="0" dirty="0">
                <a:solidFill>
                  <a:srgbClr val="3F3F3F"/>
                </a:solidFill>
                <a:latin typeface="Times New Roman" panose="02020603050405020304" pitchFamily="18" charset="0"/>
                <a:ea typeface="Arial"/>
                <a:cs typeface="Times New Roman" panose="02020603050405020304" pitchFamily="18" charset="0"/>
                <a:sym typeface="Arial"/>
              </a:rPr>
              <a:t>Proton pomp </a:t>
            </a:r>
            <a:r>
              <a:rPr lang="en-US" kern="0" dirty="0" smtClean="0">
                <a:solidFill>
                  <a:srgbClr val="3F3F3F"/>
                </a:solidFill>
                <a:latin typeface="Times New Roman" panose="02020603050405020304" pitchFamily="18" charset="0"/>
                <a:ea typeface="Arial"/>
                <a:cs typeface="Times New Roman" panose="02020603050405020304" pitchFamily="18" charset="0"/>
                <a:sym typeface="Arial"/>
              </a:rPr>
              <a:t>inhibitor</a:t>
            </a:r>
            <a:endParaRPr lang="fa-IR" kern="0" smtClean="0">
              <a:solidFill>
                <a:srgbClr val="3F3F3F"/>
              </a:solidFill>
              <a:latin typeface="Times New Roman" panose="02020603050405020304" pitchFamily="18" charset="0"/>
              <a:ea typeface="Arial"/>
              <a:cs typeface="Times New Roman" panose="02020603050405020304" pitchFamily="18" charset="0"/>
              <a:sym typeface="Arial"/>
            </a:endParaRPr>
          </a:p>
          <a:p>
            <a:pPr marL="285750" indent="-285750" defTabSz="1218895">
              <a:buFont typeface="Arial" panose="020B0604020202020204" pitchFamily="34" charset="0"/>
              <a:buChar char="•"/>
            </a:pPr>
            <a:r>
              <a:rPr lang="en-US" kern="0" smtClean="0">
                <a:solidFill>
                  <a:srgbClr val="3F3F3F"/>
                </a:solidFill>
                <a:latin typeface="Times New Roman" panose="02020603050405020304" pitchFamily="18" charset="0"/>
                <a:ea typeface="Arial"/>
                <a:cs typeface="Times New Roman" panose="02020603050405020304" pitchFamily="18" charset="0"/>
                <a:sym typeface="Arial"/>
              </a:rPr>
              <a:t>Pantoprazole </a:t>
            </a:r>
            <a:r>
              <a:rPr lang="en-US" kern="0" dirty="0">
                <a:solidFill>
                  <a:srgbClr val="3F3F3F"/>
                </a:solidFill>
                <a:latin typeface="Times New Roman" panose="02020603050405020304" pitchFamily="18" charset="0"/>
                <a:ea typeface="Arial"/>
                <a:cs typeface="Times New Roman" panose="02020603050405020304" pitchFamily="18" charset="0"/>
                <a:sym typeface="Arial"/>
              </a:rPr>
              <a:t>sodium is a white to off-white crystalline powder and is racemic. </a:t>
            </a:r>
            <a:endParaRPr lang="en-US" kern="0" dirty="0" smtClean="0">
              <a:solidFill>
                <a:srgbClr val="3F3F3F"/>
              </a:solidFill>
              <a:latin typeface="Times New Roman" panose="02020603050405020304" pitchFamily="18" charset="0"/>
              <a:ea typeface="Arial"/>
              <a:cs typeface="Times New Roman" panose="02020603050405020304" pitchFamily="18" charset="0"/>
              <a:sym typeface="Arial"/>
            </a:endParaRPr>
          </a:p>
          <a:p>
            <a:pPr marL="285750" indent="-285750" defTabSz="1218895">
              <a:buFont typeface="Arial" panose="020B0604020202020204" pitchFamily="34" charset="0"/>
              <a:buChar char="•"/>
            </a:pPr>
            <a:r>
              <a:rPr lang="en-US" kern="0" dirty="0" smtClean="0">
                <a:solidFill>
                  <a:srgbClr val="3F3F3F"/>
                </a:solidFill>
                <a:latin typeface="Times New Roman" panose="02020603050405020304" pitchFamily="18" charset="0"/>
                <a:ea typeface="Arial"/>
                <a:cs typeface="Times New Roman" panose="02020603050405020304" pitchFamily="18" charset="0"/>
                <a:sym typeface="Arial"/>
              </a:rPr>
              <a:t>Pantoprazole </a:t>
            </a:r>
            <a:r>
              <a:rPr lang="en-US" kern="0" dirty="0">
                <a:solidFill>
                  <a:srgbClr val="3F3F3F"/>
                </a:solidFill>
                <a:latin typeface="Times New Roman" panose="02020603050405020304" pitchFamily="18" charset="0"/>
                <a:ea typeface="Arial"/>
                <a:cs typeface="Times New Roman" panose="02020603050405020304" pitchFamily="18" charset="0"/>
                <a:sym typeface="Arial"/>
              </a:rPr>
              <a:t>has weakly basic and acidic properties. </a:t>
            </a:r>
            <a:endParaRPr lang="en-US" kern="0" dirty="0" smtClean="0">
              <a:solidFill>
                <a:srgbClr val="3F3F3F"/>
              </a:solidFill>
              <a:latin typeface="Times New Roman" panose="02020603050405020304" pitchFamily="18" charset="0"/>
              <a:ea typeface="Arial"/>
              <a:cs typeface="Times New Roman" panose="02020603050405020304" pitchFamily="18" charset="0"/>
              <a:sym typeface="Arial"/>
            </a:endParaRPr>
          </a:p>
        </p:txBody>
      </p:sp>
      <p:sp>
        <p:nvSpPr>
          <p:cNvPr id="708" name="Shape 708"/>
          <p:cNvSpPr txBox="1"/>
          <p:nvPr/>
        </p:nvSpPr>
        <p:spPr>
          <a:xfrm>
            <a:off x="531812" y="2438459"/>
            <a:ext cx="4267200" cy="533341"/>
          </a:xfrm>
          <a:prstGeom prst="rect">
            <a:avLst/>
          </a:prstGeom>
          <a:noFill/>
          <a:ln>
            <a:noFill/>
          </a:ln>
        </p:spPr>
        <p:txBody>
          <a:bodyPr wrap="square" lIns="121868" tIns="60917" rIns="121868" bIns="60917" anchor="t" anchorCtr="0">
            <a:noAutofit/>
          </a:bodyPr>
          <a:lstStyle/>
          <a:p>
            <a:pPr defTabSz="1218895"/>
            <a:r>
              <a:rPr lang="en-US" sz="2400" b="1" kern="0" dirty="0" err="1">
                <a:solidFill>
                  <a:srgbClr val="3F3F3F"/>
                </a:solidFill>
                <a:ea typeface="Arial"/>
                <a:cs typeface="Arial"/>
              </a:rPr>
              <a:t>Pepticare</a:t>
            </a:r>
            <a:r>
              <a:rPr lang="en-US" sz="2400" b="1" kern="0" baseline="30000" dirty="0" smtClean="0">
                <a:solidFill>
                  <a:srgbClr val="3F3F3F"/>
                </a:solidFill>
                <a:ea typeface="Arial"/>
                <a:cs typeface="Arial"/>
              </a:rPr>
              <a:t>®</a:t>
            </a:r>
            <a:endParaRPr lang="en" sz="2400" b="1" kern="0" baseline="30000" dirty="0">
              <a:solidFill>
                <a:srgbClr val="3F3F3F"/>
              </a:solidFill>
              <a:ea typeface="Arial"/>
              <a:cs typeface="Arial"/>
              <a:sym typeface="Arial"/>
            </a:endParaRPr>
          </a:p>
          <a:p>
            <a:pPr defTabSz="1218895"/>
            <a:endParaRPr lang="en" sz="2400" b="1" kern="0" dirty="0">
              <a:solidFill>
                <a:srgbClr val="3F3F3F"/>
              </a:solidFill>
              <a:ea typeface="Arial"/>
              <a:cs typeface="Arial"/>
              <a:sym typeface="Arial"/>
            </a:endParaRPr>
          </a:p>
        </p:txBody>
      </p:sp>
      <p:grpSp>
        <p:nvGrpSpPr>
          <p:cNvPr id="711" name="Shape 711"/>
          <p:cNvGrpSpPr/>
          <p:nvPr/>
        </p:nvGrpSpPr>
        <p:grpSpPr>
          <a:xfrm>
            <a:off x="8560868" y="832749"/>
            <a:ext cx="3400944" cy="897785"/>
            <a:chOff x="2113657" y="4283314"/>
            <a:chExt cx="3647460" cy="673514"/>
          </a:xfrm>
        </p:grpSpPr>
        <p:sp>
          <p:nvSpPr>
            <p:cNvPr id="712" name="Shape 712"/>
            <p:cNvSpPr txBox="1"/>
            <p:nvPr/>
          </p:nvSpPr>
          <p:spPr>
            <a:xfrm>
              <a:off x="2113657" y="4495163"/>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913,091 </a:t>
              </a: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Packages (</a:t>
              </a: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Per </a:t>
              </a: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Month)</a:t>
              </a:r>
              <a:endParaRPr lang="en"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713" name="Shape 713"/>
            <p:cNvSpPr txBox="1"/>
            <p:nvPr/>
          </p:nvSpPr>
          <p:spPr>
            <a:xfrm>
              <a:off x="2113658" y="4283314"/>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rPr>
                <a:t>Production capacity</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715" name="Shape 715"/>
          <p:cNvSpPr/>
          <p:nvPr/>
        </p:nvSpPr>
        <p:spPr>
          <a:xfrm>
            <a:off x="8913812" y="1882516"/>
            <a:ext cx="445583" cy="444279"/>
          </a:xfrm>
          <a:custGeom>
            <a:avLst/>
            <a:gdLst/>
            <a:ahLst/>
            <a:cxnLst/>
            <a:rect l="0" t="0" r="0" b="0"/>
            <a:pathLst>
              <a:path w="120000" h="120000" extrusionOk="0">
                <a:moveTo>
                  <a:pt x="26666" y="100217"/>
                </a:moveTo>
                <a:cubicBezTo>
                  <a:pt x="25193" y="100217"/>
                  <a:pt x="24000" y="101415"/>
                  <a:pt x="24000" y="102892"/>
                </a:cubicBezTo>
                <a:cubicBezTo>
                  <a:pt x="24000" y="104369"/>
                  <a:pt x="25193" y="105566"/>
                  <a:pt x="26666" y="105566"/>
                </a:cubicBezTo>
                <a:lnTo>
                  <a:pt x="93333" y="105566"/>
                </a:lnTo>
                <a:cubicBezTo>
                  <a:pt x="94806" y="105566"/>
                  <a:pt x="96000" y="104369"/>
                  <a:pt x="96000" y="102892"/>
                </a:cubicBezTo>
                <a:cubicBezTo>
                  <a:pt x="96000" y="101415"/>
                  <a:pt x="94806" y="100217"/>
                  <a:pt x="93333" y="100217"/>
                </a:cubicBezTo>
                <a:close/>
                <a:moveTo>
                  <a:pt x="26666" y="87913"/>
                </a:moveTo>
                <a:cubicBezTo>
                  <a:pt x="25193" y="87913"/>
                  <a:pt x="24000" y="89111"/>
                  <a:pt x="24000" y="90588"/>
                </a:cubicBezTo>
                <a:cubicBezTo>
                  <a:pt x="24000" y="92065"/>
                  <a:pt x="25193" y="93262"/>
                  <a:pt x="26666" y="93262"/>
                </a:cubicBezTo>
                <a:lnTo>
                  <a:pt x="93333" y="93262"/>
                </a:lnTo>
                <a:cubicBezTo>
                  <a:pt x="94806" y="93262"/>
                  <a:pt x="96000" y="92065"/>
                  <a:pt x="96000" y="90588"/>
                </a:cubicBezTo>
                <a:cubicBezTo>
                  <a:pt x="96000" y="89111"/>
                  <a:pt x="94806" y="87913"/>
                  <a:pt x="93333" y="87913"/>
                </a:cubicBezTo>
                <a:close/>
                <a:moveTo>
                  <a:pt x="26666" y="75609"/>
                </a:moveTo>
                <a:cubicBezTo>
                  <a:pt x="25193" y="75609"/>
                  <a:pt x="24000" y="76806"/>
                  <a:pt x="24000" y="78284"/>
                </a:cubicBezTo>
                <a:cubicBezTo>
                  <a:pt x="24000" y="79761"/>
                  <a:pt x="25193" y="80958"/>
                  <a:pt x="26666" y="80958"/>
                </a:cubicBezTo>
                <a:lnTo>
                  <a:pt x="93333" y="80958"/>
                </a:lnTo>
                <a:cubicBezTo>
                  <a:pt x="94806" y="80958"/>
                  <a:pt x="96000" y="79761"/>
                  <a:pt x="96000" y="78284"/>
                </a:cubicBezTo>
                <a:cubicBezTo>
                  <a:pt x="96000" y="76806"/>
                  <a:pt x="94806" y="75609"/>
                  <a:pt x="93333" y="75609"/>
                </a:cubicBezTo>
                <a:close/>
                <a:moveTo>
                  <a:pt x="26666" y="63305"/>
                </a:moveTo>
                <a:cubicBezTo>
                  <a:pt x="25193" y="63305"/>
                  <a:pt x="24000" y="64502"/>
                  <a:pt x="24000" y="65979"/>
                </a:cubicBezTo>
                <a:cubicBezTo>
                  <a:pt x="24000" y="67457"/>
                  <a:pt x="25193" y="68654"/>
                  <a:pt x="26666" y="68654"/>
                </a:cubicBezTo>
                <a:lnTo>
                  <a:pt x="93333" y="68654"/>
                </a:lnTo>
                <a:cubicBezTo>
                  <a:pt x="94806" y="68654"/>
                  <a:pt x="96000" y="67457"/>
                  <a:pt x="96000" y="65979"/>
                </a:cubicBezTo>
                <a:cubicBezTo>
                  <a:pt x="96000" y="64502"/>
                  <a:pt x="94806" y="63305"/>
                  <a:pt x="93333" y="63305"/>
                </a:cubicBezTo>
                <a:close/>
                <a:moveTo>
                  <a:pt x="26666" y="51001"/>
                </a:moveTo>
                <a:cubicBezTo>
                  <a:pt x="25193" y="51001"/>
                  <a:pt x="24000" y="52198"/>
                  <a:pt x="24000" y="53675"/>
                </a:cubicBezTo>
                <a:cubicBezTo>
                  <a:pt x="24000" y="55152"/>
                  <a:pt x="25193" y="56350"/>
                  <a:pt x="26666" y="56350"/>
                </a:cubicBezTo>
                <a:lnTo>
                  <a:pt x="93333" y="56350"/>
                </a:lnTo>
                <a:cubicBezTo>
                  <a:pt x="94806" y="56350"/>
                  <a:pt x="96000" y="55152"/>
                  <a:pt x="96000" y="53675"/>
                </a:cubicBezTo>
                <a:cubicBezTo>
                  <a:pt x="96000" y="52198"/>
                  <a:pt x="94806" y="51001"/>
                  <a:pt x="93333" y="51001"/>
                </a:cubicBezTo>
                <a:close/>
                <a:moveTo>
                  <a:pt x="26666" y="38697"/>
                </a:moveTo>
                <a:cubicBezTo>
                  <a:pt x="25193" y="38697"/>
                  <a:pt x="24000" y="39894"/>
                  <a:pt x="24000" y="41371"/>
                </a:cubicBezTo>
                <a:cubicBezTo>
                  <a:pt x="24000" y="42848"/>
                  <a:pt x="25193" y="44046"/>
                  <a:pt x="26666" y="44046"/>
                </a:cubicBezTo>
                <a:lnTo>
                  <a:pt x="93333" y="44046"/>
                </a:lnTo>
                <a:cubicBezTo>
                  <a:pt x="94806" y="44046"/>
                  <a:pt x="96000" y="42848"/>
                  <a:pt x="96000" y="41371"/>
                </a:cubicBezTo>
                <a:cubicBezTo>
                  <a:pt x="96000" y="39894"/>
                  <a:pt x="94806" y="38697"/>
                  <a:pt x="93333" y="38697"/>
                </a:cubicBezTo>
                <a:close/>
                <a:moveTo>
                  <a:pt x="0" y="11366"/>
                </a:moveTo>
                <a:lnTo>
                  <a:pt x="6739" y="11366"/>
                </a:lnTo>
                <a:lnTo>
                  <a:pt x="6739" y="17459"/>
                </a:lnTo>
                <a:cubicBezTo>
                  <a:pt x="6739" y="22260"/>
                  <a:pt x="10619" y="26151"/>
                  <a:pt x="15405" y="26151"/>
                </a:cubicBezTo>
                <a:cubicBezTo>
                  <a:pt x="20192" y="26151"/>
                  <a:pt x="24072" y="22260"/>
                  <a:pt x="24072" y="17459"/>
                </a:cubicBezTo>
                <a:lnTo>
                  <a:pt x="24072" y="11366"/>
                </a:lnTo>
                <a:lnTo>
                  <a:pt x="29716" y="11366"/>
                </a:lnTo>
                <a:lnTo>
                  <a:pt x="29716" y="17459"/>
                </a:lnTo>
                <a:cubicBezTo>
                  <a:pt x="29716" y="22260"/>
                  <a:pt x="33597" y="26151"/>
                  <a:pt x="38383" y="26151"/>
                </a:cubicBezTo>
                <a:cubicBezTo>
                  <a:pt x="43170" y="26151"/>
                  <a:pt x="47050" y="22260"/>
                  <a:pt x="47050" y="17459"/>
                </a:cubicBezTo>
                <a:lnTo>
                  <a:pt x="47050" y="11366"/>
                </a:lnTo>
                <a:lnTo>
                  <a:pt x="52694" y="11366"/>
                </a:lnTo>
                <a:lnTo>
                  <a:pt x="52694" y="17459"/>
                </a:lnTo>
                <a:cubicBezTo>
                  <a:pt x="52694" y="22260"/>
                  <a:pt x="56574" y="26151"/>
                  <a:pt x="61361" y="26151"/>
                </a:cubicBezTo>
                <a:cubicBezTo>
                  <a:pt x="66147" y="26151"/>
                  <a:pt x="70028" y="22260"/>
                  <a:pt x="70028" y="17459"/>
                </a:cubicBezTo>
                <a:lnTo>
                  <a:pt x="70028" y="11366"/>
                </a:lnTo>
                <a:lnTo>
                  <a:pt x="75672" y="11366"/>
                </a:lnTo>
                <a:lnTo>
                  <a:pt x="75672" y="17459"/>
                </a:lnTo>
                <a:cubicBezTo>
                  <a:pt x="75672" y="22260"/>
                  <a:pt x="79552" y="26151"/>
                  <a:pt x="84339" y="26151"/>
                </a:cubicBezTo>
                <a:cubicBezTo>
                  <a:pt x="89125" y="26151"/>
                  <a:pt x="93005" y="22260"/>
                  <a:pt x="93005" y="17459"/>
                </a:cubicBezTo>
                <a:lnTo>
                  <a:pt x="93005" y="11366"/>
                </a:lnTo>
                <a:lnTo>
                  <a:pt x="98650" y="11366"/>
                </a:lnTo>
                <a:lnTo>
                  <a:pt x="98650" y="17459"/>
                </a:lnTo>
                <a:cubicBezTo>
                  <a:pt x="98650" y="22259"/>
                  <a:pt x="102530" y="26151"/>
                  <a:pt x="107316" y="26151"/>
                </a:cubicBezTo>
                <a:cubicBezTo>
                  <a:pt x="112103" y="26151"/>
                  <a:pt x="115983" y="22259"/>
                  <a:pt x="115983" y="17459"/>
                </a:cubicBezTo>
                <a:lnTo>
                  <a:pt x="115983" y="11366"/>
                </a:lnTo>
                <a:lnTo>
                  <a:pt x="120000" y="11366"/>
                </a:lnTo>
                <a:lnTo>
                  <a:pt x="120000" y="120000"/>
                </a:lnTo>
                <a:lnTo>
                  <a:pt x="0" y="120000"/>
                </a:lnTo>
                <a:close/>
                <a:moveTo>
                  <a:pt x="15405" y="0"/>
                </a:moveTo>
                <a:cubicBezTo>
                  <a:pt x="17983" y="0"/>
                  <a:pt x="20072" y="2095"/>
                  <a:pt x="20072" y="4680"/>
                </a:cubicBezTo>
                <a:lnTo>
                  <a:pt x="20072" y="18051"/>
                </a:lnTo>
                <a:cubicBezTo>
                  <a:pt x="20072" y="20636"/>
                  <a:pt x="17983" y="22732"/>
                  <a:pt x="15405" y="22732"/>
                </a:cubicBezTo>
                <a:cubicBezTo>
                  <a:pt x="12828" y="22732"/>
                  <a:pt x="10739" y="20636"/>
                  <a:pt x="10739" y="18051"/>
                </a:cubicBezTo>
                <a:lnTo>
                  <a:pt x="10739" y="4680"/>
                </a:lnTo>
                <a:cubicBezTo>
                  <a:pt x="10739" y="2095"/>
                  <a:pt x="12828" y="0"/>
                  <a:pt x="15405" y="0"/>
                </a:cubicBezTo>
                <a:close/>
                <a:moveTo>
                  <a:pt x="38383" y="0"/>
                </a:moveTo>
                <a:cubicBezTo>
                  <a:pt x="40960" y="0"/>
                  <a:pt x="43050" y="2095"/>
                  <a:pt x="43050" y="4680"/>
                </a:cubicBezTo>
                <a:lnTo>
                  <a:pt x="43050" y="18051"/>
                </a:lnTo>
                <a:cubicBezTo>
                  <a:pt x="43050" y="20636"/>
                  <a:pt x="40960" y="22732"/>
                  <a:pt x="38383" y="22732"/>
                </a:cubicBezTo>
                <a:cubicBezTo>
                  <a:pt x="35806" y="22732"/>
                  <a:pt x="33716" y="20636"/>
                  <a:pt x="33716" y="18051"/>
                </a:cubicBezTo>
                <a:lnTo>
                  <a:pt x="33716" y="4680"/>
                </a:lnTo>
                <a:cubicBezTo>
                  <a:pt x="33716" y="2095"/>
                  <a:pt x="35806" y="0"/>
                  <a:pt x="38383" y="0"/>
                </a:cubicBezTo>
                <a:close/>
                <a:moveTo>
                  <a:pt x="61361" y="0"/>
                </a:moveTo>
                <a:cubicBezTo>
                  <a:pt x="63938" y="0"/>
                  <a:pt x="66028" y="2095"/>
                  <a:pt x="66028" y="4680"/>
                </a:cubicBezTo>
                <a:lnTo>
                  <a:pt x="66028" y="18051"/>
                </a:lnTo>
                <a:cubicBezTo>
                  <a:pt x="66028" y="20636"/>
                  <a:pt x="63938" y="22731"/>
                  <a:pt x="61361" y="22731"/>
                </a:cubicBezTo>
                <a:cubicBezTo>
                  <a:pt x="58784" y="22731"/>
                  <a:pt x="56694" y="20636"/>
                  <a:pt x="56694" y="18051"/>
                </a:cubicBezTo>
                <a:lnTo>
                  <a:pt x="56694" y="4680"/>
                </a:lnTo>
                <a:cubicBezTo>
                  <a:pt x="56694" y="2095"/>
                  <a:pt x="58784" y="0"/>
                  <a:pt x="61361" y="0"/>
                </a:cubicBezTo>
                <a:close/>
                <a:moveTo>
                  <a:pt x="84339" y="0"/>
                </a:moveTo>
                <a:cubicBezTo>
                  <a:pt x="86916" y="0"/>
                  <a:pt x="89005" y="2095"/>
                  <a:pt x="89005" y="4680"/>
                </a:cubicBezTo>
                <a:lnTo>
                  <a:pt x="89005" y="18051"/>
                </a:lnTo>
                <a:cubicBezTo>
                  <a:pt x="89005" y="20636"/>
                  <a:pt x="86916" y="22731"/>
                  <a:pt x="84339" y="22731"/>
                </a:cubicBezTo>
                <a:cubicBezTo>
                  <a:pt x="81761" y="22731"/>
                  <a:pt x="79672" y="20636"/>
                  <a:pt x="79672" y="18051"/>
                </a:cubicBezTo>
                <a:lnTo>
                  <a:pt x="79672" y="4680"/>
                </a:lnTo>
                <a:cubicBezTo>
                  <a:pt x="79672" y="2095"/>
                  <a:pt x="81761" y="0"/>
                  <a:pt x="84339" y="0"/>
                </a:cubicBezTo>
                <a:close/>
                <a:moveTo>
                  <a:pt x="107316" y="0"/>
                </a:moveTo>
                <a:cubicBezTo>
                  <a:pt x="109894" y="0"/>
                  <a:pt x="111983" y="2095"/>
                  <a:pt x="111983" y="4680"/>
                </a:cubicBezTo>
                <a:lnTo>
                  <a:pt x="111983" y="18051"/>
                </a:lnTo>
                <a:cubicBezTo>
                  <a:pt x="111983" y="20636"/>
                  <a:pt x="109894" y="22731"/>
                  <a:pt x="107316" y="22731"/>
                </a:cubicBezTo>
                <a:cubicBezTo>
                  <a:pt x="104739" y="22731"/>
                  <a:pt x="102650" y="20636"/>
                  <a:pt x="102650" y="18051"/>
                </a:cubicBezTo>
                <a:lnTo>
                  <a:pt x="102650" y="4680"/>
                </a:lnTo>
                <a:cubicBezTo>
                  <a:pt x="102650" y="2095"/>
                  <a:pt x="104739" y="0"/>
                  <a:pt x="107316" y="0"/>
                </a:cubicBezTo>
                <a:close/>
              </a:path>
            </a:pathLst>
          </a:custGeom>
          <a:solidFill>
            <a:srgbClr val="1ED4DE"/>
          </a:solidFill>
          <a:ln>
            <a:noFill/>
          </a:ln>
        </p:spPr>
        <p:txBody>
          <a:bodyPr wrap="square" lIns="121868" tIns="60917" rIns="121868" bIns="60917" anchor="ctr" anchorCtr="0">
            <a:noAutofit/>
          </a:bodyPr>
          <a:lstStyle/>
          <a:p>
            <a:pPr algn="ctr" defTabSz="1218895"/>
            <a:endParaRPr sz="2399" kern="0">
              <a:solidFill>
                <a:srgbClr val="FFFFFF"/>
              </a:solidFill>
              <a:latin typeface="Arial"/>
              <a:ea typeface="Arial"/>
              <a:cs typeface="Arial"/>
              <a:sym typeface="Arial"/>
            </a:endParaRPr>
          </a:p>
        </p:txBody>
      </p:sp>
      <p:grpSp>
        <p:nvGrpSpPr>
          <p:cNvPr id="717" name="Shape 717"/>
          <p:cNvGrpSpPr/>
          <p:nvPr/>
        </p:nvGrpSpPr>
        <p:grpSpPr>
          <a:xfrm>
            <a:off x="8560868" y="2378816"/>
            <a:ext cx="3705744" cy="897784"/>
            <a:chOff x="2113657" y="4283315"/>
            <a:chExt cx="3887257" cy="673513"/>
          </a:xfrm>
        </p:grpSpPr>
        <p:sp>
          <p:nvSpPr>
            <p:cNvPr id="718" name="Shape 718"/>
            <p:cNvSpPr txBox="1"/>
            <p:nvPr/>
          </p:nvSpPr>
          <p:spPr>
            <a:xfrm>
              <a:off x="2113657" y="4495163"/>
              <a:ext cx="3887257"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smtClean="0">
                  <a:solidFill>
                    <a:srgbClr val="595959"/>
                  </a:solidFill>
                  <a:latin typeface="Times New Roman" panose="02020603050405020304" pitchFamily="18" charset="0"/>
                  <a:ea typeface="Arial"/>
                  <a:cs typeface="Times New Roman" panose="02020603050405020304" pitchFamily="18" charset="0"/>
                </a:rPr>
                <a:t>N/A</a:t>
              </a:r>
              <a:endParaRPr lang="en"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719" name="Shape 719"/>
            <p:cNvSpPr txBox="1"/>
            <p:nvPr/>
          </p:nvSpPr>
          <p:spPr>
            <a:xfrm>
              <a:off x="2113658" y="4283315"/>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sym typeface="Arial"/>
                </a:rPr>
                <a:t>After sale services/ Guarantee</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grpSp>
        <p:nvGrpSpPr>
          <p:cNvPr id="720" name="Shape 720"/>
          <p:cNvGrpSpPr/>
          <p:nvPr/>
        </p:nvGrpSpPr>
        <p:grpSpPr>
          <a:xfrm>
            <a:off x="8560867" y="4033151"/>
            <a:ext cx="3627958" cy="897784"/>
            <a:chOff x="2113657" y="4283314"/>
            <a:chExt cx="3647460" cy="673513"/>
          </a:xfrm>
        </p:grpSpPr>
        <p:sp>
          <p:nvSpPr>
            <p:cNvPr id="721" name="Shape 721"/>
            <p:cNvSpPr txBox="1"/>
            <p:nvPr/>
          </p:nvSpPr>
          <p:spPr>
            <a:xfrm>
              <a:off x="2113657" y="4495162"/>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pt-BR" sz="1600" kern="0" dirty="0" smtClean="0">
                  <a:solidFill>
                    <a:srgbClr val="595959"/>
                  </a:solidFill>
                  <a:latin typeface="Times New Roman" panose="02020603050405020304" pitchFamily="18" charset="0"/>
                  <a:ea typeface="Arial"/>
                  <a:cs typeface="Times New Roman" panose="02020603050405020304" pitchFamily="18" charset="0"/>
                  <a:sym typeface="Arial"/>
                </a:rPr>
                <a:t>GMP</a:t>
              </a:r>
            </a:p>
            <a:p>
              <a:pPr marL="285750" indent="-285750" defTabSz="1218895">
                <a:buFont typeface="Arial" panose="020B0604020202020204" pitchFamily="34" charset="0"/>
                <a:buChar char="•"/>
              </a:pPr>
              <a:r>
                <a:rPr lang="pt-BR" sz="1600" kern="0" dirty="0" smtClean="0">
                  <a:solidFill>
                    <a:srgbClr val="595959"/>
                  </a:solidFill>
                  <a:latin typeface="Times New Roman" panose="02020603050405020304" pitchFamily="18" charset="0"/>
                  <a:ea typeface="Arial"/>
                  <a:cs typeface="Times New Roman" panose="02020603050405020304" pitchFamily="18" charset="0"/>
                  <a:sym typeface="Arial"/>
                </a:rPr>
                <a:t>CPP</a:t>
              </a:r>
            </a:p>
            <a:p>
              <a:pPr marL="285750" indent="-285750" defTabSz="1218895">
                <a:buFont typeface="Arial" panose="020B0604020202020204" pitchFamily="34" charset="0"/>
                <a:buChar char="•"/>
              </a:pPr>
              <a:r>
                <a:rPr lang="pt-BR" sz="1600" kern="0" dirty="0" smtClean="0">
                  <a:solidFill>
                    <a:srgbClr val="595959"/>
                  </a:solidFill>
                  <a:latin typeface="Times New Roman" panose="02020603050405020304" pitchFamily="18" charset="0"/>
                  <a:ea typeface="Arial"/>
                  <a:cs typeface="Times New Roman" panose="02020603050405020304" pitchFamily="18" charset="0"/>
                  <a:sym typeface="Arial"/>
                </a:rPr>
                <a:t>FSC</a:t>
              </a:r>
              <a:endParaRPr lang="pt-BR"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722" name="Shape 722"/>
            <p:cNvSpPr txBox="1"/>
            <p:nvPr/>
          </p:nvSpPr>
          <p:spPr>
            <a:xfrm>
              <a:off x="2113658" y="4283314"/>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sym typeface="Arial"/>
                </a:rPr>
                <a:t>Standards and legally certificates:</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30" name="Shape 451"/>
          <p:cNvSpPr/>
          <p:nvPr/>
        </p:nvSpPr>
        <p:spPr>
          <a:xfrm rot="1795255">
            <a:off x="8958484" y="273676"/>
            <a:ext cx="356158" cy="656509"/>
          </a:xfrm>
          <a:custGeom>
            <a:avLst/>
            <a:gdLst/>
            <a:ahLst/>
            <a:cxnLst/>
            <a:rect l="0" t="0" r="0" b="0"/>
            <a:pathLst>
              <a:path w="120000" h="120000" extrusionOk="0">
                <a:moveTo>
                  <a:pt x="60041" y="0"/>
                </a:moveTo>
                <a:cubicBezTo>
                  <a:pt x="68312" y="142"/>
                  <a:pt x="77049" y="3617"/>
                  <a:pt x="77802" y="9249"/>
                </a:cubicBezTo>
                <a:cubicBezTo>
                  <a:pt x="79731" y="16341"/>
                  <a:pt x="68983" y="18083"/>
                  <a:pt x="72034" y="26607"/>
                </a:cubicBezTo>
                <a:lnTo>
                  <a:pt x="120000" y="26607"/>
                </a:lnTo>
                <a:lnTo>
                  <a:pt x="120000" y="53320"/>
                </a:lnTo>
                <a:cubicBezTo>
                  <a:pt x="105180" y="54850"/>
                  <a:pt x="101982" y="49006"/>
                  <a:pt x="89415" y="50069"/>
                </a:cubicBezTo>
                <a:cubicBezTo>
                  <a:pt x="79319" y="50489"/>
                  <a:pt x="73089" y="55363"/>
                  <a:pt x="72833" y="59977"/>
                </a:cubicBezTo>
                <a:cubicBezTo>
                  <a:pt x="73004" y="64029"/>
                  <a:pt x="79442" y="70012"/>
                  <a:pt x="91464" y="70060"/>
                </a:cubicBezTo>
                <a:cubicBezTo>
                  <a:pt x="106013" y="69226"/>
                  <a:pt x="103877" y="65247"/>
                  <a:pt x="120000" y="65606"/>
                </a:cubicBezTo>
                <a:lnTo>
                  <a:pt x="120000" y="93541"/>
                </a:lnTo>
                <a:lnTo>
                  <a:pt x="70059" y="93541"/>
                </a:lnTo>
                <a:cubicBezTo>
                  <a:pt x="69329" y="102697"/>
                  <a:pt x="76533" y="101447"/>
                  <a:pt x="78036" y="109608"/>
                </a:cubicBezTo>
                <a:cubicBezTo>
                  <a:pt x="77950" y="116314"/>
                  <a:pt x="67224" y="119904"/>
                  <a:pt x="59959" y="120000"/>
                </a:cubicBezTo>
                <a:cubicBezTo>
                  <a:pt x="51687" y="119857"/>
                  <a:pt x="42950" y="116382"/>
                  <a:pt x="42197" y="110750"/>
                </a:cubicBezTo>
                <a:cubicBezTo>
                  <a:pt x="40279" y="103699"/>
                  <a:pt x="50892" y="101936"/>
                  <a:pt x="47995" y="93541"/>
                </a:cubicBezTo>
                <a:lnTo>
                  <a:pt x="0" y="93541"/>
                </a:lnTo>
                <a:lnTo>
                  <a:pt x="0" y="66075"/>
                </a:lnTo>
                <a:cubicBezTo>
                  <a:pt x="15368" y="64341"/>
                  <a:pt x="18478" y="70364"/>
                  <a:pt x="31219" y="69286"/>
                </a:cubicBezTo>
                <a:cubicBezTo>
                  <a:pt x="41315" y="68866"/>
                  <a:pt x="47545" y="63992"/>
                  <a:pt x="47801" y="59379"/>
                </a:cubicBezTo>
                <a:cubicBezTo>
                  <a:pt x="47631" y="55326"/>
                  <a:pt x="41193" y="49343"/>
                  <a:pt x="29171" y="49296"/>
                </a:cubicBezTo>
                <a:cubicBezTo>
                  <a:pt x="14433" y="50140"/>
                  <a:pt x="16816" y="54212"/>
                  <a:pt x="0" y="53739"/>
                </a:cubicBezTo>
                <a:lnTo>
                  <a:pt x="0" y="26607"/>
                </a:lnTo>
                <a:lnTo>
                  <a:pt x="49932" y="26607"/>
                </a:lnTo>
                <a:cubicBezTo>
                  <a:pt x="50748" y="17288"/>
                  <a:pt x="43474" y="18596"/>
                  <a:pt x="41963" y="10391"/>
                </a:cubicBezTo>
                <a:cubicBezTo>
                  <a:pt x="42049" y="3685"/>
                  <a:pt x="52775" y="95"/>
                  <a:pt x="60041" y="0"/>
                </a:cubicBezTo>
                <a:close/>
              </a:path>
            </a:pathLst>
          </a:custGeom>
          <a:solidFill>
            <a:srgbClr val="F4BD2D"/>
          </a:solidFill>
          <a:ln>
            <a:noFill/>
          </a:ln>
          <a:scene3d>
            <a:camera prst="orthographicFront">
              <a:rot lat="0" lon="0" rev="7200000"/>
            </a:camera>
            <a:lightRig rig="threePt" dir="t"/>
          </a:scene3d>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grpSp>
        <p:nvGrpSpPr>
          <p:cNvPr id="19" name="Shape 717"/>
          <p:cNvGrpSpPr/>
          <p:nvPr/>
        </p:nvGrpSpPr>
        <p:grpSpPr>
          <a:xfrm>
            <a:off x="8560868" y="6013117"/>
            <a:ext cx="3253608" cy="897784"/>
            <a:chOff x="2113657" y="4283315"/>
            <a:chExt cx="3647460" cy="673513"/>
          </a:xfrm>
        </p:grpSpPr>
        <p:sp>
          <p:nvSpPr>
            <p:cNvPr id="21" name="Shape 718"/>
            <p:cNvSpPr txBox="1"/>
            <p:nvPr/>
          </p:nvSpPr>
          <p:spPr>
            <a:xfrm>
              <a:off x="2113657" y="4495163"/>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 </a:t>
              </a: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3.9 </a:t>
              </a: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USD</a:t>
              </a:r>
              <a:endPar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22" name="Shape 719"/>
            <p:cNvSpPr txBox="1"/>
            <p:nvPr/>
          </p:nvSpPr>
          <p:spPr>
            <a:xfrm>
              <a:off x="2113658" y="4283315"/>
              <a:ext cx="3647459" cy="276999"/>
            </a:xfrm>
            <a:prstGeom prst="rect">
              <a:avLst/>
            </a:prstGeom>
            <a:noFill/>
            <a:ln>
              <a:noFill/>
            </a:ln>
          </p:spPr>
          <p:txBody>
            <a:bodyPr wrap="square" lIns="121868" tIns="60917" rIns="121868" bIns="60917" anchor="t" anchorCtr="0">
              <a:noAutofit/>
            </a:bodyPr>
            <a:lstStyle/>
            <a:p>
              <a:pPr defTabSz="1218895"/>
              <a:r>
                <a:rPr lang="en-US" b="1" kern="0" dirty="0" smtClean="0">
                  <a:solidFill>
                    <a:srgbClr val="595959"/>
                  </a:solidFill>
                  <a:latin typeface="Times New Roman" panose="02020603050405020304" pitchFamily="18" charset="0"/>
                  <a:ea typeface="Arial"/>
                  <a:cs typeface="Times New Roman" panose="02020603050405020304" pitchFamily="18" charset="0"/>
                  <a:sym typeface="Arial"/>
                </a:rPr>
                <a:t>Sales’ Price</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24" name="Shape 974"/>
          <p:cNvSpPr/>
          <p:nvPr/>
        </p:nvSpPr>
        <p:spPr>
          <a:xfrm rot="10800000">
            <a:off x="8959685" y="5491253"/>
            <a:ext cx="353751" cy="528546"/>
          </a:xfrm>
          <a:custGeom>
            <a:avLst/>
            <a:gdLst/>
            <a:ahLst/>
            <a:cxnLst/>
            <a:rect l="0" t="0" r="0" b="0"/>
            <a:pathLst>
              <a:path w="120000" h="120000" extrusionOk="0">
                <a:moveTo>
                  <a:pt x="51597" y="50921"/>
                </a:moveTo>
                <a:lnTo>
                  <a:pt x="51597" y="19698"/>
                </a:lnTo>
                <a:cubicBezTo>
                  <a:pt x="47669" y="20191"/>
                  <a:pt x="43916" y="21082"/>
                  <a:pt x="40531" y="22332"/>
                </a:cubicBezTo>
                <a:cubicBezTo>
                  <a:pt x="30598" y="26001"/>
                  <a:pt x="25457" y="32166"/>
                  <a:pt x="27169" y="38355"/>
                </a:cubicBezTo>
                <a:cubicBezTo>
                  <a:pt x="29239" y="46431"/>
                  <a:pt x="39005" y="49155"/>
                  <a:pt x="51597" y="50921"/>
                </a:cubicBezTo>
                <a:close/>
                <a:moveTo>
                  <a:pt x="67852" y="100379"/>
                </a:moveTo>
                <a:cubicBezTo>
                  <a:pt x="71963" y="99887"/>
                  <a:pt x="75901" y="98973"/>
                  <a:pt x="79437" y="97667"/>
                </a:cubicBezTo>
                <a:cubicBezTo>
                  <a:pt x="89370" y="93998"/>
                  <a:pt x="94511" y="87833"/>
                  <a:pt x="92799" y="81644"/>
                </a:cubicBezTo>
                <a:cubicBezTo>
                  <a:pt x="89506" y="73388"/>
                  <a:pt x="79840" y="69732"/>
                  <a:pt x="67852" y="67361"/>
                </a:cubicBezTo>
                <a:close/>
                <a:moveTo>
                  <a:pt x="67852" y="120000"/>
                </a:moveTo>
                <a:lnTo>
                  <a:pt x="51597" y="120000"/>
                </a:lnTo>
                <a:lnTo>
                  <a:pt x="51597" y="114256"/>
                </a:lnTo>
                <a:cubicBezTo>
                  <a:pt x="45417" y="113829"/>
                  <a:pt x="39328" y="112890"/>
                  <a:pt x="33554" y="111448"/>
                </a:cubicBezTo>
                <a:cubicBezTo>
                  <a:pt x="13606" y="106463"/>
                  <a:pt x="696" y="96271"/>
                  <a:pt x="0" y="84958"/>
                </a:cubicBezTo>
                <a:lnTo>
                  <a:pt x="26861" y="84529"/>
                </a:lnTo>
                <a:cubicBezTo>
                  <a:pt x="27245" y="90776"/>
                  <a:pt x="34374" y="96404"/>
                  <a:pt x="45389" y="99156"/>
                </a:cubicBezTo>
                <a:cubicBezTo>
                  <a:pt x="47394" y="99657"/>
                  <a:pt x="49467" y="100048"/>
                  <a:pt x="51597" y="100293"/>
                </a:cubicBezTo>
                <a:lnTo>
                  <a:pt x="51597" y="64682"/>
                </a:lnTo>
                <a:cubicBezTo>
                  <a:pt x="30368" y="61567"/>
                  <a:pt x="7690" y="58004"/>
                  <a:pt x="556" y="40045"/>
                </a:cubicBezTo>
                <a:cubicBezTo>
                  <a:pt x="-2422" y="28913"/>
                  <a:pt x="6883" y="17850"/>
                  <a:pt x="24755" y="11249"/>
                </a:cubicBezTo>
                <a:cubicBezTo>
                  <a:pt x="32832" y="8265"/>
                  <a:pt x="42066" y="6412"/>
                  <a:pt x="51597" y="5737"/>
                </a:cubicBezTo>
                <a:lnTo>
                  <a:pt x="51597" y="0"/>
                </a:lnTo>
                <a:lnTo>
                  <a:pt x="67852" y="0"/>
                </a:lnTo>
                <a:lnTo>
                  <a:pt x="67852" y="5703"/>
                </a:lnTo>
                <a:cubicBezTo>
                  <a:pt x="74209" y="6118"/>
                  <a:pt x="80479" y="7068"/>
                  <a:pt x="86414" y="8551"/>
                </a:cubicBezTo>
                <a:cubicBezTo>
                  <a:pt x="106363" y="13536"/>
                  <a:pt x="119273" y="23728"/>
                  <a:pt x="119969" y="35041"/>
                </a:cubicBezTo>
                <a:lnTo>
                  <a:pt x="93108" y="35470"/>
                </a:lnTo>
                <a:cubicBezTo>
                  <a:pt x="92723" y="29223"/>
                  <a:pt x="85594" y="23595"/>
                  <a:pt x="74579" y="20843"/>
                </a:cubicBezTo>
                <a:cubicBezTo>
                  <a:pt x="72410" y="20301"/>
                  <a:pt x="70160" y="19888"/>
                  <a:pt x="67852" y="19639"/>
                </a:cubicBezTo>
                <a:lnTo>
                  <a:pt x="67852" y="52969"/>
                </a:lnTo>
                <a:cubicBezTo>
                  <a:pt x="88284" y="55535"/>
                  <a:pt x="110482" y="59921"/>
                  <a:pt x="119411" y="79734"/>
                </a:cubicBezTo>
                <a:cubicBezTo>
                  <a:pt x="122511" y="90942"/>
                  <a:pt x="113201" y="102106"/>
                  <a:pt x="95213" y="108750"/>
                </a:cubicBezTo>
                <a:cubicBezTo>
                  <a:pt x="86990" y="111788"/>
                  <a:pt x="77568" y="113654"/>
                  <a:pt x="67852" y="114293"/>
                </a:cubicBezTo>
                <a:close/>
              </a:path>
            </a:pathLst>
          </a:custGeom>
          <a:solidFill>
            <a:schemeClr val="accent3">
              <a:lumMod val="75000"/>
            </a:schemeClr>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dk1"/>
              </a:solidFill>
              <a:latin typeface="Arial"/>
              <a:ea typeface="Arial"/>
              <a:cs typeface="Arial"/>
              <a:sym typeface="Arial"/>
            </a:endParaRPr>
          </a:p>
        </p:txBody>
      </p:sp>
      <p:sp>
        <p:nvSpPr>
          <p:cNvPr id="27" name="Shape 450"/>
          <p:cNvSpPr/>
          <p:nvPr/>
        </p:nvSpPr>
        <p:spPr>
          <a:xfrm>
            <a:off x="8841213" y="3429000"/>
            <a:ext cx="590697" cy="565118"/>
          </a:xfrm>
          <a:custGeom>
            <a:avLst/>
            <a:gdLst/>
            <a:ahLst/>
            <a:cxnLst/>
            <a:rect l="0" t="0" r="0" b="0"/>
            <a:pathLst>
              <a:path w="120000" h="120000" extrusionOk="0">
                <a:moveTo>
                  <a:pt x="65274" y="39473"/>
                </a:moveTo>
                <a:cubicBezTo>
                  <a:pt x="53599" y="36371"/>
                  <a:pt x="41599" y="43242"/>
                  <a:pt x="38470" y="54820"/>
                </a:cubicBezTo>
                <a:cubicBezTo>
                  <a:pt x="35342" y="66398"/>
                  <a:pt x="42270" y="78299"/>
                  <a:pt x="53945" y="81402"/>
                </a:cubicBezTo>
                <a:cubicBezTo>
                  <a:pt x="65620" y="84504"/>
                  <a:pt x="77621" y="77633"/>
                  <a:pt x="80749" y="66055"/>
                </a:cubicBezTo>
                <a:cubicBezTo>
                  <a:pt x="83877" y="54477"/>
                  <a:pt x="76949" y="42576"/>
                  <a:pt x="65274" y="39473"/>
                </a:cubicBezTo>
                <a:close/>
                <a:moveTo>
                  <a:pt x="69168" y="25060"/>
                </a:moveTo>
                <a:cubicBezTo>
                  <a:pt x="88870" y="30296"/>
                  <a:pt x="100561" y="50379"/>
                  <a:pt x="95282" y="69917"/>
                </a:cubicBezTo>
                <a:cubicBezTo>
                  <a:pt x="90003" y="89455"/>
                  <a:pt x="69753" y="101050"/>
                  <a:pt x="50051" y="95815"/>
                </a:cubicBezTo>
                <a:cubicBezTo>
                  <a:pt x="30350" y="90579"/>
                  <a:pt x="18658" y="70496"/>
                  <a:pt x="23937" y="50958"/>
                </a:cubicBezTo>
                <a:cubicBezTo>
                  <a:pt x="29216" y="31420"/>
                  <a:pt x="49467" y="19825"/>
                  <a:pt x="69168" y="25060"/>
                </a:cubicBezTo>
                <a:close/>
                <a:moveTo>
                  <a:pt x="70584" y="19819"/>
                </a:moveTo>
                <a:cubicBezTo>
                  <a:pt x="47964" y="13808"/>
                  <a:pt x="24713" y="27121"/>
                  <a:pt x="18652" y="49554"/>
                </a:cubicBezTo>
                <a:cubicBezTo>
                  <a:pt x="12591" y="71987"/>
                  <a:pt x="26015" y="95045"/>
                  <a:pt x="48635" y="101056"/>
                </a:cubicBezTo>
                <a:cubicBezTo>
                  <a:pt x="71255" y="107067"/>
                  <a:pt x="94506" y="93754"/>
                  <a:pt x="100567" y="71321"/>
                </a:cubicBezTo>
                <a:cubicBezTo>
                  <a:pt x="106628" y="48888"/>
                  <a:pt x="93204" y="25830"/>
                  <a:pt x="70584" y="19819"/>
                </a:cubicBezTo>
                <a:close/>
                <a:moveTo>
                  <a:pt x="120000" y="28418"/>
                </a:moveTo>
                <a:lnTo>
                  <a:pt x="119819" y="29085"/>
                </a:lnTo>
                <a:lnTo>
                  <a:pt x="119636" y="28804"/>
                </a:lnTo>
                <a:close/>
                <a:moveTo>
                  <a:pt x="84120" y="4683"/>
                </a:moveTo>
                <a:lnTo>
                  <a:pt x="83867" y="19572"/>
                </a:lnTo>
                <a:lnTo>
                  <a:pt x="83406" y="19449"/>
                </a:lnTo>
                <a:cubicBezTo>
                  <a:pt x="87163" y="21546"/>
                  <a:pt x="90559" y="24117"/>
                  <a:pt x="93431" y="27166"/>
                </a:cubicBezTo>
                <a:lnTo>
                  <a:pt x="106796" y="23870"/>
                </a:lnTo>
                <a:lnTo>
                  <a:pt x="115363" y="39849"/>
                </a:lnTo>
                <a:lnTo>
                  <a:pt x="105840" y="48364"/>
                </a:lnTo>
                <a:cubicBezTo>
                  <a:pt x="107034" y="52676"/>
                  <a:pt x="107596" y="57191"/>
                  <a:pt x="107394" y="61781"/>
                </a:cubicBezTo>
                <a:lnTo>
                  <a:pt x="119289" y="68330"/>
                </a:lnTo>
                <a:lnTo>
                  <a:pt x="114566" y="85810"/>
                </a:lnTo>
                <a:lnTo>
                  <a:pt x="100132" y="85570"/>
                </a:lnTo>
                <a:cubicBezTo>
                  <a:pt x="98307" y="88594"/>
                  <a:pt x="96096" y="91321"/>
                  <a:pt x="93619" y="93756"/>
                </a:cubicBezTo>
                <a:lnTo>
                  <a:pt x="98359" y="106025"/>
                </a:lnTo>
                <a:lnTo>
                  <a:pt x="83411" y="116405"/>
                </a:lnTo>
                <a:lnTo>
                  <a:pt x="72073" y="106643"/>
                </a:lnTo>
                <a:lnTo>
                  <a:pt x="73453" y="105685"/>
                </a:lnTo>
                <a:cubicBezTo>
                  <a:pt x="69110" y="107079"/>
                  <a:pt x="64517" y="107749"/>
                  <a:pt x="59835" y="107723"/>
                </a:cubicBezTo>
                <a:lnTo>
                  <a:pt x="52963" y="119999"/>
                </a:lnTo>
                <a:lnTo>
                  <a:pt x="35336" y="115316"/>
                </a:lnTo>
                <a:lnTo>
                  <a:pt x="35574" y="101277"/>
                </a:lnTo>
                <a:cubicBezTo>
                  <a:pt x="31839" y="99165"/>
                  <a:pt x="28466" y="96583"/>
                  <a:pt x="25614" y="93529"/>
                </a:cubicBezTo>
                <a:lnTo>
                  <a:pt x="25843" y="94015"/>
                </a:lnTo>
                <a:lnTo>
                  <a:pt x="11102" y="96847"/>
                </a:lnTo>
                <a:lnTo>
                  <a:pt x="3390" y="80445"/>
                </a:lnTo>
                <a:lnTo>
                  <a:pt x="13359" y="72429"/>
                </a:lnTo>
                <a:cubicBezTo>
                  <a:pt x="12295" y="68561"/>
                  <a:pt x="11739" y="64530"/>
                  <a:pt x="11738" y="60428"/>
                </a:cubicBezTo>
                <a:lnTo>
                  <a:pt x="0" y="53965"/>
                </a:lnTo>
                <a:lnTo>
                  <a:pt x="4723" y="36484"/>
                </a:lnTo>
                <a:lnTo>
                  <a:pt x="18174" y="36709"/>
                </a:lnTo>
                <a:cubicBezTo>
                  <a:pt x="19999" y="33515"/>
                  <a:pt x="22203" y="30603"/>
                  <a:pt x="24696" y="27997"/>
                </a:cubicBezTo>
                <a:lnTo>
                  <a:pt x="20190" y="14215"/>
                </a:lnTo>
                <a:lnTo>
                  <a:pt x="35666" y="4625"/>
                </a:lnTo>
                <a:lnTo>
                  <a:pt x="46473" y="14962"/>
                </a:lnTo>
                <a:lnTo>
                  <a:pt x="46365" y="15030"/>
                </a:lnTo>
                <a:cubicBezTo>
                  <a:pt x="50613" y="13704"/>
                  <a:pt x="55098" y="13091"/>
                  <a:pt x="59667" y="13141"/>
                </a:cubicBezTo>
                <a:lnTo>
                  <a:pt x="59206" y="13018"/>
                </a:lnTo>
                <a:lnTo>
                  <a:pt x="66493" y="0"/>
                </a:lnTo>
                <a:close/>
              </a:path>
            </a:pathLst>
          </a:custGeom>
          <a:solidFill>
            <a:srgbClr val="E62949"/>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pic>
        <p:nvPicPr>
          <p:cNvPr id="23" name="Picture 22"/>
          <p:cNvPicPr>
            <a:picLocks noChangeAspect="1"/>
          </p:cNvPicPr>
          <p:nvPr/>
        </p:nvPicPr>
        <p:blipFill rotWithShape="1">
          <a:blip r:embed="rId3">
            <a:extLst>
              <a:ext uri="{28A0092B-C50C-407E-A947-70E740481C1C}">
                <a14:useLocalDpi xmlns:a14="http://schemas.microsoft.com/office/drawing/2010/main" val="0"/>
              </a:ext>
            </a:extLst>
          </a:blip>
          <a:srcRect l="4667" t="5140" r="7333" b="8879"/>
          <a:stretch/>
        </p:blipFill>
        <p:spPr>
          <a:xfrm>
            <a:off x="684212" y="501680"/>
            <a:ext cx="1981200" cy="1380836"/>
          </a:xfrm>
          <a:prstGeom prst="rect">
            <a:avLst/>
          </a:prstGeom>
        </p:spPr>
      </p:pic>
      <p:pic>
        <p:nvPicPr>
          <p:cNvPr id="25" name="Picture 24"/>
          <p:cNvPicPr/>
          <p:nvPr/>
        </p:nvPicPr>
        <p:blipFill rotWithShape="1">
          <a:blip r:embed="rId4" cstate="print">
            <a:extLst>
              <a:ext uri="{28A0092B-C50C-407E-A947-70E740481C1C}">
                <a14:useLocalDpi xmlns:a14="http://schemas.microsoft.com/office/drawing/2010/main" val="0"/>
              </a:ext>
            </a:extLst>
          </a:blip>
          <a:srcRect l="11540" r="7671"/>
          <a:stretch/>
        </p:blipFill>
        <p:spPr>
          <a:xfrm>
            <a:off x="4494212" y="1115142"/>
            <a:ext cx="3581400" cy="5133258"/>
          </a:xfrm>
          <a:prstGeom prst="rect">
            <a:avLst/>
          </a:prstGeom>
        </p:spPr>
      </p:pic>
    </p:spTree>
    <p:extLst>
      <p:ext uri="{BB962C8B-B14F-4D97-AF65-F5344CB8AC3E}">
        <p14:creationId xmlns:p14="http://schemas.microsoft.com/office/powerpoint/2010/main" val="3256167544"/>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704"/>
        <p:cNvGrpSpPr/>
        <p:nvPr/>
      </p:nvGrpSpPr>
      <p:grpSpPr>
        <a:xfrm>
          <a:off x="0" y="0"/>
          <a:ext cx="0" cy="0"/>
          <a:chOff x="0" y="0"/>
          <a:chExt cx="0" cy="0"/>
        </a:xfrm>
      </p:grpSpPr>
      <p:sp>
        <p:nvSpPr>
          <p:cNvPr id="707" name="Shape 707"/>
          <p:cNvSpPr txBox="1"/>
          <p:nvPr/>
        </p:nvSpPr>
        <p:spPr>
          <a:xfrm>
            <a:off x="455612" y="3048000"/>
            <a:ext cx="3962400" cy="3076964"/>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kern="0" dirty="0">
                <a:solidFill>
                  <a:srgbClr val="3F3F3F"/>
                </a:solidFill>
                <a:latin typeface="Times New Roman" panose="02020603050405020304" pitchFamily="18" charset="0"/>
                <a:ea typeface="Arial"/>
                <a:cs typeface="Times New Roman" panose="02020603050405020304" pitchFamily="18" charset="0"/>
                <a:sym typeface="Arial"/>
              </a:rPr>
              <a:t>Indications: Kidney Stone Treatment; Complementary treatment for UTI</a:t>
            </a:r>
          </a:p>
          <a:p>
            <a:pPr marL="285750" indent="-285750" defTabSz="1218895">
              <a:buFont typeface="Arial" panose="020B0604020202020204" pitchFamily="34" charset="0"/>
              <a:buChar char="•"/>
            </a:pPr>
            <a:r>
              <a:rPr lang="en-US" kern="0" dirty="0">
                <a:solidFill>
                  <a:srgbClr val="3F3F3F"/>
                </a:solidFill>
                <a:latin typeface="Times New Roman" panose="02020603050405020304" pitchFamily="18" charset="0"/>
                <a:ea typeface="Arial"/>
                <a:cs typeface="Times New Roman" panose="02020603050405020304" pitchFamily="18" charset="0"/>
                <a:sym typeface="Arial"/>
              </a:rPr>
              <a:t>Dosage form and packaging: Syrup - 250 ml</a:t>
            </a:r>
          </a:p>
          <a:p>
            <a:pPr marL="285750" indent="-285750" defTabSz="1218895">
              <a:buFont typeface="Arial" panose="020B0604020202020204" pitchFamily="34" charset="0"/>
              <a:buChar char="•"/>
            </a:pPr>
            <a:r>
              <a:rPr lang="en-US" kern="0" dirty="0">
                <a:solidFill>
                  <a:srgbClr val="3F3F3F"/>
                </a:solidFill>
                <a:latin typeface="Times New Roman" panose="02020603050405020304" pitchFamily="18" charset="0"/>
                <a:ea typeface="Arial"/>
                <a:cs typeface="Times New Roman" panose="02020603050405020304" pitchFamily="18" charset="0"/>
                <a:sym typeface="Arial"/>
              </a:rPr>
              <a:t>Composition: </a:t>
            </a:r>
            <a:r>
              <a:rPr lang="en-US" kern="0" dirty="0" err="1">
                <a:solidFill>
                  <a:srgbClr val="3F3F3F"/>
                </a:solidFill>
                <a:latin typeface="Times New Roman" panose="02020603050405020304" pitchFamily="18" charset="0"/>
                <a:ea typeface="Arial"/>
                <a:cs typeface="Times New Roman" panose="02020603050405020304" pitchFamily="18" charset="0"/>
                <a:sym typeface="Arial"/>
              </a:rPr>
              <a:t>Urtica</a:t>
            </a:r>
            <a:r>
              <a:rPr lang="en-US" kern="0" dirty="0">
                <a:solidFill>
                  <a:srgbClr val="3F3F3F"/>
                </a:solidFill>
                <a:latin typeface="Times New Roman" panose="02020603050405020304" pitchFamily="18" charset="0"/>
                <a:ea typeface="Arial"/>
                <a:cs typeface="Times New Roman" panose="02020603050405020304" pitchFamily="18" charset="0"/>
                <a:sym typeface="Arial"/>
              </a:rPr>
              <a:t> </a:t>
            </a:r>
            <a:r>
              <a:rPr lang="en-US" kern="0" dirty="0" err="1">
                <a:solidFill>
                  <a:srgbClr val="3F3F3F"/>
                </a:solidFill>
                <a:latin typeface="Times New Roman" panose="02020603050405020304" pitchFamily="18" charset="0"/>
                <a:ea typeface="Arial"/>
                <a:cs typeface="Times New Roman" panose="02020603050405020304" pitchFamily="18" charset="0"/>
                <a:sym typeface="Arial"/>
              </a:rPr>
              <a:t>dioica</a:t>
            </a:r>
            <a:endParaRPr lang="en-US" kern="0" dirty="0">
              <a:solidFill>
                <a:srgbClr val="3F3F3F"/>
              </a:solidFill>
              <a:latin typeface="Times New Roman" panose="02020603050405020304" pitchFamily="18" charset="0"/>
              <a:ea typeface="Arial"/>
              <a:cs typeface="Times New Roman" panose="02020603050405020304" pitchFamily="18" charset="0"/>
              <a:sym typeface="Arial"/>
            </a:endParaRPr>
          </a:p>
          <a:p>
            <a:pPr marL="285750" indent="-285750" defTabSz="1218895">
              <a:buFont typeface="Arial" panose="020B0604020202020204" pitchFamily="34" charset="0"/>
              <a:buChar char="•"/>
            </a:pPr>
            <a:r>
              <a:rPr lang="en-US" kern="0" dirty="0">
                <a:solidFill>
                  <a:srgbClr val="3F3F3F"/>
                </a:solidFill>
                <a:latin typeface="Times New Roman" panose="02020603050405020304" pitchFamily="18" charset="0"/>
                <a:ea typeface="Arial"/>
                <a:cs typeface="Times New Roman" panose="02020603050405020304" pitchFamily="18" charset="0"/>
                <a:sym typeface="Arial"/>
              </a:rPr>
              <a:t>Administration and Dosage: Twice a day, take one tablespoon (5 ml) after meals..</a:t>
            </a:r>
          </a:p>
          <a:p>
            <a:pPr defTabSz="1218895"/>
            <a:endParaRPr lang="en-US" sz="1550" kern="0" dirty="0">
              <a:solidFill>
                <a:srgbClr val="3F3F3F"/>
              </a:solidFill>
              <a:ea typeface="Arial"/>
              <a:cs typeface="Arial"/>
              <a:sym typeface="Arial"/>
            </a:endParaRPr>
          </a:p>
        </p:txBody>
      </p:sp>
      <p:sp>
        <p:nvSpPr>
          <p:cNvPr id="708" name="Shape 708"/>
          <p:cNvSpPr txBox="1"/>
          <p:nvPr/>
        </p:nvSpPr>
        <p:spPr>
          <a:xfrm>
            <a:off x="531812" y="2362259"/>
            <a:ext cx="4038600" cy="533341"/>
          </a:xfrm>
          <a:prstGeom prst="rect">
            <a:avLst/>
          </a:prstGeom>
          <a:noFill/>
          <a:ln>
            <a:noFill/>
          </a:ln>
        </p:spPr>
        <p:txBody>
          <a:bodyPr wrap="square" lIns="121868" tIns="60917" rIns="121868" bIns="60917" anchor="t" anchorCtr="0">
            <a:noAutofit/>
          </a:bodyPr>
          <a:lstStyle/>
          <a:p>
            <a:pPr defTabSz="1218895"/>
            <a:r>
              <a:rPr lang="en-US" sz="2400" b="1" kern="0" dirty="0">
                <a:solidFill>
                  <a:srgbClr val="3F3F3F"/>
                </a:solidFill>
                <a:ea typeface="Arial"/>
                <a:cs typeface="Arial"/>
              </a:rPr>
              <a:t>URTICA EXTRACT</a:t>
            </a:r>
            <a:endParaRPr lang="en" sz="2400" b="1" kern="0" dirty="0">
              <a:solidFill>
                <a:srgbClr val="3F3F3F"/>
              </a:solidFill>
              <a:ea typeface="Arial"/>
              <a:cs typeface="Arial"/>
              <a:sym typeface="Arial"/>
            </a:endParaRPr>
          </a:p>
        </p:txBody>
      </p:sp>
      <p:grpSp>
        <p:nvGrpSpPr>
          <p:cNvPr id="711" name="Shape 711"/>
          <p:cNvGrpSpPr/>
          <p:nvPr/>
        </p:nvGrpSpPr>
        <p:grpSpPr>
          <a:xfrm>
            <a:off x="8560868" y="832749"/>
            <a:ext cx="3400944" cy="897785"/>
            <a:chOff x="2113657" y="4283314"/>
            <a:chExt cx="3647460" cy="673514"/>
          </a:xfrm>
        </p:grpSpPr>
        <p:sp>
          <p:nvSpPr>
            <p:cNvPr id="712" name="Shape 712"/>
            <p:cNvSpPr txBox="1"/>
            <p:nvPr/>
          </p:nvSpPr>
          <p:spPr>
            <a:xfrm>
              <a:off x="2113657" y="4495163"/>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20000 </a:t>
              </a: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Packages (</a:t>
              </a: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Per </a:t>
              </a: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35 Days)</a:t>
              </a:r>
              <a:endParaRPr lang="en"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713" name="Shape 713"/>
            <p:cNvSpPr txBox="1"/>
            <p:nvPr/>
          </p:nvSpPr>
          <p:spPr>
            <a:xfrm>
              <a:off x="2113658" y="4283314"/>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rPr>
                <a:t>Production capacity</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30" name="Shape 451"/>
          <p:cNvSpPr/>
          <p:nvPr/>
        </p:nvSpPr>
        <p:spPr>
          <a:xfrm rot="1795255">
            <a:off x="8958484" y="273676"/>
            <a:ext cx="356158" cy="656509"/>
          </a:xfrm>
          <a:custGeom>
            <a:avLst/>
            <a:gdLst/>
            <a:ahLst/>
            <a:cxnLst/>
            <a:rect l="0" t="0" r="0" b="0"/>
            <a:pathLst>
              <a:path w="120000" h="120000" extrusionOk="0">
                <a:moveTo>
                  <a:pt x="60041" y="0"/>
                </a:moveTo>
                <a:cubicBezTo>
                  <a:pt x="68312" y="142"/>
                  <a:pt x="77049" y="3617"/>
                  <a:pt x="77802" y="9249"/>
                </a:cubicBezTo>
                <a:cubicBezTo>
                  <a:pt x="79731" y="16341"/>
                  <a:pt x="68983" y="18083"/>
                  <a:pt x="72034" y="26607"/>
                </a:cubicBezTo>
                <a:lnTo>
                  <a:pt x="120000" y="26607"/>
                </a:lnTo>
                <a:lnTo>
                  <a:pt x="120000" y="53320"/>
                </a:lnTo>
                <a:cubicBezTo>
                  <a:pt x="105180" y="54850"/>
                  <a:pt x="101982" y="49006"/>
                  <a:pt x="89415" y="50069"/>
                </a:cubicBezTo>
                <a:cubicBezTo>
                  <a:pt x="79319" y="50489"/>
                  <a:pt x="73089" y="55363"/>
                  <a:pt x="72833" y="59977"/>
                </a:cubicBezTo>
                <a:cubicBezTo>
                  <a:pt x="73004" y="64029"/>
                  <a:pt x="79442" y="70012"/>
                  <a:pt x="91464" y="70060"/>
                </a:cubicBezTo>
                <a:cubicBezTo>
                  <a:pt x="106013" y="69226"/>
                  <a:pt x="103877" y="65247"/>
                  <a:pt x="120000" y="65606"/>
                </a:cubicBezTo>
                <a:lnTo>
                  <a:pt x="120000" y="93541"/>
                </a:lnTo>
                <a:lnTo>
                  <a:pt x="70059" y="93541"/>
                </a:lnTo>
                <a:cubicBezTo>
                  <a:pt x="69329" y="102697"/>
                  <a:pt x="76533" y="101447"/>
                  <a:pt x="78036" y="109608"/>
                </a:cubicBezTo>
                <a:cubicBezTo>
                  <a:pt x="77950" y="116314"/>
                  <a:pt x="67224" y="119904"/>
                  <a:pt x="59959" y="120000"/>
                </a:cubicBezTo>
                <a:cubicBezTo>
                  <a:pt x="51687" y="119857"/>
                  <a:pt x="42950" y="116382"/>
                  <a:pt x="42197" y="110750"/>
                </a:cubicBezTo>
                <a:cubicBezTo>
                  <a:pt x="40279" y="103699"/>
                  <a:pt x="50892" y="101936"/>
                  <a:pt x="47995" y="93541"/>
                </a:cubicBezTo>
                <a:lnTo>
                  <a:pt x="0" y="93541"/>
                </a:lnTo>
                <a:lnTo>
                  <a:pt x="0" y="66075"/>
                </a:lnTo>
                <a:cubicBezTo>
                  <a:pt x="15368" y="64341"/>
                  <a:pt x="18478" y="70364"/>
                  <a:pt x="31219" y="69286"/>
                </a:cubicBezTo>
                <a:cubicBezTo>
                  <a:pt x="41315" y="68866"/>
                  <a:pt x="47545" y="63992"/>
                  <a:pt x="47801" y="59379"/>
                </a:cubicBezTo>
                <a:cubicBezTo>
                  <a:pt x="47631" y="55326"/>
                  <a:pt x="41193" y="49343"/>
                  <a:pt x="29171" y="49296"/>
                </a:cubicBezTo>
                <a:cubicBezTo>
                  <a:pt x="14433" y="50140"/>
                  <a:pt x="16816" y="54212"/>
                  <a:pt x="0" y="53739"/>
                </a:cubicBezTo>
                <a:lnTo>
                  <a:pt x="0" y="26607"/>
                </a:lnTo>
                <a:lnTo>
                  <a:pt x="49932" y="26607"/>
                </a:lnTo>
                <a:cubicBezTo>
                  <a:pt x="50748" y="17288"/>
                  <a:pt x="43474" y="18596"/>
                  <a:pt x="41963" y="10391"/>
                </a:cubicBezTo>
                <a:cubicBezTo>
                  <a:pt x="42049" y="3685"/>
                  <a:pt x="52775" y="95"/>
                  <a:pt x="60041" y="0"/>
                </a:cubicBezTo>
                <a:close/>
              </a:path>
            </a:pathLst>
          </a:custGeom>
          <a:solidFill>
            <a:srgbClr val="F4BD2D"/>
          </a:solidFill>
          <a:ln>
            <a:noFill/>
          </a:ln>
          <a:scene3d>
            <a:camera prst="orthographicFront">
              <a:rot lat="0" lon="0" rev="7200000"/>
            </a:camera>
            <a:lightRig rig="threePt" dir="t"/>
          </a:scene3d>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grpSp>
        <p:nvGrpSpPr>
          <p:cNvPr id="19" name="Shape 717"/>
          <p:cNvGrpSpPr/>
          <p:nvPr/>
        </p:nvGrpSpPr>
        <p:grpSpPr>
          <a:xfrm>
            <a:off x="8560868" y="6013117"/>
            <a:ext cx="3253608" cy="897784"/>
            <a:chOff x="2113657" y="4283315"/>
            <a:chExt cx="3647460" cy="673513"/>
          </a:xfrm>
        </p:grpSpPr>
        <p:sp>
          <p:nvSpPr>
            <p:cNvPr id="21" name="Shape 718"/>
            <p:cNvSpPr txBox="1"/>
            <p:nvPr/>
          </p:nvSpPr>
          <p:spPr>
            <a:xfrm>
              <a:off x="2113657" y="4495163"/>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 </a:t>
              </a:r>
              <a:r>
                <a:rPr lang="fa-IR" sz="1600" kern="0" dirty="0" smtClean="0">
                  <a:solidFill>
                    <a:srgbClr val="595959"/>
                  </a:solidFill>
                  <a:latin typeface="Times New Roman" panose="02020603050405020304" pitchFamily="18" charset="0"/>
                  <a:ea typeface="Arial"/>
                  <a:cs typeface="Times New Roman" panose="02020603050405020304" pitchFamily="18" charset="0"/>
                  <a:sym typeface="Arial"/>
                </a:rPr>
                <a:t>11</a:t>
              </a: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a:t>
              </a:r>
              <a:r>
                <a:rPr lang="fa-IR" sz="1600" kern="0" dirty="0" smtClean="0">
                  <a:solidFill>
                    <a:srgbClr val="595959"/>
                  </a:solidFill>
                  <a:latin typeface="Times New Roman" panose="02020603050405020304" pitchFamily="18" charset="0"/>
                  <a:ea typeface="Arial"/>
                  <a:cs typeface="Times New Roman" panose="02020603050405020304" pitchFamily="18" charset="0"/>
                  <a:sym typeface="Arial"/>
                </a:rPr>
                <a:t>3</a:t>
              </a: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 USD</a:t>
              </a:r>
            </a:p>
          </p:txBody>
        </p:sp>
        <p:sp>
          <p:nvSpPr>
            <p:cNvPr id="22" name="Shape 719"/>
            <p:cNvSpPr txBox="1"/>
            <p:nvPr/>
          </p:nvSpPr>
          <p:spPr>
            <a:xfrm>
              <a:off x="2113658" y="4283315"/>
              <a:ext cx="3647459" cy="276999"/>
            </a:xfrm>
            <a:prstGeom prst="rect">
              <a:avLst/>
            </a:prstGeom>
            <a:noFill/>
            <a:ln>
              <a:noFill/>
            </a:ln>
          </p:spPr>
          <p:txBody>
            <a:bodyPr wrap="square" lIns="121868" tIns="60917" rIns="121868" bIns="60917" anchor="t" anchorCtr="0">
              <a:noAutofit/>
            </a:bodyPr>
            <a:lstStyle/>
            <a:p>
              <a:pPr defTabSz="1218895"/>
              <a:r>
                <a:rPr lang="en-US" b="1" kern="0" dirty="0" smtClean="0">
                  <a:solidFill>
                    <a:srgbClr val="595959"/>
                  </a:solidFill>
                  <a:latin typeface="Times New Roman" panose="02020603050405020304" pitchFamily="18" charset="0"/>
                  <a:ea typeface="Arial"/>
                  <a:cs typeface="Times New Roman" panose="02020603050405020304" pitchFamily="18" charset="0"/>
                  <a:sym typeface="Arial"/>
                </a:rPr>
                <a:t>Sales’ Price</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24" name="Shape 974"/>
          <p:cNvSpPr/>
          <p:nvPr/>
        </p:nvSpPr>
        <p:spPr>
          <a:xfrm rot="10800000">
            <a:off x="8959685" y="5491253"/>
            <a:ext cx="353751" cy="528546"/>
          </a:xfrm>
          <a:custGeom>
            <a:avLst/>
            <a:gdLst/>
            <a:ahLst/>
            <a:cxnLst/>
            <a:rect l="0" t="0" r="0" b="0"/>
            <a:pathLst>
              <a:path w="120000" h="120000" extrusionOk="0">
                <a:moveTo>
                  <a:pt x="51597" y="50921"/>
                </a:moveTo>
                <a:lnTo>
                  <a:pt x="51597" y="19698"/>
                </a:lnTo>
                <a:cubicBezTo>
                  <a:pt x="47669" y="20191"/>
                  <a:pt x="43916" y="21082"/>
                  <a:pt x="40531" y="22332"/>
                </a:cubicBezTo>
                <a:cubicBezTo>
                  <a:pt x="30598" y="26001"/>
                  <a:pt x="25457" y="32166"/>
                  <a:pt x="27169" y="38355"/>
                </a:cubicBezTo>
                <a:cubicBezTo>
                  <a:pt x="29239" y="46431"/>
                  <a:pt x="39005" y="49155"/>
                  <a:pt x="51597" y="50921"/>
                </a:cubicBezTo>
                <a:close/>
                <a:moveTo>
                  <a:pt x="67852" y="100379"/>
                </a:moveTo>
                <a:cubicBezTo>
                  <a:pt x="71963" y="99887"/>
                  <a:pt x="75901" y="98973"/>
                  <a:pt x="79437" y="97667"/>
                </a:cubicBezTo>
                <a:cubicBezTo>
                  <a:pt x="89370" y="93998"/>
                  <a:pt x="94511" y="87833"/>
                  <a:pt x="92799" y="81644"/>
                </a:cubicBezTo>
                <a:cubicBezTo>
                  <a:pt x="89506" y="73388"/>
                  <a:pt x="79840" y="69732"/>
                  <a:pt x="67852" y="67361"/>
                </a:cubicBezTo>
                <a:close/>
                <a:moveTo>
                  <a:pt x="67852" y="120000"/>
                </a:moveTo>
                <a:lnTo>
                  <a:pt x="51597" y="120000"/>
                </a:lnTo>
                <a:lnTo>
                  <a:pt x="51597" y="114256"/>
                </a:lnTo>
                <a:cubicBezTo>
                  <a:pt x="45417" y="113829"/>
                  <a:pt x="39328" y="112890"/>
                  <a:pt x="33554" y="111448"/>
                </a:cubicBezTo>
                <a:cubicBezTo>
                  <a:pt x="13606" y="106463"/>
                  <a:pt x="696" y="96271"/>
                  <a:pt x="0" y="84958"/>
                </a:cubicBezTo>
                <a:lnTo>
                  <a:pt x="26861" y="84529"/>
                </a:lnTo>
                <a:cubicBezTo>
                  <a:pt x="27245" y="90776"/>
                  <a:pt x="34374" y="96404"/>
                  <a:pt x="45389" y="99156"/>
                </a:cubicBezTo>
                <a:cubicBezTo>
                  <a:pt x="47394" y="99657"/>
                  <a:pt x="49467" y="100048"/>
                  <a:pt x="51597" y="100293"/>
                </a:cubicBezTo>
                <a:lnTo>
                  <a:pt x="51597" y="64682"/>
                </a:lnTo>
                <a:cubicBezTo>
                  <a:pt x="30368" y="61567"/>
                  <a:pt x="7690" y="58004"/>
                  <a:pt x="556" y="40045"/>
                </a:cubicBezTo>
                <a:cubicBezTo>
                  <a:pt x="-2422" y="28913"/>
                  <a:pt x="6883" y="17850"/>
                  <a:pt x="24755" y="11249"/>
                </a:cubicBezTo>
                <a:cubicBezTo>
                  <a:pt x="32832" y="8265"/>
                  <a:pt x="42066" y="6412"/>
                  <a:pt x="51597" y="5737"/>
                </a:cubicBezTo>
                <a:lnTo>
                  <a:pt x="51597" y="0"/>
                </a:lnTo>
                <a:lnTo>
                  <a:pt x="67852" y="0"/>
                </a:lnTo>
                <a:lnTo>
                  <a:pt x="67852" y="5703"/>
                </a:lnTo>
                <a:cubicBezTo>
                  <a:pt x="74209" y="6118"/>
                  <a:pt x="80479" y="7068"/>
                  <a:pt x="86414" y="8551"/>
                </a:cubicBezTo>
                <a:cubicBezTo>
                  <a:pt x="106363" y="13536"/>
                  <a:pt x="119273" y="23728"/>
                  <a:pt x="119969" y="35041"/>
                </a:cubicBezTo>
                <a:lnTo>
                  <a:pt x="93108" y="35470"/>
                </a:lnTo>
                <a:cubicBezTo>
                  <a:pt x="92723" y="29223"/>
                  <a:pt x="85594" y="23595"/>
                  <a:pt x="74579" y="20843"/>
                </a:cubicBezTo>
                <a:cubicBezTo>
                  <a:pt x="72410" y="20301"/>
                  <a:pt x="70160" y="19888"/>
                  <a:pt x="67852" y="19639"/>
                </a:cubicBezTo>
                <a:lnTo>
                  <a:pt x="67852" y="52969"/>
                </a:lnTo>
                <a:cubicBezTo>
                  <a:pt x="88284" y="55535"/>
                  <a:pt x="110482" y="59921"/>
                  <a:pt x="119411" y="79734"/>
                </a:cubicBezTo>
                <a:cubicBezTo>
                  <a:pt x="122511" y="90942"/>
                  <a:pt x="113201" y="102106"/>
                  <a:pt x="95213" y="108750"/>
                </a:cubicBezTo>
                <a:cubicBezTo>
                  <a:pt x="86990" y="111788"/>
                  <a:pt x="77568" y="113654"/>
                  <a:pt x="67852" y="114293"/>
                </a:cubicBezTo>
                <a:close/>
              </a:path>
            </a:pathLst>
          </a:custGeom>
          <a:solidFill>
            <a:schemeClr val="accent3">
              <a:lumMod val="75000"/>
            </a:schemeClr>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dk1"/>
              </a:solidFill>
              <a:latin typeface="Arial"/>
              <a:ea typeface="Arial"/>
              <a:cs typeface="Arial"/>
              <a:sym typeface="Arial"/>
            </a:endParaRPr>
          </a:p>
        </p:txBody>
      </p:sp>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l="19782" t="22857" r="18776" b="22857"/>
          <a:stretch/>
        </p:blipFill>
        <p:spPr>
          <a:xfrm>
            <a:off x="836612" y="422136"/>
            <a:ext cx="2209800" cy="1376597"/>
          </a:xfrm>
          <a:prstGeom prst="rect">
            <a:avLst/>
          </a:prstGeom>
        </p:spPr>
      </p:pic>
      <p:pic>
        <p:nvPicPr>
          <p:cNvPr id="23" name="Picture 22" descr="http://www.herbemarket.com/image/cache/Product/Zardband/Urtica%20ZB-500x500.png"/>
          <p:cNvPicPr/>
          <p:nvPr/>
        </p:nvPicPr>
        <p:blipFill rotWithShape="1">
          <a:blip r:embed="rId4">
            <a:extLst>
              <a:ext uri="{28A0092B-C50C-407E-A947-70E740481C1C}">
                <a14:useLocalDpi xmlns:a14="http://schemas.microsoft.com/office/drawing/2010/main" val="0"/>
              </a:ext>
            </a:extLst>
          </a:blip>
          <a:srcRect l="30888" r="31628"/>
          <a:stretch/>
        </p:blipFill>
        <p:spPr bwMode="auto">
          <a:xfrm>
            <a:off x="5103812" y="893090"/>
            <a:ext cx="2438400" cy="6193510"/>
          </a:xfrm>
          <a:prstGeom prst="rect">
            <a:avLst/>
          </a:prstGeom>
          <a:noFill/>
          <a:ln>
            <a:noFill/>
          </a:ln>
        </p:spPr>
      </p:pic>
      <p:sp>
        <p:nvSpPr>
          <p:cNvPr id="25" name="Shape 715"/>
          <p:cNvSpPr/>
          <p:nvPr/>
        </p:nvSpPr>
        <p:spPr>
          <a:xfrm>
            <a:off x="8913812" y="1882516"/>
            <a:ext cx="445583" cy="444279"/>
          </a:xfrm>
          <a:custGeom>
            <a:avLst/>
            <a:gdLst/>
            <a:ahLst/>
            <a:cxnLst/>
            <a:rect l="0" t="0" r="0" b="0"/>
            <a:pathLst>
              <a:path w="120000" h="120000" extrusionOk="0">
                <a:moveTo>
                  <a:pt x="26666" y="100217"/>
                </a:moveTo>
                <a:cubicBezTo>
                  <a:pt x="25193" y="100217"/>
                  <a:pt x="24000" y="101415"/>
                  <a:pt x="24000" y="102892"/>
                </a:cubicBezTo>
                <a:cubicBezTo>
                  <a:pt x="24000" y="104369"/>
                  <a:pt x="25193" y="105566"/>
                  <a:pt x="26666" y="105566"/>
                </a:cubicBezTo>
                <a:lnTo>
                  <a:pt x="93333" y="105566"/>
                </a:lnTo>
                <a:cubicBezTo>
                  <a:pt x="94806" y="105566"/>
                  <a:pt x="96000" y="104369"/>
                  <a:pt x="96000" y="102892"/>
                </a:cubicBezTo>
                <a:cubicBezTo>
                  <a:pt x="96000" y="101415"/>
                  <a:pt x="94806" y="100217"/>
                  <a:pt x="93333" y="100217"/>
                </a:cubicBezTo>
                <a:close/>
                <a:moveTo>
                  <a:pt x="26666" y="87913"/>
                </a:moveTo>
                <a:cubicBezTo>
                  <a:pt x="25193" y="87913"/>
                  <a:pt x="24000" y="89111"/>
                  <a:pt x="24000" y="90588"/>
                </a:cubicBezTo>
                <a:cubicBezTo>
                  <a:pt x="24000" y="92065"/>
                  <a:pt x="25193" y="93262"/>
                  <a:pt x="26666" y="93262"/>
                </a:cubicBezTo>
                <a:lnTo>
                  <a:pt x="93333" y="93262"/>
                </a:lnTo>
                <a:cubicBezTo>
                  <a:pt x="94806" y="93262"/>
                  <a:pt x="96000" y="92065"/>
                  <a:pt x="96000" y="90588"/>
                </a:cubicBezTo>
                <a:cubicBezTo>
                  <a:pt x="96000" y="89111"/>
                  <a:pt x="94806" y="87913"/>
                  <a:pt x="93333" y="87913"/>
                </a:cubicBezTo>
                <a:close/>
                <a:moveTo>
                  <a:pt x="26666" y="75609"/>
                </a:moveTo>
                <a:cubicBezTo>
                  <a:pt x="25193" y="75609"/>
                  <a:pt x="24000" y="76806"/>
                  <a:pt x="24000" y="78284"/>
                </a:cubicBezTo>
                <a:cubicBezTo>
                  <a:pt x="24000" y="79761"/>
                  <a:pt x="25193" y="80958"/>
                  <a:pt x="26666" y="80958"/>
                </a:cubicBezTo>
                <a:lnTo>
                  <a:pt x="93333" y="80958"/>
                </a:lnTo>
                <a:cubicBezTo>
                  <a:pt x="94806" y="80958"/>
                  <a:pt x="96000" y="79761"/>
                  <a:pt x="96000" y="78284"/>
                </a:cubicBezTo>
                <a:cubicBezTo>
                  <a:pt x="96000" y="76806"/>
                  <a:pt x="94806" y="75609"/>
                  <a:pt x="93333" y="75609"/>
                </a:cubicBezTo>
                <a:close/>
                <a:moveTo>
                  <a:pt x="26666" y="63305"/>
                </a:moveTo>
                <a:cubicBezTo>
                  <a:pt x="25193" y="63305"/>
                  <a:pt x="24000" y="64502"/>
                  <a:pt x="24000" y="65979"/>
                </a:cubicBezTo>
                <a:cubicBezTo>
                  <a:pt x="24000" y="67457"/>
                  <a:pt x="25193" y="68654"/>
                  <a:pt x="26666" y="68654"/>
                </a:cubicBezTo>
                <a:lnTo>
                  <a:pt x="93333" y="68654"/>
                </a:lnTo>
                <a:cubicBezTo>
                  <a:pt x="94806" y="68654"/>
                  <a:pt x="96000" y="67457"/>
                  <a:pt x="96000" y="65979"/>
                </a:cubicBezTo>
                <a:cubicBezTo>
                  <a:pt x="96000" y="64502"/>
                  <a:pt x="94806" y="63305"/>
                  <a:pt x="93333" y="63305"/>
                </a:cubicBezTo>
                <a:close/>
                <a:moveTo>
                  <a:pt x="26666" y="51001"/>
                </a:moveTo>
                <a:cubicBezTo>
                  <a:pt x="25193" y="51001"/>
                  <a:pt x="24000" y="52198"/>
                  <a:pt x="24000" y="53675"/>
                </a:cubicBezTo>
                <a:cubicBezTo>
                  <a:pt x="24000" y="55152"/>
                  <a:pt x="25193" y="56350"/>
                  <a:pt x="26666" y="56350"/>
                </a:cubicBezTo>
                <a:lnTo>
                  <a:pt x="93333" y="56350"/>
                </a:lnTo>
                <a:cubicBezTo>
                  <a:pt x="94806" y="56350"/>
                  <a:pt x="96000" y="55152"/>
                  <a:pt x="96000" y="53675"/>
                </a:cubicBezTo>
                <a:cubicBezTo>
                  <a:pt x="96000" y="52198"/>
                  <a:pt x="94806" y="51001"/>
                  <a:pt x="93333" y="51001"/>
                </a:cubicBezTo>
                <a:close/>
                <a:moveTo>
                  <a:pt x="26666" y="38697"/>
                </a:moveTo>
                <a:cubicBezTo>
                  <a:pt x="25193" y="38697"/>
                  <a:pt x="24000" y="39894"/>
                  <a:pt x="24000" y="41371"/>
                </a:cubicBezTo>
                <a:cubicBezTo>
                  <a:pt x="24000" y="42848"/>
                  <a:pt x="25193" y="44046"/>
                  <a:pt x="26666" y="44046"/>
                </a:cubicBezTo>
                <a:lnTo>
                  <a:pt x="93333" y="44046"/>
                </a:lnTo>
                <a:cubicBezTo>
                  <a:pt x="94806" y="44046"/>
                  <a:pt x="96000" y="42848"/>
                  <a:pt x="96000" y="41371"/>
                </a:cubicBezTo>
                <a:cubicBezTo>
                  <a:pt x="96000" y="39894"/>
                  <a:pt x="94806" y="38697"/>
                  <a:pt x="93333" y="38697"/>
                </a:cubicBezTo>
                <a:close/>
                <a:moveTo>
                  <a:pt x="0" y="11366"/>
                </a:moveTo>
                <a:lnTo>
                  <a:pt x="6739" y="11366"/>
                </a:lnTo>
                <a:lnTo>
                  <a:pt x="6739" y="17459"/>
                </a:lnTo>
                <a:cubicBezTo>
                  <a:pt x="6739" y="22260"/>
                  <a:pt x="10619" y="26151"/>
                  <a:pt x="15405" y="26151"/>
                </a:cubicBezTo>
                <a:cubicBezTo>
                  <a:pt x="20192" y="26151"/>
                  <a:pt x="24072" y="22260"/>
                  <a:pt x="24072" y="17459"/>
                </a:cubicBezTo>
                <a:lnTo>
                  <a:pt x="24072" y="11366"/>
                </a:lnTo>
                <a:lnTo>
                  <a:pt x="29716" y="11366"/>
                </a:lnTo>
                <a:lnTo>
                  <a:pt x="29716" y="17459"/>
                </a:lnTo>
                <a:cubicBezTo>
                  <a:pt x="29716" y="22260"/>
                  <a:pt x="33597" y="26151"/>
                  <a:pt x="38383" y="26151"/>
                </a:cubicBezTo>
                <a:cubicBezTo>
                  <a:pt x="43170" y="26151"/>
                  <a:pt x="47050" y="22260"/>
                  <a:pt x="47050" y="17459"/>
                </a:cubicBezTo>
                <a:lnTo>
                  <a:pt x="47050" y="11366"/>
                </a:lnTo>
                <a:lnTo>
                  <a:pt x="52694" y="11366"/>
                </a:lnTo>
                <a:lnTo>
                  <a:pt x="52694" y="17459"/>
                </a:lnTo>
                <a:cubicBezTo>
                  <a:pt x="52694" y="22260"/>
                  <a:pt x="56574" y="26151"/>
                  <a:pt x="61361" y="26151"/>
                </a:cubicBezTo>
                <a:cubicBezTo>
                  <a:pt x="66147" y="26151"/>
                  <a:pt x="70028" y="22260"/>
                  <a:pt x="70028" y="17459"/>
                </a:cubicBezTo>
                <a:lnTo>
                  <a:pt x="70028" y="11366"/>
                </a:lnTo>
                <a:lnTo>
                  <a:pt x="75672" y="11366"/>
                </a:lnTo>
                <a:lnTo>
                  <a:pt x="75672" y="17459"/>
                </a:lnTo>
                <a:cubicBezTo>
                  <a:pt x="75672" y="22260"/>
                  <a:pt x="79552" y="26151"/>
                  <a:pt x="84339" y="26151"/>
                </a:cubicBezTo>
                <a:cubicBezTo>
                  <a:pt x="89125" y="26151"/>
                  <a:pt x="93005" y="22260"/>
                  <a:pt x="93005" y="17459"/>
                </a:cubicBezTo>
                <a:lnTo>
                  <a:pt x="93005" y="11366"/>
                </a:lnTo>
                <a:lnTo>
                  <a:pt x="98650" y="11366"/>
                </a:lnTo>
                <a:lnTo>
                  <a:pt x="98650" y="17459"/>
                </a:lnTo>
                <a:cubicBezTo>
                  <a:pt x="98650" y="22259"/>
                  <a:pt x="102530" y="26151"/>
                  <a:pt x="107316" y="26151"/>
                </a:cubicBezTo>
                <a:cubicBezTo>
                  <a:pt x="112103" y="26151"/>
                  <a:pt x="115983" y="22259"/>
                  <a:pt x="115983" y="17459"/>
                </a:cubicBezTo>
                <a:lnTo>
                  <a:pt x="115983" y="11366"/>
                </a:lnTo>
                <a:lnTo>
                  <a:pt x="120000" y="11366"/>
                </a:lnTo>
                <a:lnTo>
                  <a:pt x="120000" y="120000"/>
                </a:lnTo>
                <a:lnTo>
                  <a:pt x="0" y="120000"/>
                </a:lnTo>
                <a:close/>
                <a:moveTo>
                  <a:pt x="15405" y="0"/>
                </a:moveTo>
                <a:cubicBezTo>
                  <a:pt x="17983" y="0"/>
                  <a:pt x="20072" y="2095"/>
                  <a:pt x="20072" y="4680"/>
                </a:cubicBezTo>
                <a:lnTo>
                  <a:pt x="20072" y="18051"/>
                </a:lnTo>
                <a:cubicBezTo>
                  <a:pt x="20072" y="20636"/>
                  <a:pt x="17983" y="22732"/>
                  <a:pt x="15405" y="22732"/>
                </a:cubicBezTo>
                <a:cubicBezTo>
                  <a:pt x="12828" y="22732"/>
                  <a:pt x="10739" y="20636"/>
                  <a:pt x="10739" y="18051"/>
                </a:cubicBezTo>
                <a:lnTo>
                  <a:pt x="10739" y="4680"/>
                </a:lnTo>
                <a:cubicBezTo>
                  <a:pt x="10739" y="2095"/>
                  <a:pt x="12828" y="0"/>
                  <a:pt x="15405" y="0"/>
                </a:cubicBezTo>
                <a:close/>
                <a:moveTo>
                  <a:pt x="38383" y="0"/>
                </a:moveTo>
                <a:cubicBezTo>
                  <a:pt x="40960" y="0"/>
                  <a:pt x="43050" y="2095"/>
                  <a:pt x="43050" y="4680"/>
                </a:cubicBezTo>
                <a:lnTo>
                  <a:pt x="43050" y="18051"/>
                </a:lnTo>
                <a:cubicBezTo>
                  <a:pt x="43050" y="20636"/>
                  <a:pt x="40960" y="22732"/>
                  <a:pt x="38383" y="22732"/>
                </a:cubicBezTo>
                <a:cubicBezTo>
                  <a:pt x="35806" y="22732"/>
                  <a:pt x="33716" y="20636"/>
                  <a:pt x="33716" y="18051"/>
                </a:cubicBezTo>
                <a:lnTo>
                  <a:pt x="33716" y="4680"/>
                </a:lnTo>
                <a:cubicBezTo>
                  <a:pt x="33716" y="2095"/>
                  <a:pt x="35806" y="0"/>
                  <a:pt x="38383" y="0"/>
                </a:cubicBezTo>
                <a:close/>
                <a:moveTo>
                  <a:pt x="61361" y="0"/>
                </a:moveTo>
                <a:cubicBezTo>
                  <a:pt x="63938" y="0"/>
                  <a:pt x="66028" y="2095"/>
                  <a:pt x="66028" y="4680"/>
                </a:cubicBezTo>
                <a:lnTo>
                  <a:pt x="66028" y="18051"/>
                </a:lnTo>
                <a:cubicBezTo>
                  <a:pt x="66028" y="20636"/>
                  <a:pt x="63938" y="22731"/>
                  <a:pt x="61361" y="22731"/>
                </a:cubicBezTo>
                <a:cubicBezTo>
                  <a:pt x="58784" y="22731"/>
                  <a:pt x="56694" y="20636"/>
                  <a:pt x="56694" y="18051"/>
                </a:cubicBezTo>
                <a:lnTo>
                  <a:pt x="56694" y="4680"/>
                </a:lnTo>
                <a:cubicBezTo>
                  <a:pt x="56694" y="2095"/>
                  <a:pt x="58784" y="0"/>
                  <a:pt x="61361" y="0"/>
                </a:cubicBezTo>
                <a:close/>
                <a:moveTo>
                  <a:pt x="84339" y="0"/>
                </a:moveTo>
                <a:cubicBezTo>
                  <a:pt x="86916" y="0"/>
                  <a:pt x="89005" y="2095"/>
                  <a:pt x="89005" y="4680"/>
                </a:cubicBezTo>
                <a:lnTo>
                  <a:pt x="89005" y="18051"/>
                </a:lnTo>
                <a:cubicBezTo>
                  <a:pt x="89005" y="20636"/>
                  <a:pt x="86916" y="22731"/>
                  <a:pt x="84339" y="22731"/>
                </a:cubicBezTo>
                <a:cubicBezTo>
                  <a:pt x="81761" y="22731"/>
                  <a:pt x="79672" y="20636"/>
                  <a:pt x="79672" y="18051"/>
                </a:cubicBezTo>
                <a:lnTo>
                  <a:pt x="79672" y="4680"/>
                </a:lnTo>
                <a:cubicBezTo>
                  <a:pt x="79672" y="2095"/>
                  <a:pt x="81761" y="0"/>
                  <a:pt x="84339" y="0"/>
                </a:cubicBezTo>
                <a:close/>
                <a:moveTo>
                  <a:pt x="107316" y="0"/>
                </a:moveTo>
                <a:cubicBezTo>
                  <a:pt x="109894" y="0"/>
                  <a:pt x="111983" y="2095"/>
                  <a:pt x="111983" y="4680"/>
                </a:cubicBezTo>
                <a:lnTo>
                  <a:pt x="111983" y="18051"/>
                </a:lnTo>
                <a:cubicBezTo>
                  <a:pt x="111983" y="20636"/>
                  <a:pt x="109894" y="22731"/>
                  <a:pt x="107316" y="22731"/>
                </a:cubicBezTo>
                <a:cubicBezTo>
                  <a:pt x="104739" y="22731"/>
                  <a:pt x="102650" y="20636"/>
                  <a:pt x="102650" y="18051"/>
                </a:cubicBezTo>
                <a:lnTo>
                  <a:pt x="102650" y="4680"/>
                </a:lnTo>
                <a:cubicBezTo>
                  <a:pt x="102650" y="2095"/>
                  <a:pt x="104739" y="0"/>
                  <a:pt x="107316" y="0"/>
                </a:cubicBezTo>
                <a:close/>
              </a:path>
            </a:pathLst>
          </a:custGeom>
          <a:solidFill>
            <a:srgbClr val="1ED4DE"/>
          </a:solidFill>
          <a:ln>
            <a:noFill/>
          </a:ln>
        </p:spPr>
        <p:txBody>
          <a:bodyPr wrap="square" lIns="121868" tIns="60917" rIns="121868" bIns="60917" anchor="ctr" anchorCtr="0">
            <a:noAutofit/>
          </a:bodyPr>
          <a:lstStyle/>
          <a:p>
            <a:pPr algn="ctr" defTabSz="1218895"/>
            <a:endParaRPr sz="2399" kern="0">
              <a:solidFill>
                <a:srgbClr val="FFFFFF"/>
              </a:solidFill>
              <a:latin typeface="Arial"/>
              <a:ea typeface="Arial"/>
              <a:cs typeface="Arial"/>
              <a:sym typeface="Arial"/>
            </a:endParaRPr>
          </a:p>
        </p:txBody>
      </p:sp>
      <p:grpSp>
        <p:nvGrpSpPr>
          <p:cNvPr id="26" name="Shape 717"/>
          <p:cNvGrpSpPr/>
          <p:nvPr/>
        </p:nvGrpSpPr>
        <p:grpSpPr>
          <a:xfrm>
            <a:off x="8560868" y="2378816"/>
            <a:ext cx="3705744" cy="897784"/>
            <a:chOff x="2113657" y="4283315"/>
            <a:chExt cx="3887257" cy="673513"/>
          </a:xfrm>
        </p:grpSpPr>
        <p:sp>
          <p:nvSpPr>
            <p:cNvPr id="28" name="Shape 718"/>
            <p:cNvSpPr txBox="1"/>
            <p:nvPr/>
          </p:nvSpPr>
          <p:spPr>
            <a:xfrm>
              <a:off x="2113657" y="4495163"/>
              <a:ext cx="3887257"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a:solidFill>
                    <a:srgbClr val="595959"/>
                  </a:solidFill>
                  <a:latin typeface="Times New Roman" panose="02020603050405020304" pitchFamily="18" charset="0"/>
                  <a:ea typeface="Arial"/>
                  <a:cs typeface="Times New Roman" panose="02020603050405020304" pitchFamily="18" charset="0"/>
                </a:rPr>
                <a:t>Not applicable</a:t>
              </a:r>
              <a:endParaRPr lang="en"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29" name="Shape 719"/>
            <p:cNvSpPr txBox="1"/>
            <p:nvPr/>
          </p:nvSpPr>
          <p:spPr>
            <a:xfrm>
              <a:off x="2113658" y="4283315"/>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sym typeface="Arial"/>
                </a:rPr>
                <a:t>After sale services/ Guarantee</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grpSp>
        <p:nvGrpSpPr>
          <p:cNvPr id="31" name="Shape 720"/>
          <p:cNvGrpSpPr/>
          <p:nvPr/>
        </p:nvGrpSpPr>
        <p:grpSpPr>
          <a:xfrm>
            <a:off x="8560867" y="4261751"/>
            <a:ext cx="3627958" cy="897784"/>
            <a:chOff x="2113657" y="4283314"/>
            <a:chExt cx="3647460" cy="673513"/>
          </a:xfrm>
        </p:grpSpPr>
        <p:sp>
          <p:nvSpPr>
            <p:cNvPr id="32" name="Shape 721"/>
            <p:cNvSpPr txBox="1"/>
            <p:nvPr/>
          </p:nvSpPr>
          <p:spPr>
            <a:xfrm>
              <a:off x="2113657" y="4495162"/>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pt-BR" sz="1600" kern="0" dirty="0" smtClean="0">
                  <a:solidFill>
                    <a:srgbClr val="595959"/>
                  </a:solidFill>
                  <a:latin typeface="Times New Roman" panose="02020603050405020304" pitchFamily="18" charset="0"/>
                  <a:ea typeface="Arial"/>
                  <a:cs typeface="Times New Roman" panose="02020603050405020304" pitchFamily="18" charset="0"/>
                  <a:sym typeface="Arial"/>
                </a:rPr>
                <a:t>Local (Iran) Certificates </a:t>
              </a:r>
              <a:endParaRPr lang="pt-BR"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33" name="Shape 722"/>
            <p:cNvSpPr txBox="1"/>
            <p:nvPr/>
          </p:nvSpPr>
          <p:spPr>
            <a:xfrm>
              <a:off x="2113658" y="4283314"/>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sym typeface="Arial"/>
                </a:rPr>
                <a:t>Standards and legally certificates:</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34" name="Shape 450"/>
          <p:cNvSpPr/>
          <p:nvPr/>
        </p:nvSpPr>
        <p:spPr>
          <a:xfrm>
            <a:off x="8841213" y="3657600"/>
            <a:ext cx="590697" cy="565118"/>
          </a:xfrm>
          <a:custGeom>
            <a:avLst/>
            <a:gdLst/>
            <a:ahLst/>
            <a:cxnLst/>
            <a:rect l="0" t="0" r="0" b="0"/>
            <a:pathLst>
              <a:path w="120000" h="120000" extrusionOk="0">
                <a:moveTo>
                  <a:pt x="65274" y="39473"/>
                </a:moveTo>
                <a:cubicBezTo>
                  <a:pt x="53599" y="36371"/>
                  <a:pt x="41599" y="43242"/>
                  <a:pt x="38470" y="54820"/>
                </a:cubicBezTo>
                <a:cubicBezTo>
                  <a:pt x="35342" y="66398"/>
                  <a:pt x="42270" y="78299"/>
                  <a:pt x="53945" y="81402"/>
                </a:cubicBezTo>
                <a:cubicBezTo>
                  <a:pt x="65620" y="84504"/>
                  <a:pt x="77621" y="77633"/>
                  <a:pt x="80749" y="66055"/>
                </a:cubicBezTo>
                <a:cubicBezTo>
                  <a:pt x="83877" y="54477"/>
                  <a:pt x="76949" y="42576"/>
                  <a:pt x="65274" y="39473"/>
                </a:cubicBezTo>
                <a:close/>
                <a:moveTo>
                  <a:pt x="69168" y="25060"/>
                </a:moveTo>
                <a:cubicBezTo>
                  <a:pt x="88870" y="30296"/>
                  <a:pt x="100561" y="50379"/>
                  <a:pt x="95282" y="69917"/>
                </a:cubicBezTo>
                <a:cubicBezTo>
                  <a:pt x="90003" y="89455"/>
                  <a:pt x="69753" y="101050"/>
                  <a:pt x="50051" y="95815"/>
                </a:cubicBezTo>
                <a:cubicBezTo>
                  <a:pt x="30350" y="90579"/>
                  <a:pt x="18658" y="70496"/>
                  <a:pt x="23937" y="50958"/>
                </a:cubicBezTo>
                <a:cubicBezTo>
                  <a:pt x="29216" y="31420"/>
                  <a:pt x="49467" y="19825"/>
                  <a:pt x="69168" y="25060"/>
                </a:cubicBezTo>
                <a:close/>
                <a:moveTo>
                  <a:pt x="70584" y="19819"/>
                </a:moveTo>
                <a:cubicBezTo>
                  <a:pt x="47964" y="13808"/>
                  <a:pt x="24713" y="27121"/>
                  <a:pt x="18652" y="49554"/>
                </a:cubicBezTo>
                <a:cubicBezTo>
                  <a:pt x="12591" y="71987"/>
                  <a:pt x="26015" y="95045"/>
                  <a:pt x="48635" y="101056"/>
                </a:cubicBezTo>
                <a:cubicBezTo>
                  <a:pt x="71255" y="107067"/>
                  <a:pt x="94506" y="93754"/>
                  <a:pt x="100567" y="71321"/>
                </a:cubicBezTo>
                <a:cubicBezTo>
                  <a:pt x="106628" y="48888"/>
                  <a:pt x="93204" y="25830"/>
                  <a:pt x="70584" y="19819"/>
                </a:cubicBezTo>
                <a:close/>
                <a:moveTo>
                  <a:pt x="120000" y="28418"/>
                </a:moveTo>
                <a:lnTo>
                  <a:pt x="119819" y="29085"/>
                </a:lnTo>
                <a:lnTo>
                  <a:pt x="119636" y="28804"/>
                </a:lnTo>
                <a:close/>
                <a:moveTo>
                  <a:pt x="84120" y="4683"/>
                </a:moveTo>
                <a:lnTo>
                  <a:pt x="83867" y="19572"/>
                </a:lnTo>
                <a:lnTo>
                  <a:pt x="83406" y="19449"/>
                </a:lnTo>
                <a:cubicBezTo>
                  <a:pt x="87163" y="21546"/>
                  <a:pt x="90559" y="24117"/>
                  <a:pt x="93431" y="27166"/>
                </a:cubicBezTo>
                <a:lnTo>
                  <a:pt x="106796" y="23870"/>
                </a:lnTo>
                <a:lnTo>
                  <a:pt x="115363" y="39849"/>
                </a:lnTo>
                <a:lnTo>
                  <a:pt x="105840" y="48364"/>
                </a:lnTo>
                <a:cubicBezTo>
                  <a:pt x="107034" y="52676"/>
                  <a:pt x="107596" y="57191"/>
                  <a:pt x="107394" y="61781"/>
                </a:cubicBezTo>
                <a:lnTo>
                  <a:pt x="119289" y="68330"/>
                </a:lnTo>
                <a:lnTo>
                  <a:pt x="114566" y="85810"/>
                </a:lnTo>
                <a:lnTo>
                  <a:pt x="100132" y="85570"/>
                </a:lnTo>
                <a:cubicBezTo>
                  <a:pt x="98307" y="88594"/>
                  <a:pt x="96096" y="91321"/>
                  <a:pt x="93619" y="93756"/>
                </a:cubicBezTo>
                <a:lnTo>
                  <a:pt x="98359" y="106025"/>
                </a:lnTo>
                <a:lnTo>
                  <a:pt x="83411" y="116405"/>
                </a:lnTo>
                <a:lnTo>
                  <a:pt x="72073" y="106643"/>
                </a:lnTo>
                <a:lnTo>
                  <a:pt x="73453" y="105685"/>
                </a:lnTo>
                <a:cubicBezTo>
                  <a:pt x="69110" y="107079"/>
                  <a:pt x="64517" y="107749"/>
                  <a:pt x="59835" y="107723"/>
                </a:cubicBezTo>
                <a:lnTo>
                  <a:pt x="52963" y="119999"/>
                </a:lnTo>
                <a:lnTo>
                  <a:pt x="35336" y="115316"/>
                </a:lnTo>
                <a:lnTo>
                  <a:pt x="35574" y="101277"/>
                </a:lnTo>
                <a:cubicBezTo>
                  <a:pt x="31839" y="99165"/>
                  <a:pt x="28466" y="96583"/>
                  <a:pt x="25614" y="93529"/>
                </a:cubicBezTo>
                <a:lnTo>
                  <a:pt x="25843" y="94015"/>
                </a:lnTo>
                <a:lnTo>
                  <a:pt x="11102" y="96847"/>
                </a:lnTo>
                <a:lnTo>
                  <a:pt x="3390" y="80445"/>
                </a:lnTo>
                <a:lnTo>
                  <a:pt x="13359" y="72429"/>
                </a:lnTo>
                <a:cubicBezTo>
                  <a:pt x="12295" y="68561"/>
                  <a:pt x="11739" y="64530"/>
                  <a:pt x="11738" y="60428"/>
                </a:cubicBezTo>
                <a:lnTo>
                  <a:pt x="0" y="53965"/>
                </a:lnTo>
                <a:lnTo>
                  <a:pt x="4723" y="36484"/>
                </a:lnTo>
                <a:lnTo>
                  <a:pt x="18174" y="36709"/>
                </a:lnTo>
                <a:cubicBezTo>
                  <a:pt x="19999" y="33515"/>
                  <a:pt x="22203" y="30603"/>
                  <a:pt x="24696" y="27997"/>
                </a:cubicBezTo>
                <a:lnTo>
                  <a:pt x="20190" y="14215"/>
                </a:lnTo>
                <a:lnTo>
                  <a:pt x="35666" y="4625"/>
                </a:lnTo>
                <a:lnTo>
                  <a:pt x="46473" y="14962"/>
                </a:lnTo>
                <a:lnTo>
                  <a:pt x="46365" y="15030"/>
                </a:lnTo>
                <a:cubicBezTo>
                  <a:pt x="50613" y="13704"/>
                  <a:pt x="55098" y="13091"/>
                  <a:pt x="59667" y="13141"/>
                </a:cubicBezTo>
                <a:lnTo>
                  <a:pt x="59206" y="13018"/>
                </a:lnTo>
                <a:lnTo>
                  <a:pt x="66493" y="0"/>
                </a:lnTo>
                <a:close/>
              </a:path>
            </a:pathLst>
          </a:custGeom>
          <a:solidFill>
            <a:srgbClr val="E62949"/>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Tree>
    <p:extLst>
      <p:ext uri="{BB962C8B-B14F-4D97-AF65-F5344CB8AC3E}">
        <p14:creationId xmlns:p14="http://schemas.microsoft.com/office/powerpoint/2010/main" val="916700057"/>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704"/>
        <p:cNvGrpSpPr/>
        <p:nvPr/>
      </p:nvGrpSpPr>
      <p:grpSpPr>
        <a:xfrm>
          <a:off x="0" y="0"/>
          <a:ext cx="0" cy="0"/>
          <a:chOff x="0" y="0"/>
          <a:chExt cx="0" cy="0"/>
        </a:xfrm>
      </p:grpSpPr>
      <p:sp>
        <p:nvSpPr>
          <p:cNvPr id="707" name="Shape 707"/>
          <p:cNvSpPr txBox="1"/>
          <p:nvPr/>
        </p:nvSpPr>
        <p:spPr>
          <a:xfrm>
            <a:off x="455612" y="3323836"/>
            <a:ext cx="3962400" cy="3076964"/>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kern="0" dirty="0">
                <a:solidFill>
                  <a:srgbClr val="3F3F3F"/>
                </a:solidFill>
                <a:latin typeface="Times New Roman" panose="02020603050405020304" pitchFamily="18" charset="0"/>
                <a:ea typeface="Arial"/>
                <a:cs typeface="Times New Roman" panose="02020603050405020304" pitchFamily="18" charset="0"/>
                <a:sym typeface="Arial"/>
              </a:rPr>
              <a:t>Indications: Complementary treatment for peptic ulcers</a:t>
            </a:r>
          </a:p>
          <a:p>
            <a:pPr marL="285750" indent="-285750" defTabSz="1218895">
              <a:buFont typeface="Arial" panose="020B0604020202020204" pitchFamily="34" charset="0"/>
              <a:buChar char="•"/>
            </a:pPr>
            <a:r>
              <a:rPr lang="en-US" kern="0" dirty="0">
                <a:solidFill>
                  <a:srgbClr val="3F3F3F"/>
                </a:solidFill>
                <a:latin typeface="Times New Roman" panose="02020603050405020304" pitchFamily="18" charset="0"/>
                <a:ea typeface="Arial"/>
                <a:cs typeface="Times New Roman" panose="02020603050405020304" pitchFamily="18" charset="0"/>
                <a:sym typeface="Arial"/>
              </a:rPr>
              <a:t>Dosage form and packaging: </a:t>
            </a:r>
            <a:r>
              <a:rPr lang="en-US" kern="0" dirty="0" smtClean="0">
                <a:solidFill>
                  <a:srgbClr val="3F3F3F"/>
                </a:solidFill>
                <a:latin typeface="Times New Roman" panose="02020603050405020304" pitchFamily="18" charset="0"/>
                <a:ea typeface="Arial"/>
                <a:cs typeface="Times New Roman" panose="02020603050405020304" pitchFamily="18" charset="0"/>
                <a:sym typeface="Arial"/>
              </a:rPr>
              <a:t>Syrup </a:t>
            </a:r>
            <a:r>
              <a:rPr lang="en-US" kern="0" dirty="0">
                <a:solidFill>
                  <a:srgbClr val="3F3F3F"/>
                </a:solidFill>
                <a:latin typeface="Times New Roman" panose="02020603050405020304" pitchFamily="18" charset="0"/>
                <a:ea typeface="Arial"/>
                <a:cs typeface="Times New Roman" panose="02020603050405020304" pitchFamily="18" charset="0"/>
                <a:sym typeface="Arial"/>
              </a:rPr>
              <a:t>- 120 ml</a:t>
            </a:r>
          </a:p>
          <a:p>
            <a:pPr marL="285750" indent="-285750" defTabSz="1218895">
              <a:buFont typeface="Arial" panose="020B0604020202020204" pitchFamily="34" charset="0"/>
              <a:buChar char="•"/>
            </a:pPr>
            <a:r>
              <a:rPr lang="en-US" kern="0" dirty="0">
                <a:solidFill>
                  <a:srgbClr val="3F3F3F"/>
                </a:solidFill>
                <a:latin typeface="Times New Roman" panose="02020603050405020304" pitchFamily="18" charset="0"/>
                <a:ea typeface="Arial"/>
                <a:cs typeface="Times New Roman" panose="02020603050405020304" pitchFamily="18" charset="0"/>
                <a:sym typeface="Arial"/>
              </a:rPr>
              <a:t>Composition: </a:t>
            </a:r>
            <a:r>
              <a:rPr lang="en-US" kern="0" dirty="0" err="1">
                <a:solidFill>
                  <a:srgbClr val="3F3F3F"/>
                </a:solidFill>
                <a:latin typeface="Times New Roman" panose="02020603050405020304" pitchFamily="18" charset="0"/>
                <a:ea typeface="Arial"/>
                <a:cs typeface="Times New Roman" panose="02020603050405020304" pitchFamily="18" charset="0"/>
                <a:sym typeface="Arial"/>
              </a:rPr>
              <a:t>Hypericum</a:t>
            </a:r>
            <a:r>
              <a:rPr lang="en-US" kern="0" dirty="0">
                <a:solidFill>
                  <a:srgbClr val="3F3F3F"/>
                </a:solidFill>
                <a:latin typeface="Times New Roman" panose="02020603050405020304" pitchFamily="18" charset="0"/>
                <a:ea typeface="Arial"/>
                <a:cs typeface="Times New Roman" panose="02020603050405020304" pitchFamily="18" charset="0"/>
                <a:sym typeface="Arial"/>
              </a:rPr>
              <a:t> </a:t>
            </a:r>
            <a:r>
              <a:rPr lang="en-US" kern="0" dirty="0" err="1">
                <a:solidFill>
                  <a:srgbClr val="3F3F3F"/>
                </a:solidFill>
                <a:latin typeface="Times New Roman" panose="02020603050405020304" pitchFamily="18" charset="0"/>
                <a:ea typeface="Arial"/>
                <a:cs typeface="Times New Roman" panose="02020603050405020304" pitchFamily="18" charset="0"/>
                <a:sym typeface="Arial"/>
              </a:rPr>
              <a:t>perforatum</a:t>
            </a:r>
            <a:endParaRPr lang="en-US" kern="0" dirty="0">
              <a:solidFill>
                <a:srgbClr val="3F3F3F"/>
              </a:solidFill>
              <a:latin typeface="Times New Roman" panose="02020603050405020304" pitchFamily="18" charset="0"/>
              <a:ea typeface="Arial"/>
              <a:cs typeface="Times New Roman" panose="02020603050405020304" pitchFamily="18" charset="0"/>
              <a:sym typeface="Arial"/>
            </a:endParaRPr>
          </a:p>
          <a:p>
            <a:pPr marL="285750" indent="-285750" defTabSz="1218895">
              <a:buFont typeface="Arial" panose="020B0604020202020204" pitchFamily="34" charset="0"/>
              <a:buChar char="•"/>
            </a:pPr>
            <a:r>
              <a:rPr lang="en-US" kern="0" dirty="0">
                <a:solidFill>
                  <a:srgbClr val="3F3F3F"/>
                </a:solidFill>
                <a:latin typeface="Times New Roman" panose="02020603050405020304" pitchFamily="18" charset="0"/>
                <a:ea typeface="Arial"/>
                <a:cs typeface="Times New Roman" panose="02020603050405020304" pitchFamily="18" charset="0"/>
                <a:sym typeface="Arial"/>
              </a:rPr>
              <a:t>Administration and Dosage: Twice a day take one spoon before breakfast and at night before sleeping.</a:t>
            </a:r>
          </a:p>
          <a:p>
            <a:pPr defTabSz="1218895"/>
            <a:endParaRPr lang="en-US" sz="1550" kern="0" dirty="0">
              <a:solidFill>
                <a:srgbClr val="3F3F3F"/>
              </a:solidFill>
              <a:ea typeface="Arial"/>
              <a:cs typeface="Arial"/>
              <a:sym typeface="Arial"/>
            </a:endParaRPr>
          </a:p>
        </p:txBody>
      </p:sp>
      <p:sp>
        <p:nvSpPr>
          <p:cNvPr id="708" name="Shape 708"/>
          <p:cNvSpPr txBox="1"/>
          <p:nvPr/>
        </p:nvSpPr>
        <p:spPr>
          <a:xfrm>
            <a:off x="531812" y="2286059"/>
            <a:ext cx="4038600" cy="533341"/>
          </a:xfrm>
          <a:prstGeom prst="rect">
            <a:avLst/>
          </a:prstGeom>
          <a:noFill/>
          <a:ln>
            <a:noFill/>
          </a:ln>
        </p:spPr>
        <p:txBody>
          <a:bodyPr wrap="square" lIns="121868" tIns="60917" rIns="121868" bIns="60917" anchor="t" anchorCtr="0">
            <a:noAutofit/>
          </a:bodyPr>
          <a:lstStyle/>
          <a:p>
            <a:pPr defTabSz="1218895"/>
            <a:r>
              <a:rPr lang="en-US" sz="2400" b="1" kern="0" dirty="0">
                <a:solidFill>
                  <a:srgbClr val="3F3F3F"/>
                </a:solidFill>
                <a:ea typeface="Arial"/>
                <a:cs typeface="Arial"/>
              </a:rPr>
              <a:t>HYPERICUM EXTRACT SYRUP</a:t>
            </a:r>
            <a:endParaRPr lang="en" sz="2400" b="1" kern="0" dirty="0">
              <a:solidFill>
                <a:srgbClr val="3F3F3F"/>
              </a:solidFill>
              <a:ea typeface="Arial"/>
              <a:cs typeface="Arial"/>
              <a:sym typeface="Arial"/>
            </a:endParaRPr>
          </a:p>
        </p:txBody>
      </p:sp>
      <p:grpSp>
        <p:nvGrpSpPr>
          <p:cNvPr id="711" name="Shape 711"/>
          <p:cNvGrpSpPr/>
          <p:nvPr/>
        </p:nvGrpSpPr>
        <p:grpSpPr>
          <a:xfrm>
            <a:off x="8560868" y="832749"/>
            <a:ext cx="3400944" cy="897785"/>
            <a:chOff x="2113657" y="4283314"/>
            <a:chExt cx="3647460" cy="673514"/>
          </a:xfrm>
        </p:grpSpPr>
        <p:sp>
          <p:nvSpPr>
            <p:cNvPr id="712" name="Shape 712"/>
            <p:cNvSpPr txBox="1"/>
            <p:nvPr/>
          </p:nvSpPr>
          <p:spPr>
            <a:xfrm>
              <a:off x="2113657" y="4495163"/>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20000 </a:t>
              </a: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Packages (</a:t>
              </a: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Per </a:t>
              </a: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35 Days)</a:t>
              </a:r>
              <a:endParaRPr lang="en"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713" name="Shape 713"/>
            <p:cNvSpPr txBox="1"/>
            <p:nvPr/>
          </p:nvSpPr>
          <p:spPr>
            <a:xfrm>
              <a:off x="2113658" y="4283314"/>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rPr>
                <a:t>Production capacity</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30" name="Shape 451"/>
          <p:cNvSpPr/>
          <p:nvPr/>
        </p:nvSpPr>
        <p:spPr>
          <a:xfrm rot="1795255">
            <a:off x="8958484" y="273676"/>
            <a:ext cx="356158" cy="656509"/>
          </a:xfrm>
          <a:custGeom>
            <a:avLst/>
            <a:gdLst/>
            <a:ahLst/>
            <a:cxnLst/>
            <a:rect l="0" t="0" r="0" b="0"/>
            <a:pathLst>
              <a:path w="120000" h="120000" extrusionOk="0">
                <a:moveTo>
                  <a:pt x="60041" y="0"/>
                </a:moveTo>
                <a:cubicBezTo>
                  <a:pt x="68312" y="142"/>
                  <a:pt x="77049" y="3617"/>
                  <a:pt x="77802" y="9249"/>
                </a:cubicBezTo>
                <a:cubicBezTo>
                  <a:pt x="79731" y="16341"/>
                  <a:pt x="68983" y="18083"/>
                  <a:pt x="72034" y="26607"/>
                </a:cubicBezTo>
                <a:lnTo>
                  <a:pt x="120000" y="26607"/>
                </a:lnTo>
                <a:lnTo>
                  <a:pt x="120000" y="53320"/>
                </a:lnTo>
                <a:cubicBezTo>
                  <a:pt x="105180" y="54850"/>
                  <a:pt x="101982" y="49006"/>
                  <a:pt x="89415" y="50069"/>
                </a:cubicBezTo>
                <a:cubicBezTo>
                  <a:pt x="79319" y="50489"/>
                  <a:pt x="73089" y="55363"/>
                  <a:pt x="72833" y="59977"/>
                </a:cubicBezTo>
                <a:cubicBezTo>
                  <a:pt x="73004" y="64029"/>
                  <a:pt x="79442" y="70012"/>
                  <a:pt x="91464" y="70060"/>
                </a:cubicBezTo>
                <a:cubicBezTo>
                  <a:pt x="106013" y="69226"/>
                  <a:pt x="103877" y="65247"/>
                  <a:pt x="120000" y="65606"/>
                </a:cubicBezTo>
                <a:lnTo>
                  <a:pt x="120000" y="93541"/>
                </a:lnTo>
                <a:lnTo>
                  <a:pt x="70059" y="93541"/>
                </a:lnTo>
                <a:cubicBezTo>
                  <a:pt x="69329" y="102697"/>
                  <a:pt x="76533" y="101447"/>
                  <a:pt x="78036" y="109608"/>
                </a:cubicBezTo>
                <a:cubicBezTo>
                  <a:pt x="77950" y="116314"/>
                  <a:pt x="67224" y="119904"/>
                  <a:pt x="59959" y="120000"/>
                </a:cubicBezTo>
                <a:cubicBezTo>
                  <a:pt x="51687" y="119857"/>
                  <a:pt x="42950" y="116382"/>
                  <a:pt x="42197" y="110750"/>
                </a:cubicBezTo>
                <a:cubicBezTo>
                  <a:pt x="40279" y="103699"/>
                  <a:pt x="50892" y="101936"/>
                  <a:pt x="47995" y="93541"/>
                </a:cubicBezTo>
                <a:lnTo>
                  <a:pt x="0" y="93541"/>
                </a:lnTo>
                <a:lnTo>
                  <a:pt x="0" y="66075"/>
                </a:lnTo>
                <a:cubicBezTo>
                  <a:pt x="15368" y="64341"/>
                  <a:pt x="18478" y="70364"/>
                  <a:pt x="31219" y="69286"/>
                </a:cubicBezTo>
                <a:cubicBezTo>
                  <a:pt x="41315" y="68866"/>
                  <a:pt x="47545" y="63992"/>
                  <a:pt x="47801" y="59379"/>
                </a:cubicBezTo>
                <a:cubicBezTo>
                  <a:pt x="47631" y="55326"/>
                  <a:pt x="41193" y="49343"/>
                  <a:pt x="29171" y="49296"/>
                </a:cubicBezTo>
                <a:cubicBezTo>
                  <a:pt x="14433" y="50140"/>
                  <a:pt x="16816" y="54212"/>
                  <a:pt x="0" y="53739"/>
                </a:cubicBezTo>
                <a:lnTo>
                  <a:pt x="0" y="26607"/>
                </a:lnTo>
                <a:lnTo>
                  <a:pt x="49932" y="26607"/>
                </a:lnTo>
                <a:cubicBezTo>
                  <a:pt x="50748" y="17288"/>
                  <a:pt x="43474" y="18596"/>
                  <a:pt x="41963" y="10391"/>
                </a:cubicBezTo>
                <a:cubicBezTo>
                  <a:pt x="42049" y="3685"/>
                  <a:pt x="52775" y="95"/>
                  <a:pt x="60041" y="0"/>
                </a:cubicBezTo>
                <a:close/>
              </a:path>
            </a:pathLst>
          </a:custGeom>
          <a:solidFill>
            <a:srgbClr val="F4BD2D"/>
          </a:solidFill>
          <a:ln>
            <a:noFill/>
          </a:ln>
          <a:scene3d>
            <a:camera prst="orthographicFront">
              <a:rot lat="0" lon="0" rev="7200000"/>
            </a:camera>
            <a:lightRig rig="threePt" dir="t"/>
          </a:scene3d>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grpSp>
        <p:nvGrpSpPr>
          <p:cNvPr id="19" name="Shape 717"/>
          <p:cNvGrpSpPr/>
          <p:nvPr/>
        </p:nvGrpSpPr>
        <p:grpSpPr>
          <a:xfrm>
            <a:off x="8560868" y="6013117"/>
            <a:ext cx="3253608" cy="897784"/>
            <a:chOff x="2113657" y="4283315"/>
            <a:chExt cx="3647460" cy="673513"/>
          </a:xfrm>
        </p:grpSpPr>
        <p:sp>
          <p:nvSpPr>
            <p:cNvPr id="21" name="Shape 718"/>
            <p:cNvSpPr txBox="1"/>
            <p:nvPr/>
          </p:nvSpPr>
          <p:spPr>
            <a:xfrm>
              <a:off x="2113657" y="4495163"/>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 </a:t>
              </a: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7.</a:t>
              </a:r>
              <a:r>
                <a:rPr lang="fa-IR" sz="1600" kern="0" dirty="0">
                  <a:solidFill>
                    <a:srgbClr val="595959"/>
                  </a:solidFill>
                  <a:latin typeface="Times New Roman" panose="02020603050405020304" pitchFamily="18" charset="0"/>
                  <a:ea typeface="Arial"/>
                  <a:cs typeface="Times New Roman" panose="02020603050405020304" pitchFamily="18" charset="0"/>
                  <a:sym typeface="Arial"/>
                </a:rPr>
                <a:t>4</a:t>
              </a: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 </a:t>
              </a: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USD</a:t>
              </a:r>
              <a:endPar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22" name="Shape 719"/>
            <p:cNvSpPr txBox="1"/>
            <p:nvPr/>
          </p:nvSpPr>
          <p:spPr>
            <a:xfrm>
              <a:off x="2113658" y="4283315"/>
              <a:ext cx="3647459" cy="276999"/>
            </a:xfrm>
            <a:prstGeom prst="rect">
              <a:avLst/>
            </a:prstGeom>
            <a:noFill/>
            <a:ln>
              <a:noFill/>
            </a:ln>
          </p:spPr>
          <p:txBody>
            <a:bodyPr wrap="square" lIns="121868" tIns="60917" rIns="121868" bIns="60917" anchor="t" anchorCtr="0">
              <a:noAutofit/>
            </a:bodyPr>
            <a:lstStyle/>
            <a:p>
              <a:pPr defTabSz="1218895"/>
              <a:r>
                <a:rPr lang="en-US" b="1" kern="0" dirty="0" smtClean="0">
                  <a:solidFill>
                    <a:srgbClr val="595959"/>
                  </a:solidFill>
                  <a:latin typeface="Times New Roman" panose="02020603050405020304" pitchFamily="18" charset="0"/>
                  <a:ea typeface="Arial"/>
                  <a:cs typeface="Times New Roman" panose="02020603050405020304" pitchFamily="18" charset="0"/>
                  <a:sym typeface="Arial"/>
                </a:rPr>
                <a:t>Sales’ Price</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24" name="Shape 974"/>
          <p:cNvSpPr/>
          <p:nvPr/>
        </p:nvSpPr>
        <p:spPr>
          <a:xfrm rot="10800000">
            <a:off x="8959685" y="5491253"/>
            <a:ext cx="353751" cy="528546"/>
          </a:xfrm>
          <a:custGeom>
            <a:avLst/>
            <a:gdLst/>
            <a:ahLst/>
            <a:cxnLst/>
            <a:rect l="0" t="0" r="0" b="0"/>
            <a:pathLst>
              <a:path w="120000" h="120000" extrusionOk="0">
                <a:moveTo>
                  <a:pt x="51597" y="50921"/>
                </a:moveTo>
                <a:lnTo>
                  <a:pt x="51597" y="19698"/>
                </a:lnTo>
                <a:cubicBezTo>
                  <a:pt x="47669" y="20191"/>
                  <a:pt x="43916" y="21082"/>
                  <a:pt x="40531" y="22332"/>
                </a:cubicBezTo>
                <a:cubicBezTo>
                  <a:pt x="30598" y="26001"/>
                  <a:pt x="25457" y="32166"/>
                  <a:pt x="27169" y="38355"/>
                </a:cubicBezTo>
                <a:cubicBezTo>
                  <a:pt x="29239" y="46431"/>
                  <a:pt x="39005" y="49155"/>
                  <a:pt x="51597" y="50921"/>
                </a:cubicBezTo>
                <a:close/>
                <a:moveTo>
                  <a:pt x="67852" y="100379"/>
                </a:moveTo>
                <a:cubicBezTo>
                  <a:pt x="71963" y="99887"/>
                  <a:pt x="75901" y="98973"/>
                  <a:pt x="79437" y="97667"/>
                </a:cubicBezTo>
                <a:cubicBezTo>
                  <a:pt x="89370" y="93998"/>
                  <a:pt x="94511" y="87833"/>
                  <a:pt x="92799" y="81644"/>
                </a:cubicBezTo>
                <a:cubicBezTo>
                  <a:pt x="89506" y="73388"/>
                  <a:pt x="79840" y="69732"/>
                  <a:pt x="67852" y="67361"/>
                </a:cubicBezTo>
                <a:close/>
                <a:moveTo>
                  <a:pt x="67852" y="120000"/>
                </a:moveTo>
                <a:lnTo>
                  <a:pt x="51597" y="120000"/>
                </a:lnTo>
                <a:lnTo>
                  <a:pt x="51597" y="114256"/>
                </a:lnTo>
                <a:cubicBezTo>
                  <a:pt x="45417" y="113829"/>
                  <a:pt x="39328" y="112890"/>
                  <a:pt x="33554" y="111448"/>
                </a:cubicBezTo>
                <a:cubicBezTo>
                  <a:pt x="13606" y="106463"/>
                  <a:pt x="696" y="96271"/>
                  <a:pt x="0" y="84958"/>
                </a:cubicBezTo>
                <a:lnTo>
                  <a:pt x="26861" y="84529"/>
                </a:lnTo>
                <a:cubicBezTo>
                  <a:pt x="27245" y="90776"/>
                  <a:pt x="34374" y="96404"/>
                  <a:pt x="45389" y="99156"/>
                </a:cubicBezTo>
                <a:cubicBezTo>
                  <a:pt x="47394" y="99657"/>
                  <a:pt x="49467" y="100048"/>
                  <a:pt x="51597" y="100293"/>
                </a:cubicBezTo>
                <a:lnTo>
                  <a:pt x="51597" y="64682"/>
                </a:lnTo>
                <a:cubicBezTo>
                  <a:pt x="30368" y="61567"/>
                  <a:pt x="7690" y="58004"/>
                  <a:pt x="556" y="40045"/>
                </a:cubicBezTo>
                <a:cubicBezTo>
                  <a:pt x="-2422" y="28913"/>
                  <a:pt x="6883" y="17850"/>
                  <a:pt x="24755" y="11249"/>
                </a:cubicBezTo>
                <a:cubicBezTo>
                  <a:pt x="32832" y="8265"/>
                  <a:pt x="42066" y="6412"/>
                  <a:pt x="51597" y="5737"/>
                </a:cubicBezTo>
                <a:lnTo>
                  <a:pt x="51597" y="0"/>
                </a:lnTo>
                <a:lnTo>
                  <a:pt x="67852" y="0"/>
                </a:lnTo>
                <a:lnTo>
                  <a:pt x="67852" y="5703"/>
                </a:lnTo>
                <a:cubicBezTo>
                  <a:pt x="74209" y="6118"/>
                  <a:pt x="80479" y="7068"/>
                  <a:pt x="86414" y="8551"/>
                </a:cubicBezTo>
                <a:cubicBezTo>
                  <a:pt x="106363" y="13536"/>
                  <a:pt x="119273" y="23728"/>
                  <a:pt x="119969" y="35041"/>
                </a:cubicBezTo>
                <a:lnTo>
                  <a:pt x="93108" y="35470"/>
                </a:lnTo>
                <a:cubicBezTo>
                  <a:pt x="92723" y="29223"/>
                  <a:pt x="85594" y="23595"/>
                  <a:pt x="74579" y="20843"/>
                </a:cubicBezTo>
                <a:cubicBezTo>
                  <a:pt x="72410" y="20301"/>
                  <a:pt x="70160" y="19888"/>
                  <a:pt x="67852" y="19639"/>
                </a:cubicBezTo>
                <a:lnTo>
                  <a:pt x="67852" y="52969"/>
                </a:lnTo>
                <a:cubicBezTo>
                  <a:pt x="88284" y="55535"/>
                  <a:pt x="110482" y="59921"/>
                  <a:pt x="119411" y="79734"/>
                </a:cubicBezTo>
                <a:cubicBezTo>
                  <a:pt x="122511" y="90942"/>
                  <a:pt x="113201" y="102106"/>
                  <a:pt x="95213" y="108750"/>
                </a:cubicBezTo>
                <a:cubicBezTo>
                  <a:pt x="86990" y="111788"/>
                  <a:pt x="77568" y="113654"/>
                  <a:pt x="67852" y="114293"/>
                </a:cubicBezTo>
                <a:close/>
              </a:path>
            </a:pathLst>
          </a:custGeom>
          <a:solidFill>
            <a:schemeClr val="accent3">
              <a:lumMod val="75000"/>
            </a:schemeClr>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dk1"/>
              </a:solidFill>
              <a:latin typeface="Arial"/>
              <a:ea typeface="Arial"/>
              <a:cs typeface="Arial"/>
              <a:sym typeface="Arial"/>
            </a:endParaRPr>
          </a:p>
        </p:txBody>
      </p:sp>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l="19782" t="22857" r="18776" b="22857"/>
          <a:stretch/>
        </p:blipFill>
        <p:spPr>
          <a:xfrm>
            <a:off x="836612" y="422136"/>
            <a:ext cx="2209800" cy="1376597"/>
          </a:xfrm>
          <a:prstGeom prst="rect">
            <a:avLst/>
          </a:prstGeom>
        </p:spPr>
      </p:pic>
      <p:pic>
        <p:nvPicPr>
          <p:cNvPr id="6" name="Picture 5"/>
          <p:cNvPicPr>
            <a:picLocks noChangeAspect="1"/>
          </p:cNvPicPr>
          <p:nvPr/>
        </p:nvPicPr>
        <p:blipFill rotWithShape="1">
          <a:blip r:embed="rId4"/>
          <a:srcRect l="33148" r="33147"/>
          <a:stretch/>
        </p:blipFill>
        <p:spPr>
          <a:xfrm>
            <a:off x="5332412" y="832749"/>
            <a:ext cx="2080339" cy="6172200"/>
          </a:xfrm>
          <a:prstGeom prst="rect">
            <a:avLst/>
          </a:prstGeom>
        </p:spPr>
      </p:pic>
      <p:sp>
        <p:nvSpPr>
          <p:cNvPr id="23" name="Shape 715"/>
          <p:cNvSpPr/>
          <p:nvPr/>
        </p:nvSpPr>
        <p:spPr>
          <a:xfrm>
            <a:off x="8913812" y="1882516"/>
            <a:ext cx="445583" cy="444279"/>
          </a:xfrm>
          <a:custGeom>
            <a:avLst/>
            <a:gdLst/>
            <a:ahLst/>
            <a:cxnLst/>
            <a:rect l="0" t="0" r="0" b="0"/>
            <a:pathLst>
              <a:path w="120000" h="120000" extrusionOk="0">
                <a:moveTo>
                  <a:pt x="26666" y="100217"/>
                </a:moveTo>
                <a:cubicBezTo>
                  <a:pt x="25193" y="100217"/>
                  <a:pt x="24000" y="101415"/>
                  <a:pt x="24000" y="102892"/>
                </a:cubicBezTo>
                <a:cubicBezTo>
                  <a:pt x="24000" y="104369"/>
                  <a:pt x="25193" y="105566"/>
                  <a:pt x="26666" y="105566"/>
                </a:cubicBezTo>
                <a:lnTo>
                  <a:pt x="93333" y="105566"/>
                </a:lnTo>
                <a:cubicBezTo>
                  <a:pt x="94806" y="105566"/>
                  <a:pt x="96000" y="104369"/>
                  <a:pt x="96000" y="102892"/>
                </a:cubicBezTo>
                <a:cubicBezTo>
                  <a:pt x="96000" y="101415"/>
                  <a:pt x="94806" y="100217"/>
                  <a:pt x="93333" y="100217"/>
                </a:cubicBezTo>
                <a:close/>
                <a:moveTo>
                  <a:pt x="26666" y="87913"/>
                </a:moveTo>
                <a:cubicBezTo>
                  <a:pt x="25193" y="87913"/>
                  <a:pt x="24000" y="89111"/>
                  <a:pt x="24000" y="90588"/>
                </a:cubicBezTo>
                <a:cubicBezTo>
                  <a:pt x="24000" y="92065"/>
                  <a:pt x="25193" y="93262"/>
                  <a:pt x="26666" y="93262"/>
                </a:cubicBezTo>
                <a:lnTo>
                  <a:pt x="93333" y="93262"/>
                </a:lnTo>
                <a:cubicBezTo>
                  <a:pt x="94806" y="93262"/>
                  <a:pt x="96000" y="92065"/>
                  <a:pt x="96000" y="90588"/>
                </a:cubicBezTo>
                <a:cubicBezTo>
                  <a:pt x="96000" y="89111"/>
                  <a:pt x="94806" y="87913"/>
                  <a:pt x="93333" y="87913"/>
                </a:cubicBezTo>
                <a:close/>
                <a:moveTo>
                  <a:pt x="26666" y="75609"/>
                </a:moveTo>
                <a:cubicBezTo>
                  <a:pt x="25193" y="75609"/>
                  <a:pt x="24000" y="76806"/>
                  <a:pt x="24000" y="78284"/>
                </a:cubicBezTo>
                <a:cubicBezTo>
                  <a:pt x="24000" y="79761"/>
                  <a:pt x="25193" y="80958"/>
                  <a:pt x="26666" y="80958"/>
                </a:cubicBezTo>
                <a:lnTo>
                  <a:pt x="93333" y="80958"/>
                </a:lnTo>
                <a:cubicBezTo>
                  <a:pt x="94806" y="80958"/>
                  <a:pt x="96000" y="79761"/>
                  <a:pt x="96000" y="78284"/>
                </a:cubicBezTo>
                <a:cubicBezTo>
                  <a:pt x="96000" y="76806"/>
                  <a:pt x="94806" y="75609"/>
                  <a:pt x="93333" y="75609"/>
                </a:cubicBezTo>
                <a:close/>
                <a:moveTo>
                  <a:pt x="26666" y="63305"/>
                </a:moveTo>
                <a:cubicBezTo>
                  <a:pt x="25193" y="63305"/>
                  <a:pt x="24000" y="64502"/>
                  <a:pt x="24000" y="65979"/>
                </a:cubicBezTo>
                <a:cubicBezTo>
                  <a:pt x="24000" y="67457"/>
                  <a:pt x="25193" y="68654"/>
                  <a:pt x="26666" y="68654"/>
                </a:cubicBezTo>
                <a:lnTo>
                  <a:pt x="93333" y="68654"/>
                </a:lnTo>
                <a:cubicBezTo>
                  <a:pt x="94806" y="68654"/>
                  <a:pt x="96000" y="67457"/>
                  <a:pt x="96000" y="65979"/>
                </a:cubicBezTo>
                <a:cubicBezTo>
                  <a:pt x="96000" y="64502"/>
                  <a:pt x="94806" y="63305"/>
                  <a:pt x="93333" y="63305"/>
                </a:cubicBezTo>
                <a:close/>
                <a:moveTo>
                  <a:pt x="26666" y="51001"/>
                </a:moveTo>
                <a:cubicBezTo>
                  <a:pt x="25193" y="51001"/>
                  <a:pt x="24000" y="52198"/>
                  <a:pt x="24000" y="53675"/>
                </a:cubicBezTo>
                <a:cubicBezTo>
                  <a:pt x="24000" y="55152"/>
                  <a:pt x="25193" y="56350"/>
                  <a:pt x="26666" y="56350"/>
                </a:cubicBezTo>
                <a:lnTo>
                  <a:pt x="93333" y="56350"/>
                </a:lnTo>
                <a:cubicBezTo>
                  <a:pt x="94806" y="56350"/>
                  <a:pt x="96000" y="55152"/>
                  <a:pt x="96000" y="53675"/>
                </a:cubicBezTo>
                <a:cubicBezTo>
                  <a:pt x="96000" y="52198"/>
                  <a:pt x="94806" y="51001"/>
                  <a:pt x="93333" y="51001"/>
                </a:cubicBezTo>
                <a:close/>
                <a:moveTo>
                  <a:pt x="26666" y="38697"/>
                </a:moveTo>
                <a:cubicBezTo>
                  <a:pt x="25193" y="38697"/>
                  <a:pt x="24000" y="39894"/>
                  <a:pt x="24000" y="41371"/>
                </a:cubicBezTo>
                <a:cubicBezTo>
                  <a:pt x="24000" y="42848"/>
                  <a:pt x="25193" y="44046"/>
                  <a:pt x="26666" y="44046"/>
                </a:cubicBezTo>
                <a:lnTo>
                  <a:pt x="93333" y="44046"/>
                </a:lnTo>
                <a:cubicBezTo>
                  <a:pt x="94806" y="44046"/>
                  <a:pt x="96000" y="42848"/>
                  <a:pt x="96000" y="41371"/>
                </a:cubicBezTo>
                <a:cubicBezTo>
                  <a:pt x="96000" y="39894"/>
                  <a:pt x="94806" y="38697"/>
                  <a:pt x="93333" y="38697"/>
                </a:cubicBezTo>
                <a:close/>
                <a:moveTo>
                  <a:pt x="0" y="11366"/>
                </a:moveTo>
                <a:lnTo>
                  <a:pt x="6739" y="11366"/>
                </a:lnTo>
                <a:lnTo>
                  <a:pt x="6739" y="17459"/>
                </a:lnTo>
                <a:cubicBezTo>
                  <a:pt x="6739" y="22260"/>
                  <a:pt x="10619" y="26151"/>
                  <a:pt x="15405" y="26151"/>
                </a:cubicBezTo>
                <a:cubicBezTo>
                  <a:pt x="20192" y="26151"/>
                  <a:pt x="24072" y="22260"/>
                  <a:pt x="24072" y="17459"/>
                </a:cubicBezTo>
                <a:lnTo>
                  <a:pt x="24072" y="11366"/>
                </a:lnTo>
                <a:lnTo>
                  <a:pt x="29716" y="11366"/>
                </a:lnTo>
                <a:lnTo>
                  <a:pt x="29716" y="17459"/>
                </a:lnTo>
                <a:cubicBezTo>
                  <a:pt x="29716" y="22260"/>
                  <a:pt x="33597" y="26151"/>
                  <a:pt x="38383" y="26151"/>
                </a:cubicBezTo>
                <a:cubicBezTo>
                  <a:pt x="43170" y="26151"/>
                  <a:pt x="47050" y="22260"/>
                  <a:pt x="47050" y="17459"/>
                </a:cubicBezTo>
                <a:lnTo>
                  <a:pt x="47050" y="11366"/>
                </a:lnTo>
                <a:lnTo>
                  <a:pt x="52694" y="11366"/>
                </a:lnTo>
                <a:lnTo>
                  <a:pt x="52694" y="17459"/>
                </a:lnTo>
                <a:cubicBezTo>
                  <a:pt x="52694" y="22260"/>
                  <a:pt x="56574" y="26151"/>
                  <a:pt x="61361" y="26151"/>
                </a:cubicBezTo>
                <a:cubicBezTo>
                  <a:pt x="66147" y="26151"/>
                  <a:pt x="70028" y="22260"/>
                  <a:pt x="70028" y="17459"/>
                </a:cubicBezTo>
                <a:lnTo>
                  <a:pt x="70028" y="11366"/>
                </a:lnTo>
                <a:lnTo>
                  <a:pt x="75672" y="11366"/>
                </a:lnTo>
                <a:lnTo>
                  <a:pt x="75672" y="17459"/>
                </a:lnTo>
                <a:cubicBezTo>
                  <a:pt x="75672" y="22260"/>
                  <a:pt x="79552" y="26151"/>
                  <a:pt x="84339" y="26151"/>
                </a:cubicBezTo>
                <a:cubicBezTo>
                  <a:pt x="89125" y="26151"/>
                  <a:pt x="93005" y="22260"/>
                  <a:pt x="93005" y="17459"/>
                </a:cubicBezTo>
                <a:lnTo>
                  <a:pt x="93005" y="11366"/>
                </a:lnTo>
                <a:lnTo>
                  <a:pt x="98650" y="11366"/>
                </a:lnTo>
                <a:lnTo>
                  <a:pt x="98650" y="17459"/>
                </a:lnTo>
                <a:cubicBezTo>
                  <a:pt x="98650" y="22259"/>
                  <a:pt x="102530" y="26151"/>
                  <a:pt x="107316" y="26151"/>
                </a:cubicBezTo>
                <a:cubicBezTo>
                  <a:pt x="112103" y="26151"/>
                  <a:pt x="115983" y="22259"/>
                  <a:pt x="115983" y="17459"/>
                </a:cubicBezTo>
                <a:lnTo>
                  <a:pt x="115983" y="11366"/>
                </a:lnTo>
                <a:lnTo>
                  <a:pt x="120000" y="11366"/>
                </a:lnTo>
                <a:lnTo>
                  <a:pt x="120000" y="120000"/>
                </a:lnTo>
                <a:lnTo>
                  <a:pt x="0" y="120000"/>
                </a:lnTo>
                <a:close/>
                <a:moveTo>
                  <a:pt x="15405" y="0"/>
                </a:moveTo>
                <a:cubicBezTo>
                  <a:pt x="17983" y="0"/>
                  <a:pt x="20072" y="2095"/>
                  <a:pt x="20072" y="4680"/>
                </a:cubicBezTo>
                <a:lnTo>
                  <a:pt x="20072" y="18051"/>
                </a:lnTo>
                <a:cubicBezTo>
                  <a:pt x="20072" y="20636"/>
                  <a:pt x="17983" y="22732"/>
                  <a:pt x="15405" y="22732"/>
                </a:cubicBezTo>
                <a:cubicBezTo>
                  <a:pt x="12828" y="22732"/>
                  <a:pt x="10739" y="20636"/>
                  <a:pt x="10739" y="18051"/>
                </a:cubicBezTo>
                <a:lnTo>
                  <a:pt x="10739" y="4680"/>
                </a:lnTo>
                <a:cubicBezTo>
                  <a:pt x="10739" y="2095"/>
                  <a:pt x="12828" y="0"/>
                  <a:pt x="15405" y="0"/>
                </a:cubicBezTo>
                <a:close/>
                <a:moveTo>
                  <a:pt x="38383" y="0"/>
                </a:moveTo>
                <a:cubicBezTo>
                  <a:pt x="40960" y="0"/>
                  <a:pt x="43050" y="2095"/>
                  <a:pt x="43050" y="4680"/>
                </a:cubicBezTo>
                <a:lnTo>
                  <a:pt x="43050" y="18051"/>
                </a:lnTo>
                <a:cubicBezTo>
                  <a:pt x="43050" y="20636"/>
                  <a:pt x="40960" y="22732"/>
                  <a:pt x="38383" y="22732"/>
                </a:cubicBezTo>
                <a:cubicBezTo>
                  <a:pt x="35806" y="22732"/>
                  <a:pt x="33716" y="20636"/>
                  <a:pt x="33716" y="18051"/>
                </a:cubicBezTo>
                <a:lnTo>
                  <a:pt x="33716" y="4680"/>
                </a:lnTo>
                <a:cubicBezTo>
                  <a:pt x="33716" y="2095"/>
                  <a:pt x="35806" y="0"/>
                  <a:pt x="38383" y="0"/>
                </a:cubicBezTo>
                <a:close/>
                <a:moveTo>
                  <a:pt x="61361" y="0"/>
                </a:moveTo>
                <a:cubicBezTo>
                  <a:pt x="63938" y="0"/>
                  <a:pt x="66028" y="2095"/>
                  <a:pt x="66028" y="4680"/>
                </a:cubicBezTo>
                <a:lnTo>
                  <a:pt x="66028" y="18051"/>
                </a:lnTo>
                <a:cubicBezTo>
                  <a:pt x="66028" y="20636"/>
                  <a:pt x="63938" y="22731"/>
                  <a:pt x="61361" y="22731"/>
                </a:cubicBezTo>
                <a:cubicBezTo>
                  <a:pt x="58784" y="22731"/>
                  <a:pt x="56694" y="20636"/>
                  <a:pt x="56694" y="18051"/>
                </a:cubicBezTo>
                <a:lnTo>
                  <a:pt x="56694" y="4680"/>
                </a:lnTo>
                <a:cubicBezTo>
                  <a:pt x="56694" y="2095"/>
                  <a:pt x="58784" y="0"/>
                  <a:pt x="61361" y="0"/>
                </a:cubicBezTo>
                <a:close/>
                <a:moveTo>
                  <a:pt x="84339" y="0"/>
                </a:moveTo>
                <a:cubicBezTo>
                  <a:pt x="86916" y="0"/>
                  <a:pt x="89005" y="2095"/>
                  <a:pt x="89005" y="4680"/>
                </a:cubicBezTo>
                <a:lnTo>
                  <a:pt x="89005" y="18051"/>
                </a:lnTo>
                <a:cubicBezTo>
                  <a:pt x="89005" y="20636"/>
                  <a:pt x="86916" y="22731"/>
                  <a:pt x="84339" y="22731"/>
                </a:cubicBezTo>
                <a:cubicBezTo>
                  <a:pt x="81761" y="22731"/>
                  <a:pt x="79672" y="20636"/>
                  <a:pt x="79672" y="18051"/>
                </a:cubicBezTo>
                <a:lnTo>
                  <a:pt x="79672" y="4680"/>
                </a:lnTo>
                <a:cubicBezTo>
                  <a:pt x="79672" y="2095"/>
                  <a:pt x="81761" y="0"/>
                  <a:pt x="84339" y="0"/>
                </a:cubicBezTo>
                <a:close/>
                <a:moveTo>
                  <a:pt x="107316" y="0"/>
                </a:moveTo>
                <a:cubicBezTo>
                  <a:pt x="109894" y="0"/>
                  <a:pt x="111983" y="2095"/>
                  <a:pt x="111983" y="4680"/>
                </a:cubicBezTo>
                <a:lnTo>
                  <a:pt x="111983" y="18051"/>
                </a:lnTo>
                <a:cubicBezTo>
                  <a:pt x="111983" y="20636"/>
                  <a:pt x="109894" y="22731"/>
                  <a:pt x="107316" y="22731"/>
                </a:cubicBezTo>
                <a:cubicBezTo>
                  <a:pt x="104739" y="22731"/>
                  <a:pt x="102650" y="20636"/>
                  <a:pt x="102650" y="18051"/>
                </a:cubicBezTo>
                <a:lnTo>
                  <a:pt x="102650" y="4680"/>
                </a:lnTo>
                <a:cubicBezTo>
                  <a:pt x="102650" y="2095"/>
                  <a:pt x="104739" y="0"/>
                  <a:pt x="107316" y="0"/>
                </a:cubicBezTo>
                <a:close/>
              </a:path>
            </a:pathLst>
          </a:custGeom>
          <a:solidFill>
            <a:srgbClr val="1ED4DE"/>
          </a:solidFill>
          <a:ln>
            <a:noFill/>
          </a:ln>
        </p:spPr>
        <p:txBody>
          <a:bodyPr wrap="square" lIns="121868" tIns="60917" rIns="121868" bIns="60917" anchor="ctr" anchorCtr="0">
            <a:noAutofit/>
          </a:bodyPr>
          <a:lstStyle/>
          <a:p>
            <a:pPr algn="ctr" defTabSz="1218895"/>
            <a:endParaRPr sz="2399" kern="0">
              <a:solidFill>
                <a:srgbClr val="FFFFFF"/>
              </a:solidFill>
              <a:latin typeface="Arial"/>
              <a:ea typeface="Arial"/>
              <a:cs typeface="Arial"/>
              <a:sym typeface="Arial"/>
            </a:endParaRPr>
          </a:p>
        </p:txBody>
      </p:sp>
      <p:grpSp>
        <p:nvGrpSpPr>
          <p:cNvPr id="25" name="Shape 717"/>
          <p:cNvGrpSpPr/>
          <p:nvPr/>
        </p:nvGrpSpPr>
        <p:grpSpPr>
          <a:xfrm>
            <a:off x="8560868" y="2378816"/>
            <a:ext cx="3705744" cy="897784"/>
            <a:chOff x="2113657" y="4283315"/>
            <a:chExt cx="3887257" cy="673513"/>
          </a:xfrm>
        </p:grpSpPr>
        <p:sp>
          <p:nvSpPr>
            <p:cNvPr id="26" name="Shape 718"/>
            <p:cNvSpPr txBox="1"/>
            <p:nvPr/>
          </p:nvSpPr>
          <p:spPr>
            <a:xfrm>
              <a:off x="2113657" y="4495163"/>
              <a:ext cx="3887257"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a:solidFill>
                    <a:srgbClr val="595959"/>
                  </a:solidFill>
                  <a:latin typeface="Times New Roman" panose="02020603050405020304" pitchFamily="18" charset="0"/>
                  <a:ea typeface="Arial"/>
                  <a:cs typeface="Times New Roman" panose="02020603050405020304" pitchFamily="18" charset="0"/>
                </a:rPr>
                <a:t>Not applicable</a:t>
              </a:r>
              <a:endParaRPr lang="en"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28" name="Shape 719"/>
            <p:cNvSpPr txBox="1"/>
            <p:nvPr/>
          </p:nvSpPr>
          <p:spPr>
            <a:xfrm>
              <a:off x="2113658" y="4283315"/>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sym typeface="Arial"/>
                </a:rPr>
                <a:t>After sale services/ Guarantee</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grpSp>
        <p:nvGrpSpPr>
          <p:cNvPr id="29" name="Shape 720"/>
          <p:cNvGrpSpPr/>
          <p:nvPr/>
        </p:nvGrpSpPr>
        <p:grpSpPr>
          <a:xfrm>
            <a:off x="8560867" y="4261751"/>
            <a:ext cx="3627958" cy="897784"/>
            <a:chOff x="2113657" y="4283314"/>
            <a:chExt cx="3647460" cy="673513"/>
          </a:xfrm>
        </p:grpSpPr>
        <p:sp>
          <p:nvSpPr>
            <p:cNvPr id="31" name="Shape 721"/>
            <p:cNvSpPr txBox="1"/>
            <p:nvPr/>
          </p:nvSpPr>
          <p:spPr>
            <a:xfrm>
              <a:off x="2113657" y="4495162"/>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pt-BR" sz="1600" kern="0" dirty="0" smtClean="0">
                  <a:solidFill>
                    <a:srgbClr val="595959"/>
                  </a:solidFill>
                  <a:latin typeface="Times New Roman" panose="02020603050405020304" pitchFamily="18" charset="0"/>
                  <a:ea typeface="Arial"/>
                  <a:cs typeface="Times New Roman" panose="02020603050405020304" pitchFamily="18" charset="0"/>
                  <a:sym typeface="Arial"/>
                </a:rPr>
                <a:t>Local (Iran) Certificates </a:t>
              </a:r>
              <a:endParaRPr lang="pt-BR"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32" name="Shape 722"/>
            <p:cNvSpPr txBox="1"/>
            <p:nvPr/>
          </p:nvSpPr>
          <p:spPr>
            <a:xfrm>
              <a:off x="2113658" y="4283314"/>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sym typeface="Arial"/>
                </a:rPr>
                <a:t>Standards and legally certificates:</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33" name="Shape 450"/>
          <p:cNvSpPr/>
          <p:nvPr/>
        </p:nvSpPr>
        <p:spPr>
          <a:xfrm>
            <a:off x="8841213" y="3657600"/>
            <a:ext cx="590697" cy="565118"/>
          </a:xfrm>
          <a:custGeom>
            <a:avLst/>
            <a:gdLst/>
            <a:ahLst/>
            <a:cxnLst/>
            <a:rect l="0" t="0" r="0" b="0"/>
            <a:pathLst>
              <a:path w="120000" h="120000" extrusionOk="0">
                <a:moveTo>
                  <a:pt x="65274" y="39473"/>
                </a:moveTo>
                <a:cubicBezTo>
                  <a:pt x="53599" y="36371"/>
                  <a:pt x="41599" y="43242"/>
                  <a:pt x="38470" y="54820"/>
                </a:cubicBezTo>
                <a:cubicBezTo>
                  <a:pt x="35342" y="66398"/>
                  <a:pt x="42270" y="78299"/>
                  <a:pt x="53945" y="81402"/>
                </a:cubicBezTo>
                <a:cubicBezTo>
                  <a:pt x="65620" y="84504"/>
                  <a:pt x="77621" y="77633"/>
                  <a:pt x="80749" y="66055"/>
                </a:cubicBezTo>
                <a:cubicBezTo>
                  <a:pt x="83877" y="54477"/>
                  <a:pt x="76949" y="42576"/>
                  <a:pt x="65274" y="39473"/>
                </a:cubicBezTo>
                <a:close/>
                <a:moveTo>
                  <a:pt x="69168" y="25060"/>
                </a:moveTo>
                <a:cubicBezTo>
                  <a:pt x="88870" y="30296"/>
                  <a:pt x="100561" y="50379"/>
                  <a:pt x="95282" y="69917"/>
                </a:cubicBezTo>
                <a:cubicBezTo>
                  <a:pt x="90003" y="89455"/>
                  <a:pt x="69753" y="101050"/>
                  <a:pt x="50051" y="95815"/>
                </a:cubicBezTo>
                <a:cubicBezTo>
                  <a:pt x="30350" y="90579"/>
                  <a:pt x="18658" y="70496"/>
                  <a:pt x="23937" y="50958"/>
                </a:cubicBezTo>
                <a:cubicBezTo>
                  <a:pt x="29216" y="31420"/>
                  <a:pt x="49467" y="19825"/>
                  <a:pt x="69168" y="25060"/>
                </a:cubicBezTo>
                <a:close/>
                <a:moveTo>
                  <a:pt x="70584" y="19819"/>
                </a:moveTo>
                <a:cubicBezTo>
                  <a:pt x="47964" y="13808"/>
                  <a:pt x="24713" y="27121"/>
                  <a:pt x="18652" y="49554"/>
                </a:cubicBezTo>
                <a:cubicBezTo>
                  <a:pt x="12591" y="71987"/>
                  <a:pt x="26015" y="95045"/>
                  <a:pt x="48635" y="101056"/>
                </a:cubicBezTo>
                <a:cubicBezTo>
                  <a:pt x="71255" y="107067"/>
                  <a:pt x="94506" y="93754"/>
                  <a:pt x="100567" y="71321"/>
                </a:cubicBezTo>
                <a:cubicBezTo>
                  <a:pt x="106628" y="48888"/>
                  <a:pt x="93204" y="25830"/>
                  <a:pt x="70584" y="19819"/>
                </a:cubicBezTo>
                <a:close/>
                <a:moveTo>
                  <a:pt x="120000" y="28418"/>
                </a:moveTo>
                <a:lnTo>
                  <a:pt x="119819" y="29085"/>
                </a:lnTo>
                <a:lnTo>
                  <a:pt x="119636" y="28804"/>
                </a:lnTo>
                <a:close/>
                <a:moveTo>
                  <a:pt x="84120" y="4683"/>
                </a:moveTo>
                <a:lnTo>
                  <a:pt x="83867" y="19572"/>
                </a:lnTo>
                <a:lnTo>
                  <a:pt x="83406" y="19449"/>
                </a:lnTo>
                <a:cubicBezTo>
                  <a:pt x="87163" y="21546"/>
                  <a:pt x="90559" y="24117"/>
                  <a:pt x="93431" y="27166"/>
                </a:cubicBezTo>
                <a:lnTo>
                  <a:pt x="106796" y="23870"/>
                </a:lnTo>
                <a:lnTo>
                  <a:pt x="115363" y="39849"/>
                </a:lnTo>
                <a:lnTo>
                  <a:pt x="105840" y="48364"/>
                </a:lnTo>
                <a:cubicBezTo>
                  <a:pt x="107034" y="52676"/>
                  <a:pt x="107596" y="57191"/>
                  <a:pt x="107394" y="61781"/>
                </a:cubicBezTo>
                <a:lnTo>
                  <a:pt x="119289" y="68330"/>
                </a:lnTo>
                <a:lnTo>
                  <a:pt x="114566" y="85810"/>
                </a:lnTo>
                <a:lnTo>
                  <a:pt x="100132" y="85570"/>
                </a:lnTo>
                <a:cubicBezTo>
                  <a:pt x="98307" y="88594"/>
                  <a:pt x="96096" y="91321"/>
                  <a:pt x="93619" y="93756"/>
                </a:cubicBezTo>
                <a:lnTo>
                  <a:pt x="98359" y="106025"/>
                </a:lnTo>
                <a:lnTo>
                  <a:pt x="83411" y="116405"/>
                </a:lnTo>
                <a:lnTo>
                  <a:pt x="72073" y="106643"/>
                </a:lnTo>
                <a:lnTo>
                  <a:pt x="73453" y="105685"/>
                </a:lnTo>
                <a:cubicBezTo>
                  <a:pt x="69110" y="107079"/>
                  <a:pt x="64517" y="107749"/>
                  <a:pt x="59835" y="107723"/>
                </a:cubicBezTo>
                <a:lnTo>
                  <a:pt x="52963" y="119999"/>
                </a:lnTo>
                <a:lnTo>
                  <a:pt x="35336" y="115316"/>
                </a:lnTo>
                <a:lnTo>
                  <a:pt x="35574" y="101277"/>
                </a:lnTo>
                <a:cubicBezTo>
                  <a:pt x="31839" y="99165"/>
                  <a:pt x="28466" y="96583"/>
                  <a:pt x="25614" y="93529"/>
                </a:cubicBezTo>
                <a:lnTo>
                  <a:pt x="25843" y="94015"/>
                </a:lnTo>
                <a:lnTo>
                  <a:pt x="11102" y="96847"/>
                </a:lnTo>
                <a:lnTo>
                  <a:pt x="3390" y="80445"/>
                </a:lnTo>
                <a:lnTo>
                  <a:pt x="13359" y="72429"/>
                </a:lnTo>
                <a:cubicBezTo>
                  <a:pt x="12295" y="68561"/>
                  <a:pt x="11739" y="64530"/>
                  <a:pt x="11738" y="60428"/>
                </a:cubicBezTo>
                <a:lnTo>
                  <a:pt x="0" y="53965"/>
                </a:lnTo>
                <a:lnTo>
                  <a:pt x="4723" y="36484"/>
                </a:lnTo>
                <a:lnTo>
                  <a:pt x="18174" y="36709"/>
                </a:lnTo>
                <a:cubicBezTo>
                  <a:pt x="19999" y="33515"/>
                  <a:pt x="22203" y="30603"/>
                  <a:pt x="24696" y="27997"/>
                </a:cubicBezTo>
                <a:lnTo>
                  <a:pt x="20190" y="14215"/>
                </a:lnTo>
                <a:lnTo>
                  <a:pt x="35666" y="4625"/>
                </a:lnTo>
                <a:lnTo>
                  <a:pt x="46473" y="14962"/>
                </a:lnTo>
                <a:lnTo>
                  <a:pt x="46365" y="15030"/>
                </a:lnTo>
                <a:cubicBezTo>
                  <a:pt x="50613" y="13704"/>
                  <a:pt x="55098" y="13091"/>
                  <a:pt x="59667" y="13141"/>
                </a:cubicBezTo>
                <a:lnTo>
                  <a:pt x="59206" y="13018"/>
                </a:lnTo>
                <a:lnTo>
                  <a:pt x="66493" y="0"/>
                </a:lnTo>
                <a:close/>
              </a:path>
            </a:pathLst>
          </a:custGeom>
          <a:solidFill>
            <a:srgbClr val="E62949"/>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Tree>
    <p:extLst>
      <p:ext uri="{BB962C8B-B14F-4D97-AF65-F5344CB8AC3E}">
        <p14:creationId xmlns:p14="http://schemas.microsoft.com/office/powerpoint/2010/main" val="95950642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04"/>
        <p:cNvGrpSpPr/>
        <p:nvPr/>
      </p:nvGrpSpPr>
      <p:grpSpPr>
        <a:xfrm>
          <a:off x="0" y="0"/>
          <a:ext cx="0" cy="0"/>
          <a:chOff x="0" y="0"/>
          <a:chExt cx="0" cy="0"/>
        </a:xfrm>
      </p:grpSpPr>
      <p:sp>
        <p:nvSpPr>
          <p:cNvPr id="707" name="Shape 707"/>
          <p:cNvSpPr txBox="1"/>
          <p:nvPr/>
        </p:nvSpPr>
        <p:spPr>
          <a:xfrm>
            <a:off x="455611" y="2847663"/>
            <a:ext cx="3483812" cy="3076964"/>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High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precise and </a:t>
            </a: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reliable navigation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system</a:t>
            </a:r>
          </a:p>
          <a:p>
            <a:pPr marL="285750" indent="-285750" defTabSz="1218895">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Advanced</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 user friendly and robust software</a:t>
            </a:r>
          </a:p>
          <a:p>
            <a:pPr marL="285750" indent="-285750" defTabSz="1218895">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Highly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maneuverable flexible arms</a:t>
            </a:r>
          </a:p>
          <a:p>
            <a:pPr marL="285750" indent="-285750" defTabSz="1218895">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wide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and easy to use monitors</a:t>
            </a:r>
          </a:p>
          <a:p>
            <a:pPr marL="285750" indent="-285750" defTabSz="1218895">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Variety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of functionally designed instrument</a:t>
            </a:r>
          </a:p>
          <a:p>
            <a:pPr marL="285750" indent="-285750" defTabSz="1218895">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Supporting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a Wide range of image types</a:t>
            </a:r>
          </a:p>
          <a:p>
            <a:pPr marL="285750" indent="-285750" defTabSz="1218895">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Applicable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in Neurosurgery, Spine and Maxillofacial surgeries</a:t>
            </a:r>
          </a:p>
          <a:p>
            <a:pPr marL="285750" indent="-285750" defTabSz="1218895">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Full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integration with conventional operation room devices</a:t>
            </a:r>
          </a:p>
        </p:txBody>
      </p:sp>
      <p:sp>
        <p:nvSpPr>
          <p:cNvPr id="708" name="Shape 708"/>
          <p:cNvSpPr txBox="1"/>
          <p:nvPr/>
        </p:nvSpPr>
        <p:spPr>
          <a:xfrm>
            <a:off x="531812" y="2057400"/>
            <a:ext cx="3352800" cy="533341"/>
          </a:xfrm>
          <a:prstGeom prst="rect">
            <a:avLst/>
          </a:prstGeom>
          <a:noFill/>
          <a:ln>
            <a:noFill/>
          </a:ln>
        </p:spPr>
        <p:txBody>
          <a:bodyPr wrap="square" lIns="121868" tIns="60917" rIns="121868" bIns="60917" anchor="t" anchorCtr="0">
            <a:noAutofit/>
          </a:bodyPr>
          <a:lstStyle/>
          <a:p>
            <a:pPr defTabSz="1218895"/>
            <a:r>
              <a:rPr lang="en-US" sz="2400" b="1" dirty="0" err="1" smtClean="0"/>
              <a:t>OpticVision</a:t>
            </a:r>
            <a:r>
              <a:rPr lang="en-US" sz="2400" b="1" baseline="30000" dirty="0" err="1" smtClean="0"/>
              <a:t>TM</a:t>
            </a:r>
            <a:r>
              <a:rPr lang="en-US" sz="2400" b="1" baseline="30000" dirty="0" smtClean="0"/>
              <a:t> </a:t>
            </a:r>
            <a:r>
              <a:rPr lang="en-US" sz="2400" b="1" dirty="0"/>
              <a:t>(</a:t>
            </a:r>
            <a:r>
              <a:rPr lang="en-US" sz="2400" b="1" dirty="0" smtClean="0"/>
              <a:t>OV3)</a:t>
            </a:r>
            <a:r>
              <a:rPr lang="en-US" sz="2400" b="1" baseline="30000" dirty="0"/>
              <a:t> </a:t>
            </a:r>
            <a:endParaRPr lang="en" sz="1333" b="1" kern="0" dirty="0">
              <a:solidFill>
                <a:srgbClr val="3F3F3F"/>
              </a:solidFill>
              <a:latin typeface="Arial"/>
              <a:ea typeface="Arial"/>
              <a:cs typeface="Arial"/>
              <a:sym typeface="Arial"/>
            </a:endParaRPr>
          </a:p>
        </p:txBody>
      </p:sp>
      <p:grpSp>
        <p:nvGrpSpPr>
          <p:cNvPr id="711" name="Shape 711"/>
          <p:cNvGrpSpPr/>
          <p:nvPr/>
        </p:nvGrpSpPr>
        <p:grpSpPr>
          <a:xfrm>
            <a:off x="8560868" y="680349"/>
            <a:ext cx="3400944" cy="897785"/>
            <a:chOff x="2113657" y="4283314"/>
            <a:chExt cx="3647460" cy="673514"/>
          </a:xfrm>
        </p:grpSpPr>
        <p:sp>
          <p:nvSpPr>
            <p:cNvPr id="712" name="Shape 712"/>
            <p:cNvSpPr txBox="1"/>
            <p:nvPr/>
          </p:nvSpPr>
          <p:spPr>
            <a:xfrm>
              <a:off x="2113657" y="4495163"/>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10 </a:t>
              </a: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Device (Per month)</a:t>
              </a:r>
              <a:endParaRPr lang="en"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713" name="Shape 713"/>
            <p:cNvSpPr txBox="1"/>
            <p:nvPr/>
          </p:nvSpPr>
          <p:spPr>
            <a:xfrm>
              <a:off x="2113658" y="4283314"/>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rPr>
                <a:t>Production capacity</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715" name="Shape 715"/>
          <p:cNvSpPr/>
          <p:nvPr/>
        </p:nvSpPr>
        <p:spPr>
          <a:xfrm>
            <a:off x="8913812" y="1661061"/>
            <a:ext cx="445583" cy="444279"/>
          </a:xfrm>
          <a:custGeom>
            <a:avLst/>
            <a:gdLst/>
            <a:ahLst/>
            <a:cxnLst/>
            <a:rect l="0" t="0" r="0" b="0"/>
            <a:pathLst>
              <a:path w="120000" h="120000" extrusionOk="0">
                <a:moveTo>
                  <a:pt x="26666" y="100217"/>
                </a:moveTo>
                <a:cubicBezTo>
                  <a:pt x="25193" y="100217"/>
                  <a:pt x="24000" y="101415"/>
                  <a:pt x="24000" y="102892"/>
                </a:cubicBezTo>
                <a:cubicBezTo>
                  <a:pt x="24000" y="104369"/>
                  <a:pt x="25193" y="105566"/>
                  <a:pt x="26666" y="105566"/>
                </a:cubicBezTo>
                <a:lnTo>
                  <a:pt x="93333" y="105566"/>
                </a:lnTo>
                <a:cubicBezTo>
                  <a:pt x="94806" y="105566"/>
                  <a:pt x="96000" y="104369"/>
                  <a:pt x="96000" y="102892"/>
                </a:cubicBezTo>
                <a:cubicBezTo>
                  <a:pt x="96000" y="101415"/>
                  <a:pt x="94806" y="100217"/>
                  <a:pt x="93333" y="100217"/>
                </a:cubicBezTo>
                <a:close/>
                <a:moveTo>
                  <a:pt x="26666" y="87913"/>
                </a:moveTo>
                <a:cubicBezTo>
                  <a:pt x="25193" y="87913"/>
                  <a:pt x="24000" y="89111"/>
                  <a:pt x="24000" y="90588"/>
                </a:cubicBezTo>
                <a:cubicBezTo>
                  <a:pt x="24000" y="92065"/>
                  <a:pt x="25193" y="93262"/>
                  <a:pt x="26666" y="93262"/>
                </a:cubicBezTo>
                <a:lnTo>
                  <a:pt x="93333" y="93262"/>
                </a:lnTo>
                <a:cubicBezTo>
                  <a:pt x="94806" y="93262"/>
                  <a:pt x="96000" y="92065"/>
                  <a:pt x="96000" y="90588"/>
                </a:cubicBezTo>
                <a:cubicBezTo>
                  <a:pt x="96000" y="89111"/>
                  <a:pt x="94806" y="87913"/>
                  <a:pt x="93333" y="87913"/>
                </a:cubicBezTo>
                <a:close/>
                <a:moveTo>
                  <a:pt x="26666" y="75609"/>
                </a:moveTo>
                <a:cubicBezTo>
                  <a:pt x="25193" y="75609"/>
                  <a:pt x="24000" y="76806"/>
                  <a:pt x="24000" y="78284"/>
                </a:cubicBezTo>
                <a:cubicBezTo>
                  <a:pt x="24000" y="79761"/>
                  <a:pt x="25193" y="80958"/>
                  <a:pt x="26666" y="80958"/>
                </a:cubicBezTo>
                <a:lnTo>
                  <a:pt x="93333" y="80958"/>
                </a:lnTo>
                <a:cubicBezTo>
                  <a:pt x="94806" y="80958"/>
                  <a:pt x="96000" y="79761"/>
                  <a:pt x="96000" y="78284"/>
                </a:cubicBezTo>
                <a:cubicBezTo>
                  <a:pt x="96000" y="76806"/>
                  <a:pt x="94806" y="75609"/>
                  <a:pt x="93333" y="75609"/>
                </a:cubicBezTo>
                <a:close/>
                <a:moveTo>
                  <a:pt x="26666" y="63305"/>
                </a:moveTo>
                <a:cubicBezTo>
                  <a:pt x="25193" y="63305"/>
                  <a:pt x="24000" y="64502"/>
                  <a:pt x="24000" y="65979"/>
                </a:cubicBezTo>
                <a:cubicBezTo>
                  <a:pt x="24000" y="67457"/>
                  <a:pt x="25193" y="68654"/>
                  <a:pt x="26666" y="68654"/>
                </a:cubicBezTo>
                <a:lnTo>
                  <a:pt x="93333" y="68654"/>
                </a:lnTo>
                <a:cubicBezTo>
                  <a:pt x="94806" y="68654"/>
                  <a:pt x="96000" y="67457"/>
                  <a:pt x="96000" y="65979"/>
                </a:cubicBezTo>
                <a:cubicBezTo>
                  <a:pt x="96000" y="64502"/>
                  <a:pt x="94806" y="63305"/>
                  <a:pt x="93333" y="63305"/>
                </a:cubicBezTo>
                <a:close/>
                <a:moveTo>
                  <a:pt x="26666" y="51001"/>
                </a:moveTo>
                <a:cubicBezTo>
                  <a:pt x="25193" y="51001"/>
                  <a:pt x="24000" y="52198"/>
                  <a:pt x="24000" y="53675"/>
                </a:cubicBezTo>
                <a:cubicBezTo>
                  <a:pt x="24000" y="55152"/>
                  <a:pt x="25193" y="56350"/>
                  <a:pt x="26666" y="56350"/>
                </a:cubicBezTo>
                <a:lnTo>
                  <a:pt x="93333" y="56350"/>
                </a:lnTo>
                <a:cubicBezTo>
                  <a:pt x="94806" y="56350"/>
                  <a:pt x="96000" y="55152"/>
                  <a:pt x="96000" y="53675"/>
                </a:cubicBezTo>
                <a:cubicBezTo>
                  <a:pt x="96000" y="52198"/>
                  <a:pt x="94806" y="51001"/>
                  <a:pt x="93333" y="51001"/>
                </a:cubicBezTo>
                <a:close/>
                <a:moveTo>
                  <a:pt x="26666" y="38697"/>
                </a:moveTo>
                <a:cubicBezTo>
                  <a:pt x="25193" y="38697"/>
                  <a:pt x="24000" y="39894"/>
                  <a:pt x="24000" y="41371"/>
                </a:cubicBezTo>
                <a:cubicBezTo>
                  <a:pt x="24000" y="42848"/>
                  <a:pt x="25193" y="44046"/>
                  <a:pt x="26666" y="44046"/>
                </a:cubicBezTo>
                <a:lnTo>
                  <a:pt x="93333" y="44046"/>
                </a:lnTo>
                <a:cubicBezTo>
                  <a:pt x="94806" y="44046"/>
                  <a:pt x="96000" y="42848"/>
                  <a:pt x="96000" y="41371"/>
                </a:cubicBezTo>
                <a:cubicBezTo>
                  <a:pt x="96000" y="39894"/>
                  <a:pt x="94806" y="38697"/>
                  <a:pt x="93333" y="38697"/>
                </a:cubicBezTo>
                <a:close/>
                <a:moveTo>
                  <a:pt x="0" y="11366"/>
                </a:moveTo>
                <a:lnTo>
                  <a:pt x="6739" y="11366"/>
                </a:lnTo>
                <a:lnTo>
                  <a:pt x="6739" y="17459"/>
                </a:lnTo>
                <a:cubicBezTo>
                  <a:pt x="6739" y="22260"/>
                  <a:pt x="10619" y="26151"/>
                  <a:pt x="15405" y="26151"/>
                </a:cubicBezTo>
                <a:cubicBezTo>
                  <a:pt x="20192" y="26151"/>
                  <a:pt x="24072" y="22260"/>
                  <a:pt x="24072" y="17459"/>
                </a:cubicBezTo>
                <a:lnTo>
                  <a:pt x="24072" y="11366"/>
                </a:lnTo>
                <a:lnTo>
                  <a:pt x="29716" y="11366"/>
                </a:lnTo>
                <a:lnTo>
                  <a:pt x="29716" y="17459"/>
                </a:lnTo>
                <a:cubicBezTo>
                  <a:pt x="29716" y="22260"/>
                  <a:pt x="33597" y="26151"/>
                  <a:pt x="38383" y="26151"/>
                </a:cubicBezTo>
                <a:cubicBezTo>
                  <a:pt x="43170" y="26151"/>
                  <a:pt x="47050" y="22260"/>
                  <a:pt x="47050" y="17459"/>
                </a:cubicBezTo>
                <a:lnTo>
                  <a:pt x="47050" y="11366"/>
                </a:lnTo>
                <a:lnTo>
                  <a:pt x="52694" y="11366"/>
                </a:lnTo>
                <a:lnTo>
                  <a:pt x="52694" y="17459"/>
                </a:lnTo>
                <a:cubicBezTo>
                  <a:pt x="52694" y="22260"/>
                  <a:pt x="56574" y="26151"/>
                  <a:pt x="61361" y="26151"/>
                </a:cubicBezTo>
                <a:cubicBezTo>
                  <a:pt x="66147" y="26151"/>
                  <a:pt x="70028" y="22260"/>
                  <a:pt x="70028" y="17459"/>
                </a:cubicBezTo>
                <a:lnTo>
                  <a:pt x="70028" y="11366"/>
                </a:lnTo>
                <a:lnTo>
                  <a:pt x="75672" y="11366"/>
                </a:lnTo>
                <a:lnTo>
                  <a:pt x="75672" y="17459"/>
                </a:lnTo>
                <a:cubicBezTo>
                  <a:pt x="75672" y="22260"/>
                  <a:pt x="79552" y="26151"/>
                  <a:pt x="84339" y="26151"/>
                </a:cubicBezTo>
                <a:cubicBezTo>
                  <a:pt x="89125" y="26151"/>
                  <a:pt x="93005" y="22260"/>
                  <a:pt x="93005" y="17459"/>
                </a:cubicBezTo>
                <a:lnTo>
                  <a:pt x="93005" y="11366"/>
                </a:lnTo>
                <a:lnTo>
                  <a:pt x="98650" y="11366"/>
                </a:lnTo>
                <a:lnTo>
                  <a:pt x="98650" y="17459"/>
                </a:lnTo>
                <a:cubicBezTo>
                  <a:pt x="98650" y="22259"/>
                  <a:pt x="102530" y="26151"/>
                  <a:pt x="107316" y="26151"/>
                </a:cubicBezTo>
                <a:cubicBezTo>
                  <a:pt x="112103" y="26151"/>
                  <a:pt x="115983" y="22259"/>
                  <a:pt x="115983" y="17459"/>
                </a:cubicBezTo>
                <a:lnTo>
                  <a:pt x="115983" y="11366"/>
                </a:lnTo>
                <a:lnTo>
                  <a:pt x="120000" y="11366"/>
                </a:lnTo>
                <a:lnTo>
                  <a:pt x="120000" y="120000"/>
                </a:lnTo>
                <a:lnTo>
                  <a:pt x="0" y="120000"/>
                </a:lnTo>
                <a:close/>
                <a:moveTo>
                  <a:pt x="15405" y="0"/>
                </a:moveTo>
                <a:cubicBezTo>
                  <a:pt x="17983" y="0"/>
                  <a:pt x="20072" y="2095"/>
                  <a:pt x="20072" y="4680"/>
                </a:cubicBezTo>
                <a:lnTo>
                  <a:pt x="20072" y="18051"/>
                </a:lnTo>
                <a:cubicBezTo>
                  <a:pt x="20072" y="20636"/>
                  <a:pt x="17983" y="22732"/>
                  <a:pt x="15405" y="22732"/>
                </a:cubicBezTo>
                <a:cubicBezTo>
                  <a:pt x="12828" y="22732"/>
                  <a:pt x="10739" y="20636"/>
                  <a:pt x="10739" y="18051"/>
                </a:cubicBezTo>
                <a:lnTo>
                  <a:pt x="10739" y="4680"/>
                </a:lnTo>
                <a:cubicBezTo>
                  <a:pt x="10739" y="2095"/>
                  <a:pt x="12828" y="0"/>
                  <a:pt x="15405" y="0"/>
                </a:cubicBezTo>
                <a:close/>
                <a:moveTo>
                  <a:pt x="38383" y="0"/>
                </a:moveTo>
                <a:cubicBezTo>
                  <a:pt x="40960" y="0"/>
                  <a:pt x="43050" y="2095"/>
                  <a:pt x="43050" y="4680"/>
                </a:cubicBezTo>
                <a:lnTo>
                  <a:pt x="43050" y="18051"/>
                </a:lnTo>
                <a:cubicBezTo>
                  <a:pt x="43050" y="20636"/>
                  <a:pt x="40960" y="22732"/>
                  <a:pt x="38383" y="22732"/>
                </a:cubicBezTo>
                <a:cubicBezTo>
                  <a:pt x="35806" y="22732"/>
                  <a:pt x="33716" y="20636"/>
                  <a:pt x="33716" y="18051"/>
                </a:cubicBezTo>
                <a:lnTo>
                  <a:pt x="33716" y="4680"/>
                </a:lnTo>
                <a:cubicBezTo>
                  <a:pt x="33716" y="2095"/>
                  <a:pt x="35806" y="0"/>
                  <a:pt x="38383" y="0"/>
                </a:cubicBezTo>
                <a:close/>
                <a:moveTo>
                  <a:pt x="61361" y="0"/>
                </a:moveTo>
                <a:cubicBezTo>
                  <a:pt x="63938" y="0"/>
                  <a:pt x="66028" y="2095"/>
                  <a:pt x="66028" y="4680"/>
                </a:cubicBezTo>
                <a:lnTo>
                  <a:pt x="66028" y="18051"/>
                </a:lnTo>
                <a:cubicBezTo>
                  <a:pt x="66028" y="20636"/>
                  <a:pt x="63938" y="22731"/>
                  <a:pt x="61361" y="22731"/>
                </a:cubicBezTo>
                <a:cubicBezTo>
                  <a:pt x="58784" y="22731"/>
                  <a:pt x="56694" y="20636"/>
                  <a:pt x="56694" y="18051"/>
                </a:cubicBezTo>
                <a:lnTo>
                  <a:pt x="56694" y="4680"/>
                </a:lnTo>
                <a:cubicBezTo>
                  <a:pt x="56694" y="2095"/>
                  <a:pt x="58784" y="0"/>
                  <a:pt x="61361" y="0"/>
                </a:cubicBezTo>
                <a:close/>
                <a:moveTo>
                  <a:pt x="84339" y="0"/>
                </a:moveTo>
                <a:cubicBezTo>
                  <a:pt x="86916" y="0"/>
                  <a:pt x="89005" y="2095"/>
                  <a:pt x="89005" y="4680"/>
                </a:cubicBezTo>
                <a:lnTo>
                  <a:pt x="89005" y="18051"/>
                </a:lnTo>
                <a:cubicBezTo>
                  <a:pt x="89005" y="20636"/>
                  <a:pt x="86916" y="22731"/>
                  <a:pt x="84339" y="22731"/>
                </a:cubicBezTo>
                <a:cubicBezTo>
                  <a:pt x="81761" y="22731"/>
                  <a:pt x="79672" y="20636"/>
                  <a:pt x="79672" y="18051"/>
                </a:cubicBezTo>
                <a:lnTo>
                  <a:pt x="79672" y="4680"/>
                </a:lnTo>
                <a:cubicBezTo>
                  <a:pt x="79672" y="2095"/>
                  <a:pt x="81761" y="0"/>
                  <a:pt x="84339" y="0"/>
                </a:cubicBezTo>
                <a:close/>
                <a:moveTo>
                  <a:pt x="107316" y="0"/>
                </a:moveTo>
                <a:cubicBezTo>
                  <a:pt x="109894" y="0"/>
                  <a:pt x="111983" y="2095"/>
                  <a:pt x="111983" y="4680"/>
                </a:cubicBezTo>
                <a:lnTo>
                  <a:pt x="111983" y="18051"/>
                </a:lnTo>
                <a:cubicBezTo>
                  <a:pt x="111983" y="20636"/>
                  <a:pt x="109894" y="22731"/>
                  <a:pt x="107316" y="22731"/>
                </a:cubicBezTo>
                <a:cubicBezTo>
                  <a:pt x="104739" y="22731"/>
                  <a:pt x="102650" y="20636"/>
                  <a:pt x="102650" y="18051"/>
                </a:cubicBezTo>
                <a:lnTo>
                  <a:pt x="102650" y="4680"/>
                </a:lnTo>
                <a:cubicBezTo>
                  <a:pt x="102650" y="2095"/>
                  <a:pt x="104739" y="0"/>
                  <a:pt x="107316" y="0"/>
                </a:cubicBezTo>
                <a:close/>
              </a:path>
            </a:pathLst>
          </a:custGeom>
          <a:solidFill>
            <a:srgbClr val="1ED4DE"/>
          </a:solidFill>
          <a:ln>
            <a:noFill/>
          </a:ln>
        </p:spPr>
        <p:txBody>
          <a:bodyPr wrap="square" lIns="121868" tIns="60917" rIns="121868" bIns="60917" anchor="ctr" anchorCtr="0">
            <a:noAutofit/>
          </a:bodyPr>
          <a:lstStyle/>
          <a:p>
            <a:pPr algn="ctr" defTabSz="1218895"/>
            <a:endParaRPr sz="2399" kern="0">
              <a:solidFill>
                <a:srgbClr val="FFFFFF"/>
              </a:solidFill>
              <a:latin typeface="Arial"/>
              <a:ea typeface="Arial"/>
              <a:cs typeface="Arial"/>
              <a:sym typeface="Arial"/>
            </a:endParaRPr>
          </a:p>
        </p:txBody>
      </p:sp>
      <p:sp>
        <p:nvSpPr>
          <p:cNvPr id="719" name="Shape 719"/>
          <p:cNvSpPr txBox="1"/>
          <p:nvPr/>
        </p:nvSpPr>
        <p:spPr>
          <a:xfrm>
            <a:off x="8560869" y="2194461"/>
            <a:ext cx="3253607" cy="369236"/>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sym typeface="Arial"/>
              </a:rPr>
              <a:t>After sale services/ Guarantee</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nvGrpSpPr>
          <p:cNvPr id="720" name="Shape 720"/>
          <p:cNvGrpSpPr/>
          <p:nvPr/>
        </p:nvGrpSpPr>
        <p:grpSpPr>
          <a:xfrm>
            <a:off x="8560867" y="3990308"/>
            <a:ext cx="3627958" cy="897785"/>
            <a:chOff x="2113657" y="4283314"/>
            <a:chExt cx="3647460" cy="673514"/>
          </a:xfrm>
        </p:grpSpPr>
        <p:sp>
          <p:nvSpPr>
            <p:cNvPr id="721" name="Shape 721"/>
            <p:cNvSpPr txBox="1"/>
            <p:nvPr/>
          </p:nvSpPr>
          <p:spPr>
            <a:xfrm>
              <a:off x="2113657" y="4495163"/>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fr-FR" sz="1600" kern="0" dirty="0" smtClean="0">
                  <a:solidFill>
                    <a:srgbClr val="595959"/>
                  </a:solidFill>
                  <a:latin typeface="Times New Roman" panose="02020603050405020304" pitchFamily="18" charset="0"/>
                  <a:ea typeface="Arial"/>
                  <a:cs typeface="Times New Roman" panose="02020603050405020304" pitchFamily="18" charset="0"/>
                  <a:sym typeface="Arial"/>
                </a:rPr>
                <a:t>CE</a:t>
              </a:r>
            </a:p>
            <a:p>
              <a:pPr marL="285750" indent="-285750" defTabSz="1218895">
                <a:buFont typeface="Arial" panose="020B0604020202020204" pitchFamily="34" charset="0"/>
                <a:buChar char="•"/>
              </a:pPr>
              <a:r>
                <a:rPr lang="fr-FR" sz="1600" kern="0" dirty="0" smtClean="0">
                  <a:solidFill>
                    <a:srgbClr val="595959"/>
                  </a:solidFill>
                  <a:latin typeface="Times New Roman" panose="02020603050405020304" pitchFamily="18" charset="0"/>
                  <a:ea typeface="Arial"/>
                  <a:cs typeface="Times New Roman" panose="02020603050405020304" pitchFamily="18" charset="0"/>
                  <a:sym typeface="Arial"/>
                </a:rPr>
                <a:t>IEC60601-1-4 , IEC60601-1-1</a:t>
              </a:r>
            </a:p>
            <a:p>
              <a:pPr marL="285750" indent="-285750" defTabSz="1218895">
                <a:buFont typeface="Arial" panose="020B0604020202020204" pitchFamily="34" charset="0"/>
                <a:buChar char="•"/>
              </a:pPr>
              <a:r>
                <a:rPr lang="fr-FR" sz="1600" kern="0" dirty="0" smtClean="0">
                  <a:solidFill>
                    <a:srgbClr val="595959"/>
                  </a:solidFill>
                  <a:latin typeface="Times New Roman" panose="02020603050405020304" pitchFamily="18" charset="0"/>
                  <a:ea typeface="Arial"/>
                  <a:cs typeface="Times New Roman" panose="02020603050405020304" pitchFamily="18" charset="0"/>
                  <a:sym typeface="Arial"/>
                </a:rPr>
                <a:t>IEC60601-1-2 ,  </a:t>
              </a:r>
              <a:r>
                <a:rPr lang="fr-FR" sz="1600" kern="0" dirty="0">
                  <a:solidFill>
                    <a:srgbClr val="595959"/>
                  </a:solidFill>
                  <a:latin typeface="Times New Roman" panose="02020603050405020304" pitchFamily="18" charset="0"/>
                  <a:ea typeface="Arial"/>
                  <a:cs typeface="Times New Roman" panose="02020603050405020304" pitchFamily="18" charset="0"/>
                  <a:sym typeface="Arial"/>
                </a:rPr>
                <a:t>ISO9001-2008</a:t>
              </a:r>
              <a:endParaRPr lang="pt-BR"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722" name="Shape 722"/>
            <p:cNvSpPr txBox="1"/>
            <p:nvPr/>
          </p:nvSpPr>
          <p:spPr>
            <a:xfrm>
              <a:off x="2113658" y="4283314"/>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sym typeface="Arial"/>
                </a:rPr>
                <a:t>Standards and legally certificates:</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30" name="Shape 451"/>
          <p:cNvSpPr/>
          <p:nvPr/>
        </p:nvSpPr>
        <p:spPr>
          <a:xfrm rot="1795255">
            <a:off x="8958484" y="121276"/>
            <a:ext cx="356158" cy="656509"/>
          </a:xfrm>
          <a:custGeom>
            <a:avLst/>
            <a:gdLst/>
            <a:ahLst/>
            <a:cxnLst/>
            <a:rect l="0" t="0" r="0" b="0"/>
            <a:pathLst>
              <a:path w="120000" h="120000" extrusionOk="0">
                <a:moveTo>
                  <a:pt x="60041" y="0"/>
                </a:moveTo>
                <a:cubicBezTo>
                  <a:pt x="68312" y="142"/>
                  <a:pt x="77049" y="3617"/>
                  <a:pt x="77802" y="9249"/>
                </a:cubicBezTo>
                <a:cubicBezTo>
                  <a:pt x="79731" y="16341"/>
                  <a:pt x="68983" y="18083"/>
                  <a:pt x="72034" y="26607"/>
                </a:cubicBezTo>
                <a:lnTo>
                  <a:pt x="120000" y="26607"/>
                </a:lnTo>
                <a:lnTo>
                  <a:pt x="120000" y="53320"/>
                </a:lnTo>
                <a:cubicBezTo>
                  <a:pt x="105180" y="54850"/>
                  <a:pt x="101982" y="49006"/>
                  <a:pt x="89415" y="50069"/>
                </a:cubicBezTo>
                <a:cubicBezTo>
                  <a:pt x="79319" y="50489"/>
                  <a:pt x="73089" y="55363"/>
                  <a:pt x="72833" y="59977"/>
                </a:cubicBezTo>
                <a:cubicBezTo>
                  <a:pt x="73004" y="64029"/>
                  <a:pt x="79442" y="70012"/>
                  <a:pt x="91464" y="70060"/>
                </a:cubicBezTo>
                <a:cubicBezTo>
                  <a:pt x="106013" y="69226"/>
                  <a:pt x="103877" y="65247"/>
                  <a:pt x="120000" y="65606"/>
                </a:cubicBezTo>
                <a:lnTo>
                  <a:pt x="120000" y="93541"/>
                </a:lnTo>
                <a:lnTo>
                  <a:pt x="70059" y="93541"/>
                </a:lnTo>
                <a:cubicBezTo>
                  <a:pt x="69329" y="102697"/>
                  <a:pt x="76533" y="101447"/>
                  <a:pt x="78036" y="109608"/>
                </a:cubicBezTo>
                <a:cubicBezTo>
                  <a:pt x="77950" y="116314"/>
                  <a:pt x="67224" y="119904"/>
                  <a:pt x="59959" y="120000"/>
                </a:cubicBezTo>
                <a:cubicBezTo>
                  <a:pt x="51687" y="119857"/>
                  <a:pt x="42950" y="116382"/>
                  <a:pt x="42197" y="110750"/>
                </a:cubicBezTo>
                <a:cubicBezTo>
                  <a:pt x="40279" y="103699"/>
                  <a:pt x="50892" y="101936"/>
                  <a:pt x="47995" y="93541"/>
                </a:cubicBezTo>
                <a:lnTo>
                  <a:pt x="0" y="93541"/>
                </a:lnTo>
                <a:lnTo>
                  <a:pt x="0" y="66075"/>
                </a:lnTo>
                <a:cubicBezTo>
                  <a:pt x="15368" y="64341"/>
                  <a:pt x="18478" y="70364"/>
                  <a:pt x="31219" y="69286"/>
                </a:cubicBezTo>
                <a:cubicBezTo>
                  <a:pt x="41315" y="68866"/>
                  <a:pt x="47545" y="63992"/>
                  <a:pt x="47801" y="59379"/>
                </a:cubicBezTo>
                <a:cubicBezTo>
                  <a:pt x="47631" y="55326"/>
                  <a:pt x="41193" y="49343"/>
                  <a:pt x="29171" y="49296"/>
                </a:cubicBezTo>
                <a:cubicBezTo>
                  <a:pt x="14433" y="50140"/>
                  <a:pt x="16816" y="54212"/>
                  <a:pt x="0" y="53739"/>
                </a:cubicBezTo>
                <a:lnTo>
                  <a:pt x="0" y="26607"/>
                </a:lnTo>
                <a:lnTo>
                  <a:pt x="49932" y="26607"/>
                </a:lnTo>
                <a:cubicBezTo>
                  <a:pt x="50748" y="17288"/>
                  <a:pt x="43474" y="18596"/>
                  <a:pt x="41963" y="10391"/>
                </a:cubicBezTo>
                <a:cubicBezTo>
                  <a:pt x="42049" y="3685"/>
                  <a:pt x="52775" y="95"/>
                  <a:pt x="60041" y="0"/>
                </a:cubicBezTo>
                <a:close/>
              </a:path>
            </a:pathLst>
          </a:custGeom>
          <a:solidFill>
            <a:srgbClr val="F4BD2D"/>
          </a:solidFill>
          <a:ln>
            <a:noFill/>
          </a:ln>
          <a:scene3d>
            <a:camera prst="orthographicFront">
              <a:rot lat="0" lon="0" rev="7200000"/>
            </a:camera>
            <a:lightRig rig="threePt" dir="t"/>
          </a:scene3d>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grpSp>
        <p:nvGrpSpPr>
          <p:cNvPr id="19" name="Shape 717"/>
          <p:cNvGrpSpPr/>
          <p:nvPr/>
        </p:nvGrpSpPr>
        <p:grpSpPr>
          <a:xfrm>
            <a:off x="8560868" y="5882388"/>
            <a:ext cx="3253608" cy="897784"/>
            <a:chOff x="2113657" y="4283315"/>
            <a:chExt cx="3647460" cy="673513"/>
          </a:xfrm>
        </p:grpSpPr>
        <p:sp>
          <p:nvSpPr>
            <p:cNvPr id="21" name="Shape 718"/>
            <p:cNvSpPr txBox="1"/>
            <p:nvPr/>
          </p:nvSpPr>
          <p:spPr>
            <a:xfrm>
              <a:off x="2113657" y="4495163"/>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115,000 $ </a:t>
              </a: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- 155,000 </a:t>
              </a: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 (</a:t>
              </a: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Depending </a:t>
              </a: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on </a:t>
              </a: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The Options</a:t>
              </a: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a:t>
              </a:r>
              <a:endPar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22" name="Shape 719"/>
            <p:cNvSpPr txBox="1"/>
            <p:nvPr/>
          </p:nvSpPr>
          <p:spPr>
            <a:xfrm>
              <a:off x="2113658" y="4283315"/>
              <a:ext cx="3647459" cy="276999"/>
            </a:xfrm>
            <a:prstGeom prst="rect">
              <a:avLst/>
            </a:prstGeom>
            <a:noFill/>
            <a:ln>
              <a:noFill/>
            </a:ln>
          </p:spPr>
          <p:txBody>
            <a:bodyPr wrap="square" lIns="121868" tIns="60917" rIns="121868" bIns="60917" anchor="t" anchorCtr="0">
              <a:noAutofit/>
            </a:bodyPr>
            <a:lstStyle/>
            <a:p>
              <a:pPr defTabSz="1218895"/>
              <a:r>
                <a:rPr lang="en-US" b="1" kern="0" dirty="0" smtClean="0">
                  <a:solidFill>
                    <a:srgbClr val="595959"/>
                  </a:solidFill>
                  <a:latin typeface="Times New Roman" panose="02020603050405020304" pitchFamily="18" charset="0"/>
                  <a:ea typeface="Arial"/>
                  <a:cs typeface="Times New Roman" panose="02020603050405020304" pitchFamily="18" charset="0"/>
                  <a:sym typeface="Arial"/>
                </a:rPr>
                <a:t>Sales’ Price</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3318" y="552450"/>
            <a:ext cx="2254494" cy="971550"/>
          </a:xfrm>
          <a:prstGeom prst="rect">
            <a:avLst/>
          </a:prstGeom>
        </p:spPr>
      </p:pic>
      <p:pic>
        <p:nvPicPr>
          <p:cNvPr id="2050" name="Picture 2" descr="ERTERTEA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39424" y="405799"/>
            <a:ext cx="4131672" cy="6452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Shape 718"/>
          <p:cNvSpPr txBox="1"/>
          <p:nvPr/>
        </p:nvSpPr>
        <p:spPr>
          <a:xfrm>
            <a:off x="8560868" y="2493886"/>
            <a:ext cx="3477143" cy="615393"/>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a:solidFill>
                  <a:srgbClr val="595959"/>
                </a:solidFill>
                <a:latin typeface="Times New Roman" panose="02020603050405020304" pitchFamily="18" charset="0"/>
                <a:ea typeface="Arial"/>
                <a:cs typeface="Times New Roman" panose="02020603050405020304" pitchFamily="18" charset="0"/>
              </a:rPr>
              <a:t>120 months after sale services</a:t>
            </a:r>
          </a:p>
          <a:p>
            <a:pPr marL="285750" indent="-285750" defTabSz="1218895">
              <a:buFont typeface="Arial" panose="020B0604020202020204" pitchFamily="34" charset="0"/>
              <a:buChar char="•"/>
            </a:pPr>
            <a:r>
              <a:rPr lang="en-US" sz="1600" kern="0" dirty="0">
                <a:solidFill>
                  <a:srgbClr val="595959"/>
                </a:solidFill>
                <a:latin typeface="Times New Roman" panose="02020603050405020304" pitchFamily="18" charset="0"/>
                <a:ea typeface="Arial"/>
                <a:cs typeface="Times New Roman" panose="02020603050405020304" pitchFamily="18" charset="0"/>
              </a:rPr>
              <a:t>12 months Guarantee</a:t>
            </a:r>
            <a:endParaRPr lang="en"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23" name="Shape 974"/>
          <p:cNvSpPr/>
          <p:nvPr/>
        </p:nvSpPr>
        <p:spPr>
          <a:xfrm rot="10800000">
            <a:off x="8959685" y="5338853"/>
            <a:ext cx="353751" cy="528546"/>
          </a:xfrm>
          <a:custGeom>
            <a:avLst/>
            <a:gdLst/>
            <a:ahLst/>
            <a:cxnLst/>
            <a:rect l="0" t="0" r="0" b="0"/>
            <a:pathLst>
              <a:path w="120000" h="120000" extrusionOk="0">
                <a:moveTo>
                  <a:pt x="51597" y="50921"/>
                </a:moveTo>
                <a:lnTo>
                  <a:pt x="51597" y="19698"/>
                </a:lnTo>
                <a:cubicBezTo>
                  <a:pt x="47669" y="20191"/>
                  <a:pt x="43916" y="21082"/>
                  <a:pt x="40531" y="22332"/>
                </a:cubicBezTo>
                <a:cubicBezTo>
                  <a:pt x="30598" y="26001"/>
                  <a:pt x="25457" y="32166"/>
                  <a:pt x="27169" y="38355"/>
                </a:cubicBezTo>
                <a:cubicBezTo>
                  <a:pt x="29239" y="46431"/>
                  <a:pt x="39005" y="49155"/>
                  <a:pt x="51597" y="50921"/>
                </a:cubicBezTo>
                <a:close/>
                <a:moveTo>
                  <a:pt x="67852" y="100379"/>
                </a:moveTo>
                <a:cubicBezTo>
                  <a:pt x="71963" y="99887"/>
                  <a:pt x="75901" y="98973"/>
                  <a:pt x="79437" y="97667"/>
                </a:cubicBezTo>
                <a:cubicBezTo>
                  <a:pt x="89370" y="93998"/>
                  <a:pt x="94511" y="87833"/>
                  <a:pt x="92799" y="81644"/>
                </a:cubicBezTo>
                <a:cubicBezTo>
                  <a:pt x="89506" y="73388"/>
                  <a:pt x="79840" y="69732"/>
                  <a:pt x="67852" y="67361"/>
                </a:cubicBezTo>
                <a:close/>
                <a:moveTo>
                  <a:pt x="67852" y="120000"/>
                </a:moveTo>
                <a:lnTo>
                  <a:pt x="51597" y="120000"/>
                </a:lnTo>
                <a:lnTo>
                  <a:pt x="51597" y="114256"/>
                </a:lnTo>
                <a:cubicBezTo>
                  <a:pt x="45417" y="113829"/>
                  <a:pt x="39328" y="112890"/>
                  <a:pt x="33554" y="111448"/>
                </a:cubicBezTo>
                <a:cubicBezTo>
                  <a:pt x="13606" y="106463"/>
                  <a:pt x="696" y="96271"/>
                  <a:pt x="0" y="84958"/>
                </a:cubicBezTo>
                <a:lnTo>
                  <a:pt x="26861" y="84529"/>
                </a:lnTo>
                <a:cubicBezTo>
                  <a:pt x="27245" y="90776"/>
                  <a:pt x="34374" y="96404"/>
                  <a:pt x="45389" y="99156"/>
                </a:cubicBezTo>
                <a:cubicBezTo>
                  <a:pt x="47394" y="99657"/>
                  <a:pt x="49467" y="100048"/>
                  <a:pt x="51597" y="100293"/>
                </a:cubicBezTo>
                <a:lnTo>
                  <a:pt x="51597" y="64682"/>
                </a:lnTo>
                <a:cubicBezTo>
                  <a:pt x="30368" y="61567"/>
                  <a:pt x="7690" y="58004"/>
                  <a:pt x="556" y="40045"/>
                </a:cubicBezTo>
                <a:cubicBezTo>
                  <a:pt x="-2422" y="28913"/>
                  <a:pt x="6883" y="17850"/>
                  <a:pt x="24755" y="11249"/>
                </a:cubicBezTo>
                <a:cubicBezTo>
                  <a:pt x="32832" y="8265"/>
                  <a:pt x="42066" y="6412"/>
                  <a:pt x="51597" y="5737"/>
                </a:cubicBezTo>
                <a:lnTo>
                  <a:pt x="51597" y="0"/>
                </a:lnTo>
                <a:lnTo>
                  <a:pt x="67852" y="0"/>
                </a:lnTo>
                <a:lnTo>
                  <a:pt x="67852" y="5703"/>
                </a:lnTo>
                <a:cubicBezTo>
                  <a:pt x="74209" y="6118"/>
                  <a:pt x="80479" y="7068"/>
                  <a:pt x="86414" y="8551"/>
                </a:cubicBezTo>
                <a:cubicBezTo>
                  <a:pt x="106363" y="13536"/>
                  <a:pt x="119273" y="23728"/>
                  <a:pt x="119969" y="35041"/>
                </a:cubicBezTo>
                <a:lnTo>
                  <a:pt x="93108" y="35470"/>
                </a:lnTo>
                <a:cubicBezTo>
                  <a:pt x="92723" y="29223"/>
                  <a:pt x="85594" y="23595"/>
                  <a:pt x="74579" y="20843"/>
                </a:cubicBezTo>
                <a:cubicBezTo>
                  <a:pt x="72410" y="20301"/>
                  <a:pt x="70160" y="19888"/>
                  <a:pt x="67852" y="19639"/>
                </a:cubicBezTo>
                <a:lnTo>
                  <a:pt x="67852" y="52969"/>
                </a:lnTo>
                <a:cubicBezTo>
                  <a:pt x="88284" y="55535"/>
                  <a:pt x="110482" y="59921"/>
                  <a:pt x="119411" y="79734"/>
                </a:cubicBezTo>
                <a:cubicBezTo>
                  <a:pt x="122511" y="90942"/>
                  <a:pt x="113201" y="102106"/>
                  <a:pt x="95213" y="108750"/>
                </a:cubicBezTo>
                <a:cubicBezTo>
                  <a:pt x="86990" y="111788"/>
                  <a:pt x="77568" y="113654"/>
                  <a:pt x="67852" y="114293"/>
                </a:cubicBezTo>
                <a:close/>
              </a:path>
            </a:pathLst>
          </a:custGeom>
          <a:solidFill>
            <a:schemeClr val="accent3">
              <a:lumMod val="75000"/>
            </a:schemeClr>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dk1"/>
              </a:solidFill>
              <a:latin typeface="Arial"/>
              <a:ea typeface="Arial"/>
              <a:cs typeface="Arial"/>
              <a:sym typeface="Arial"/>
            </a:endParaRPr>
          </a:p>
        </p:txBody>
      </p:sp>
      <p:sp>
        <p:nvSpPr>
          <p:cNvPr id="24" name="Shape 450"/>
          <p:cNvSpPr/>
          <p:nvPr/>
        </p:nvSpPr>
        <p:spPr>
          <a:xfrm>
            <a:off x="8841213" y="3429000"/>
            <a:ext cx="590697" cy="565118"/>
          </a:xfrm>
          <a:custGeom>
            <a:avLst/>
            <a:gdLst/>
            <a:ahLst/>
            <a:cxnLst/>
            <a:rect l="0" t="0" r="0" b="0"/>
            <a:pathLst>
              <a:path w="120000" h="120000" extrusionOk="0">
                <a:moveTo>
                  <a:pt x="65274" y="39473"/>
                </a:moveTo>
                <a:cubicBezTo>
                  <a:pt x="53599" y="36371"/>
                  <a:pt x="41599" y="43242"/>
                  <a:pt x="38470" y="54820"/>
                </a:cubicBezTo>
                <a:cubicBezTo>
                  <a:pt x="35342" y="66398"/>
                  <a:pt x="42270" y="78299"/>
                  <a:pt x="53945" y="81402"/>
                </a:cubicBezTo>
                <a:cubicBezTo>
                  <a:pt x="65620" y="84504"/>
                  <a:pt x="77621" y="77633"/>
                  <a:pt x="80749" y="66055"/>
                </a:cubicBezTo>
                <a:cubicBezTo>
                  <a:pt x="83877" y="54477"/>
                  <a:pt x="76949" y="42576"/>
                  <a:pt x="65274" y="39473"/>
                </a:cubicBezTo>
                <a:close/>
                <a:moveTo>
                  <a:pt x="69168" y="25060"/>
                </a:moveTo>
                <a:cubicBezTo>
                  <a:pt x="88870" y="30296"/>
                  <a:pt x="100561" y="50379"/>
                  <a:pt x="95282" y="69917"/>
                </a:cubicBezTo>
                <a:cubicBezTo>
                  <a:pt x="90003" y="89455"/>
                  <a:pt x="69753" y="101050"/>
                  <a:pt x="50051" y="95815"/>
                </a:cubicBezTo>
                <a:cubicBezTo>
                  <a:pt x="30350" y="90579"/>
                  <a:pt x="18658" y="70496"/>
                  <a:pt x="23937" y="50958"/>
                </a:cubicBezTo>
                <a:cubicBezTo>
                  <a:pt x="29216" y="31420"/>
                  <a:pt x="49467" y="19825"/>
                  <a:pt x="69168" y="25060"/>
                </a:cubicBezTo>
                <a:close/>
                <a:moveTo>
                  <a:pt x="70584" y="19819"/>
                </a:moveTo>
                <a:cubicBezTo>
                  <a:pt x="47964" y="13808"/>
                  <a:pt x="24713" y="27121"/>
                  <a:pt x="18652" y="49554"/>
                </a:cubicBezTo>
                <a:cubicBezTo>
                  <a:pt x="12591" y="71987"/>
                  <a:pt x="26015" y="95045"/>
                  <a:pt x="48635" y="101056"/>
                </a:cubicBezTo>
                <a:cubicBezTo>
                  <a:pt x="71255" y="107067"/>
                  <a:pt x="94506" y="93754"/>
                  <a:pt x="100567" y="71321"/>
                </a:cubicBezTo>
                <a:cubicBezTo>
                  <a:pt x="106628" y="48888"/>
                  <a:pt x="93204" y="25830"/>
                  <a:pt x="70584" y="19819"/>
                </a:cubicBezTo>
                <a:close/>
                <a:moveTo>
                  <a:pt x="120000" y="28418"/>
                </a:moveTo>
                <a:lnTo>
                  <a:pt x="119819" y="29085"/>
                </a:lnTo>
                <a:lnTo>
                  <a:pt x="119636" y="28804"/>
                </a:lnTo>
                <a:close/>
                <a:moveTo>
                  <a:pt x="84120" y="4683"/>
                </a:moveTo>
                <a:lnTo>
                  <a:pt x="83867" y="19572"/>
                </a:lnTo>
                <a:lnTo>
                  <a:pt x="83406" y="19449"/>
                </a:lnTo>
                <a:cubicBezTo>
                  <a:pt x="87163" y="21546"/>
                  <a:pt x="90559" y="24117"/>
                  <a:pt x="93431" y="27166"/>
                </a:cubicBezTo>
                <a:lnTo>
                  <a:pt x="106796" y="23870"/>
                </a:lnTo>
                <a:lnTo>
                  <a:pt x="115363" y="39849"/>
                </a:lnTo>
                <a:lnTo>
                  <a:pt x="105840" y="48364"/>
                </a:lnTo>
                <a:cubicBezTo>
                  <a:pt x="107034" y="52676"/>
                  <a:pt x="107596" y="57191"/>
                  <a:pt x="107394" y="61781"/>
                </a:cubicBezTo>
                <a:lnTo>
                  <a:pt x="119289" y="68330"/>
                </a:lnTo>
                <a:lnTo>
                  <a:pt x="114566" y="85810"/>
                </a:lnTo>
                <a:lnTo>
                  <a:pt x="100132" y="85570"/>
                </a:lnTo>
                <a:cubicBezTo>
                  <a:pt x="98307" y="88594"/>
                  <a:pt x="96096" y="91321"/>
                  <a:pt x="93619" y="93756"/>
                </a:cubicBezTo>
                <a:lnTo>
                  <a:pt x="98359" y="106025"/>
                </a:lnTo>
                <a:lnTo>
                  <a:pt x="83411" y="116405"/>
                </a:lnTo>
                <a:lnTo>
                  <a:pt x="72073" y="106643"/>
                </a:lnTo>
                <a:lnTo>
                  <a:pt x="73453" y="105685"/>
                </a:lnTo>
                <a:cubicBezTo>
                  <a:pt x="69110" y="107079"/>
                  <a:pt x="64517" y="107749"/>
                  <a:pt x="59835" y="107723"/>
                </a:cubicBezTo>
                <a:lnTo>
                  <a:pt x="52963" y="119999"/>
                </a:lnTo>
                <a:lnTo>
                  <a:pt x="35336" y="115316"/>
                </a:lnTo>
                <a:lnTo>
                  <a:pt x="35574" y="101277"/>
                </a:lnTo>
                <a:cubicBezTo>
                  <a:pt x="31839" y="99165"/>
                  <a:pt x="28466" y="96583"/>
                  <a:pt x="25614" y="93529"/>
                </a:cubicBezTo>
                <a:lnTo>
                  <a:pt x="25843" y="94015"/>
                </a:lnTo>
                <a:lnTo>
                  <a:pt x="11102" y="96847"/>
                </a:lnTo>
                <a:lnTo>
                  <a:pt x="3390" y="80445"/>
                </a:lnTo>
                <a:lnTo>
                  <a:pt x="13359" y="72429"/>
                </a:lnTo>
                <a:cubicBezTo>
                  <a:pt x="12295" y="68561"/>
                  <a:pt x="11739" y="64530"/>
                  <a:pt x="11738" y="60428"/>
                </a:cubicBezTo>
                <a:lnTo>
                  <a:pt x="0" y="53965"/>
                </a:lnTo>
                <a:lnTo>
                  <a:pt x="4723" y="36484"/>
                </a:lnTo>
                <a:lnTo>
                  <a:pt x="18174" y="36709"/>
                </a:lnTo>
                <a:cubicBezTo>
                  <a:pt x="19999" y="33515"/>
                  <a:pt x="22203" y="30603"/>
                  <a:pt x="24696" y="27997"/>
                </a:cubicBezTo>
                <a:lnTo>
                  <a:pt x="20190" y="14215"/>
                </a:lnTo>
                <a:lnTo>
                  <a:pt x="35666" y="4625"/>
                </a:lnTo>
                <a:lnTo>
                  <a:pt x="46473" y="14962"/>
                </a:lnTo>
                <a:lnTo>
                  <a:pt x="46365" y="15030"/>
                </a:lnTo>
                <a:cubicBezTo>
                  <a:pt x="50613" y="13704"/>
                  <a:pt x="55098" y="13091"/>
                  <a:pt x="59667" y="13141"/>
                </a:cubicBezTo>
                <a:lnTo>
                  <a:pt x="59206" y="13018"/>
                </a:lnTo>
                <a:lnTo>
                  <a:pt x="66493" y="0"/>
                </a:lnTo>
                <a:close/>
              </a:path>
            </a:pathLst>
          </a:custGeom>
          <a:solidFill>
            <a:srgbClr val="E62949"/>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Tree>
    <p:extLst>
      <p:ext uri="{BB962C8B-B14F-4D97-AF65-F5344CB8AC3E}">
        <p14:creationId xmlns:p14="http://schemas.microsoft.com/office/powerpoint/2010/main" val="3077864624"/>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704"/>
        <p:cNvGrpSpPr/>
        <p:nvPr/>
      </p:nvGrpSpPr>
      <p:grpSpPr>
        <a:xfrm>
          <a:off x="0" y="0"/>
          <a:ext cx="0" cy="0"/>
          <a:chOff x="0" y="0"/>
          <a:chExt cx="0" cy="0"/>
        </a:xfrm>
      </p:grpSpPr>
      <p:sp>
        <p:nvSpPr>
          <p:cNvPr id="707" name="Shape 707"/>
          <p:cNvSpPr txBox="1"/>
          <p:nvPr/>
        </p:nvSpPr>
        <p:spPr>
          <a:xfrm>
            <a:off x="455612" y="3247636"/>
            <a:ext cx="3962400" cy="3076964"/>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kern="0" dirty="0">
                <a:solidFill>
                  <a:srgbClr val="3F3F3F"/>
                </a:solidFill>
                <a:latin typeface="Times New Roman" panose="02020603050405020304" pitchFamily="18" charset="0"/>
                <a:ea typeface="Arial"/>
                <a:cs typeface="Times New Roman" panose="02020603050405020304" pitchFamily="18" charset="0"/>
                <a:sym typeface="Arial"/>
              </a:rPr>
              <a:t>Indications: Anti-depressants; Premenstrual Syndrome (PMS); Help prevent cancer; Sexual enhancer</a:t>
            </a:r>
          </a:p>
          <a:p>
            <a:pPr marL="285750" indent="-285750" defTabSz="1218895">
              <a:buFont typeface="Arial" panose="020B0604020202020204" pitchFamily="34" charset="0"/>
              <a:buChar char="•"/>
            </a:pPr>
            <a:r>
              <a:rPr lang="en-US" kern="0" dirty="0">
                <a:solidFill>
                  <a:srgbClr val="3F3F3F"/>
                </a:solidFill>
                <a:latin typeface="Times New Roman" panose="02020603050405020304" pitchFamily="18" charset="0"/>
                <a:ea typeface="Arial"/>
                <a:cs typeface="Times New Roman" panose="02020603050405020304" pitchFamily="18" charset="0"/>
                <a:sym typeface="Arial"/>
              </a:rPr>
              <a:t>Dosage form and packaging: </a:t>
            </a:r>
            <a:r>
              <a:rPr lang="en-US" kern="0" dirty="0" smtClean="0">
                <a:solidFill>
                  <a:srgbClr val="3F3F3F"/>
                </a:solidFill>
                <a:latin typeface="Times New Roman" panose="02020603050405020304" pitchFamily="18" charset="0"/>
                <a:ea typeface="Arial"/>
                <a:cs typeface="Times New Roman" panose="02020603050405020304" pitchFamily="18" charset="0"/>
                <a:sym typeface="Arial"/>
              </a:rPr>
              <a:t>Oral </a:t>
            </a:r>
            <a:r>
              <a:rPr lang="en-US" kern="0" dirty="0">
                <a:solidFill>
                  <a:srgbClr val="3F3F3F"/>
                </a:solidFill>
                <a:latin typeface="Times New Roman" panose="02020603050405020304" pitchFamily="18" charset="0"/>
                <a:ea typeface="Arial"/>
                <a:cs typeface="Times New Roman" panose="02020603050405020304" pitchFamily="18" charset="0"/>
                <a:sym typeface="Arial"/>
              </a:rPr>
              <a:t>drop - 15 ml</a:t>
            </a:r>
          </a:p>
          <a:p>
            <a:pPr marL="285750" indent="-285750" defTabSz="1218895">
              <a:buFont typeface="Arial" panose="020B0604020202020204" pitchFamily="34" charset="0"/>
              <a:buChar char="•"/>
            </a:pPr>
            <a:r>
              <a:rPr lang="en-US" kern="0" dirty="0">
                <a:solidFill>
                  <a:srgbClr val="3F3F3F"/>
                </a:solidFill>
                <a:latin typeface="Times New Roman" panose="02020603050405020304" pitchFamily="18" charset="0"/>
                <a:ea typeface="Arial"/>
                <a:cs typeface="Times New Roman" panose="02020603050405020304" pitchFamily="18" charset="0"/>
                <a:sym typeface="Arial"/>
              </a:rPr>
              <a:t>Composition: Crocus </a:t>
            </a:r>
            <a:r>
              <a:rPr lang="en-US" kern="0" dirty="0" err="1">
                <a:solidFill>
                  <a:srgbClr val="3F3F3F"/>
                </a:solidFill>
                <a:latin typeface="Times New Roman" panose="02020603050405020304" pitchFamily="18" charset="0"/>
                <a:ea typeface="Arial"/>
                <a:cs typeface="Times New Roman" panose="02020603050405020304" pitchFamily="18" charset="0"/>
                <a:sym typeface="Arial"/>
              </a:rPr>
              <a:t>sativus</a:t>
            </a:r>
            <a:endParaRPr lang="en-US" kern="0" dirty="0">
              <a:solidFill>
                <a:srgbClr val="3F3F3F"/>
              </a:solidFill>
              <a:latin typeface="Times New Roman" panose="02020603050405020304" pitchFamily="18" charset="0"/>
              <a:ea typeface="Arial"/>
              <a:cs typeface="Times New Roman" panose="02020603050405020304" pitchFamily="18" charset="0"/>
              <a:sym typeface="Arial"/>
            </a:endParaRPr>
          </a:p>
          <a:p>
            <a:pPr marL="285750" indent="-285750" defTabSz="1218895">
              <a:buFont typeface="Arial" panose="020B0604020202020204" pitchFamily="34" charset="0"/>
              <a:buChar char="•"/>
            </a:pPr>
            <a:r>
              <a:rPr lang="en-US" kern="0" dirty="0">
                <a:solidFill>
                  <a:srgbClr val="3F3F3F"/>
                </a:solidFill>
                <a:latin typeface="Times New Roman" panose="02020603050405020304" pitchFamily="18" charset="0"/>
                <a:ea typeface="Arial"/>
                <a:cs typeface="Times New Roman" panose="02020603050405020304" pitchFamily="18" charset="0"/>
                <a:sym typeface="Arial"/>
              </a:rPr>
              <a:t>Administration and Dosage: Daily 3 times, each time 3 to 5 drops solve in a glass of water or juice.</a:t>
            </a:r>
          </a:p>
          <a:p>
            <a:pPr defTabSz="1218895"/>
            <a:endParaRPr lang="en-US" sz="1550" kern="0" dirty="0">
              <a:solidFill>
                <a:srgbClr val="3F3F3F"/>
              </a:solidFill>
              <a:ea typeface="Arial"/>
              <a:cs typeface="Arial"/>
              <a:sym typeface="Arial"/>
            </a:endParaRPr>
          </a:p>
        </p:txBody>
      </p:sp>
      <p:sp>
        <p:nvSpPr>
          <p:cNvPr id="708" name="Shape 708"/>
          <p:cNvSpPr txBox="1"/>
          <p:nvPr/>
        </p:nvSpPr>
        <p:spPr>
          <a:xfrm>
            <a:off x="531812" y="2286059"/>
            <a:ext cx="4038600" cy="533341"/>
          </a:xfrm>
          <a:prstGeom prst="rect">
            <a:avLst/>
          </a:prstGeom>
          <a:noFill/>
          <a:ln>
            <a:noFill/>
          </a:ln>
        </p:spPr>
        <p:txBody>
          <a:bodyPr wrap="square" lIns="121868" tIns="60917" rIns="121868" bIns="60917" anchor="t" anchorCtr="0">
            <a:noAutofit/>
          </a:bodyPr>
          <a:lstStyle/>
          <a:p>
            <a:pPr defTabSz="1218895"/>
            <a:r>
              <a:rPr lang="en-US" sz="2400" b="1" kern="0" dirty="0">
                <a:solidFill>
                  <a:srgbClr val="3F3F3F"/>
                </a:solidFill>
                <a:ea typeface="Arial"/>
                <a:cs typeface="Arial"/>
              </a:rPr>
              <a:t>SAFFRON EXTRACT ORAL DROP</a:t>
            </a:r>
            <a:endParaRPr lang="en" sz="2400" b="1" kern="0" dirty="0">
              <a:solidFill>
                <a:srgbClr val="3F3F3F"/>
              </a:solidFill>
              <a:ea typeface="Arial"/>
              <a:cs typeface="Arial"/>
              <a:sym typeface="Arial"/>
            </a:endParaRPr>
          </a:p>
        </p:txBody>
      </p:sp>
      <p:grpSp>
        <p:nvGrpSpPr>
          <p:cNvPr id="711" name="Shape 711"/>
          <p:cNvGrpSpPr/>
          <p:nvPr/>
        </p:nvGrpSpPr>
        <p:grpSpPr>
          <a:xfrm>
            <a:off x="8560868" y="832749"/>
            <a:ext cx="3400944" cy="897785"/>
            <a:chOff x="2113657" y="4283314"/>
            <a:chExt cx="3647460" cy="673514"/>
          </a:xfrm>
        </p:grpSpPr>
        <p:sp>
          <p:nvSpPr>
            <p:cNvPr id="712" name="Shape 712"/>
            <p:cNvSpPr txBox="1"/>
            <p:nvPr/>
          </p:nvSpPr>
          <p:spPr>
            <a:xfrm>
              <a:off x="2113657" y="4495163"/>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20000 </a:t>
              </a: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Packages (</a:t>
              </a: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Per </a:t>
              </a: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35 Days)</a:t>
              </a:r>
              <a:endParaRPr lang="en"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713" name="Shape 713"/>
            <p:cNvSpPr txBox="1"/>
            <p:nvPr/>
          </p:nvSpPr>
          <p:spPr>
            <a:xfrm>
              <a:off x="2113658" y="4283314"/>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rPr>
                <a:t>Production capacity</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30" name="Shape 451"/>
          <p:cNvSpPr/>
          <p:nvPr/>
        </p:nvSpPr>
        <p:spPr>
          <a:xfrm rot="1795255">
            <a:off x="8958484" y="273676"/>
            <a:ext cx="356158" cy="656509"/>
          </a:xfrm>
          <a:custGeom>
            <a:avLst/>
            <a:gdLst/>
            <a:ahLst/>
            <a:cxnLst/>
            <a:rect l="0" t="0" r="0" b="0"/>
            <a:pathLst>
              <a:path w="120000" h="120000" extrusionOk="0">
                <a:moveTo>
                  <a:pt x="60041" y="0"/>
                </a:moveTo>
                <a:cubicBezTo>
                  <a:pt x="68312" y="142"/>
                  <a:pt x="77049" y="3617"/>
                  <a:pt x="77802" y="9249"/>
                </a:cubicBezTo>
                <a:cubicBezTo>
                  <a:pt x="79731" y="16341"/>
                  <a:pt x="68983" y="18083"/>
                  <a:pt x="72034" y="26607"/>
                </a:cubicBezTo>
                <a:lnTo>
                  <a:pt x="120000" y="26607"/>
                </a:lnTo>
                <a:lnTo>
                  <a:pt x="120000" y="53320"/>
                </a:lnTo>
                <a:cubicBezTo>
                  <a:pt x="105180" y="54850"/>
                  <a:pt x="101982" y="49006"/>
                  <a:pt x="89415" y="50069"/>
                </a:cubicBezTo>
                <a:cubicBezTo>
                  <a:pt x="79319" y="50489"/>
                  <a:pt x="73089" y="55363"/>
                  <a:pt x="72833" y="59977"/>
                </a:cubicBezTo>
                <a:cubicBezTo>
                  <a:pt x="73004" y="64029"/>
                  <a:pt x="79442" y="70012"/>
                  <a:pt x="91464" y="70060"/>
                </a:cubicBezTo>
                <a:cubicBezTo>
                  <a:pt x="106013" y="69226"/>
                  <a:pt x="103877" y="65247"/>
                  <a:pt x="120000" y="65606"/>
                </a:cubicBezTo>
                <a:lnTo>
                  <a:pt x="120000" y="93541"/>
                </a:lnTo>
                <a:lnTo>
                  <a:pt x="70059" y="93541"/>
                </a:lnTo>
                <a:cubicBezTo>
                  <a:pt x="69329" y="102697"/>
                  <a:pt x="76533" y="101447"/>
                  <a:pt x="78036" y="109608"/>
                </a:cubicBezTo>
                <a:cubicBezTo>
                  <a:pt x="77950" y="116314"/>
                  <a:pt x="67224" y="119904"/>
                  <a:pt x="59959" y="120000"/>
                </a:cubicBezTo>
                <a:cubicBezTo>
                  <a:pt x="51687" y="119857"/>
                  <a:pt x="42950" y="116382"/>
                  <a:pt x="42197" y="110750"/>
                </a:cubicBezTo>
                <a:cubicBezTo>
                  <a:pt x="40279" y="103699"/>
                  <a:pt x="50892" y="101936"/>
                  <a:pt x="47995" y="93541"/>
                </a:cubicBezTo>
                <a:lnTo>
                  <a:pt x="0" y="93541"/>
                </a:lnTo>
                <a:lnTo>
                  <a:pt x="0" y="66075"/>
                </a:lnTo>
                <a:cubicBezTo>
                  <a:pt x="15368" y="64341"/>
                  <a:pt x="18478" y="70364"/>
                  <a:pt x="31219" y="69286"/>
                </a:cubicBezTo>
                <a:cubicBezTo>
                  <a:pt x="41315" y="68866"/>
                  <a:pt x="47545" y="63992"/>
                  <a:pt x="47801" y="59379"/>
                </a:cubicBezTo>
                <a:cubicBezTo>
                  <a:pt x="47631" y="55326"/>
                  <a:pt x="41193" y="49343"/>
                  <a:pt x="29171" y="49296"/>
                </a:cubicBezTo>
                <a:cubicBezTo>
                  <a:pt x="14433" y="50140"/>
                  <a:pt x="16816" y="54212"/>
                  <a:pt x="0" y="53739"/>
                </a:cubicBezTo>
                <a:lnTo>
                  <a:pt x="0" y="26607"/>
                </a:lnTo>
                <a:lnTo>
                  <a:pt x="49932" y="26607"/>
                </a:lnTo>
                <a:cubicBezTo>
                  <a:pt x="50748" y="17288"/>
                  <a:pt x="43474" y="18596"/>
                  <a:pt x="41963" y="10391"/>
                </a:cubicBezTo>
                <a:cubicBezTo>
                  <a:pt x="42049" y="3685"/>
                  <a:pt x="52775" y="95"/>
                  <a:pt x="60041" y="0"/>
                </a:cubicBezTo>
                <a:close/>
              </a:path>
            </a:pathLst>
          </a:custGeom>
          <a:solidFill>
            <a:srgbClr val="F4BD2D"/>
          </a:solidFill>
          <a:ln>
            <a:noFill/>
          </a:ln>
          <a:scene3d>
            <a:camera prst="orthographicFront">
              <a:rot lat="0" lon="0" rev="7200000"/>
            </a:camera>
            <a:lightRig rig="threePt" dir="t"/>
          </a:scene3d>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grpSp>
        <p:nvGrpSpPr>
          <p:cNvPr id="19" name="Shape 717"/>
          <p:cNvGrpSpPr/>
          <p:nvPr/>
        </p:nvGrpSpPr>
        <p:grpSpPr>
          <a:xfrm>
            <a:off x="8560868" y="6013117"/>
            <a:ext cx="3253608" cy="897784"/>
            <a:chOff x="2113657" y="4283315"/>
            <a:chExt cx="3647460" cy="673513"/>
          </a:xfrm>
        </p:grpSpPr>
        <p:sp>
          <p:nvSpPr>
            <p:cNvPr id="21" name="Shape 718"/>
            <p:cNvSpPr txBox="1"/>
            <p:nvPr/>
          </p:nvSpPr>
          <p:spPr>
            <a:xfrm>
              <a:off x="2113657" y="4495163"/>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 </a:t>
              </a: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7.1</a:t>
              </a:r>
              <a:r>
                <a:rPr lang="fa-IR" sz="1600" kern="0" dirty="0" smtClean="0">
                  <a:solidFill>
                    <a:srgbClr val="595959"/>
                  </a:solidFill>
                  <a:latin typeface="Times New Roman" panose="02020603050405020304" pitchFamily="18" charset="0"/>
                  <a:ea typeface="Arial"/>
                  <a:cs typeface="Times New Roman" panose="02020603050405020304" pitchFamily="18" charset="0"/>
                  <a:sym typeface="Arial"/>
                </a:rPr>
                <a:t>4</a:t>
              </a: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 </a:t>
              </a: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USD</a:t>
              </a:r>
              <a:endPar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22" name="Shape 719"/>
            <p:cNvSpPr txBox="1"/>
            <p:nvPr/>
          </p:nvSpPr>
          <p:spPr>
            <a:xfrm>
              <a:off x="2113658" y="4283315"/>
              <a:ext cx="3647459" cy="276999"/>
            </a:xfrm>
            <a:prstGeom prst="rect">
              <a:avLst/>
            </a:prstGeom>
            <a:noFill/>
            <a:ln>
              <a:noFill/>
            </a:ln>
          </p:spPr>
          <p:txBody>
            <a:bodyPr wrap="square" lIns="121868" tIns="60917" rIns="121868" bIns="60917" anchor="t" anchorCtr="0">
              <a:noAutofit/>
            </a:bodyPr>
            <a:lstStyle/>
            <a:p>
              <a:pPr defTabSz="1218895"/>
              <a:r>
                <a:rPr lang="en-US" b="1" kern="0" dirty="0" smtClean="0">
                  <a:solidFill>
                    <a:srgbClr val="595959"/>
                  </a:solidFill>
                  <a:latin typeface="Times New Roman" panose="02020603050405020304" pitchFamily="18" charset="0"/>
                  <a:ea typeface="Arial"/>
                  <a:cs typeface="Times New Roman" panose="02020603050405020304" pitchFamily="18" charset="0"/>
                  <a:sym typeface="Arial"/>
                </a:rPr>
                <a:t>Sales’ Price</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24" name="Shape 974"/>
          <p:cNvSpPr/>
          <p:nvPr/>
        </p:nvSpPr>
        <p:spPr>
          <a:xfrm rot="10800000">
            <a:off x="8959685" y="5491253"/>
            <a:ext cx="353751" cy="528546"/>
          </a:xfrm>
          <a:custGeom>
            <a:avLst/>
            <a:gdLst/>
            <a:ahLst/>
            <a:cxnLst/>
            <a:rect l="0" t="0" r="0" b="0"/>
            <a:pathLst>
              <a:path w="120000" h="120000" extrusionOk="0">
                <a:moveTo>
                  <a:pt x="51597" y="50921"/>
                </a:moveTo>
                <a:lnTo>
                  <a:pt x="51597" y="19698"/>
                </a:lnTo>
                <a:cubicBezTo>
                  <a:pt x="47669" y="20191"/>
                  <a:pt x="43916" y="21082"/>
                  <a:pt x="40531" y="22332"/>
                </a:cubicBezTo>
                <a:cubicBezTo>
                  <a:pt x="30598" y="26001"/>
                  <a:pt x="25457" y="32166"/>
                  <a:pt x="27169" y="38355"/>
                </a:cubicBezTo>
                <a:cubicBezTo>
                  <a:pt x="29239" y="46431"/>
                  <a:pt x="39005" y="49155"/>
                  <a:pt x="51597" y="50921"/>
                </a:cubicBezTo>
                <a:close/>
                <a:moveTo>
                  <a:pt x="67852" y="100379"/>
                </a:moveTo>
                <a:cubicBezTo>
                  <a:pt x="71963" y="99887"/>
                  <a:pt x="75901" y="98973"/>
                  <a:pt x="79437" y="97667"/>
                </a:cubicBezTo>
                <a:cubicBezTo>
                  <a:pt x="89370" y="93998"/>
                  <a:pt x="94511" y="87833"/>
                  <a:pt x="92799" y="81644"/>
                </a:cubicBezTo>
                <a:cubicBezTo>
                  <a:pt x="89506" y="73388"/>
                  <a:pt x="79840" y="69732"/>
                  <a:pt x="67852" y="67361"/>
                </a:cubicBezTo>
                <a:close/>
                <a:moveTo>
                  <a:pt x="67852" y="120000"/>
                </a:moveTo>
                <a:lnTo>
                  <a:pt x="51597" y="120000"/>
                </a:lnTo>
                <a:lnTo>
                  <a:pt x="51597" y="114256"/>
                </a:lnTo>
                <a:cubicBezTo>
                  <a:pt x="45417" y="113829"/>
                  <a:pt x="39328" y="112890"/>
                  <a:pt x="33554" y="111448"/>
                </a:cubicBezTo>
                <a:cubicBezTo>
                  <a:pt x="13606" y="106463"/>
                  <a:pt x="696" y="96271"/>
                  <a:pt x="0" y="84958"/>
                </a:cubicBezTo>
                <a:lnTo>
                  <a:pt x="26861" y="84529"/>
                </a:lnTo>
                <a:cubicBezTo>
                  <a:pt x="27245" y="90776"/>
                  <a:pt x="34374" y="96404"/>
                  <a:pt x="45389" y="99156"/>
                </a:cubicBezTo>
                <a:cubicBezTo>
                  <a:pt x="47394" y="99657"/>
                  <a:pt x="49467" y="100048"/>
                  <a:pt x="51597" y="100293"/>
                </a:cubicBezTo>
                <a:lnTo>
                  <a:pt x="51597" y="64682"/>
                </a:lnTo>
                <a:cubicBezTo>
                  <a:pt x="30368" y="61567"/>
                  <a:pt x="7690" y="58004"/>
                  <a:pt x="556" y="40045"/>
                </a:cubicBezTo>
                <a:cubicBezTo>
                  <a:pt x="-2422" y="28913"/>
                  <a:pt x="6883" y="17850"/>
                  <a:pt x="24755" y="11249"/>
                </a:cubicBezTo>
                <a:cubicBezTo>
                  <a:pt x="32832" y="8265"/>
                  <a:pt x="42066" y="6412"/>
                  <a:pt x="51597" y="5737"/>
                </a:cubicBezTo>
                <a:lnTo>
                  <a:pt x="51597" y="0"/>
                </a:lnTo>
                <a:lnTo>
                  <a:pt x="67852" y="0"/>
                </a:lnTo>
                <a:lnTo>
                  <a:pt x="67852" y="5703"/>
                </a:lnTo>
                <a:cubicBezTo>
                  <a:pt x="74209" y="6118"/>
                  <a:pt x="80479" y="7068"/>
                  <a:pt x="86414" y="8551"/>
                </a:cubicBezTo>
                <a:cubicBezTo>
                  <a:pt x="106363" y="13536"/>
                  <a:pt x="119273" y="23728"/>
                  <a:pt x="119969" y="35041"/>
                </a:cubicBezTo>
                <a:lnTo>
                  <a:pt x="93108" y="35470"/>
                </a:lnTo>
                <a:cubicBezTo>
                  <a:pt x="92723" y="29223"/>
                  <a:pt x="85594" y="23595"/>
                  <a:pt x="74579" y="20843"/>
                </a:cubicBezTo>
                <a:cubicBezTo>
                  <a:pt x="72410" y="20301"/>
                  <a:pt x="70160" y="19888"/>
                  <a:pt x="67852" y="19639"/>
                </a:cubicBezTo>
                <a:lnTo>
                  <a:pt x="67852" y="52969"/>
                </a:lnTo>
                <a:cubicBezTo>
                  <a:pt x="88284" y="55535"/>
                  <a:pt x="110482" y="59921"/>
                  <a:pt x="119411" y="79734"/>
                </a:cubicBezTo>
                <a:cubicBezTo>
                  <a:pt x="122511" y="90942"/>
                  <a:pt x="113201" y="102106"/>
                  <a:pt x="95213" y="108750"/>
                </a:cubicBezTo>
                <a:cubicBezTo>
                  <a:pt x="86990" y="111788"/>
                  <a:pt x="77568" y="113654"/>
                  <a:pt x="67852" y="114293"/>
                </a:cubicBezTo>
                <a:close/>
              </a:path>
            </a:pathLst>
          </a:custGeom>
          <a:solidFill>
            <a:schemeClr val="accent3">
              <a:lumMod val="75000"/>
            </a:schemeClr>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dk1"/>
              </a:solidFill>
              <a:latin typeface="Arial"/>
              <a:ea typeface="Arial"/>
              <a:cs typeface="Arial"/>
              <a:sym typeface="Arial"/>
            </a:endParaRPr>
          </a:p>
        </p:txBody>
      </p:sp>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l="19782" t="22857" r="18776" b="22857"/>
          <a:stretch/>
        </p:blipFill>
        <p:spPr>
          <a:xfrm>
            <a:off x="836612" y="422136"/>
            <a:ext cx="2209800" cy="1376597"/>
          </a:xfrm>
          <a:prstGeom prst="rect">
            <a:avLst/>
          </a:prstGeom>
        </p:spPr>
      </p:pic>
      <p:pic>
        <p:nvPicPr>
          <p:cNvPr id="23" name="Picture 22" descr="http://www.herbemarket.com/image/cache/Product/zardband/Saffron%20TS-500x500.png"/>
          <p:cNvPicPr/>
          <p:nvPr/>
        </p:nvPicPr>
        <p:blipFill rotWithShape="1">
          <a:blip r:embed="rId4">
            <a:extLst>
              <a:ext uri="{28A0092B-C50C-407E-A947-70E740481C1C}">
                <a14:useLocalDpi xmlns:a14="http://schemas.microsoft.com/office/drawing/2010/main" val="0"/>
              </a:ext>
            </a:extLst>
          </a:blip>
          <a:srcRect l="30556" r="30556"/>
          <a:stretch/>
        </p:blipFill>
        <p:spPr bwMode="auto">
          <a:xfrm>
            <a:off x="5274916" y="1384469"/>
            <a:ext cx="2214099" cy="5358963"/>
          </a:xfrm>
          <a:prstGeom prst="rect">
            <a:avLst/>
          </a:prstGeom>
          <a:noFill/>
          <a:ln>
            <a:noFill/>
          </a:ln>
        </p:spPr>
      </p:pic>
      <p:sp>
        <p:nvSpPr>
          <p:cNvPr id="25" name="Shape 715"/>
          <p:cNvSpPr/>
          <p:nvPr/>
        </p:nvSpPr>
        <p:spPr>
          <a:xfrm>
            <a:off x="8913812" y="1882516"/>
            <a:ext cx="445583" cy="444279"/>
          </a:xfrm>
          <a:custGeom>
            <a:avLst/>
            <a:gdLst/>
            <a:ahLst/>
            <a:cxnLst/>
            <a:rect l="0" t="0" r="0" b="0"/>
            <a:pathLst>
              <a:path w="120000" h="120000" extrusionOk="0">
                <a:moveTo>
                  <a:pt x="26666" y="100217"/>
                </a:moveTo>
                <a:cubicBezTo>
                  <a:pt x="25193" y="100217"/>
                  <a:pt x="24000" y="101415"/>
                  <a:pt x="24000" y="102892"/>
                </a:cubicBezTo>
                <a:cubicBezTo>
                  <a:pt x="24000" y="104369"/>
                  <a:pt x="25193" y="105566"/>
                  <a:pt x="26666" y="105566"/>
                </a:cubicBezTo>
                <a:lnTo>
                  <a:pt x="93333" y="105566"/>
                </a:lnTo>
                <a:cubicBezTo>
                  <a:pt x="94806" y="105566"/>
                  <a:pt x="96000" y="104369"/>
                  <a:pt x="96000" y="102892"/>
                </a:cubicBezTo>
                <a:cubicBezTo>
                  <a:pt x="96000" y="101415"/>
                  <a:pt x="94806" y="100217"/>
                  <a:pt x="93333" y="100217"/>
                </a:cubicBezTo>
                <a:close/>
                <a:moveTo>
                  <a:pt x="26666" y="87913"/>
                </a:moveTo>
                <a:cubicBezTo>
                  <a:pt x="25193" y="87913"/>
                  <a:pt x="24000" y="89111"/>
                  <a:pt x="24000" y="90588"/>
                </a:cubicBezTo>
                <a:cubicBezTo>
                  <a:pt x="24000" y="92065"/>
                  <a:pt x="25193" y="93262"/>
                  <a:pt x="26666" y="93262"/>
                </a:cubicBezTo>
                <a:lnTo>
                  <a:pt x="93333" y="93262"/>
                </a:lnTo>
                <a:cubicBezTo>
                  <a:pt x="94806" y="93262"/>
                  <a:pt x="96000" y="92065"/>
                  <a:pt x="96000" y="90588"/>
                </a:cubicBezTo>
                <a:cubicBezTo>
                  <a:pt x="96000" y="89111"/>
                  <a:pt x="94806" y="87913"/>
                  <a:pt x="93333" y="87913"/>
                </a:cubicBezTo>
                <a:close/>
                <a:moveTo>
                  <a:pt x="26666" y="75609"/>
                </a:moveTo>
                <a:cubicBezTo>
                  <a:pt x="25193" y="75609"/>
                  <a:pt x="24000" y="76806"/>
                  <a:pt x="24000" y="78284"/>
                </a:cubicBezTo>
                <a:cubicBezTo>
                  <a:pt x="24000" y="79761"/>
                  <a:pt x="25193" y="80958"/>
                  <a:pt x="26666" y="80958"/>
                </a:cubicBezTo>
                <a:lnTo>
                  <a:pt x="93333" y="80958"/>
                </a:lnTo>
                <a:cubicBezTo>
                  <a:pt x="94806" y="80958"/>
                  <a:pt x="96000" y="79761"/>
                  <a:pt x="96000" y="78284"/>
                </a:cubicBezTo>
                <a:cubicBezTo>
                  <a:pt x="96000" y="76806"/>
                  <a:pt x="94806" y="75609"/>
                  <a:pt x="93333" y="75609"/>
                </a:cubicBezTo>
                <a:close/>
                <a:moveTo>
                  <a:pt x="26666" y="63305"/>
                </a:moveTo>
                <a:cubicBezTo>
                  <a:pt x="25193" y="63305"/>
                  <a:pt x="24000" y="64502"/>
                  <a:pt x="24000" y="65979"/>
                </a:cubicBezTo>
                <a:cubicBezTo>
                  <a:pt x="24000" y="67457"/>
                  <a:pt x="25193" y="68654"/>
                  <a:pt x="26666" y="68654"/>
                </a:cubicBezTo>
                <a:lnTo>
                  <a:pt x="93333" y="68654"/>
                </a:lnTo>
                <a:cubicBezTo>
                  <a:pt x="94806" y="68654"/>
                  <a:pt x="96000" y="67457"/>
                  <a:pt x="96000" y="65979"/>
                </a:cubicBezTo>
                <a:cubicBezTo>
                  <a:pt x="96000" y="64502"/>
                  <a:pt x="94806" y="63305"/>
                  <a:pt x="93333" y="63305"/>
                </a:cubicBezTo>
                <a:close/>
                <a:moveTo>
                  <a:pt x="26666" y="51001"/>
                </a:moveTo>
                <a:cubicBezTo>
                  <a:pt x="25193" y="51001"/>
                  <a:pt x="24000" y="52198"/>
                  <a:pt x="24000" y="53675"/>
                </a:cubicBezTo>
                <a:cubicBezTo>
                  <a:pt x="24000" y="55152"/>
                  <a:pt x="25193" y="56350"/>
                  <a:pt x="26666" y="56350"/>
                </a:cubicBezTo>
                <a:lnTo>
                  <a:pt x="93333" y="56350"/>
                </a:lnTo>
                <a:cubicBezTo>
                  <a:pt x="94806" y="56350"/>
                  <a:pt x="96000" y="55152"/>
                  <a:pt x="96000" y="53675"/>
                </a:cubicBezTo>
                <a:cubicBezTo>
                  <a:pt x="96000" y="52198"/>
                  <a:pt x="94806" y="51001"/>
                  <a:pt x="93333" y="51001"/>
                </a:cubicBezTo>
                <a:close/>
                <a:moveTo>
                  <a:pt x="26666" y="38697"/>
                </a:moveTo>
                <a:cubicBezTo>
                  <a:pt x="25193" y="38697"/>
                  <a:pt x="24000" y="39894"/>
                  <a:pt x="24000" y="41371"/>
                </a:cubicBezTo>
                <a:cubicBezTo>
                  <a:pt x="24000" y="42848"/>
                  <a:pt x="25193" y="44046"/>
                  <a:pt x="26666" y="44046"/>
                </a:cubicBezTo>
                <a:lnTo>
                  <a:pt x="93333" y="44046"/>
                </a:lnTo>
                <a:cubicBezTo>
                  <a:pt x="94806" y="44046"/>
                  <a:pt x="96000" y="42848"/>
                  <a:pt x="96000" y="41371"/>
                </a:cubicBezTo>
                <a:cubicBezTo>
                  <a:pt x="96000" y="39894"/>
                  <a:pt x="94806" y="38697"/>
                  <a:pt x="93333" y="38697"/>
                </a:cubicBezTo>
                <a:close/>
                <a:moveTo>
                  <a:pt x="0" y="11366"/>
                </a:moveTo>
                <a:lnTo>
                  <a:pt x="6739" y="11366"/>
                </a:lnTo>
                <a:lnTo>
                  <a:pt x="6739" y="17459"/>
                </a:lnTo>
                <a:cubicBezTo>
                  <a:pt x="6739" y="22260"/>
                  <a:pt x="10619" y="26151"/>
                  <a:pt x="15405" y="26151"/>
                </a:cubicBezTo>
                <a:cubicBezTo>
                  <a:pt x="20192" y="26151"/>
                  <a:pt x="24072" y="22260"/>
                  <a:pt x="24072" y="17459"/>
                </a:cubicBezTo>
                <a:lnTo>
                  <a:pt x="24072" y="11366"/>
                </a:lnTo>
                <a:lnTo>
                  <a:pt x="29716" y="11366"/>
                </a:lnTo>
                <a:lnTo>
                  <a:pt x="29716" y="17459"/>
                </a:lnTo>
                <a:cubicBezTo>
                  <a:pt x="29716" y="22260"/>
                  <a:pt x="33597" y="26151"/>
                  <a:pt x="38383" y="26151"/>
                </a:cubicBezTo>
                <a:cubicBezTo>
                  <a:pt x="43170" y="26151"/>
                  <a:pt x="47050" y="22260"/>
                  <a:pt x="47050" y="17459"/>
                </a:cubicBezTo>
                <a:lnTo>
                  <a:pt x="47050" y="11366"/>
                </a:lnTo>
                <a:lnTo>
                  <a:pt x="52694" y="11366"/>
                </a:lnTo>
                <a:lnTo>
                  <a:pt x="52694" y="17459"/>
                </a:lnTo>
                <a:cubicBezTo>
                  <a:pt x="52694" y="22260"/>
                  <a:pt x="56574" y="26151"/>
                  <a:pt x="61361" y="26151"/>
                </a:cubicBezTo>
                <a:cubicBezTo>
                  <a:pt x="66147" y="26151"/>
                  <a:pt x="70028" y="22260"/>
                  <a:pt x="70028" y="17459"/>
                </a:cubicBezTo>
                <a:lnTo>
                  <a:pt x="70028" y="11366"/>
                </a:lnTo>
                <a:lnTo>
                  <a:pt x="75672" y="11366"/>
                </a:lnTo>
                <a:lnTo>
                  <a:pt x="75672" y="17459"/>
                </a:lnTo>
                <a:cubicBezTo>
                  <a:pt x="75672" y="22260"/>
                  <a:pt x="79552" y="26151"/>
                  <a:pt x="84339" y="26151"/>
                </a:cubicBezTo>
                <a:cubicBezTo>
                  <a:pt x="89125" y="26151"/>
                  <a:pt x="93005" y="22260"/>
                  <a:pt x="93005" y="17459"/>
                </a:cubicBezTo>
                <a:lnTo>
                  <a:pt x="93005" y="11366"/>
                </a:lnTo>
                <a:lnTo>
                  <a:pt x="98650" y="11366"/>
                </a:lnTo>
                <a:lnTo>
                  <a:pt x="98650" y="17459"/>
                </a:lnTo>
                <a:cubicBezTo>
                  <a:pt x="98650" y="22259"/>
                  <a:pt x="102530" y="26151"/>
                  <a:pt x="107316" y="26151"/>
                </a:cubicBezTo>
                <a:cubicBezTo>
                  <a:pt x="112103" y="26151"/>
                  <a:pt x="115983" y="22259"/>
                  <a:pt x="115983" y="17459"/>
                </a:cubicBezTo>
                <a:lnTo>
                  <a:pt x="115983" y="11366"/>
                </a:lnTo>
                <a:lnTo>
                  <a:pt x="120000" y="11366"/>
                </a:lnTo>
                <a:lnTo>
                  <a:pt x="120000" y="120000"/>
                </a:lnTo>
                <a:lnTo>
                  <a:pt x="0" y="120000"/>
                </a:lnTo>
                <a:close/>
                <a:moveTo>
                  <a:pt x="15405" y="0"/>
                </a:moveTo>
                <a:cubicBezTo>
                  <a:pt x="17983" y="0"/>
                  <a:pt x="20072" y="2095"/>
                  <a:pt x="20072" y="4680"/>
                </a:cubicBezTo>
                <a:lnTo>
                  <a:pt x="20072" y="18051"/>
                </a:lnTo>
                <a:cubicBezTo>
                  <a:pt x="20072" y="20636"/>
                  <a:pt x="17983" y="22732"/>
                  <a:pt x="15405" y="22732"/>
                </a:cubicBezTo>
                <a:cubicBezTo>
                  <a:pt x="12828" y="22732"/>
                  <a:pt x="10739" y="20636"/>
                  <a:pt x="10739" y="18051"/>
                </a:cubicBezTo>
                <a:lnTo>
                  <a:pt x="10739" y="4680"/>
                </a:lnTo>
                <a:cubicBezTo>
                  <a:pt x="10739" y="2095"/>
                  <a:pt x="12828" y="0"/>
                  <a:pt x="15405" y="0"/>
                </a:cubicBezTo>
                <a:close/>
                <a:moveTo>
                  <a:pt x="38383" y="0"/>
                </a:moveTo>
                <a:cubicBezTo>
                  <a:pt x="40960" y="0"/>
                  <a:pt x="43050" y="2095"/>
                  <a:pt x="43050" y="4680"/>
                </a:cubicBezTo>
                <a:lnTo>
                  <a:pt x="43050" y="18051"/>
                </a:lnTo>
                <a:cubicBezTo>
                  <a:pt x="43050" y="20636"/>
                  <a:pt x="40960" y="22732"/>
                  <a:pt x="38383" y="22732"/>
                </a:cubicBezTo>
                <a:cubicBezTo>
                  <a:pt x="35806" y="22732"/>
                  <a:pt x="33716" y="20636"/>
                  <a:pt x="33716" y="18051"/>
                </a:cubicBezTo>
                <a:lnTo>
                  <a:pt x="33716" y="4680"/>
                </a:lnTo>
                <a:cubicBezTo>
                  <a:pt x="33716" y="2095"/>
                  <a:pt x="35806" y="0"/>
                  <a:pt x="38383" y="0"/>
                </a:cubicBezTo>
                <a:close/>
                <a:moveTo>
                  <a:pt x="61361" y="0"/>
                </a:moveTo>
                <a:cubicBezTo>
                  <a:pt x="63938" y="0"/>
                  <a:pt x="66028" y="2095"/>
                  <a:pt x="66028" y="4680"/>
                </a:cubicBezTo>
                <a:lnTo>
                  <a:pt x="66028" y="18051"/>
                </a:lnTo>
                <a:cubicBezTo>
                  <a:pt x="66028" y="20636"/>
                  <a:pt x="63938" y="22731"/>
                  <a:pt x="61361" y="22731"/>
                </a:cubicBezTo>
                <a:cubicBezTo>
                  <a:pt x="58784" y="22731"/>
                  <a:pt x="56694" y="20636"/>
                  <a:pt x="56694" y="18051"/>
                </a:cubicBezTo>
                <a:lnTo>
                  <a:pt x="56694" y="4680"/>
                </a:lnTo>
                <a:cubicBezTo>
                  <a:pt x="56694" y="2095"/>
                  <a:pt x="58784" y="0"/>
                  <a:pt x="61361" y="0"/>
                </a:cubicBezTo>
                <a:close/>
                <a:moveTo>
                  <a:pt x="84339" y="0"/>
                </a:moveTo>
                <a:cubicBezTo>
                  <a:pt x="86916" y="0"/>
                  <a:pt x="89005" y="2095"/>
                  <a:pt x="89005" y="4680"/>
                </a:cubicBezTo>
                <a:lnTo>
                  <a:pt x="89005" y="18051"/>
                </a:lnTo>
                <a:cubicBezTo>
                  <a:pt x="89005" y="20636"/>
                  <a:pt x="86916" y="22731"/>
                  <a:pt x="84339" y="22731"/>
                </a:cubicBezTo>
                <a:cubicBezTo>
                  <a:pt x="81761" y="22731"/>
                  <a:pt x="79672" y="20636"/>
                  <a:pt x="79672" y="18051"/>
                </a:cubicBezTo>
                <a:lnTo>
                  <a:pt x="79672" y="4680"/>
                </a:lnTo>
                <a:cubicBezTo>
                  <a:pt x="79672" y="2095"/>
                  <a:pt x="81761" y="0"/>
                  <a:pt x="84339" y="0"/>
                </a:cubicBezTo>
                <a:close/>
                <a:moveTo>
                  <a:pt x="107316" y="0"/>
                </a:moveTo>
                <a:cubicBezTo>
                  <a:pt x="109894" y="0"/>
                  <a:pt x="111983" y="2095"/>
                  <a:pt x="111983" y="4680"/>
                </a:cubicBezTo>
                <a:lnTo>
                  <a:pt x="111983" y="18051"/>
                </a:lnTo>
                <a:cubicBezTo>
                  <a:pt x="111983" y="20636"/>
                  <a:pt x="109894" y="22731"/>
                  <a:pt x="107316" y="22731"/>
                </a:cubicBezTo>
                <a:cubicBezTo>
                  <a:pt x="104739" y="22731"/>
                  <a:pt x="102650" y="20636"/>
                  <a:pt x="102650" y="18051"/>
                </a:cubicBezTo>
                <a:lnTo>
                  <a:pt x="102650" y="4680"/>
                </a:lnTo>
                <a:cubicBezTo>
                  <a:pt x="102650" y="2095"/>
                  <a:pt x="104739" y="0"/>
                  <a:pt x="107316" y="0"/>
                </a:cubicBezTo>
                <a:close/>
              </a:path>
            </a:pathLst>
          </a:custGeom>
          <a:solidFill>
            <a:srgbClr val="1ED4DE"/>
          </a:solidFill>
          <a:ln>
            <a:noFill/>
          </a:ln>
        </p:spPr>
        <p:txBody>
          <a:bodyPr wrap="square" lIns="121868" tIns="60917" rIns="121868" bIns="60917" anchor="ctr" anchorCtr="0">
            <a:noAutofit/>
          </a:bodyPr>
          <a:lstStyle/>
          <a:p>
            <a:pPr algn="ctr" defTabSz="1218895"/>
            <a:endParaRPr sz="2399" kern="0">
              <a:solidFill>
                <a:srgbClr val="FFFFFF"/>
              </a:solidFill>
              <a:latin typeface="Arial"/>
              <a:ea typeface="Arial"/>
              <a:cs typeface="Arial"/>
              <a:sym typeface="Arial"/>
            </a:endParaRPr>
          </a:p>
        </p:txBody>
      </p:sp>
      <p:grpSp>
        <p:nvGrpSpPr>
          <p:cNvPr id="26" name="Shape 717"/>
          <p:cNvGrpSpPr/>
          <p:nvPr/>
        </p:nvGrpSpPr>
        <p:grpSpPr>
          <a:xfrm>
            <a:off x="8560868" y="2378816"/>
            <a:ext cx="3705744" cy="897784"/>
            <a:chOff x="2113657" y="4283315"/>
            <a:chExt cx="3887257" cy="673513"/>
          </a:xfrm>
        </p:grpSpPr>
        <p:sp>
          <p:nvSpPr>
            <p:cNvPr id="28" name="Shape 718"/>
            <p:cNvSpPr txBox="1"/>
            <p:nvPr/>
          </p:nvSpPr>
          <p:spPr>
            <a:xfrm>
              <a:off x="2113657" y="4495163"/>
              <a:ext cx="3887257"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a:solidFill>
                    <a:srgbClr val="595959"/>
                  </a:solidFill>
                  <a:latin typeface="Times New Roman" panose="02020603050405020304" pitchFamily="18" charset="0"/>
                  <a:ea typeface="Arial"/>
                  <a:cs typeface="Times New Roman" panose="02020603050405020304" pitchFamily="18" charset="0"/>
                </a:rPr>
                <a:t>Not applicable</a:t>
              </a:r>
              <a:endParaRPr lang="en"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29" name="Shape 719"/>
            <p:cNvSpPr txBox="1"/>
            <p:nvPr/>
          </p:nvSpPr>
          <p:spPr>
            <a:xfrm>
              <a:off x="2113658" y="4283315"/>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sym typeface="Arial"/>
                </a:rPr>
                <a:t>After sale services/ Guarantee</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grpSp>
        <p:nvGrpSpPr>
          <p:cNvPr id="31" name="Shape 720"/>
          <p:cNvGrpSpPr/>
          <p:nvPr/>
        </p:nvGrpSpPr>
        <p:grpSpPr>
          <a:xfrm>
            <a:off x="8560867" y="4261751"/>
            <a:ext cx="3627958" cy="897784"/>
            <a:chOff x="2113657" y="4283314"/>
            <a:chExt cx="3647460" cy="673513"/>
          </a:xfrm>
        </p:grpSpPr>
        <p:sp>
          <p:nvSpPr>
            <p:cNvPr id="32" name="Shape 721"/>
            <p:cNvSpPr txBox="1"/>
            <p:nvPr/>
          </p:nvSpPr>
          <p:spPr>
            <a:xfrm>
              <a:off x="2113657" y="4495162"/>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pt-BR" sz="1600" kern="0" dirty="0" smtClean="0">
                  <a:solidFill>
                    <a:srgbClr val="595959"/>
                  </a:solidFill>
                  <a:latin typeface="Times New Roman" panose="02020603050405020304" pitchFamily="18" charset="0"/>
                  <a:ea typeface="Arial"/>
                  <a:cs typeface="Times New Roman" panose="02020603050405020304" pitchFamily="18" charset="0"/>
                  <a:sym typeface="Arial"/>
                </a:rPr>
                <a:t>Local (Iran) Certificates </a:t>
              </a:r>
              <a:endParaRPr lang="pt-BR"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33" name="Shape 722"/>
            <p:cNvSpPr txBox="1"/>
            <p:nvPr/>
          </p:nvSpPr>
          <p:spPr>
            <a:xfrm>
              <a:off x="2113658" y="4283314"/>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sym typeface="Arial"/>
                </a:rPr>
                <a:t>Standards and legally certificates:</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34" name="Shape 450"/>
          <p:cNvSpPr/>
          <p:nvPr/>
        </p:nvSpPr>
        <p:spPr>
          <a:xfrm>
            <a:off x="8841213" y="3657600"/>
            <a:ext cx="590697" cy="565118"/>
          </a:xfrm>
          <a:custGeom>
            <a:avLst/>
            <a:gdLst/>
            <a:ahLst/>
            <a:cxnLst/>
            <a:rect l="0" t="0" r="0" b="0"/>
            <a:pathLst>
              <a:path w="120000" h="120000" extrusionOk="0">
                <a:moveTo>
                  <a:pt x="65274" y="39473"/>
                </a:moveTo>
                <a:cubicBezTo>
                  <a:pt x="53599" y="36371"/>
                  <a:pt x="41599" y="43242"/>
                  <a:pt x="38470" y="54820"/>
                </a:cubicBezTo>
                <a:cubicBezTo>
                  <a:pt x="35342" y="66398"/>
                  <a:pt x="42270" y="78299"/>
                  <a:pt x="53945" y="81402"/>
                </a:cubicBezTo>
                <a:cubicBezTo>
                  <a:pt x="65620" y="84504"/>
                  <a:pt x="77621" y="77633"/>
                  <a:pt x="80749" y="66055"/>
                </a:cubicBezTo>
                <a:cubicBezTo>
                  <a:pt x="83877" y="54477"/>
                  <a:pt x="76949" y="42576"/>
                  <a:pt x="65274" y="39473"/>
                </a:cubicBezTo>
                <a:close/>
                <a:moveTo>
                  <a:pt x="69168" y="25060"/>
                </a:moveTo>
                <a:cubicBezTo>
                  <a:pt x="88870" y="30296"/>
                  <a:pt x="100561" y="50379"/>
                  <a:pt x="95282" y="69917"/>
                </a:cubicBezTo>
                <a:cubicBezTo>
                  <a:pt x="90003" y="89455"/>
                  <a:pt x="69753" y="101050"/>
                  <a:pt x="50051" y="95815"/>
                </a:cubicBezTo>
                <a:cubicBezTo>
                  <a:pt x="30350" y="90579"/>
                  <a:pt x="18658" y="70496"/>
                  <a:pt x="23937" y="50958"/>
                </a:cubicBezTo>
                <a:cubicBezTo>
                  <a:pt x="29216" y="31420"/>
                  <a:pt x="49467" y="19825"/>
                  <a:pt x="69168" y="25060"/>
                </a:cubicBezTo>
                <a:close/>
                <a:moveTo>
                  <a:pt x="70584" y="19819"/>
                </a:moveTo>
                <a:cubicBezTo>
                  <a:pt x="47964" y="13808"/>
                  <a:pt x="24713" y="27121"/>
                  <a:pt x="18652" y="49554"/>
                </a:cubicBezTo>
                <a:cubicBezTo>
                  <a:pt x="12591" y="71987"/>
                  <a:pt x="26015" y="95045"/>
                  <a:pt x="48635" y="101056"/>
                </a:cubicBezTo>
                <a:cubicBezTo>
                  <a:pt x="71255" y="107067"/>
                  <a:pt x="94506" y="93754"/>
                  <a:pt x="100567" y="71321"/>
                </a:cubicBezTo>
                <a:cubicBezTo>
                  <a:pt x="106628" y="48888"/>
                  <a:pt x="93204" y="25830"/>
                  <a:pt x="70584" y="19819"/>
                </a:cubicBezTo>
                <a:close/>
                <a:moveTo>
                  <a:pt x="120000" y="28418"/>
                </a:moveTo>
                <a:lnTo>
                  <a:pt x="119819" y="29085"/>
                </a:lnTo>
                <a:lnTo>
                  <a:pt x="119636" y="28804"/>
                </a:lnTo>
                <a:close/>
                <a:moveTo>
                  <a:pt x="84120" y="4683"/>
                </a:moveTo>
                <a:lnTo>
                  <a:pt x="83867" y="19572"/>
                </a:lnTo>
                <a:lnTo>
                  <a:pt x="83406" y="19449"/>
                </a:lnTo>
                <a:cubicBezTo>
                  <a:pt x="87163" y="21546"/>
                  <a:pt x="90559" y="24117"/>
                  <a:pt x="93431" y="27166"/>
                </a:cubicBezTo>
                <a:lnTo>
                  <a:pt x="106796" y="23870"/>
                </a:lnTo>
                <a:lnTo>
                  <a:pt x="115363" y="39849"/>
                </a:lnTo>
                <a:lnTo>
                  <a:pt x="105840" y="48364"/>
                </a:lnTo>
                <a:cubicBezTo>
                  <a:pt x="107034" y="52676"/>
                  <a:pt x="107596" y="57191"/>
                  <a:pt x="107394" y="61781"/>
                </a:cubicBezTo>
                <a:lnTo>
                  <a:pt x="119289" y="68330"/>
                </a:lnTo>
                <a:lnTo>
                  <a:pt x="114566" y="85810"/>
                </a:lnTo>
                <a:lnTo>
                  <a:pt x="100132" y="85570"/>
                </a:lnTo>
                <a:cubicBezTo>
                  <a:pt x="98307" y="88594"/>
                  <a:pt x="96096" y="91321"/>
                  <a:pt x="93619" y="93756"/>
                </a:cubicBezTo>
                <a:lnTo>
                  <a:pt x="98359" y="106025"/>
                </a:lnTo>
                <a:lnTo>
                  <a:pt x="83411" y="116405"/>
                </a:lnTo>
                <a:lnTo>
                  <a:pt x="72073" y="106643"/>
                </a:lnTo>
                <a:lnTo>
                  <a:pt x="73453" y="105685"/>
                </a:lnTo>
                <a:cubicBezTo>
                  <a:pt x="69110" y="107079"/>
                  <a:pt x="64517" y="107749"/>
                  <a:pt x="59835" y="107723"/>
                </a:cubicBezTo>
                <a:lnTo>
                  <a:pt x="52963" y="119999"/>
                </a:lnTo>
                <a:lnTo>
                  <a:pt x="35336" y="115316"/>
                </a:lnTo>
                <a:lnTo>
                  <a:pt x="35574" y="101277"/>
                </a:lnTo>
                <a:cubicBezTo>
                  <a:pt x="31839" y="99165"/>
                  <a:pt x="28466" y="96583"/>
                  <a:pt x="25614" y="93529"/>
                </a:cubicBezTo>
                <a:lnTo>
                  <a:pt x="25843" y="94015"/>
                </a:lnTo>
                <a:lnTo>
                  <a:pt x="11102" y="96847"/>
                </a:lnTo>
                <a:lnTo>
                  <a:pt x="3390" y="80445"/>
                </a:lnTo>
                <a:lnTo>
                  <a:pt x="13359" y="72429"/>
                </a:lnTo>
                <a:cubicBezTo>
                  <a:pt x="12295" y="68561"/>
                  <a:pt x="11739" y="64530"/>
                  <a:pt x="11738" y="60428"/>
                </a:cubicBezTo>
                <a:lnTo>
                  <a:pt x="0" y="53965"/>
                </a:lnTo>
                <a:lnTo>
                  <a:pt x="4723" y="36484"/>
                </a:lnTo>
                <a:lnTo>
                  <a:pt x="18174" y="36709"/>
                </a:lnTo>
                <a:cubicBezTo>
                  <a:pt x="19999" y="33515"/>
                  <a:pt x="22203" y="30603"/>
                  <a:pt x="24696" y="27997"/>
                </a:cubicBezTo>
                <a:lnTo>
                  <a:pt x="20190" y="14215"/>
                </a:lnTo>
                <a:lnTo>
                  <a:pt x="35666" y="4625"/>
                </a:lnTo>
                <a:lnTo>
                  <a:pt x="46473" y="14962"/>
                </a:lnTo>
                <a:lnTo>
                  <a:pt x="46365" y="15030"/>
                </a:lnTo>
                <a:cubicBezTo>
                  <a:pt x="50613" y="13704"/>
                  <a:pt x="55098" y="13091"/>
                  <a:pt x="59667" y="13141"/>
                </a:cubicBezTo>
                <a:lnTo>
                  <a:pt x="59206" y="13018"/>
                </a:lnTo>
                <a:lnTo>
                  <a:pt x="66493" y="0"/>
                </a:lnTo>
                <a:close/>
              </a:path>
            </a:pathLst>
          </a:custGeom>
          <a:solidFill>
            <a:srgbClr val="E62949"/>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Tree>
    <p:extLst>
      <p:ext uri="{BB962C8B-B14F-4D97-AF65-F5344CB8AC3E}">
        <p14:creationId xmlns:p14="http://schemas.microsoft.com/office/powerpoint/2010/main" val="1520079397"/>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704"/>
        <p:cNvGrpSpPr/>
        <p:nvPr/>
      </p:nvGrpSpPr>
      <p:grpSpPr>
        <a:xfrm>
          <a:off x="0" y="0"/>
          <a:ext cx="0" cy="0"/>
          <a:chOff x="0" y="0"/>
          <a:chExt cx="0" cy="0"/>
        </a:xfrm>
      </p:grpSpPr>
      <p:sp>
        <p:nvSpPr>
          <p:cNvPr id="707" name="Shape 707"/>
          <p:cNvSpPr txBox="1"/>
          <p:nvPr/>
        </p:nvSpPr>
        <p:spPr>
          <a:xfrm>
            <a:off x="455612" y="3323836"/>
            <a:ext cx="3962400" cy="3076964"/>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kern="0" dirty="0">
                <a:solidFill>
                  <a:srgbClr val="3F3F3F"/>
                </a:solidFill>
                <a:latin typeface="Times New Roman" panose="02020603050405020304" pitchFamily="18" charset="0"/>
                <a:ea typeface="Arial"/>
                <a:cs typeface="Times New Roman" panose="02020603050405020304" pitchFamily="18" charset="0"/>
                <a:sym typeface="Arial"/>
              </a:rPr>
              <a:t>Indications: Rheumatoid arthritis treatment</a:t>
            </a:r>
          </a:p>
          <a:p>
            <a:pPr marL="285750" indent="-285750" defTabSz="1218895">
              <a:buFont typeface="Arial" panose="020B0604020202020204" pitchFamily="34" charset="0"/>
              <a:buChar char="•"/>
            </a:pPr>
            <a:r>
              <a:rPr lang="en-US" kern="0" dirty="0">
                <a:solidFill>
                  <a:srgbClr val="3F3F3F"/>
                </a:solidFill>
                <a:latin typeface="Times New Roman" panose="02020603050405020304" pitchFamily="18" charset="0"/>
                <a:ea typeface="Arial"/>
                <a:cs typeface="Times New Roman" panose="02020603050405020304" pitchFamily="18" charset="0"/>
                <a:sym typeface="Arial"/>
              </a:rPr>
              <a:t>Dosage form and packaging:  Spray - 120ml</a:t>
            </a:r>
          </a:p>
          <a:p>
            <a:pPr marL="285750" indent="-285750" defTabSz="1218895">
              <a:buFont typeface="Arial" panose="020B0604020202020204" pitchFamily="34" charset="0"/>
              <a:buChar char="•"/>
            </a:pPr>
            <a:r>
              <a:rPr lang="en-US" kern="0" dirty="0">
                <a:solidFill>
                  <a:srgbClr val="3F3F3F"/>
                </a:solidFill>
                <a:latin typeface="Times New Roman" panose="02020603050405020304" pitchFamily="18" charset="0"/>
                <a:ea typeface="Arial"/>
                <a:cs typeface="Times New Roman" panose="02020603050405020304" pitchFamily="18" charset="0"/>
                <a:sym typeface="Arial"/>
              </a:rPr>
              <a:t>Composition: </a:t>
            </a:r>
            <a:r>
              <a:rPr lang="en-US" kern="0" dirty="0" err="1">
                <a:solidFill>
                  <a:srgbClr val="3F3F3F"/>
                </a:solidFill>
                <a:latin typeface="Times New Roman" panose="02020603050405020304" pitchFamily="18" charset="0"/>
                <a:ea typeface="Arial"/>
                <a:cs typeface="Times New Roman" panose="02020603050405020304" pitchFamily="18" charset="0"/>
                <a:sym typeface="Arial"/>
              </a:rPr>
              <a:t>Rosmarinus</a:t>
            </a:r>
            <a:r>
              <a:rPr lang="en-US" kern="0" dirty="0">
                <a:solidFill>
                  <a:srgbClr val="3F3F3F"/>
                </a:solidFill>
                <a:latin typeface="Times New Roman" panose="02020603050405020304" pitchFamily="18" charset="0"/>
                <a:ea typeface="Arial"/>
                <a:cs typeface="Times New Roman" panose="02020603050405020304" pitchFamily="18" charset="0"/>
                <a:sym typeface="Arial"/>
              </a:rPr>
              <a:t> </a:t>
            </a:r>
            <a:r>
              <a:rPr lang="en-US" kern="0" dirty="0" err="1">
                <a:solidFill>
                  <a:srgbClr val="3F3F3F"/>
                </a:solidFill>
                <a:latin typeface="Times New Roman" panose="02020603050405020304" pitchFamily="18" charset="0"/>
                <a:ea typeface="Arial"/>
                <a:cs typeface="Times New Roman" panose="02020603050405020304" pitchFamily="18" charset="0"/>
                <a:sym typeface="Arial"/>
              </a:rPr>
              <a:t>officinalis</a:t>
            </a:r>
            <a:endParaRPr lang="en-US" kern="0" dirty="0">
              <a:solidFill>
                <a:srgbClr val="3F3F3F"/>
              </a:solidFill>
              <a:latin typeface="Times New Roman" panose="02020603050405020304" pitchFamily="18" charset="0"/>
              <a:ea typeface="Arial"/>
              <a:cs typeface="Times New Roman" panose="02020603050405020304" pitchFamily="18" charset="0"/>
              <a:sym typeface="Arial"/>
            </a:endParaRPr>
          </a:p>
          <a:p>
            <a:pPr marL="285750" indent="-285750" defTabSz="1218895">
              <a:buFont typeface="Arial" panose="020B0604020202020204" pitchFamily="34" charset="0"/>
              <a:buChar char="•"/>
            </a:pPr>
            <a:r>
              <a:rPr lang="en-US" kern="0" dirty="0">
                <a:solidFill>
                  <a:srgbClr val="3F3F3F"/>
                </a:solidFill>
                <a:latin typeface="Times New Roman" panose="02020603050405020304" pitchFamily="18" charset="0"/>
                <a:ea typeface="Arial"/>
                <a:cs typeface="Times New Roman" panose="02020603050405020304" pitchFamily="18" charset="0"/>
                <a:sym typeface="Arial"/>
              </a:rPr>
              <a:t>Administration and Dosage: Spray 2 puffs of Rosemary 3 to 4 times a day on affected area, massage till completely absorb.</a:t>
            </a:r>
          </a:p>
          <a:p>
            <a:pPr defTabSz="1218895"/>
            <a:endParaRPr lang="en-US" sz="1550" kern="0" dirty="0">
              <a:solidFill>
                <a:srgbClr val="3F3F3F"/>
              </a:solidFill>
              <a:ea typeface="Arial"/>
              <a:cs typeface="Arial"/>
              <a:sym typeface="Arial"/>
            </a:endParaRPr>
          </a:p>
        </p:txBody>
      </p:sp>
      <p:sp>
        <p:nvSpPr>
          <p:cNvPr id="708" name="Shape 708"/>
          <p:cNvSpPr txBox="1"/>
          <p:nvPr/>
        </p:nvSpPr>
        <p:spPr>
          <a:xfrm>
            <a:off x="531812" y="2362259"/>
            <a:ext cx="4038600" cy="533341"/>
          </a:xfrm>
          <a:prstGeom prst="rect">
            <a:avLst/>
          </a:prstGeom>
          <a:noFill/>
          <a:ln>
            <a:noFill/>
          </a:ln>
        </p:spPr>
        <p:txBody>
          <a:bodyPr wrap="square" lIns="121868" tIns="60917" rIns="121868" bIns="60917" anchor="t" anchorCtr="0">
            <a:noAutofit/>
          </a:bodyPr>
          <a:lstStyle/>
          <a:p>
            <a:pPr defTabSz="1218895"/>
            <a:r>
              <a:rPr lang="en-US" sz="2400" b="1" kern="0" dirty="0">
                <a:solidFill>
                  <a:srgbClr val="3F3F3F"/>
                </a:solidFill>
                <a:ea typeface="Arial"/>
                <a:cs typeface="Arial"/>
              </a:rPr>
              <a:t>ROSEMARY ESSENTIAL OIL SPRAY</a:t>
            </a:r>
            <a:endParaRPr lang="en" sz="2400" b="1" kern="0" dirty="0">
              <a:solidFill>
                <a:srgbClr val="3F3F3F"/>
              </a:solidFill>
              <a:ea typeface="Arial"/>
              <a:cs typeface="Arial"/>
              <a:sym typeface="Arial"/>
            </a:endParaRPr>
          </a:p>
        </p:txBody>
      </p:sp>
      <p:grpSp>
        <p:nvGrpSpPr>
          <p:cNvPr id="711" name="Shape 711"/>
          <p:cNvGrpSpPr/>
          <p:nvPr/>
        </p:nvGrpSpPr>
        <p:grpSpPr>
          <a:xfrm>
            <a:off x="8560868" y="832749"/>
            <a:ext cx="3400944" cy="897785"/>
            <a:chOff x="2113657" y="4283314"/>
            <a:chExt cx="3647460" cy="673514"/>
          </a:xfrm>
        </p:grpSpPr>
        <p:sp>
          <p:nvSpPr>
            <p:cNvPr id="712" name="Shape 712"/>
            <p:cNvSpPr txBox="1"/>
            <p:nvPr/>
          </p:nvSpPr>
          <p:spPr>
            <a:xfrm>
              <a:off x="2113657" y="4495163"/>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20000 </a:t>
              </a: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Packages (</a:t>
              </a: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Per </a:t>
              </a: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35 Days)</a:t>
              </a:r>
              <a:endParaRPr lang="en"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713" name="Shape 713"/>
            <p:cNvSpPr txBox="1"/>
            <p:nvPr/>
          </p:nvSpPr>
          <p:spPr>
            <a:xfrm>
              <a:off x="2113658" y="4283314"/>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rPr>
                <a:t>Production capacity</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30" name="Shape 451"/>
          <p:cNvSpPr/>
          <p:nvPr/>
        </p:nvSpPr>
        <p:spPr>
          <a:xfrm rot="1795255">
            <a:off x="8958484" y="273676"/>
            <a:ext cx="356158" cy="656509"/>
          </a:xfrm>
          <a:custGeom>
            <a:avLst/>
            <a:gdLst/>
            <a:ahLst/>
            <a:cxnLst/>
            <a:rect l="0" t="0" r="0" b="0"/>
            <a:pathLst>
              <a:path w="120000" h="120000" extrusionOk="0">
                <a:moveTo>
                  <a:pt x="60041" y="0"/>
                </a:moveTo>
                <a:cubicBezTo>
                  <a:pt x="68312" y="142"/>
                  <a:pt x="77049" y="3617"/>
                  <a:pt x="77802" y="9249"/>
                </a:cubicBezTo>
                <a:cubicBezTo>
                  <a:pt x="79731" y="16341"/>
                  <a:pt x="68983" y="18083"/>
                  <a:pt x="72034" y="26607"/>
                </a:cubicBezTo>
                <a:lnTo>
                  <a:pt x="120000" y="26607"/>
                </a:lnTo>
                <a:lnTo>
                  <a:pt x="120000" y="53320"/>
                </a:lnTo>
                <a:cubicBezTo>
                  <a:pt x="105180" y="54850"/>
                  <a:pt x="101982" y="49006"/>
                  <a:pt x="89415" y="50069"/>
                </a:cubicBezTo>
                <a:cubicBezTo>
                  <a:pt x="79319" y="50489"/>
                  <a:pt x="73089" y="55363"/>
                  <a:pt x="72833" y="59977"/>
                </a:cubicBezTo>
                <a:cubicBezTo>
                  <a:pt x="73004" y="64029"/>
                  <a:pt x="79442" y="70012"/>
                  <a:pt x="91464" y="70060"/>
                </a:cubicBezTo>
                <a:cubicBezTo>
                  <a:pt x="106013" y="69226"/>
                  <a:pt x="103877" y="65247"/>
                  <a:pt x="120000" y="65606"/>
                </a:cubicBezTo>
                <a:lnTo>
                  <a:pt x="120000" y="93541"/>
                </a:lnTo>
                <a:lnTo>
                  <a:pt x="70059" y="93541"/>
                </a:lnTo>
                <a:cubicBezTo>
                  <a:pt x="69329" y="102697"/>
                  <a:pt x="76533" y="101447"/>
                  <a:pt x="78036" y="109608"/>
                </a:cubicBezTo>
                <a:cubicBezTo>
                  <a:pt x="77950" y="116314"/>
                  <a:pt x="67224" y="119904"/>
                  <a:pt x="59959" y="120000"/>
                </a:cubicBezTo>
                <a:cubicBezTo>
                  <a:pt x="51687" y="119857"/>
                  <a:pt x="42950" y="116382"/>
                  <a:pt x="42197" y="110750"/>
                </a:cubicBezTo>
                <a:cubicBezTo>
                  <a:pt x="40279" y="103699"/>
                  <a:pt x="50892" y="101936"/>
                  <a:pt x="47995" y="93541"/>
                </a:cubicBezTo>
                <a:lnTo>
                  <a:pt x="0" y="93541"/>
                </a:lnTo>
                <a:lnTo>
                  <a:pt x="0" y="66075"/>
                </a:lnTo>
                <a:cubicBezTo>
                  <a:pt x="15368" y="64341"/>
                  <a:pt x="18478" y="70364"/>
                  <a:pt x="31219" y="69286"/>
                </a:cubicBezTo>
                <a:cubicBezTo>
                  <a:pt x="41315" y="68866"/>
                  <a:pt x="47545" y="63992"/>
                  <a:pt x="47801" y="59379"/>
                </a:cubicBezTo>
                <a:cubicBezTo>
                  <a:pt x="47631" y="55326"/>
                  <a:pt x="41193" y="49343"/>
                  <a:pt x="29171" y="49296"/>
                </a:cubicBezTo>
                <a:cubicBezTo>
                  <a:pt x="14433" y="50140"/>
                  <a:pt x="16816" y="54212"/>
                  <a:pt x="0" y="53739"/>
                </a:cubicBezTo>
                <a:lnTo>
                  <a:pt x="0" y="26607"/>
                </a:lnTo>
                <a:lnTo>
                  <a:pt x="49932" y="26607"/>
                </a:lnTo>
                <a:cubicBezTo>
                  <a:pt x="50748" y="17288"/>
                  <a:pt x="43474" y="18596"/>
                  <a:pt x="41963" y="10391"/>
                </a:cubicBezTo>
                <a:cubicBezTo>
                  <a:pt x="42049" y="3685"/>
                  <a:pt x="52775" y="95"/>
                  <a:pt x="60041" y="0"/>
                </a:cubicBezTo>
                <a:close/>
              </a:path>
            </a:pathLst>
          </a:custGeom>
          <a:solidFill>
            <a:srgbClr val="F4BD2D"/>
          </a:solidFill>
          <a:ln>
            <a:noFill/>
          </a:ln>
          <a:scene3d>
            <a:camera prst="orthographicFront">
              <a:rot lat="0" lon="0" rev="7200000"/>
            </a:camera>
            <a:lightRig rig="threePt" dir="t"/>
          </a:scene3d>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grpSp>
        <p:nvGrpSpPr>
          <p:cNvPr id="19" name="Shape 717"/>
          <p:cNvGrpSpPr/>
          <p:nvPr/>
        </p:nvGrpSpPr>
        <p:grpSpPr>
          <a:xfrm>
            <a:off x="8560868" y="6013117"/>
            <a:ext cx="3253608" cy="897784"/>
            <a:chOff x="2113657" y="4283315"/>
            <a:chExt cx="3647460" cy="673513"/>
          </a:xfrm>
        </p:grpSpPr>
        <p:sp>
          <p:nvSpPr>
            <p:cNvPr id="21" name="Shape 718"/>
            <p:cNvSpPr txBox="1"/>
            <p:nvPr/>
          </p:nvSpPr>
          <p:spPr>
            <a:xfrm>
              <a:off x="2113657" y="4495163"/>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 </a:t>
              </a: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4.27 USD</a:t>
              </a:r>
            </a:p>
          </p:txBody>
        </p:sp>
        <p:sp>
          <p:nvSpPr>
            <p:cNvPr id="22" name="Shape 719"/>
            <p:cNvSpPr txBox="1"/>
            <p:nvPr/>
          </p:nvSpPr>
          <p:spPr>
            <a:xfrm>
              <a:off x="2113658" y="4283315"/>
              <a:ext cx="3647459" cy="276999"/>
            </a:xfrm>
            <a:prstGeom prst="rect">
              <a:avLst/>
            </a:prstGeom>
            <a:noFill/>
            <a:ln>
              <a:noFill/>
            </a:ln>
          </p:spPr>
          <p:txBody>
            <a:bodyPr wrap="square" lIns="121868" tIns="60917" rIns="121868" bIns="60917" anchor="t" anchorCtr="0">
              <a:noAutofit/>
            </a:bodyPr>
            <a:lstStyle/>
            <a:p>
              <a:pPr defTabSz="1218895"/>
              <a:r>
                <a:rPr lang="en-US" b="1" kern="0" dirty="0" smtClean="0">
                  <a:solidFill>
                    <a:srgbClr val="595959"/>
                  </a:solidFill>
                  <a:latin typeface="Times New Roman" panose="02020603050405020304" pitchFamily="18" charset="0"/>
                  <a:ea typeface="Arial"/>
                  <a:cs typeface="Times New Roman" panose="02020603050405020304" pitchFamily="18" charset="0"/>
                  <a:sym typeface="Arial"/>
                </a:rPr>
                <a:t>Sales’ Price</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24" name="Shape 974"/>
          <p:cNvSpPr/>
          <p:nvPr/>
        </p:nvSpPr>
        <p:spPr>
          <a:xfrm rot="10800000">
            <a:off x="8959685" y="5491253"/>
            <a:ext cx="353751" cy="528546"/>
          </a:xfrm>
          <a:custGeom>
            <a:avLst/>
            <a:gdLst/>
            <a:ahLst/>
            <a:cxnLst/>
            <a:rect l="0" t="0" r="0" b="0"/>
            <a:pathLst>
              <a:path w="120000" h="120000" extrusionOk="0">
                <a:moveTo>
                  <a:pt x="51597" y="50921"/>
                </a:moveTo>
                <a:lnTo>
                  <a:pt x="51597" y="19698"/>
                </a:lnTo>
                <a:cubicBezTo>
                  <a:pt x="47669" y="20191"/>
                  <a:pt x="43916" y="21082"/>
                  <a:pt x="40531" y="22332"/>
                </a:cubicBezTo>
                <a:cubicBezTo>
                  <a:pt x="30598" y="26001"/>
                  <a:pt x="25457" y="32166"/>
                  <a:pt x="27169" y="38355"/>
                </a:cubicBezTo>
                <a:cubicBezTo>
                  <a:pt x="29239" y="46431"/>
                  <a:pt x="39005" y="49155"/>
                  <a:pt x="51597" y="50921"/>
                </a:cubicBezTo>
                <a:close/>
                <a:moveTo>
                  <a:pt x="67852" y="100379"/>
                </a:moveTo>
                <a:cubicBezTo>
                  <a:pt x="71963" y="99887"/>
                  <a:pt x="75901" y="98973"/>
                  <a:pt x="79437" y="97667"/>
                </a:cubicBezTo>
                <a:cubicBezTo>
                  <a:pt x="89370" y="93998"/>
                  <a:pt x="94511" y="87833"/>
                  <a:pt x="92799" y="81644"/>
                </a:cubicBezTo>
                <a:cubicBezTo>
                  <a:pt x="89506" y="73388"/>
                  <a:pt x="79840" y="69732"/>
                  <a:pt x="67852" y="67361"/>
                </a:cubicBezTo>
                <a:close/>
                <a:moveTo>
                  <a:pt x="67852" y="120000"/>
                </a:moveTo>
                <a:lnTo>
                  <a:pt x="51597" y="120000"/>
                </a:lnTo>
                <a:lnTo>
                  <a:pt x="51597" y="114256"/>
                </a:lnTo>
                <a:cubicBezTo>
                  <a:pt x="45417" y="113829"/>
                  <a:pt x="39328" y="112890"/>
                  <a:pt x="33554" y="111448"/>
                </a:cubicBezTo>
                <a:cubicBezTo>
                  <a:pt x="13606" y="106463"/>
                  <a:pt x="696" y="96271"/>
                  <a:pt x="0" y="84958"/>
                </a:cubicBezTo>
                <a:lnTo>
                  <a:pt x="26861" y="84529"/>
                </a:lnTo>
                <a:cubicBezTo>
                  <a:pt x="27245" y="90776"/>
                  <a:pt x="34374" y="96404"/>
                  <a:pt x="45389" y="99156"/>
                </a:cubicBezTo>
                <a:cubicBezTo>
                  <a:pt x="47394" y="99657"/>
                  <a:pt x="49467" y="100048"/>
                  <a:pt x="51597" y="100293"/>
                </a:cubicBezTo>
                <a:lnTo>
                  <a:pt x="51597" y="64682"/>
                </a:lnTo>
                <a:cubicBezTo>
                  <a:pt x="30368" y="61567"/>
                  <a:pt x="7690" y="58004"/>
                  <a:pt x="556" y="40045"/>
                </a:cubicBezTo>
                <a:cubicBezTo>
                  <a:pt x="-2422" y="28913"/>
                  <a:pt x="6883" y="17850"/>
                  <a:pt x="24755" y="11249"/>
                </a:cubicBezTo>
                <a:cubicBezTo>
                  <a:pt x="32832" y="8265"/>
                  <a:pt x="42066" y="6412"/>
                  <a:pt x="51597" y="5737"/>
                </a:cubicBezTo>
                <a:lnTo>
                  <a:pt x="51597" y="0"/>
                </a:lnTo>
                <a:lnTo>
                  <a:pt x="67852" y="0"/>
                </a:lnTo>
                <a:lnTo>
                  <a:pt x="67852" y="5703"/>
                </a:lnTo>
                <a:cubicBezTo>
                  <a:pt x="74209" y="6118"/>
                  <a:pt x="80479" y="7068"/>
                  <a:pt x="86414" y="8551"/>
                </a:cubicBezTo>
                <a:cubicBezTo>
                  <a:pt x="106363" y="13536"/>
                  <a:pt x="119273" y="23728"/>
                  <a:pt x="119969" y="35041"/>
                </a:cubicBezTo>
                <a:lnTo>
                  <a:pt x="93108" y="35470"/>
                </a:lnTo>
                <a:cubicBezTo>
                  <a:pt x="92723" y="29223"/>
                  <a:pt x="85594" y="23595"/>
                  <a:pt x="74579" y="20843"/>
                </a:cubicBezTo>
                <a:cubicBezTo>
                  <a:pt x="72410" y="20301"/>
                  <a:pt x="70160" y="19888"/>
                  <a:pt x="67852" y="19639"/>
                </a:cubicBezTo>
                <a:lnTo>
                  <a:pt x="67852" y="52969"/>
                </a:lnTo>
                <a:cubicBezTo>
                  <a:pt x="88284" y="55535"/>
                  <a:pt x="110482" y="59921"/>
                  <a:pt x="119411" y="79734"/>
                </a:cubicBezTo>
                <a:cubicBezTo>
                  <a:pt x="122511" y="90942"/>
                  <a:pt x="113201" y="102106"/>
                  <a:pt x="95213" y="108750"/>
                </a:cubicBezTo>
                <a:cubicBezTo>
                  <a:pt x="86990" y="111788"/>
                  <a:pt x="77568" y="113654"/>
                  <a:pt x="67852" y="114293"/>
                </a:cubicBezTo>
                <a:close/>
              </a:path>
            </a:pathLst>
          </a:custGeom>
          <a:solidFill>
            <a:schemeClr val="accent3">
              <a:lumMod val="75000"/>
            </a:schemeClr>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dk1"/>
              </a:solidFill>
              <a:latin typeface="Arial"/>
              <a:ea typeface="Arial"/>
              <a:cs typeface="Arial"/>
              <a:sym typeface="Arial"/>
            </a:endParaRPr>
          </a:p>
        </p:txBody>
      </p:sp>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l="19782" t="22857" r="18776" b="22857"/>
          <a:stretch/>
        </p:blipFill>
        <p:spPr>
          <a:xfrm>
            <a:off x="836612" y="422136"/>
            <a:ext cx="2209800" cy="1376597"/>
          </a:xfrm>
          <a:prstGeom prst="rect">
            <a:avLst/>
          </a:prstGeom>
        </p:spPr>
      </p:pic>
      <p:pic>
        <p:nvPicPr>
          <p:cNvPr id="23" name="Picture 22" descr="http://www.herbemarket.com/image/cache/Product/zardband/Rosemary%20Spray%20ZB-500x500.png"/>
          <p:cNvPicPr/>
          <p:nvPr/>
        </p:nvPicPr>
        <p:blipFill rotWithShape="1">
          <a:blip r:embed="rId4">
            <a:extLst>
              <a:ext uri="{28A0092B-C50C-407E-A947-70E740481C1C}">
                <a14:useLocalDpi xmlns:a14="http://schemas.microsoft.com/office/drawing/2010/main" val="0"/>
              </a:ext>
            </a:extLst>
          </a:blip>
          <a:srcRect l="33839" r="33838"/>
          <a:stretch/>
        </p:blipFill>
        <p:spPr bwMode="auto">
          <a:xfrm>
            <a:off x="5346439" y="1228261"/>
            <a:ext cx="2123174" cy="5455960"/>
          </a:xfrm>
          <a:prstGeom prst="rect">
            <a:avLst/>
          </a:prstGeom>
          <a:noFill/>
          <a:ln>
            <a:noFill/>
          </a:ln>
        </p:spPr>
      </p:pic>
      <p:sp>
        <p:nvSpPr>
          <p:cNvPr id="25" name="Shape 715"/>
          <p:cNvSpPr/>
          <p:nvPr/>
        </p:nvSpPr>
        <p:spPr>
          <a:xfrm>
            <a:off x="8913812" y="1882516"/>
            <a:ext cx="445583" cy="444279"/>
          </a:xfrm>
          <a:custGeom>
            <a:avLst/>
            <a:gdLst/>
            <a:ahLst/>
            <a:cxnLst/>
            <a:rect l="0" t="0" r="0" b="0"/>
            <a:pathLst>
              <a:path w="120000" h="120000" extrusionOk="0">
                <a:moveTo>
                  <a:pt x="26666" y="100217"/>
                </a:moveTo>
                <a:cubicBezTo>
                  <a:pt x="25193" y="100217"/>
                  <a:pt x="24000" y="101415"/>
                  <a:pt x="24000" y="102892"/>
                </a:cubicBezTo>
                <a:cubicBezTo>
                  <a:pt x="24000" y="104369"/>
                  <a:pt x="25193" y="105566"/>
                  <a:pt x="26666" y="105566"/>
                </a:cubicBezTo>
                <a:lnTo>
                  <a:pt x="93333" y="105566"/>
                </a:lnTo>
                <a:cubicBezTo>
                  <a:pt x="94806" y="105566"/>
                  <a:pt x="96000" y="104369"/>
                  <a:pt x="96000" y="102892"/>
                </a:cubicBezTo>
                <a:cubicBezTo>
                  <a:pt x="96000" y="101415"/>
                  <a:pt x="94806" y="100217"/>
                  <a:pt x="93333" y="100217"/>
                </a:cubicBezTo>
                <a:close/>
                <a:moveTo>
                  <a:pt x="26666" y="87913"/>
                </a:moveTo>
                <a:cubicBezTo>
                  <a:pt x="25193" y="87913"/>
                  <a:pt x="24000" y="89111"/>
                  <a:pt x="24000" y="90588"/>
                </a:cubicBezTo>
                <a:cubicBezTo>
                  <a:pt x="24000" y="92065"/>
                  <a:pt x="25193" y="93262"/>
                  <a:pt x="26666" y="93262"/>
                </a:cubicBezTo>
                <a:lnTo>
                  <a:pt x="93333" y="93262"/>
                </a:lnTo>
                <a:cubicBezTo>
                  <a:pt x="94806" y="93262"/>
                  <a:pt x="96000" y="92065"/>
                  <a:pt x="96000" y="90588"/>
                </a:cubicBezTo>
                <a:cubicBezTo>
                  <a:pt x="96000" y="89111"/>
                  <a:pt x="94806" y="87913"/>
                  <a:pt x="93333" y="87913"/>
                </a:cubicBezTo>
                <a:close/>
                <a:moveTo>
                  <a:pt x="26666" y="75609"/>
                </a:moveTo>
                <a:cubicBezTo>
                  <a:pt x="25193" y="75609"/>
                  <a:pt x="24000" y="76806"/>
                  <a:pt x="24000" y="78284"/>
                </a:cubicBezTo>
                <a:cubicBezTo>
                  <a:pt x="24000" y="79761"/>
                  <a:pt x="25193" y="80958"/>
                  <a:pt x="26666" y="80958"/>
                </a:cubicBezTo>
                <a:lnTo>
                  <a:pt x="93333" y="80958"/>
                </a:lnTo>
                <a:cubicBezTo>
                  <a:pt x="94806" y="80958"/>
                  <a:pt x="96000" y="79761"/>
                  <a:pt x="96000" y="78284"/>
                </a:cubicBezTo>
                <a:cubicBezTo>
                  <a:pt x="96000" y="76806"/>
                  <a:pt x="94806" y="75609"/>
                  <a:pt x="93333" y="75609"/>
                </a:cubicBezTo>
                <a:close/>
                <a:moveTo>
                  <a:pt x="26666" y="63305"/>
                </a:moveTo>
                <a:cubicBezTo>
                  <a:pt x="25193" y="63305"/>
                  <a:pt x="24000" y="64502"/>
                  <a:pt x="24000" y="65979"/>
                </a:cubicBezTo>
                <a:cubicBezTo>
                  <a:pt x="24000" y="67457"/>
                  <a:pt x="25193" y="68654"/>
                  <a:pt x="26666" y="68654"/>
                </a:cubicBezTo>
                <a:lnTo>
                  <a:pt x="93333" y="68654"/>
                </a:lnTo>
                <a:cubicBezTo>
                  <a:pt x="94806" y="68654"/>
                  <a:pt x="96000" y="67457"/>
                  <a:pt x="96000" y="65979"/>
                </a:cubicBezTo>
                <a:cubicBezTo>
                  <a:pt x="96000" y="64502"/>
                  <a:pt x="94806" y="63305"/>
                  <a:pt x="93333" y="63305"/>
                </a:cubicBezTo>
                <a:close/>
                <a:moveTo>
                  <a:pt x="26666" y="51001"/>
                </a:moveTo>
                <a:cubicBezTo>
                  <a:pt x="25193" y="51001"/>
                  <a:pt x="24000" y="52198"/>
                  <a:pt x="24000" y="53675"/>
                </a:cubicBezTo>
                <a:cubicBezTo>
                  <a:pt x="24000" y="55152"/>
                  <a:pt x="25193" y="56350"/>
                  <a:pt x="26666" y="56350"/>
                </a:cubicBezTo>
                <a:lnTo>
                  <a:pt x="93333" y="56350"/>
                </a:lnTo>
                <a:cubicBezTo>
                  <a:pt x="94806" y="56350"/>
                  <a:pt x="96000" y="55152"/>
                  <a:pt x="96000" y="53675"/>
                </a:cubicBezTo>
                <a:cubicBezTo>
                  <a:pt x="96000" y="52198"/>
                  <a:pt x="94806" y="51001"/>
                  <a:pt x="93333" y="51001"/>
                </a:cubicBezTo>
                <a:close/>
                <a:moveTo>
                  <a:pt x="26666" y="38697"/>
                </a:moveTo>
                <a:cubicBezTo>
                  <a:pt x="25193" y="38697"/>
                  <a:pt x="24000" y="39894"/>
                  <a:pt x="24000" y="41371"/>
                </a:cubicBezTo>
                <a:cubicBezTo>
                  <a:pt x="24000" y="42848"/>
                  <a:pt x="25193" y="44046"/>
                  <a:pt x="26666" y="44046"/>
                </a:cubicBezTo>
                <a:lnTo>
                  <a:pt x="93333" y="44046"/>
                </a:lnTo>
                <a:cubicBezTo>
                  <a:pt x="94806" y="44046"/>
                  <a:pt x="96000" y="42848"/>
                  <a:pt x="96000" y="41371"/>
                </a:cubicBezTo>
                <a:cubicBezTo>
                  <a:pt x="96000" y="39894"/>
                  <a:pt x="94806" y="38697"/>
                  <a:pt x="93333" y="38697"/>
                </a:cubicBezTo>
                <a:close/>
                <a:moveTo>
                  <a:pt x="0" y="11366"/>
                </a:moveTo>
                <a:lnTo>
                  <a:pt x="6739" y="11366"/>
                </a:lnTo>
                <a:lnTo>
                  <a:pt x="6739" y="17459"/>
                </a:lnTo>
                <a:cubicBezTo>
                  <a:pt x="6739" y="22260"/>
                  <a:pt x="10619" y="26151"/>
                  <a:pt x="15405" y="26151"/>
                </a:cubicBezTo>
                <a:cubicBezTo>
                  <a:pt x="20192" y="26151"/>
                  <a:pt x="24072" y="22260"/>
                  <a:pt x="24072" y="17459"/>
                </a:cubicBezTo>
                <a:lnTo>
                  <a:pt x="24072" y="11366"/>
                </a:lnTo>
                <a:lnTo>
                  <a:pt x="29716" y="11366"/>
                </a:lnTo>
                <a:lnTo>
                  <a:pt x="29716" y="17459"/>
                </a:lnTo>
                <a:cubicBezTo>
                  <a:pt x="29716" y="22260"/>
                  <a:pt x="33597" y="26151"/>
                  <a:pt x="38383" y="26151"/>
                </a:cubicBezTo>
                <a:cubicBezTo>
                  <a:pt x="43170" y="26151"/>
                  <a:pt x="47050" y="22260"/>
                  <a:pt x="47050" y="17459"/>
                </a:cubicBezTo>
                <a:lnTo>
                  <a:pt x="47050" y="11366"/>
                </a:lnTo>
                <a:lnTo>
                  <a:pt x="52694" y="11366"/>
                </a:lnTo>
                <a:lnTo>
                  <a:pt x="52694" y="17459"/>
                </a:lnTo>
                <a:cubicBezTo>
                  <a:pt x="52694" y="22260"/>
                  <a:pt x="56574" y="26151"/>
                  <a:pt x="61361" y="26151"/>
                </a:cubicBezTo>
                <a:cubicBezTo>
                  <a:pt x="66147" y="26151"/>
                  <a:pt x="70028" y="22260"/>
                  <a:pt x="70028" y="17459"/>
                </a:cubicBezTo>
                <a:lnTo>
                  <a:pt x="70028" y="11366"/>
                </a:lnTo>
                <a:lnTo>
                  <a:pt x="75672" y="11366"/>
                </a:lnTo>
                <a:lnTo>
                  <a:pt x="75672" y="17459"/>
                </a:lnTo>
                <a:cubicBezTo>
                  <a:pt x="75672" y="22260"/>
                  <a:pt x="79552" y="26151"/>
                  <a:pt x="84339" y="26151"/>
                </a:cubicBezTo>
                <a:cubicBezTo>
                  <a:pt x="89125" y="26151"/>
                  <a:pt x="93005" y="22260"/>
                  <a:pt x="93005" y="17459"/>
                </a:cubicBezTo>
                <a:lnTo>
                  <a:pt x="93005" y="11366"/>
                </a:lnTo>
                <a:lnTo>
                  <a:pt x="98650" y="11366"/>
                </a:lnTo>
                <a:lnTo>
                  <a:pt x="98650" y="17459"/>
                </a:lnTo>
                <a:cubicBezTo>
                  <a:pt x="98650" y="22259"/>
                  <a:pt x="102530" y="26151"/>
                  <a:pt x="107316" y="26151"/>
                </a:cubicBezTo>
                <a:cubicBezTo>
                  <a:pt x="112103" y="26151"/>
                  <a:pt x="115983" y="22259"/>
                  <a:pt x="115983" y="17459"/>
                </a:cubicBezTo>
                <a:lnTo>
                  <a:pt x="115983" y="11366"/>
                </a:lnTo>
                <a:lnTo>
                  <a:pt x="120000" y="11366"/>
                </a:lnTo>
                <a:lnTo>
                  <a:pt x="120000" y="120000"/>
                </a:lnTo>
                <a:lnTo>
                  <a:pt x="0" y="120000"/>
                </a:lnTo>
                <a:close/>
                <a:moveTo>
                  <a:pt x="15405" y="0"/>
                </a:moveTo>
                <a:cubicBezTo>
                  <a:pt x="17983" y="0"/>
                  <a:pt x="20072" y="2095"/>
                  <a:pt x="20072" y="4680"/>
                </a:cubicBezTo>
                <a:lnTo>
                  <a:pt x="20072" y="18051"/>
                </a:lnTo>
                <a:cubicBezTo>
                  <a:pt x="20072" y="20636"/>
                  <a:pt x="17983" y="22732"/>
                  <a:pt x="15405" y="22732"/>
                </a:cubicBezTo>
                <a:cubicBezTo>
                  <a:pt x="12828" y="22732"/>
                  <a:pt x="10739" y="20636"/>
                  <a:pt x="10739" y="18051"/>
                </a:cubicBezTo>
                <a:lnTo>
                  <a:pt x="10739" y="4680"/>
                </a:lnTo>
                <a:cubicBezTo>
                  <a:pt x="10739" y="2095"/>
                  <a:pt x="12828" y="0"/>
                  <a:pt x="15405" y="0"/>
                </a:cubicBezTo>
                <a:close/>
                <a:moveTo>
                  <a:pt x="38383" y="0"/>
                </a:moveTo>
                <a:cubicBezTo>
                  <a:pt x="40960" y="0"/>
                  <a:pt x="43050" y="2095"/>
                  <a:pt x="43050" y="4680"/>
                </a:cubicBezTo>
                <a:lnTo>
                  <a:pt x="43050" y="18051"/>
                </a:lnTo>
                <a:cubicBezTo>
                  <a:pt x="43050" y="20636"/>
                  <a:pt x="40960" y="22732"/>
                  <a:pt x="38383" y="22732"/>
                </a:cubicBezTo>
                <a:cubicBezTo>
                  <a:pt x="35806" y="22732"/>
                  <a:pt x="33716" y="20636"/>
                  <a:pt x="33716" y="18051"/>
                </a:cubicBezTo>
                <a:lnTo>
                  <a:pt x="33716" y="4680"/>
                </a:lnTo>
                <a:cubicBezTo>
                  <a:pt x="33716" y="2095"/>
                  <a:pt x="35806" y="0"/>
                  <a:pt x="38383" y="0"/>
                </a:cubicBezTo>
                <a:close/>
                <a:moveTo>
                  <a:pt x="61361" y="0"/>
                </a:moveTo>
                <a:cubicBezTo>
                  <a:pt x="63938" y="0"/>
                  <a:pt x="66028" y="2095"/>
                  <a:pt x="66028" y="4680"/>
                </a:cubicBezTo>
                <a:lnTo>
                  <a:pt x="66028" y="18051"/>
                </a:lnTo>
                <a:cubicBezTo>
                  <a:pt x="66028" y="20636"/>
                  <a:pt x="63938" y="22731"/>
                  <a:pt x="61361" y="22731"/>
                </a:cubicBezTo>
                <a:cubicBezTo>
                  <a:pt x="58784" y="22731"/>
                  <a:pt x="56694" y="20636"/>
                  <a:pt x="56694" y="18051"/>
                </a:cubicBezTo>
                <a:lnTo>
                  <a:pt x="56694" y="4680"/>
                </a:lnTo>
                <a:cubicBezTo>
                  <a:pt x="56694" y="2095"/>
                  <a:pt x="58784" y="0"/>
                  <a:pt x="61361" y="0"/>
                </a:cubicBezTo>
                <a:close/>
                <a:moveTo>
                  <a:pt x="84339" y="0"/>
                </a:moveTo>
                <a:cubicBezTo>
                  <a:pt x="86916" y="0"/>
                  <a:pt x="89005" y="2095"/>
                  <a:pt x="89005" y="4680"/>
                </a:cubicBezTo>
                <a:lnTo>
                  <a:pt x="89005" y="18051"/>
                </a:lnTo>
                <a:cubicBezTo>
                  <a:pt x="89005" y="20636"/>
                  <a:pt x="86916" y="22731"/>
                  <a:pt x="84339" y="22731"/>
                </a:cubicBezTo>
                <a:cubicBezTo>
                  <a:pt x="81761" y="22731"/>
                  <a:pt x="79672" y="20636"/>
                  <a:pt x="79672" y="18051"/>
                </a:cubicBezTo>
                <a:lnTo>
                  <a:pt x="79672" y="4680"/>
                </a:lnTo>
                <a:cubicBezTo>
                  <a:pt x="79672" y="2095"/>
                  <a:pt x="81761" y="0"/>
                  <a:pt x="84339" y="0"/>
                </a:cubicBezTo>
                <a:close/>
                <a:moveTo>
                  <a:pt x="107316" y="0"/>
                </a:moveTo>
                <a:cubicBezTo>
                  <a:pt x="109894" y="0"/>
                  <a:pt x="111983" y="2095"/>
                  <a:pt x="111983" y="4680"/>
                </a:cubicBezTo>
                <a:lnTo>
                  <a:pt x="111983" y="18051"/>
                </a:lnTo>
                <a:cubicBezTo>
                  <a:pt x="111983" y="20636"/>
                  <a:pt x="109894" y="22731"/>
                  <a:pt x="107316" y="22731"/>
                </a:cubicBezTo>
                <a:cubicBezTo>
                  <a:pt x="104739" y="22731"/>
                  <a:pt x="102650" y="20636"/>
                  <a:pt x="102650" y="18051"/>
                </a:cubicBezTo>
                <a:lnTo>
                  <a:pt x="102650" y="4680"/>
                </a:lnTo>
                <a:cubicBezTo>
                  <a:pt x="102650" y="2095"/>
                  <a:pt x="104739" y="0"/>
                  <a:pt x="107316" y="0"/>
                </a:cubicBezTo>
                <a:close/>
              </a:path>
            </a:pathLst>
          </a:custGeom>
          <a:solidFill>
            <a:srgbClr val="1ED4DE"/>
          </a:solidFill>
          <a:ln>
            <a:noFill/>
          </a:ln>
        </p:spPr>
        <p:txBody>
          <a:bodyPr wrap="square" lIns="121868" tIns="60917" rIns="121868" bIns="60917" anchor="ctr" anchorCtr="0">
            <a:noAutofit/>
          </a:bodyPr>
          <a:lstStyle/>
          <a:p>
            <a:pPr algn="ctr" defTabSz="1218895"/>
            <a:endParaRPr sz="2399" kern="0">
              <a:solidFill>
                <a:srgbClr val="FFFFFF"/>
              </a:solidFill>
              <a:latin typeface="Arial"/>
              <a:ea typeface="Arial"/>
              <a:cs typeface="Arial"/>
              <a:sym typeface="Arial"/>
            </a:endParaRPr>
          </a:p>
        </p:txBody>
      </p:sp>
      <p:grpSp>
        <p:nvGrpSpPr>
          <p:cNvPr id="26" name="Shape 717"/>
          <p:cNvGrpSpPr/>
          <p:nvPr/>
        </p:nvGrpSpPr>
        <p:grpSpPr>
          <a:xfrm>
            <a:off x="8560868" y="2378816"/>
            <a:ext cx="3705744" cy="897784"/>
            <a:chOff x="2113657" y="4283315"/>
            <a:chExt cx="3887257" cy="673513"/>
          </a:xfrm>
        </p:grpSpPr>
        <p:sp>
          <p:nvSpPr>
            <p:cNvPr id="28" name="Shape 718"/>
            <p:cNvSpPr txBox="1"/>
            <p:nvPr/>
          </p:nvSpPr>
          <p:spPr>
            <a:xfrm>
              <a:off x="2113657" y="4495163"/>
              <a:ext cx="3887257"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a:solidFill>
                    <a:srgbClr val="595959"/>
                  </a:solidFill>
                  <a:latin typeface="Times New Roman" panose="02020603050405020304" pitchFamily="18" charset="0"/>
                  <a:ea typeface="Arial"/>
                  <a:cs typeface="Times New Roman" panose="02020603050405020304" pitchFamily="18" charset="0"/>
                </a:rPr>
                <a:t>Not applicable</a:t>
              </a:r>
              <a:endParaRPr lang="en"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29" name="Shape 719"/>
            <p:cNvSpPr txBox="1"/>
            <p:nvPr/>
          </p:nvSpPr>
          <p:spPr>
            <a:xfrm>
              <a:off x="2113658" y="4283315"/>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sym typeface="Arial"/>
                </a:rPr>
                <a:t>After sale services/ Guarantee</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grpSp>
        <p:nvGrpSpPr>
          <p:cNvPr id="31" name="Shape 720"/>
          <p:cNvGrpSpPr/>
          <p:nvPr/>
        </p:nvGrpSpPr>
        <p:grpSpPr>
          <a:xfrm>
            <a:off x="8560867" y="4261751"/>
            <a:ext cx="3627958" cy="897784"/>
            <a:chOff x="2113657" y="4283314"/>
            <a:chExt cx="3647460" cy="673513"/>
          </a:xfrm>
        </p:grpSpPr>
        <p:sp>
          <p:nvSpPr>
            <p:cNvPr id="32" name="Shape 721"/>
            <p:cNvSpPr txBox="1"/>
            <p:nvPr/>
          </p:nvSpPr>
          <p:spPr>
            <a:xfrm>
              <a:off x="2113657" y="4495162"/>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pt-BR" sz="1600" kern="0" dirty="0" smtClean="0">
                  <a:solidFill>
                    <a:srgbClr val="595959"/>
                  </a:solidFill>
                  <a:latin typeface="Times New Roman" panose="02020603050405020304" pitchFamily="18" charset="0"/>
                  <a:ea typeface="Arial"/>
                  <a:cs typeface="Times New Roman" panose="02020603050405020304" pitchFamily="18" charset="0"/>
                  <a:sym typeface="Arial"/>
                </a:rPr>
                <a:t>Local (Iran) Certificates </a:t>
              </a:r>
              <a:endParaRPr lang="pt-BR"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33" name="Shape 722"/>
            <p:cNvSpPr txBox="1"/>
            <p:nvPr/>
          </p:nvSpPr>
          <p:spPr>
            <a:xfrm>
              <a:off x="2113658" y="4283314"/>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sym typeface="Arial"/>
                </a:rPr>
                <a:t>Standards and legally certificates:</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34" name="Shape 450"/>
          <p:cNvSpPr/>
          <p:nvPr/>
        </p:nvSpPr>
        <p:spPr>
          <a:xfrm>
            <a:off x="8841213" y="3657600"/>
            <a:ext cx="590697" cy="565118"/>
          </a:xfrm>
          <a:custGeom>
            <a:avLst/>
            <a:gdLst/>
            <a:ahLst/>
            <a:cxnLst/>
            <a:rect l="0" t="0" r="0" b="0"/>
            <a:pathLst>
              <a:path w="120000" h="120000" extrusionOk="0">
                <a:moveTo>
                  <a:pt x="65274" y="39473"/>
                </a:moveTo>
                <a:cubicBezTo>
                  <a:pt x="53599" y="36371"/>
                  <a:pt x="41599" y="43242"/>
                  <a:pt x="38470" y="54820"/>
                </a:cubicBezTo>
                <a:cubicBezTo>
                  <a:pt x="35342" y="66398"/>
                  <a:pt x="42270" y="78299"/>
                  <a:pt x="53945" y="81402"/>
                </a:cubicBezTo>
                <a:cubicBezTo>
                  <a:pt x="65620" y="84504"/>
                  <a:pt x="77621" y="77633"/>
                  <a:pt x="80749" y="66055"/>
                </a:cubicBezTo>
                <a:cubicBezTo>
                  <a:pt x="83877" y="54477"/>
                  <a:pt x="76949" y="42576"/>
                  <a:pt x="65274" y="39473"/>
                </a:cubicBezTo>
                <a:close/>
                <a:moveTo>
                  <a:pt x="69168" y="25060"/>
                </a:moveTo>
                <a:cubicBezTo>
                  <a:pt x="88870" y="30296"/>
                  <a:pt x="100561" y="50379"/>
                  <a:pt x="95282" y="69917"/>
                </a:cubicBezTo>
                <a:cubicBezTo>
                  <a:pt x="90003" y="89455"/>
                  <a:pt x="69753" y="101050"/>
                  <a:pt x="50051" y="95815"/>
                </a:cubicBezTo>
                <a:cubicBezTo>
                  <a:pt x="30350" y="90579"/>
                  <a:pt x="18658" y="70496"/>
                  <a:pt x="23937" y="50958"/>
                </a:cubicBezTo>
                <a:cubicBezTo>
                  <a:pt x="29216" y="31420"/>
                  <a:pt x="49467" y="19825"/>
                  <a:pt x="69168" y="25060"/>
                </a:cubicBezTo>
                <a:close/>
                <a:moveTo>
                  <a:pt x="70584" y="19819"/>
                </a:moveTo>
                <a:cubicBezTo>
                  <a:pt x="47964" y="13808"/>
                  <a:pt x="24713" y="27121"/>
                  <a:pt x="18652" y="49554"/>
                </a:cubicBezTo>
                <a:cubicBezTo>
                  <a:pt x="12591" y="71987"/>
                  <a:pt x="26015" y="95045"/>
                  <a:pt x="48635" y="101056"/>
                </a:cubicBezTo>
                <a:cubicBezTo>
                  <a:pt x="71255" y="107067"/>
                  <a:pt x="94506" y="93754"/>
                  <a:pt x="100567" y="71321"/>
                </a:cubicBezTo>
                <a:cubicBezTo>
                  <a:pt x="106628" y="48888"/>
                  <a:pt x="93204" y="25830"/>
                  <a:pt x="70584" y="19819"/>
                </a:cubicBezTo>
                <a:close/>
                <a:moveTo>
                  <a:pt x="120000" y="28418"/>
                </a:moveTo>
                <a:lnTo>
                  <a:pt x="119819" y="29085"/>
                </a:lnTo>
                <a:lnTo>
                  <a:pt x="119636" y="28804"/>
                </a:lnTo>
                <a:close/>
                <a:moveTo>
                  <a:pt x="84120" y="4683"/>
                </a:moveTo>
                <a:lnTo>
                  <a:pt x="83867" y="19572"/>
                </a:lnTo>
                <a:lnTo>
                  <a:pt x="83406" y="19449"/>
                </a:lnTo>
                <a:cubicBezTo>
                  <a:pt x="87163" y="21546"/>
                  <a:pt x="90559" y="24117"/>
                  <a:pt x="93431" y="27166"/>
                </a:cubicBezTo>
                <a:lnTo>
                  <a:pt x="106796" y="23870"/>
                </a:lnTo>
                <a:lnTo>
                  <a:pt x="115363" y="39849"/>
                </a:lnTo>
                <a:lnTo>
                  <a:pt x="105840" y="48364"/>
                </a:lnTo>
                <a:cubicBezTo>
                  <a:pt x="107034" y="52676"/>
                  <a:pt x="107596" y="57191"/>
                  <a:pt x="107394" y="61781"/>
                </a:cubicBezTo>
                <a:lnTo>
                  <a:pt x="119289" y="68330"/>
                </a:lnTo>
                <a:lnTo>
                  <a:pt x="114566" y="85810"/>
                </a:lnTo>
                <a:lnTo>
                  <a:pt x="100132" y="85570"/>
                </a:lnTo>
                <a:cubicBezTo>
                  <a:pt x="98307" y="88594"/>
                  <a:pt x="96096" y="91321"/>
                  <a:pt x="93619" y="93756"/>
                </a:cubicBezTo>
                <a:lnTo>
                  <a:pt x="98359" y="106025"/>
                </a:lnTo>
                <a:lnTo>
                  <a:pt x="83411" y="116405"/>
                </a:lnTo>
                <a:lnTo>
                  <a:pt x="72073" y="106643"/>
                </a:lnTo>
                <a:lnTo>
                  <a:pt x="73453" y="105685"/>
                </a:lnTo>
                <a:cubicBezTo>
                  <a:pt x="69110" y="107079"/>
                  <a:pt x="64517" y="107749"/>
                  <a:pt x="59835" y="107723"/>
                </a:cubicBezTo>
                <a:lnTo>
                  <a:pt x="52963" y="119999"/>
                </a:lnTo>
                <a:lnTo>
                  <a:pt x="35336" y="115316"/>
                </a:lnTo>
                <a:lnTo>
                  <a:pt x="35574" y="101277"/>
                </a:lnTo>
                <a:cubicBezTo>
                  <a:pt x="31839" y="99165"/>
                  <a:pt x="28466" y="96583"/>
                  <a:pt x="25614" y="93529"/>
                </a:cubicBezTo>
                <a:lnTo>
                  <a:pt x="25843" y="94015"/>
                </a:lnTo>
                <a:lnTo>
                  <a:pt x="11102" y="96847"/>
                </a:lnTo>
                <a:lnTo>
                  <a:pt x="3390" y="80445"/>
                </a:lnTo>
                <a:lnTo>
                  <a:pt x="13359" y="72429"/>
                </a:lnTo>
                <a:cubicBezTo>
                  <a:pt x="12295" y="68561"/>
                  <a:pt x="11739" y="64530"/>
                  <a:pt x="11738" y="60428"/>
                </a:cubicBezTo>
                <a:lnTo>
                  <a:pt x="0" y="53965"/>
                </a:lnTo>
                <a:lnTo>
                  <a:pt x="4723" y="36484"/>
                </a:lnTo>
                <a:lnTo>
                  <a:pt x="18174" y="36709"/>
                </a:lnTo>
                <a:cubicBezTo>
                  <a:pt x="19999" y="33515"/>
                  <a:pt x="22203" y="30603"/>
                  <a:pt x="24696" y="27997"/>
                </a:cubicBezTo>
                <a:lnTo>
                  <a:pt x="20190" y="14215"/>
                </a:lnTo>
                <a:lnTo>
                  <a:pt x="35666" y="4625"/>
                </a:lnTo>
                <a:lnTo>
                  <a:pt x="46473" y="14962"/>
                </a:lnTo>
                <a:lnTo>
                  <a:pt x="46365" y="15030"/>
                </a:lnTo>
                <a:cubicBezTo>
                  <a:pt x="50613" y="13704"/>
                  <a:pt x="55098" y="13091"/>
                  <a:pt x="59667" y="13141"/>
                </a:cubicBezTo>
                <a:lnTo>
                  <a:pt x="59206" y="13018"/>
                </a:lnTo>
                <a:lnTo>
                  <a:pt x="66493" y="0"/>
                </a:lnTo>
                <a:close/>
              </a:path>
            </a:pathLst>
          </a:custGeom>
          <a:solidFill>
            <a:srgbClr val="E62949"/>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Tree>
    <p:extLst>
      <p:ext uri="{BB962C8B-B14F-4D97-AF65-F5344CB8AC3E}">
        <p14:creationId xmlns:p14="http://schemas.microsoft.com/office/powerpoint/2010/main" val="2306776100"/>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704"/>
        <p:cNvGrpSpPr/>
        <p:nvPr/>
      </p:nvGrpSpPr>
      <p:grpSpPr>
        <a:xfrm>
          <a:off x="0" y="0"/>
          <a:ext cx="0" cy="0"/>
          <a:chOff x="0" y="0"/>
          <a:chExt cx="0" cy="0"/>
        </a:xfrm>
      </p:grpSpPr>
      <p:pic>
        <p:nvPicPr>
          <p:cNvPr id="25" name="Picture 24" descr="http://www.herbemarket.com/image/cache/Product/zardband/Thyme%20Spray%20ZB-500x500.png"/>
          <p:cNvPicPr/>
          <p:nvPr/>
        </p:nvPicPr>
        <p:blipFill>
          <a:blip r:embed="rId3">
            <a:extLst>
              <a:ext uri="{28A0092B-C50C-407E-A947-70E740481C1C}">
                <a14:useLocalDpi xmlns:a14="http://schemas.microsoft.com/office/drawing/2010/main" val="0"/>
              </a:ext>
            </a:extLst>
          </a:blip>
          <a:srcRect/>
          <a:stretch>
            <a:fillRect/>
          </a:stretch>
        </p:blipFill>
        <p:spPr bwMode="auto">
          <a:xfrm>
            <a:off x="3131888" y="1250970"/>
            <a:ext cx="6543924" cy="5433252"/>
          </a:xfrm>
          <a:prstGeom prst="rect">
            <a:avLst/>
          </a:prstGeom>
          <a:noFill/>
          <a:ln>
            <a:noFill/>
          </a:ln>
        </p:spPr>
      </p:pic>
      <p:sp>
        <p:nvSpPr>
          <p:cNvPr id="707" name="Shape 707"/>
          <p:cNvSpPr txBox="1"/>
          <p:nvPr/>
        </p:nvSpPr>
        <p:spPr>
          <a:xfrm>
            <a:off x="455612" y="3323836"/>
            <a:ext cx="3962400" cy="3076964"/>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kern="0" dirty="0">
                <a:solidFill>
                  <a:srgbClr val="3F3F3F"/>
                </a:solidFill>
                <a:latin typeface="Times New Roman" panose="02020603050405020304" pitchFamily="18" charset="0"/>
                <a:ea typeface="Arial"/>
                <a:cs typeface="Times New Roman" panose="02020603050405020304" pitchFamily="18" charset="0"/>
                <a:sym typeface="Arial"/>
              </a:rPr>
              <a:t>Indications: Anti-</a:t>
            </a:r>
            <a:r>
              <a:rPr lang="en-US" kern="0" dirty="0" err="1">
                <a:solidFill>
                  <a:srgbClr val="3F3F3F"/>
                </a:solidFill>
                <a:latin typeface="Times New Roman" panose="02020603050405020304" pitchFamily="18" charset="0"/>
                <a:ea typeface="Arial"/>
                <a:cs typeface="Times New Roman" panose="02020603050405020304" pitchFamily="18" charset="0"/>
                <a:sym typeface="Arial"/>
              </a:rPr>
              <a:t>aphthous</a:t>
            </a:r>
            <a:endParaRPr lang="en-US" kern="0" dirty="0">
              <a:solidFill>
                <a:srgbClr val="3F3F3F"/>
              </a:solidFill>
              <a:latin typeface="Times New Roman" panose="02020603050405020304" pitchFamily="18" charset="0"/>
              <a:ea typeface="Arial"/>
              <a:cs typeface="Times New Roman" panose="02020603050405020304" pitchFamily="18" charset="0"/>
              <a:sym typeface="Arial"/>
            </a:endParaRPr>
          </a:p>
          <a:p>
            <a:pPr marL="285750" indent="-285750" defTabSz="1218895">
              <a:buFont typeface="Arial" panose="020B0604020202020204" pitchFamily="34" charset="0"/>
              <a:buChar char="•"/>
            </a:pPr>
            <a:r>
              <a:rPr lang="en-US" kern="0" dirty="0">
                <a:solidFill>
                  <a:srgbClr val="3F3F3F"/>
                </a:solidFill>
                <a:latin typeface="Times New Roman" panose="02020603050405020304" pitchFamily="18" charset="0"/>
                <a:ea typeface="Arial"/>
                <a:cs typeface="Times New Roman" panose="02020603050405020304" pitchFamily="18" charset="0"/>
                <a:sym typeface="Arial"/>
              </a:rPr>
              <a:t>Dosage form and packaging:  Spray - 50 ml</a:t>
            </a:r>
          </a:p>
          <a:p>
            <a:pPr marL="285750" indent="-285750" defTabSz="1218895">
              <a:buFont typeface="Arial" panose="020B0604020202020204" pitchFamily="34" charset="0"/>
              <a:buChar char="•"/>
            </a:pPr>
            <a:r>
              <a:rPr lang="en-US" kern="0" dirty="0">
                <a:solidFill>
                  <a:srgbClr val="3F3F3F"/>
                </a:solidFill>
                <a:latin typeface="Times New Roman" panose="02020603050405020304" pitchFamily="18" charset="0"/>
                <a:ea typeface="Arial"/>
                <a:cs typeface="Times New Roman" panose="02020603050405020304" pitchFamily="18" charset="0"/>
                <a:sym typeface="Arial"/>
              </a:rPr>
              <a:t>Composition: Thymus vulgaris</a:t>
            </a:r>
          </a:p>
          <a:p>
            <a:pPr marL="285750" indent="-285750" defTabSz="1218895">
              <a:buFont typeface="Arial" panose="020B0604020202020204" pitchFamily="34" charset="0"/>
              <a:buChar char="•"/>
            </a:pPr>
            <a:r>
              <a:rPr lang="en-US" kern="0" dirty="0">
                <a:solidFill>
                  <a:srgbClr val="3F3F3F"/>
                </a:solidFill>
                <a:latin typeface="Times New Roman" panose="02020603050405020304" pitchFamily="18" charset="0"/>
                <a:ea typeface="Arial"/>
                <a:cs typeface="Times New Roman" panose="02020603050405020304" pitchFamily="18" charset="0"/>
                <a:sym typeface="Arial"/>
              </a:rPr>
              <a:t>Administration and Dosage: Spray in the mouth several times a day.</a:t>
            </a:r>
          </a:p>
          <a:p>
            <a:pPr marL="285750" indent="-285750" defTabSz="1218895">
              <a:buFont typeface="Arial" panose="020B0604020202020204" pitchFamily="34" charset="0"/>
              <a:buChar char="•"/>
            </a:pPr>
            <a:r>
              <a:rPr lang="en-US" kern="0" dirty="0">
                <a:solidFill>
                  <a:srgbClr val="3F3F3F"/>
                </a:solidFill>
                <a:latin typeface="Times New Roman" panose="02020603050405020304" pitchFamily="18" charset="0"/>
                <a:ea typeface="Arial"/>
                <a:cs typeface="Times New Roman" panose="02020603050405020304" pitchFamily="18" charset="0"/>
                <a:sym typeface="Arial"/>
              </a:rPr>
              <a:t>Use of this extract is recommended to complete resolution of symptoms</a:t>
            </a:r>
          </a:p>
          <a:p>
            <a:pPr defTabSz="1218895"/>
            <a:endParaRPr lang="en-US" sz="1550" kern="0" dirty="0">
              <a:solidFill>
                <a:srgbClr val="3F3F3F"/>
              </a:solidFill>
              <a:ea typeface="Arial"/>
              <a:cs typeface="Arial"/>
              <a:sym typeface="Arial"/>
            </a:endParaRPr>
          </a:p>
        </p:txBody>
      </p:sp>
      <p:sp>
        <p:nvSpPr>
          <p:cNvPr id="708" name="Shape 708"/>
          <p:cNvSpPr txBox="1"/>
          <p:nvPr/>
        </p:nvSpPr>
        <p:spPr>
          <a:xfrm>
            <a:off x="531812" y="2362259"/>
            <a:ext cx="4038600" cy="533341"/>
          </a:xfrm>
          <a:prstGeom prst="rect">
            <a:avLst/>
          </a:prstGeom>
          <a:noFill/>
          <a:ln>
            <a:noFill/>
          </a:ln>
        </p:spPr>
        <p:txBody>
          <a:bodyPr wrap="square" lIns="121868" tIns="60917" rIns="121868" bIns="60917" anchor="t" anchorCtr="0">
            <a:noAutofit/>
          </a:bodyPr>
          <a:lstStyle/>
          <a:p>
            <a:pPr defTabSz="1218895"/>
            <a:r>
              <a:rPr lang="en-US" sz="2400" b="1" kern="0" dirty="0">
                <a:solidFill>
                  <a:srgbClr val="3F3F3F"/>
                </a:solidFill>
                <a:ea typeface="Arial"/>
                <a:cs typeface="Arial"/>
              </a:rPr>
              <a:t>THYME ESSENTIAL OIL SPRAY</a:t>
            </a:r>
            <a:endParaRPr lang="en" sz="2400" b="1" kern="0" dirty="0">
              <a:solidFill>
                <a:srgbClr val="3F3F3F"/>
              </a:solidFill>
              <a:ea typeface="Arial"/>
              <a:cs typeface="Arial"/>
              <a:sym typeface="Arial"/>
            </a:endParaRPr>
          </a:p>
        </p:txBody>
      </p:sp>
      <p:grpSp>
        <p:nvGrpSpPr>
          <p:cNvPr id="711" name="Shape 711"/>
          <p:cNvGrpSpPr/>
          <p:nvPr/>
        </p:nvGrpSpPr>
        <p:grpSpPr>
          <a:xfrm>
            <a:off x="8560868" y="832749"/>
            <a:ext cx="3400944" cy="897785"/>
            <a:chOff x="2113657" y="4283314"/>
            <a:chExt cx="3647460" cy="673514"/>
          </a:xfrm>
        </p:grpSpPr>
        <p:sp>
          <p:nvSpPr>
            <p:cNvPr id="712" name="Shape 712"/>
            <p:cNvSpPr txBox="1"/>
            <p:nvPr/>
          </p:nvSpPr>
          <p:spPr>
            <a:xfrm>
              <a:off x="2113657" y="4495163"/>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20000 </a:t>
              </a: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Packages (</a:t>
              </a: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Per </a:t>
              </a: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35 Days)</a:t>
              </a:r>
              <a:endParaRPr lang="en"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713" name="Shape 713"/>
            <p:cNvSpPr txBox="1"/>
            <p:nvPr/>
          </p:nvSpPr>
          <p:spPr>
            <a:xfrm>
              <a:off x="2113658" y="4283314"/>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rPr>
                <a:t>Production capacity</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30" name="Shape 451"/>
          <p:cNvSpPr/>
          <p:nvPr/>
        </p:nvSpPr>
        <p:spPr>
          <a:xfrm rot="1795255">
            <a:off x="8958484" y="273676"/>
            <a:ext cx="356158" cy="656509"/>
          </a:xfrm>
          <a:custGeom>
            <a:avLst/>
            <a:gdLst/>
            <a:ahLst/>
            <a:cxnLst/>
            <a:rect l="0" t="0" r="0" b="0"/>
            <a:pathLst>
              <a:path w="120000" h="120000" extrusionOk="0">
                <a:moveTo>
                  <a:pt x="60041" y="0"/>
                </a:moveTo>
                <a:cubicBezTo>
                  <a:pt x="68312" y="142"/>
                  <a:pt x="77049" y="3617"/>
                  <a:pt x="77802" y="9249"/>
                </a:cubicBezTo>
                <a:cubicBezTo>
                  <a:pt x="79731" y="16341"/>
                  <a:pt x="68983" y="18083"/>
                  <a:pt x="72034" y="26607"/>
                </a:cubicBezTo>
                <a:lnTo>
                  <a:pt x="120000" y="26607"/>
                </a:lnTo>
                <a:lnTo>
                  <a:pt x="120000" y="53320"/>
                </a:lnTo>
                <a:cubicBezTo>
                  <a:pt x="105180" y="54850"/>
                  <a:pt x="101982" y="49006"/>
                  <a:pt x="89415" y="50069"/>
                </a:cubicBezTo>
                <a:cubicBezTo>
                  <a:pt x="79319" y="50489"/>
                  <a:pt x="73089" y="55363"/>
                  <a:pt x="72833" y="59977"/>
                </a:cubicBezTo>
                <a:cubicBezTo>
                  <a:pt x="73004" y="64029"/>
                  <a:pt x="79442" y="70012"/>
                  <a:pt x="91464" y="70060"/>
                </a:cubicBezTo>
                <a:cubicBezTo>
                  <a:pt x="106013" y="69226"/>
                  <a:pt x="103877" y="65247"/>
                  <a:pt x="120000" y="65606"/>
                </a:cubicBezTo>
                <a:lnTo>
                  <a:pt x="120000" y="93541"/>
                </a:lnTo>
                <a:lnTo>
                  <a:pt x="70059" y="93541"/>
                </a:lnTo>
                <a:cubicBezTo>
                  <a:pt x="69329" y="102697"/>
                  <a:pt x="76533" y="101447"/>
                  <a:pt x="78036" y="109608"/>
                </a:cubicBezTo>
                <a:cubicBezTo>
                  <a:pt x="77950" y="116314"/>
                  <a:pt x="67224" y="119904"/>
                  <a:pt x="59959" y="120000"/>
                </a:cubicBezTo>
                <a:cubicBezTo>
                  <a:pt x="51687" y="119857"/>
                  <a:pt x="42950" y="116382"/>
                  <a:pt x="42197" y="110750"/>
                </a:cubicBezTo>
                <a:cubicBezTo>
                  <a:pt x="40279" y="103699"/>
                  <a:pt x="50892" y="101936"/>
                  <a:pt x="47995" y="93541"/>
                </a:cubicBezTo>
                <a:lnTo>
                  <a:pt x="0" y="93541"/>
                </a:lnTo>
                <a:lnTo>
                  <a:pt x="0" y="66075"/>
                </a:lnTo>
                <a:cubicBezTo>
                  <a:pt x="15368" y="64341"/>
                  <a:pt x="18478" y="70364"/>
                  <a:pt x="31219" y="69286"/>
                </a:cubicBezTo>
                <a:cubicBezTo>
                  <a:pt x="41315" y="68866"/>
                  <a:pt x="47545" y="63992"/>
                  <a:pt x="47801" y="59379"/>
                </a:cubicBezTo>
                <a:cubicBezTo>
                  <a:pt x="47631" y="55326"/>
                  <a:pt x="41193" y="49343"/>
                  <a:pt x="29171" y="49296"/>
                </a:cubicBezTo>
                <a:cubicBezTo>
                  <a:pt x="14433" y="50140"/>
                  <a:pt x="16816" y="54212"/>
                  <a:pt x="0" y="53739"/>
                </a:cubicBezTo>
                <a:lnTo>
                  <a:pt x="0" y="26607"/>
                </a:lnTo>
                <a:lnTo>
                  <a:pt x="49932" y="26607"/>
                </a:lnTo>
                <a:cubicBezTo>
                  <a:pt x="50748" y="17288"/>
                  <a:pt x="43474" y="18596"/>
                  <a:pt x="41963" y="10391"/>
                </a:cubicBezTo>
                <a:cubicBezTo>
                  <a:pt x="42049" y="3685"/>
                  <a:pt x="52775" y="95"/>
                  <a:pt x="60041" y="0"/>
                </a:cubicBezTo>
                <a:close/>
              </a:path>
            </a:pathLst>
          </a:custGeom>
          <a:solidFill>
            <a:srgbClr val="F4BD2D"/>
          </a:solidFill>
          <a:ln>
            <a:noFill/>
          </a:ln>
          <a:scene3d>
            <a:camera prst="orthographicFront">
              <a:rot lat="0" lon="0" rev="7200000"/>
            </a:camera>
            <a:lightRig rig="threePt" dir="t"/>
          </a:scene3d>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grpSp>
        <p:nvGrpSpPr>
          <p:cNvPr id="19" name="Shape 717"/>
          <p:cNvGrpSpPr/>
          <p:nvPr/>
        </p:nvGrpSpPr>
        <p:grpSpPr>
          <a:xfrm>
            <a:off x="8560868" y="6013117"/>
            <a:ext cx="3253608" cy="897784"/>
            <a:chOff x="2113657" y="4283315"/>
            <a:chExt cx="3647460" cy="673513"/>
          </a:xfrm>
        </p:grpSpPr>
        <p:sp>
          <p:nvSpPr>
            <p:cNvPr id="21" name="Shape 718"/>
            <p:cNvSpPr txBox="1"/>
            <p:nvPr/>
          </p:nvSpPr>
          <p:spPr>
            <a:xfrm>
              <a:off x="2113657" y="4495163"/>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 </a:t>
              </a:r>
              <a:r>
                <a:rPr lang="fa-IR" sz="1600" kern="0" dirty="0" smtClean="0">
                  <a:solidFill>
                    <a:srgbClr val="595959"/>
                  </a:solidFill>
                  <a:latin typeface="Times New Roman" panose="02020603050405020304" pitchFamily="18" charset="0"/>
                  <a:ea typeface="Arial"/>
                  <a:cs typeface="Times New Roman" panose="02020603050405020304" pitchFamily="18" charset="0"/>
                  <a:sym typeface="Arial"/>
                </a:rPr>
                <a:t>2</a:t>
              </a: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.2</a:t>
              </a:r>
              <a:r>
                <a:rPr lang="fa-IR" sz="1600" kern="0" dirty="0" smtClean="0">
                  <a:solidFill>
                    <a:srgbClr val="595959"/>
                  </a:solidFill>
                  <a:latin typeface="Times New Roman" panose="02020603050405020304" pitchFamily="18" charset="0"/>
                  <a:ea typeface="Arial"/>
                  <a:cs typeface="Times New Roman" panose="02020603050405020304" pitchFamily="18" charset="0"/>
                  <a:sym typeface="Arial"/>
                </a:rPr>
                <a:t>8</a:t>
              </a: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 USD</a:t>
              </a:r>
            </a:p>
          </p:txBody>
        </p:sp>
        <p:sp>
          <p:nvSpPr>
            <p:cNvPr id="22" name="Shape 719"/>
            <p:cNvSpPr txBox="1"/>
            <p:nvPr/>
          </p:nvSpPr>
          <p:spPr>
            <a:xfrm>
              <a:off x="2113658" y="4283315"/>
              <a:ext cx="3647459" cy="276999"/>
            </a:xfrm>
            <a:prstGeom prst="rect">
              <a:avLst/>
            </a:prstGeom>
            <a:noFill/>
            <a:ln>
              <a:noFill/>
            </a:ln>
          </p:spPr>
          <p:txBody>
            <a:bodyPr wrap="square" lIns="121868" tIns="60917" rIns="121868" bIns="60917" anchor="t" anchorCtr="0">
              <a:noAutofit/>
            </a:bodyPr>
            <a:lstStyle/>
            <a:p>
              <a:pPr defTabSz="1218895"/>
              <a:r>
                <a:rPr lang="en-US" b="1" kern="0" dirty="0" smtClean="0">
                  <a:solidFill>
                    <a:srgbClr val="595959"/>
                  </a:solidFill>
                  <a:latin typeface="Times New Roman" panose="02020603050405020304" pitchFamily="18" charset="0"/>
                  <a:ea typeface="Arial"/>
                  <a:cs typeface="Times New Roman" panose="02020603050405020304" pitchFamily="18" charset="0"/>
                  <a:sym typeface="Arial"/>
                </a:rPr>
                <a:t>Sales’ Price</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24" name="Shape 974"/>
          <p:cNvSpPr/>
          <p:nvPr/>
        </p:nvSpPr>
        <p:spPr>
          <a:xfrm rot="10800000">
            <a:off x="8959685" y="5491253"/>
            <a:ext cx="353751" cy="528546"/>
          </a:xfrm>
          <a:custGeom>
            <a:avLst/>
            <a:gdLst/>
            <a:ahLst/>
            <a:cxnLst/>
            <a:rect l="0" t="0" r="0" b="0"/>
            <a:pathLst>
              <a:path w="120000" h="120000" extrusionOk="0">
                <a:moveTo>
                  <a:pt x="51597" y="50921"/>
                </a:moveTo>
                <a:lnTo>
                  <a:pt x="51597" y="19698"/>
                </a:lnTo>
                <a:cubicBezTo>
                  <a:pt x="47669" y="20191"/>
                  <a:pt x="43916" y="21082"/>
                  <a:pt x="40531" y="22332"/>
                </a:cubicBezTo>
                <a:cubicBezTo>
                  <a:pt x="30598" y="26001"/>
                  <a:pt x="25457" y="32166"/>
                  <a:pt x="27169" y="38355"/>
                </a:cubicBezTo>
                <a:cubicBezTo>
                  <a:pt x="29239" y="46431"/>
                  <a:pt x="39005" y="49155"/>
                  <a:pt x="51597" y="50921"/>
                </a:cubicBezTo>
                <a:close/>
                <a:moveTo>
                  <a:pt x="67852" y="100379"/>
                </a:moveTo>
                <a:cubicBezTo>
                  <a:pt x="71963" y="99887"/>
                  <a:pt x="75901" y="98973"/>
                  <a:pt x="79437" y="97667"/>
                </a:cubicBezTo>
                <a:cubicBezTo>
                  <a:pt x="89370" y="93998"/>
                  <a:pt x="94511" y="87833"/>
                  <a:pt x="92799" y="81644"/>
                </a:cubicBezTo>
                <a:cubicBezTo>
                  <a:pt x="89506" y="73388"/>
                  <a:pt x="79840" y="69732"/>
                  <a:pt x="67852" y="67361"/>
                </a:cubicBezTo>
                <a:close/>
                <a:moveTo>
                  <a:pt x="67852" y="120000"/>
                </a:moveTo>
                <a:lnTo>
                  <a:pt x="51597" y="120000"/>
                </a:lnTo>
                <a:lnTo>
                  <a:pt x="51597" y="114256"/>
                </a:lnTo>
                <a:cubicBezTo>
                  <a:pt x="45417" y="113829"/>
                  <a:pt x="39328" y="112890"/>
                  <a:pt x="33554" y="111448"/>
                </a:cubicBezTo>
                <a:cubicBezTo>
                  <a:pt x="13606" y="106463"/>
                  <a:pt x="696" y="96271"/>
                  <a:pt x="0" y="84958"/>
                </a:cubicBezTo>
                <a:lnTo>
                  <a:pt x="26861" y="84529"/>
                </a:lnTo>
                <a:cubicBezTo>
                  <a:pt x="27245" y="90776"/>
                  <a:pt x="34374" y="96404"/>
                  <a:pt x="45389" y="99156"/>
                </a:cubicBezTo>
                <a:cubicBezTo>
                  <a:pt x="47394" y="99657"/>
                  <a:pt x="49467" y="100048"/>
                  <a:pt x="51597" y="100293"/>
                </a:cubicBezTo>
                <a:lnTo>
                  <a:pt x="51597" y="64682"/>
                </a:lnTo>
                <a:cubicBezTo>
                  <a:pt x="30368" y="61567"/>
                  <a:pt x="7690" y="58004"/>
                  <a:pt x="556" y="40045"/>
                </a:cubicBezTo>
                <a:cubicBezTo>
                  <a:pt x="-2422" y="28913"/>
                  <a:pt x="6883" y="17850"/>
                  <a:pt x="24755" y="11249"/>
                </a:cubicBezTo>
                <a:cubicBezTo>
                  <a:pt x="32832" y="8265"/>
                  <a:pt x="42066" y="6412"/>
                  <a:pt x="51597" y="5737"/>
                </a:cubicBezTo>
                <a:lnTo>
                  <a:pt x="51597" y="0"/>
                </a:lnTo>
                <a:lnTo>
                  <a:pt x="67852" y="0"/>
                </a:lnTo>
                <a:lnTo>
                  <a:pt x="67852" y="5703"/>
                </a:lnTo>
                <a:cubicBezTo>
                  <a:pt x="74209" y="6118"/>
                  <a:pt x="80479" y="7068"/>
                  <a:pt x="86414" y="8551"/>
                </a:cubicBezTo>
                <a:cubicBezTo>
                  <a:pt x="106363" y="13536"/>
                  <a:pt x="119273" y="23728"/>
                  <a:pt x="119969" y="35041"/>
                </a:cubicBezTo>
                <a:lnTo>
                  <a:pt x="93108" y="35470"/>
                </a:lnTo>
                <a:cubicBezTo>
                  <a:pt x="92723" y="29223"/>
                  <a:pt x="85594" y="23595"/>
                  <a:pt x="74579" y="20843"/>
                </a:cubicBezTo>
                <a:cubicBezTo>
                  <a:pt x="72410" y="20301"/>
                  <a:pt x="70160" y="19888"/>
                  <a:pt x="67852" y="19639"/>
                </a:cubicBezTo>
                <a:lnTo>
                  <a:pt x="67852" y="52969"/>
                </a:lnTo>
                <a:cubicBezTo>
                  <a:pt x="88284" y="55535"/>
                  <a:pt x="110482" y="59921"/>
                  <a:pt x="119411" y="79734"/>
                </a:cubicBezTo>
                <a:cubicBezTo>
                  <a:pt x="122511" y="90942"/>
                  <a:pt x="113201" y="102106"/>
                  <a:pt x="95213" y="108750"/>
                </a:cubicBezTo>
                <a:cubicBezTo>
                  <a:pt x="86990" y="111788"/>
                  <a:pt x="77568" y="113654"/>
                  <a:pt x="67852" y="114293"/>
                </a:cubicBezTo>
                <a:close/>
              </a:path>
            </a:pathLst>
          </a:custGeom>
          <a:solidFill>
            <a:schemeClr val="accent3">
              <a:lumMod val="75000"/>
            </a:schemeClr>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dk1"/>
              </a:solidFill>
              <a:latin typeface="Arial"/>
              <a:ea typeface="Arial"/>
              <a:cs typeface="Arial"/>
              <a:sym typeface="Arial"/>
            </a:endParaRPr>
          </a:p>
        </p:txBody>
      </p:sp>
      <p:pic>
        <p:nvPicPr>
          <p:cNvPr id="4" name="Picture 3"/>
          <p:cNvPicPr>
            <a:picLocks noChangeAspect="1"/>
          </p:cNvPicPr>
          <p:nvPr/>
        </p:nvPicPr>
        <p:blipFill rotWithShape="1">
          <a:blip r:embed="rId4" cstate="print">
            <a:extLst>
              <a:ext uri="{28A0092B-C50C-407E-A947-70E740481C1C}">
                <a14:useLocalDpi xmlns:a14="http://schemas.microsoft.com/office/drawing/2010/main" val="0"/>
              </a:ext>
            </a:extLst>
          </a:blip>
          <a:srcRect l="19782" t="22857" r="18776" b="22857"/>
          <a:stretch/>
        </p:blipFill>
        <p:spPr>
          <a:xfrm>
            <a:off x="836612" y="422136"/>
            <a:ext cx="2209800" cy="1376597"/>
          </a:xfrm>
          <a:prstGeom prst="rect">
            <a:avLst/>
          </a:prstGeom>
        </p:spPr>
      </p:pic>
      <p:sp>
        <p:nvSpPr>
          <p:cNvPr id="23" name="Shape 715"/>
          <p:cNvSpPr/>
          <p:nvPr/>
        </p:nvSpPr>
        <p:spPr>
          <a:xfrm>
            <a:off x="8913812" y="1882516"/>
            <a:ext cx="445583" cy="444279"/>
          </a:xfrm>
          <a:custGeom>
            <a:avLst/>
            <a:gdLst/>
            <a:ahLst/>
            <a:cxnLst/>
            <a:rect l="0" t="0" r="0" b="0"/>
            <a:pathLst>
              <a:path w="120000" h="120000" extrusionOk="0">
                <a:moveTo>
                  <a:pt x="26666" y="100217"/>
                </a:moveTo>
                <a:cubicBezTo>
                  <a:pt x="25193" y="100217"/>
                  <a:pt x="24000" y="101415"/>
                  <a:pt x="24000" y="102892"/>
                </a:cubicBezTo>
                <a:cubicBezTo>
                  <a:pt x="24000" y="104369"/>
                  <a:pt x="25193" y="105566"/>
                  <a:pt x="26666" y="105566"/>
                </a:cubicBezTo>
                <a:lnTo>
                  <a:pt x="93333" y="105566"/>
                </a:lnTo>
                <a:cubicBezTo>
                  <a:pt x="94806" y="105566"/>
                  <a:pt x="96000" y="104369"/>
                  <a:pt x="96000" y="102892"/>
                </a:cubicBezTo>
                <a:cubicBezTo>
                  <a:pt x="96000" y="101415"/>
                  <a:pt x="94806" y="100217"/>
                  <a:pt x="93333" y="100217"/>
                </a:cubicBezTo>
                <a:close/>
                <a:moveTo>
                  <a:pt x="26666" y="87913"/>
                </a:moveTo>
                <a:cubicBezTo>
                  <a:pt x="25193" y="87913"/>
                  <a:pt x="24000" y="89111"/>
                  <a:pt x="24000" y="90588"/>
                </a:cubicBezTo>
                <a:cubicBezTo>
                  <a:pt x="24000" y="92065"/>
                  <a:pt x="25193" y="93262"/>
                  <a:pt x="26666" y="93262"/>
                </a:cubicBezTo>
                <a:lnTo>
                  <a:pt x="93333" y="93262"/>
                </a:lnTo>
                <a:cubicBezTo>
                  <a:pt x="94806" y="93262"/>
                  <a:pt x="96000" y="92065"/>
                  <a:pt x="96000" y="90588"/>
                </a:cubicBezTo>
                <a:cubicBezTo>
                  <a:pt x="96000" y="89111"/>
                  <a:pt x="94806" y="87913"/>
                  <a:pt x="93333" y="87913"/>
                </a:cubicBezTo>
                <a:close/>
                <a:moveTo>
                  <a:pt x="26666" y="75609"/>
                </a:moveTo>
                <a:cubicBezTo>
                  <a:pt x="25193" y="75609"/>
                  <a:pt x="24000" y="76806"/>
                  <a:pt x="24000" y="78284"/>
                </a:cubicBezTo>
                <a:cubicBezTo>
                  <a:pt x="24000" y="79761"/>
                  <a:pt x="25193" y="80958"/>
                  <a:pt x="26666" y="80958"/>
                </a:cubicBezTo>
                <a:lnTo>
                  <a:pt x="93333" y="80958"/>
                </a:lnTo>
                <a:cubicBezTo>
                  <a:pt x="94806" y="80958"/>
                  <a:pt x="96000" y="79761"/>
                  <a:pt x="96000" y="78284"/>
                </a:cubicBezTo>
                <a:cubicBezTo>
                  <a:pt x="96000" y="76806"/>
                  <a:pt x="94806" y="75609"/>
                  <a:pt x="93333" y="75609"/>
                </a:cubicBezTo>
                <a:close/>
                <a:moveTo>
                  <a:pt x="26666" y="63305"/>
                </a:moveTo>
                <a:cubicBezTo>
                  <a:pt x="25193" y="63305"/>
                  <a:pt x="24000" y="64502"/>
                  <a:pt x="24000" y="65979"/>
                </a:cubicBezTo>
                <a:cubicBezTo>
                  <a:pt x="24000" y="67457"/>
                  <a:pt x="25193" y="68654"/>
                  <a:pt x="26666" y="68654"/>
                </a:cubicBezTo>
                <a:lnTo>
                  <a:pt x="93333" y="68654"/>
                </a:lnTo>
                <a:cubicBezTo>
                  <a:pt x="94806" y="68654"/>
                  <a:pt x="96000" y="67457"/>
                  <a:pt x="96000" y="65979"/>
                </a:cubicBezTo>
                <a:cubicBezTo>
                  <a:pt x="96000" y="64502"/>
                  <a:pt x="94806" y="63305"/>
                  <a:pt x="93333" y="63305"/>
                </a:cubicBezTo>
                <a:close/>
                <a:moveTo>
                  <a:pt x="26666" y="51001"/>
                </a:moveTo>
                <a:cubicBezTo>
                  <a:pt x="25193" y="51001"/>
                  <a:pt x="24000" y="52198"/>
                  <a:pt x="24000" y="53675"/>
                </a:cubicBezTo>
                <a:cubicBezTo>
                  <a:pt x="24000" y="55152"/>
                  <a:pt x="25193" y="56350"/>
                  <a:pt x="26666" y="56350"/>
                </a:cubicBezTo>
                <a:lnTo>
                  <a:pt x="93333" y="56350"/>
                </a:lnTo>
                <a:cubicBezTo>
                  <a:pt x="94806" y="56350"/>
                  <a:pt x="96000" y="55152"/>
                  <a:pt x="96000" y="53675"/>
                </a:cubicBezTo>
                <a:cubicBezTo>
                  <a:pt x="96000" y="52198"/>
                  <a:pt x="94806" y="51001"/>
                  <a:pt x="93333" y="51001"/>
                </a:cubicBezTo>
                <a:close/>
                <a:moveTo>
                  <a:pt x="26666" y="38697"/>
                </a:moveTo>
                <a:cubicBezTo>
                  <a:pt x="25193" y="38697"/>
                  <a:pt x="24000" y="39894"/>
                  <a:pt x="24000" y="41371"/>
                </a:cubicBezTo>
                <a:cubicBezTo>
                  <a:pt x="24000" y="42848"/>
                  <a:pt x="25193" y="44046"/>
                  <a:pt x="26666" y="44046"/>
                </a:cubicBezTo>
                <a:lnTo>
                  <a:pt x="93333" y="44046"/>
                </a:lnTo>
                <a:cubicBezTo>
                  <a:pt x="94806" y="44046"/>
                  <a:pt x="96000" y="42848"/>
                  <a:pt x="96000" y="41371"/>
                </a:cubicBezTo>
                <a:cubicBezTo>
                  <a:pt x="96000" y="39894"/>
                  <a:pt x="94806" y="38697"/>
                  <a:pt x="93333" y="38697"/>
                </a:cubicBezTo>
                <a:close/>
                <a:moveTo>
                  <a:pt x="0" y="11366"/>
                </a:moveTo>
                <a:lnTo>
                  <a:pt x="6739" y="11366"/>
                </a:lnTo>
                <a:lnTo>
                  <a:pt x="6739" y="17459"/>
                </a:lnTo>
                <a:cubicBezTo>
                  <a:pt x="6739" y="22260"/>
                  <a:pt x="10619" y="26151"/>
                  <a:pt x="15405" y="26151"/>
                </a:cubicBezTo>
                <a:cubicBezTo>
                  <a:pt x="20192" y="26151"/>
                  <a:pt x="24072" y="22260"/>
                  <a:pt x="24072" y="17459"/>
                </a:cubicBezTo>
                <a:lnTo>
                  <a:pt x="24072" y="11366"/>
                </a:lnTo>
                <a:lnTo>
                  <a:pt x="29716" y="11366"/>
                </a:lnTo>
                <a:lnTo>
                  <a:pt x="29716" y="17459"/>
                </a:lnTo>
                <a:cubicBezTo>
                  <a:pt x="29716" y="22260"/>
                  <a:pt x="33597" y="26151"/>
                  <a:pt x="38383" y="26151"/>
                </a:cubicBezTo>
                <a:cubicBezTo>
                  <a:pt x="43170" y="26151"/>
                  <a:pt x="47050" y="22260"/>
                  <a:pt x="47050" y="17459"/>
                </a:cubicBezTo>
                <a:lnTo>
                  <a:pt x="47050" y="11366"/>
                </a:lnTo>
                <a:lnTo>
                  <a:pt x="52694" y="11366"/>
                </a:lnTo>
                <a:lnTo>
                  <a:pt x="52694" y="17459"/>
                </a:lnTo>
                <a:cubicBezTo>
                  <a:pt x="52694" y="22260"/>
                  <a:pt x="56574" y="26151"/>
                  <a:pt x="61361" y="26151"/>
                </a:cubicBezTo>
                <a:cubicBezTo>
                  <a:pt x="66147" y="26151"/>
                  <a:pt x="70028" y="22260"/>
                  <a:pt x="70028" y="17459"/>
                </a:cubicBezTo>
                <a:lnTo>
                  <a:pt x="70028" y="11366"/>
                </a:lnTo>
                <a:lnTo>
                  <a:pt x="75672" y="11366"/>
                </a:lnTo>
                <a:lnTo>
                  <a:pt x="75672" y="17459"/>
                </a:lnTo>
                <a:cubicBezTo>
                  <a:pt x="75672" y="22260"/>
                  <a:pt x="79552" y="26151"/>
                  <a:pt x="84339" y="26151"/>
                </a:cubicBezTo>
                <a:cubicBezTo>
                  <a:pt x="89125" y="26151"/>
                  <a:pt x="93005" y="22260"/>
                  <a:pt x="93005" y="17459"/>
                </a:cubicBezTo>
                <a:lnTo>
                  <a:pt x="93005" y="11366"/>
                </a:lnTo>
                <a:lnTo>
                  <a:pt x="98650" y="11366"/>
                </a:lnTo>
                <a:lnTo>
                  <a:pt x="98650" y="17459"/>
                </a:lnTo>
                <a:cubicBezTo>
                  <a:pt x="98650" y="22259"/>
                  <a:pt x="102530" y="26151"/>
                  <a:pt x="107316" y="26151"/>
                </a:cubicBezTo>
                <a:cubicBezTo>
                  <a:pt x="112103" y="26151"/>
                  <a:pt x="115983" y="22259"/>
                  <a:pt x="115983" y="17459"/>
                </a:cubicBezTo>
                <a:lnTo>
                  <a:pt x="115983" y="11366"/>
                </a:lnTo>
                <a:lnTo>
                  <a:pt x="120000" y="11366"/>
                </a:lnTo>
                <a:lnTo>
                  <a:pt x="120000" y="120000"/>
                </a:lnTo>
                <a:lnTo>
                  <a:pt x="0" y="120000"/>
                </a:lnTo>
                <a:close/>
                <a:moveTo>
                  <a:pt x="15405" y="0"/>
                </a:moveTo>
                <a:cubicBezTo>
                  <a:pt x="17983" y="0"/>
                  <a:pt x="20072" y="2095"/>
                  <a:pt x="20072" y="4680"/>
                </a:cubicBezTo>
                <a:lnTo>
                  <a:pt x="20072" y="18051"/>
                </a:lnTo>
                <a:cubicBezTo>
                  <a:pt x="20072" y="20636"/>
                  <a:pt x="17983" y="22732"/>
                  <a:pt x="15405" y="22732"/>
                </a:cubicBezTo>
                <a:cubicBezTo>
                  <a:pt x="12828" y="22732"/>
                  <a:pt x="10739" y="20636"/>
                  <a:pt x="10739" y="18051"/>
                </a:cubicBezTo>
                <a:lnTo>
                  <a:pt x="10739" y="4680"/>
                </a:lnTo>
                <a:cubicBezTo>
                  <a:pt x="10739" y="2095"/>
                  <a:pt x="12828" y="0"/>
                  <a:pt x="15405" y="0"/>
                </a:cubicBezTo>
                <a:close/>
                <a:moveTo>
                  <a:pt x="38383" y="0"/>
                </a:moveTo>
                <a:cubicBezTo>
                  <a:pt x="40960" y="0"/>
                  <a:pt x="43050" y="2095"/>
                  <a:pt x="43050" y="4680"/>
                </a:cubicBezTo>
                <a:lnTo>
                  <a:pt x="43050" y="18051"/>
                </a:lnTo>
                <a:cubicBezTo>
                  <a:pt x="43050" y="20636"/>
                  <a:pt x="40960" y="22732"/>
                  <a:pt x="38383" y="22732"/>
                </a:cubicBezTo>
                <a:cubicBezTo>
                  <a:pt x="35806" y="22732"/>
                  <a:pt x="33716" y="20636"/>
                  <a:pt x="33716" y="18051"/>
                </a:cubicBezTo>
                <a:lnTo>
                  <a:pt x="33716" y="4680"/>
                </a:lnTo>
                <a:cubicBezTo>
                  <a:pt x="33716" y="2095"/>
                  <a:pt x="35806" y="0"/>
                  <a:pt x="38383" y="0"/>
                </a:cubicBezTo>
                <a:close/>
                <a:moveTo>
                  <a:pt x="61361" y="0"/>
                </a:moveTo>
                <a:cubicBezTo>
                  <a:pt x="63938" y="0"/>
                  <a:pt x="66028" y="2095"/>
                  <a:pt x="66028" y="4680"/>
                </a:cubicBezTo>
                <a:lnTo>
                  <a:pt x="66028" y="18051"/>
                </a:lnTo>
                <a:cubicBezTo>
                  <a:pt x="66028" y="20636"/>
                  <a:pt x="63938" y="22731"/>
                  <a:pt x="61361" y="22731"/>
                </a:cubicBezTo>
                <a:cubicBezTo>
                  <a:pt x="58784" y="22731"/>
                  <a:pt x="56694" y="20636"/>
                  <a:pt x="56694" y="18051"/>
                </a:cubicBezTo>
                <a:lnTo>
                  <a:pt x="56694" y="4680"/>
                </a:lnTo>
                <a:cubicBezTo>
                  <a:pt x="56694" y="2095"/>
                  <a:pt x="58784" y="0"/>
                  <a:pt x="61361" y="0"/>
                </a:cubicBezTo>
                <a:close/>
                <a:moveTo>
                  <a:pt x="84339" y="0"/>
                </a:moveTo>
                <a:cubicBezTo>
                  <a:pt x="86916" y="0"/>
                  <a:pt x="89005" y="2095"/>
                  <a:pt x="89005" y="4680"/>
                </a:cubicBezTo>
                <a:lnTo>
                  <a:pt x="89005" y="18051"/>
                </a:lnTo>
                <a:cubicBezTo>
                  <a:pt x="89005" y="20636"/>
                  <a:pt x="86916" y="22731"/>
                  <a:pt x="84339" y="22731"/>
                </a:cubicBezTo>
                <a:cubicBezTo>
                  <a:pt x="81761" y="22731"/>
                  <a:pt x="79672" y="20636"/>
                  <a:pt x="79672" y="18051"/>
                </a:cubicBezTo>
                <a:lnTo>
                  <a:pt x="79672" y="4680"/>
                </a:lnTo>
                <a:cubicBezTo>
                  <a:pt x="79672" y="2095"/>
                  <a:pt x="81761" y="0"/>
                  <a:pt x="84339" y="0"/>
                </a:cubicBezTo>
                <a:close/>
                <a:moveTo>
                  <a:pt x="107316" y="0"/>
                </a:moveTo>
                <a:cubicBezTo>
                  <a:pt x="109894" y="0"/>
                  <a:pt x="111983" y="2095"/>
                  <a:pt x="111983" y="4680"/>
                </a:cubicBezTo>
                <a:lnTo>
                  <a:pt x="111983" y="18051"/>
                </a:lnTo>
                <a:cubicBezTo>
                  <a:pt x="111983" y="20636"/>
                  <a:pt x="109894" y="22731"/>
                  <a:pt x="107316" y="22731"/>
                </a:cubicBezTo>
                <a:cubicBezTo>
                  <a:pt x="104739" y="22731"/>
                  <a:pt x="102650" y="20636"/>
                  <a:pt x="102650" y="18051"/>
                </a:cubicBezTo>
                <a:lnTo>
                  <a:pt x="102650" y="4680"/>
                </a:lnTo>
                <a:cubicBezTo>
                  <a:pt x="102650" y="2095"/>
                  <a:pt x="104739" y="0"/>
                  <a:pt x="107316" y="0"/>
                </a:cubicBezTo>
                <a:close/>
              </a:path>
            </a:pathLst>
          </a:custGeom>
          <a:solidFill>
            <a:srgbClr val="1ED4DE"/>
          </a:solidFill>
          <a:ln>
            <a:noFill/>
          </a:ln>
        </p:spPr>
        <p:txBody>
          <a:bodyPr wrap="square" lIns="121868" tIns="60917" rIns="121868" bIns="60917" anchor="ctr" anchorCtr="0">
            <a:noAutofit/>
          </a:bodyPr>
          <a:lstStyle/>
          <a:p>
            <a:pPr algn="ctr" defTabSz="1218895"/>
            <a:endParaRPr sz="2399" kern="0">
              <a:solidFill>
                <a:srgbClr val="FFFFFF"/>
              </a:solidFill>
              <a:latin typeface="Arial"/>
              <a:ea typeface="Arial"/>
              <a:cs typeface="Arial"/>
              <a:sym typeface="Arial"/>
            </a:endParaRPr>
          </a:p>
        </p:txBody>
      </p:sp>
      <p:grpSp>
        <p:nvGrpSpPr>
          <p:cNvPr id="26" name="Shape 717"/>
          <p:cNvGrpSpPr/>
          <p:nvPr/>
        </p:nvGrpSpPr>
        <p:grpSpPr>
          <a:xfrm>
            <a:off x="8560868" y="2378816"/>
            <a:ext cx="3705744" cy="897784"/>
            <a:chOff x="2113657" y="4283315"/>
            <a:chExt cx="3887257" cy="673513"/>
          </a:xfrm>
        </p:grpSpPr>
        <p:sp>
          <p:nvSpPr>
            <p:cNvPr id="28" name="Shape 718"/>
            <p:cNvSpPr txBox="1"/>
            <p:nvPr/>
          </p:nvSpPr>
          <p:spPr>
            <a:xfrm>
              <a:off x="2113657" y="4495163"/>
              <a:ext cx="3887257"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a:solidFill>
                    <a:srgbClr val="595959"/>
                  </a:solidFill>
                  <a:latin typeface="Times New Roman" panose="02020603050405020304" pitchFamily="18" charset="0"/>
                  <a:ea typeface="Arial"/>
                  <a:cs typeface="Times New Roman" panose="02020603050405020304" pitchFamily="18" charset="0"/>
                </a:rPr>
                <a:t>Not applicable</a:t>
              </a:r>
              <a:endParaRPr lang="en"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29" name="Shape 719"/>
            <p:cNvSpPr txBox="1"/>
            <p:nvPr/>
          </p:nvSpPr>
          <p:spPr>
            <a:xfrm>
              <a:off x="2113658" y="4283315"/>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sym typeface="Arial"/>
                </a:rPr>
                <a:t>After sale services/ Guarantee</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grpSp>
        <p:nvGrpSpPr>
          <p:cNvPr id="31" name="Shape 720"/>
          <p:cNvGrpSpPr/>
          <p:nvPr/>
        </p:nvGrpSpPr>
        <p:grpSpPr>
          <a:xfrm>
            <a:off x="8560867" y="4261751"/>
            <a:ext cx="3627958" cy="897784"/>
            <a:chOff x="2113657" y="4283314"/>
            <a:chExt cx="3647460" cy="673513"/>
          </a:xfrm>
        </p:grpSpPr>
        <p:sp>
          <p:nvSpPr>
            <p:cNvPr id="32" name="Shape 721"/>
            <p:cNvSpPr txBox="1"/>
            <p:nvPr/>
          </p:nvSpPr>
          <p:spPr>
            <a:xfrm>
              <a:off x="2113657" y="4495162"/>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pt-BR" sz="1600" kern="0" dirty="0" smtClean="0">
                  <a:solidFill>
                    <a:srgbClr val="595959"/>
                  </a:solidFill>
                  <a:latin typeface="Times New Roman" panose="02020603050405020304" pitchFamily="18" charset="0"/>
                  <a:ea typeface="Arial"/>
                  <a:cs typeface="Times New Roman" panose="02020603050405020304" pitchFamily="18" charset="0"/>
                  <a:sym typeface="Arial"/>
                </a:rPr>
                <a:t>Local (Iran) Certificates </a:t>
              </a:r>
              <a:endParaRPr lang="pt-BR"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33" name="Shape 722"/>
            <p:cNvSpPr txBox="1"/>
            <p:nvPr/>
          </p:nvSpPr>
          <p:spPr>
            <a:xfrm>
              <a:off x="2113658" y="4283314"/>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sym typeface="Arial"/>
                </a:rPr>
                <a:t>Standards and legally certificates:</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34" name="Shape 450"/>
          <p:cNvSpPr/>
          <p:nvPr/>
        </p:nvSpPr>
        <p:spPr>
          <a:xfrm>
            <a:off x="8841213" y="3657600"/>
            <a:ext cx="590697" cy="565118"/>
          </a:xfrm>
          <a:custGeom>
            <a:avLst/>
            <a:gdLst/>
            <a:ahLst/>
            <a:cxnLst/>
            <a:rect l="0" t="0" r="0" b="0"/>
            <a:pathLst>
              <a:path w="120000" h="120000" extrusionOk="0">
                <a:moveTo>
                  <a:pt x="65274" y="39473"/>
                </a:moveTo>
                <a:cubicBezTo>
                  <a:pt x="53599" y="36371"/>
                  <a:pt x="41599" y="43242"/>
                  <a:pt x="38470" y="54820"/>
                </a:cubicBezTo>
                <a:cubicBezTo>
                  <a:pt x="35342" y="66398"/>
                  <a:pt x="42270" y="78299"/>
                  <a:pt x="53945" y="81402"/>
                </a:cubicBezTo>
                <a:cubicBezTo>
                  <a:pt x="65620" y="84504"/>
                  <a:pt x="77621" y="77633"/>
                  <a:pt x="80749" y="66055"/>
                </a:cubicBezTo>
                <a:cubicBezTo>
                  <a:pt x="83877" y="54477"/>
                  <a:pt x="76949" y="42576"/>
                  <a:pt x="65274" y="39473"/>
                </a:cubicBezTo>
                <a:close/>
                <a:moveTo>
                  <a:pt x="69168" y="25060"/>
                </a:moveTo>
                <a:cubicBezTo>
                  <a:pt x="88870" y="30296"/>
                  <a:pt x="100561" y="50379"/>
                  <a:pt x="95282" y="69917"/>
                </a:cubicBezTo>
                <a:cubicBezTo>
                  <a:pt x="90003" y="89455"/>
                  <a:pt x="69753" y="101050"/>
                  <a:pt x="50051" y="95815"/>
                </a:cubicBezTo>
                <a:cubicBezTo>
                  <a:pt x="30350" y="90579"/>
                  <a:pt x="18658" y="70496"/>
                  <a:pt x="23937" y="50958"/>
                </a:cubicBezTo>
                <a:cubicBezTo>
                  <a:pt x="29216" y="31420"/>
                  <a:pt x="49467" y="19825"/>
                  <a:pt x="69168" y="25060"/>
                </a:cubicBezTo>
                <a:close/>
                <a:moveTo>
                  <a:pt x="70584" y="19819"/>
                </a:moveTo>
                <a:cubicBezTo>
                  <a:pt x="47964" y="13808"/>
                  <a:pt x="24713" y="27121"/>
                  <a:pt x="18652" y="49554"/>
                </a:cubicBezTo>
                <a:cubicBezTo>
                  <a:pt x="12591" y="71987"/>
                  <a:pt x="26015" y="95045"/>
                  <a:pt x="48635" y="101056"/>
                </a:cubicBezTo>
                <a:cubicBezTo>
                  <a:pt x="71255" y="107067"/>
                  <a:pt x="94506" y="93754"/>
                  <a:pt x="100567" y="71321"/>
                </a:cubicBezTo>
                <a:cubicBezTo>
                  <a:pt x="106628" y="48888"/>
                  <a:pt x="93204" y="25830"/>
                  <a:pt x="70584" y="19819"/>
                </a:cubicBezTo>
                <a:close/>
                <a:moveTo>
                  <a:pt x="120000" y="28418"/>
                </a:moveTo>
                <a:lnTo>
                  <a:pt x="119819" y="29085"/>
                </a:lnTo>
                <a:lnTo>
                  <a:pt x="119636" y="28804"/>
                </a:lnTo>
                <a:close/>
                <a:moveTo>
                  <a:pt x="84120" y="4683"/>
                </a:moveTo>
                <a:lnTo>
                  <a:pt x="83867" y="19572"/>
                </a:lnTo>
                <a:lnTo>
                  <a:pt x="83406" y="19449"/>
                </a:lnTo>
                <a:cubicBezTo>
                  <a:pt x="87163" y="21546"/>
                  <a:pt x="90559" y="24117"/>
                  <a:pt x="93431" y="27166"/>
                </a:cubicBezTo>
                <a:lnTo>
                  <a:pt x="106796" y="23870"/>
                </a:lnTo>
                <a:lnTo>
                  <a:pt x="115363" y="39849"/>
                </a:lnTo>
                <a:lnTo>
                  <a:pt x="105840" y="48364"/>
                </a:lnTo>
                <a:cubicBezTo>
                  <a:pt x="107034" y="52676"/>
                  <a:pt x="107596" y="57191"/>
                  <a:pt x="107394" y="61781"/>
                </a:cubicBezTo>
                <a:lnTo>
                  <a:pt x="119289" y="68330"/>
                </a:lnTo>
                <a:lnTo>
                  <a:pt x="114566" y="85810"/>
                </a:lnTo>
                <a:lnTo>
                  <a:pt x="100132" y="85570"/>
                </a:lnTo>
                <a:cubicBezTo>
                  <a:pt x="98307" y="88594"/>
                  <a:pt x="96096" y="91321"/>
                  <a:pt x="93619" y="93756"/>
                </a:cubicBezTo>
                <a:lnTo>
                  <a:pt x="98359" y="106025"/>
                </a:lnTo>
                <a:lnTo>
                  <a:pt x="83411" y="116405"/>
                </a:lnTo>
                <a:lnTo>
                  <a:pt x="72073" y="106643"/>
                </a:lnTo>
                <a:lnTo>
                  <a:pt x="73453" y="105685"/>
                </a:lnTo>
                <a:cubicBezTo>
                  <a:pt x="69110" y="107079"/>
                  <a:pt x="64517" y="107749"/>
                  <a:pt x="59835" y="107723"/>
                </a:cubicBezTo>
                <a:lnTo>
                  <a:pt x="52963" y="119999"/>
                </a:lnTo>
                <a:lnTo>
                  <a:pt x="35336" y="115316"/>
                </a:lnTo>
                <a:lnTo>
                  <a:pt x="35574" y="101277"/>
                </a:lnTo>
                <a:cubicBezTo>
                  <a:pt x="31839" y="99165"/>
                  <a:pt x="28466" y="96583"/>
                  <a:pt x="25614" y="93529"/>
                </a:cubicBezTo>
                <a:lnTo>
                  <a:pt x="25843" y="94015"/>
                </a:lnTo>
                <a:lnTo>
                  <a:pt x="11102" y="96847"/>
                </a:lnTo>
                <a:lnTo>
                  <a:pt x="3390" y="80445"/>
                </a:lnTo>
                <a:lnTo>
                  <a:pt x="13359" y="72429"/>
                </a:lnTo>
                <a:cubicBezTo>
                  <a:pt x="12295" y="68561"/>
                  <a:pt x="11739" y="64530"/>
                  <a:pt x="11738" y="60428"/>
                </a:cubicBezTo>
                <a:lnTo>
                  <a:pt x="0" y="53965"/>
                </a:lnTo>
                <a:lnTo>
                  <a:pt x="4723" y="36484"/>
                </a:lnTo>
                <a:lnTo>
                  <a:pt x="18174" y="36709"/>
                </a:lnTo>
                <a:cubicBezTo>
                  <a:pt x="19999" y="33515"/>
                  <a:pt x="22203" y="30603"/>
                  <a:pt x="24696" y="27997"/>
                </a:cubicBezTo>
                <a:lnTo>
                  <a:pt x="20190" y="14215"/>
                </a:lnTo>
                <a:lnTo>
                  <a:pt x="35666" y="4625"/>
                </a:lnTo>
                <a:lnTo>
                  <a:pt x="46473" y="14962"/>
                </a:lnTo>
                <a:lnTo>
                  <a:pt x="46365" y="15030"/>
                </a:lnTo>
                <a:cubicBezTo>
                  <a:pt x="50613" y="13704"/>
                  <a:pt x="55098" y="13091"/>
                  <a:pt x="59667" y="13141"/>
                </a:cubicBezTo>
                <a:lnTo>
                  <a:pt x="59206" y="13018"/>
                </a:lnTo>
                <a:lnTo>
                  <a:pt x="66493" y="0"/>
                </a:lnTo>
                <a:close/>
              </a:path>
            </a:pathLst>
          </a:custGeom>
          <a:solidFill>
            <a:srgbClr val="E62949"/>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Tree>
    <p:extLst>
      <p:ext uri="{BB962C8B-B14F-4D97-AF65-F5344CB8AC3E}">
        <p14:creationId xmlns:p14="http://schemas.microsoft.com/office/powerpoint/2010/main" val="3523825149"/>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704"/>
        <p:cNvGrpSpPr/>
        <p:nvPr/>
      </p:nvGrpSpPr>
      <p:grpSpPr>
        <a:xfrm>
          <a:off x="0" y="0"/>
          <a:ext cx="0" cy="0"/>
          <a:chOff x="0" y="0"/>
          <a:chExt cx="0" cy="0"/>
        </a:xfrm>
      </p:grpSpPr>
      <p:sp>
        <p:nvSpPr>
          <p:cNvPr id="708" name="Shape 708"/>
          <p:cNvSpPr txBox="1"/>
          <p:nvPr/>
        </p:nvSpPr>
        <p:spPr>
          <a:xfrm>
            <a:off x="531812" y="2438400"/>
            <a:ext cx="4038600" cy="533341"/>
          </a:xfrm>
          <a:prstGeom prst="rect">
            <a:avLst/>
          </a:prstGeom>
          <a:noFill/>
          <a:ln>
            <a:noFill/>
          </a:ln>
        </p:spPr>
        <p:txBody>
          <a:bodyPr wrap="square" lIns="121868" tIns="60917" rIns="121868" bIns="60917" anchor="t" anchorCtr="0">
            <a:noAutofit/>
          </a:bodyPr>
          <a:lstStyle/>
          <a:p>
            <a:pPr defTabSz="1218895"/>
            <a:r>
              <a:rPr lang="en-US" sz="2400" b="1" kern="0" dirty="0">
                <a:solidFill>
                  <a:srgbClr val="3F3F3F"/>
                </a:solidFill>
                <a:ea typeface="Arial"/>
                <a:cs typeface="Arial"/>
              </a:rPr>
              <a:t>Flaxseed ZB Herbal powder</a:t>
            </a:r>
            <a:endParaRPr lang="en" sz="2400" b="1" kern="0" dirty="0">
              <a:solidFill>
                <a:srgbClr val="3F3F3F"/>
              </a:solidFill>
              <a:ea typeface="Arial"/>
              <a:cs typeface="Arial"/>
              <a:sym typeface="Arial"/>
            </a:endParaRPr>
          </a:p>
        </p:txBody>
      </p:sp>
      <p:grpSp>
        <p:nvGrpSpPr>
          <p:cNvPr id="711" name="Shape 711"/>
          <p:cNvGrpSpPr/>
          <p:nvPr/>
        </p:nvGrpSpPr>
        <p:grpSpPr>
          <a:xfrm>
            <a:off x="8560868" y="832749"/>
            <a:ext cx="3400944" cy="897785"/>
            <a:chOff x="2113657" y="4283314"/>
            <a:chExt cx="3647460" cy="673514"/>
          </a:xfrm>
        </p:grpSpPr>
        <p:sp>
          <p:nvSpPr>
            <p:cNvPr id="712" name="Shape 712"/>
            <p:cNvSpPr txBox="1"/>
            <p:nvPr/>
          </p:nvSpPr>
          <p:spPr>
            <a:xfrm>
              <a:off x="2113657" y="4495163"/>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20000 </a:t>
              </a: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Packages (</a:t>
              </a: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Per </a:t>
              </a: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35 Days)</a:t>
              </a:r>
              <a:endParaRPr lang="en"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713" name="Shape 713"/>
            <p:cNvSpPr txBox="1"/>
            <p:nvPr/>
          </p:nvSpPr>
          <p:spPr>
            <a:xfrm>
              <a:off x="2113658" y="4283314"/>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rPr>
                <a:t>Production capacity</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30" name="Shape 451"/>
          <p:cNvSpPr/>
          <p:nvPr/>
        </p:nvSpPr>
        <p:spPr>
          <a:xfrm rot="1795255">
            <a:off x="8958484" y="273676"/>
            <a:ext cx="356158" cy="656509"/>
          </a:xfrm>
          <a:custGeom>
            <a:avLst/>
            <a:gdLst/>
            <a:ahLst/>
            <a:cxnLst/>
            <a:rect l="0" t="0" r="0" b="0"/>
            <a:pathLst>
              <a:path w="120000" h="120000" extrusionOk="0">
                <a:moveTo>
                  <a:pt x="60041" y="0"/>
                </a:moveTo>
                <a:cubicBezTo>
                  <a:pt x="68312" y="142"/>
                  <a:pt x="77049" y="3617"/>
                  <a:pt x="77802" y="9249"/>
                </a:cubicBezTo>
                <a:cubicBezTo>
                  <a:pt x="79731" y="16341"/>
                  <a:pt x="68983" y="18083"/>
                  <a:pt x="72034" y="26607"/>
                </a:cubicBezTo>
                <a:lnTo>
                  <a:pt x="120000" y="26607"/>
                </a:lnTo>
                <a:lnTo>
                  <a:pt x="120000" y="53320"/>
                </a:lnTo>
                <a:cubicBezTo>
                  <a:pt x="105180" y="54850"/>
                  <a:pt x="101982" y="49006"/>
                  <a:pt x="89415" y="50069"/>
                </a:cubicBezTo>
                <a:cubicBezTo>
                  <a:pt x="79319" y="50489"/>
                  <a:pt x="73089" y="55363"/>
                  <a:pt x="72833" y="59977"/>
                </a:cubicBezTo>
                <a:cubicBezTo>
                  <a:pt x="73004" y="64029"/>
                  <a:pt x="79442" y="70012"/>
                  <a:pt x="91464" y="70060"/>
                </a:cubicBezTo>
                <a:cubicBezTo>
                  <a:pt x="106013" y="69226"/>
                  <a:pt x="103877" y="65247"/>
                  <a:pt x="120000" y="65606"/>
                </a:cubicBezTo>
                <a:lnTo>
                  <a:pt x="120000" y="93541"/>
                </a:lnTo>
                <a:lnTo>
                  <a:pt x="70059" y="93541"/>
                </a:lnTo>
                <a:cubicBezTo>
                  <a:pt x="69329" y="102697"/>
                  <a:pt x="76533" y="101447"/>
                  <a:pt x="78036" y="109608"/>
                </a:cubicBezTo>
                <a:cubicBezTo>
                  <a:pt x="77950" y="116314"/>
                  <a:pt x="67224" y="119904"/>
                  <a:pt x="59959" y="120000"/>
                </a:cubicBezTo>
                <a:cubicBezTo>
                  <a:pt x="51687" y="119857"/>
                  <a:pt x="42950" y="116382"/>
                  <a:pt x="42197" y="110750"/>
                </a:cubicBezTo>
                <a:cubicBezTo>
                  <a:pt x="40279" y="103699"/>
                  <a:pt x="50892" y="101936"/>
                  <a:pt x="47995" y="93541"/>
                </a:cubicBezTo>
                <a:lnTo>
                  <a:pt x="0" y="93541"/>
                </a:lnTo>
                <a:lnTo>
                  <a:pt x="0" y="66075"/>
                </a:lnTo>
                <a:cubicBezTo>
                  <a:pt x="15368" y="64341"/>
                  <a:pt x="18478" y="70364"/>
                  <a:pt x="31219" y="69286"/>
                </a:cubicBezTo>
                <a:cubicBezTo>
                  <a:pt x="41315" y="68866"/>
                  <a:pt x="47545" y="63992"/>
                  <a:pt x="47801" y="59379"/>
                </a:cubicBezTo>
                <a:cubicBezTo>
                  <a:pt x="47631" y="55326"/>
                  <a:pt x="41193" y="49343"/>
                  <a:pt x="29171" y="49296"/>
                </a:cubicBezTo>
                <a:cubicBezTo>
                  <a:pt x="14433" y="50140"/>
                  <a:pt x="16816" y="54212"/>
                  <a:pt x="0" y="53739"/>
                </a:cubicBezTo>
                <a:lnTo>
                  <a:pt x="0" y="26607"/>
                </a:lnTo>
                <a:lnTo>
                  <a:pt x="49932" y="26607"/>
                </a:lnTo>
                <a:cubicBezTo>
                  <a:pt x="50748" y="17288"/>
                  <a:pt x="43474" y="18596"/>
                  <a:pt x="41963" y="10391"/>
                </a:cubicBezTo>
                <a:cubicBezTo>
                  <a:pt x="42049" y="3685"/>
                  <a:pt x="52775" y="95"/>
                  <a:pt x="60041" y="0"/>
                </a:cubicBezTo>
                <a:close/>
              </a:path>
            </a:pathLst>
          </a:custGeom>
          <a:solidFill>
            <a:srgbClr val="F4BD2D"/>
          </a:solidFill>
          <a:ln>
            <a:noFill/>
          </a:ln>
          <a:scene3d>
            <a:camera prst="orthographicFront">
              <a:rot lat="0" lon="0" rev="7200000"/>
            </a:camera>
            <a:lightRig rig="threePt" dir="t"/>
          </a:scene3d>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grpSp>
        <p:nvGrpSpPr>
          <p:cNvPr id="19" name="Shape 717"/>
          <p:cNvGrpSpPr/>
          <p:nvPr/>
        </p:nvGrpSpPr>
        <p:grpSpPr>
          <a:xfrm>
            <a:off x="8560868" y="6013117"/>
            <a:ext cx="3253608" cy="897784"/>
            <a:chOff x="2113657" y="4283315"/>
            <a:chExt cx="3647460" cy="673513"/>
          </a:xfrm>
        </p:grpSpPr>
        <p:sp>
          <p:nvSpPr>
            <p:cNvPr id="21" name="Shape 718"/>
            <p:cNvSpPr txBox="1"/>
            <p:nvPr/>
          </p:nvSpPr>
          <p:spPr>
            <a:xfrm>
              <a:off x="2113657" y="4495163"/>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 </a:t>
              </a:r>
              <a:r>
                <a:rPr lang="fa-IR" sz="1600" kern="0" dirty="0" smtClean="0">
                  <a:solidFill>
                    <a:srgbClr val="595959"/>
                  </a:solidFill>
                  <a:latin typeface="Times New Roman" panose="02020603050405020304" pitchFamily="18" charset="0"/>
                  <a:ea typeface="Arial"/>
                  <a:cs typeface="Times New Roman" panose="02020603050405020304" pitchFamily="18" charset="0"/>
                  <a:sym typeface="Arial"/>
                </a:rPr>
                <a:t>2.00</a:t>
              </a: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 </a:t>
              </a: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USD</a:t>
              </a:r>
              <a:endPar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22" name="Shape 719"/>
            <p:cNvSpPr txBox="1"/>
            <p:nvPr/>
          </p:nvSpPr>
          <p:spPr>
            <a:xfrm>
              <a:off x="2113658" y="4283315"/>
              <a:ext cx="3647459" cy="276999"/>
            </a:xfrm>
            <a:prstGeom prst="rect">
              <a:avLst/>
            </a:prstGeom>
            <a:noFill/>
            <a:ln>
              <a:noFill/>
            </a:ln>
          </p:spPr>
          <p:txBody>
            <a:bodyPr wrap="square" lIns="121868" tIns="60917" rIns="121868" bIns="60917" anchor="t" anchorCtr="0">
              <a:noAutofit/>
            </a:bodyPr>
            <a:lstStyle/>
            <a:p>
              <a:pPr defTabSz="1218895"/>
              <a:r>
                <a:rPr lang="en-US" b="1" kern="0" dirty="0" smtClean="0">
                  <a:solidFill>
                    <a:srgbClr val="595959"/>
                  </a:solidFill>
                  <a:latin typeface="Times New Roman" panose="02020603050405020304" pitchFamily="18" charset="0"/>
                  <a:ea typeface="Arial"/>
                  <a:cs typeface="Times New Roman" panose="02020603050405020304" pitchFamily="18" charset="0"/>
                  <a:sym typeface="Arial"/>
                </a:rPr>
                <a:t>Sales’ Price</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24" name="Shape 974"/>
          <p:cNvSpPr/>
          <p:nvPr/>
        </p:nvSpPr>
        <p:spPr>
          <a:xfrm rot="10800000">
            <a:off x="8959685" y="5491253"/>
            <a:ext cx="353751" cy="528546"/>
          </a:xfrm>
          <a:custGeom>
            <a:avLst/>
            <a:gdLst/>
            <a:ahLst/>
            <a:cxnLst/>
            <a:rect l="0" t="0" r="0" b="0"/>
            <a:pathLst>
              <a:path w="120000" h="120000" extrusionOk="0">
                <a:moveTo>
                  <a:pt x="51597" y="50921"/>
                </a:moveTo>
                <a:lnTo>
                  <a:pt x="51597" y="19698"/>
                </a:lnTo>
                <a:cubicBezTo>
                  <a:pt x="47669" y="20191"/>
                  <a:pt x="43916" y="21082"/>
                  <a:pt x="40531" y="22332"/>
                </a:cubicBezTo>
                <a:cubicBezTo>
                  <a:pt x="30598" y="26001"/>
                  <a:pt x="25457" y="32166"/>
                  <a:pt x="27169" y="38355"/>
                </a:cubicBezTo>
                <a:cubicBezTo>
                  <a:pt x="29239" y="46431"/>
                  <a:pt x="39005" y="49155"/>
                  <a:pt x="51597" y="50921"/>
                </a:cubicBezTo>
                <a:close/>
                <a:moveTo>
                  <a:pt x="67852" y="100379"/>
                </a:moveTo>
                <a:cubicBezTo>
                  <a:pt x="71963" y="99887"/>
                  <a:pt x="75901" y="98973"/>
                  <a:pt x="79437" y="97667"/>
                </a:cubicBezTo>
                <a:cubicBezTo>
                  <a:pt x="89370" y="93998"/>
                  <a:pt x="94511" y="87833"/>
                  <a:pt x="92799" y="81644"/>
                </a:cubicBezTo>
                <a:cubicBezTo>
                  <a:pt x="89506" y="73388"/>
                  <a:pt x="79840" y="69732"/>
                  <a:pt x="67852" y="67361"/>
                </a:cubicBezTo>
                <a:close/>
                <a:moveTo>
                  <a:pt x="67852" y="120000"/>
                </a:moveTo>
                <a:lnTo>
                  <a:pt x="51597" y="120000"/>
                </a:lnTo>
                <a:lnTo>
                  <a:pt x="51597" y="114256"/>
                </a:lnTo>
                <a:cubicBezTo>
                  <a:pt x="45417" y="113829"/>
                  <a:pt x="39328" y="112890"/>
                  <a:pt x="33554" y="111448"/>
                </a:cubicBezTo>
                <a:cubicBezTo>
                  <a:pt x="13606" y="106463"/>
                  <a:pt x="696" y="96271"/>
                  <a:pt x="0" y="84958"/>
                </a:cubicBezTo>
                <a:lnTo>
                  <a:pt x="26861" y="84529"/>
                </a:lnTo>
                <a:cubicBezTo>
                  <a:pt x="27245" y="90776"/>
                  <a:pt x="34374" y="96404"/>
                  <a:pt x="45389" y="99156"/>
                </a:cubicBezTo>
                <a:cubicBezTo>
                  <a:pt x="47394" y="99657"/>
                  <a:pt x="49467" y="100048"/>
                  <a:pt x="51597" y="100293"/>
                </a:cubicBezTo>
                <a:lnTo>
                  <a:pt x="51597" y="64682"/>
                </a:lnTo>
                <a:cubicBezTo>
                  <a:pt x="30368" y="61567"/>
                  <a:pt x="7690" y="58004"/>
                  <a:pt x="556" y="40045"/>
                </a:cubicBezTo>
                <a:cubicBezTo>
                  <a:pt x="-2422" y="28913"/>
                  <a:pt x="6883" y="17850"/>
                  <a:pt x="24755" y="11249"/>
                </a:cubicBezTo>
                <a:cubicBezTo>
                  <a:pt x="32832" y="8265"/>
                  <a:pt x="42066" y="6412"/>
                  <a:pt x="51597" y="5737"/>
                </a:cubicBezTo>
                <a:lnTo>
                  <a:pt x="51597" y="0"/>
                </a:lnTo>
                <a:lnTo>
                  <a:pt x="67852" y="0"/>
                </a:lnTo>
                <a:lnTo>
                  <a:pt x="67852" y="5703"/>
                </a:lnTo>
                <a:cubicBezTo>
                  <a:pt x="74209" y="6118"/>
                  <a:pt x="80479" y="7068"/>
                  <a:pt x="86414" y="8551"/>
                </a:cubicBezTo>
                <a:cubicBezTo>
                  <a:pt x="106363" y="13536"/>
                  <a:pt x="119273" y="23728"/>
                  <a:pt x="119969" y="35041"/>
                </a:cubicBezTo>
                <a:lnTo>
                  <a:pt x="93108" y="35470"/>
                </a:lnTo>
                <a:cubicBezTo>
                  <a:pt x="92723" y="29223"/>
                  <a:pt x="85594" y="23595"/>
                  <a:pt x="74579" y="20843"/>
                </a:cubicBezTo>
                <a:cubicBezTo>
                  <a:pt x="72410" y="20301"/>
                  <a:pt x="70160" y="19888"/>
                  <a:pt x="67852" y="19639"/>
                </a:cubicBezTo>
                <a:lnTo>
                  <a:pt x="67852" y="52969"/>
                </a:lnTo>
                <a:cubicBezTo>
                  <a:pt x="88284" y="55535"/>
                  <a:pt x="110482" y="59921"/>
                  <a:pt x="119411" y="79734"/>
                </a:cubicBezTo>
                <a:cubicBezTo>
                  <a:pt x="122511" y="90942"/>
                  <a:pt x="113201" y="102106"/>
                  <a:pt x="95213" y="108750"/>
                </a:cubicBezTo>
                <a:cubicBezTo>
                  <a:pt x="86990" y="111788"/>
                  <a:pt x="77568" y="113654"/>
                  <a:pt x="67852" y="114293"/>
                </a:cubicBezTo>
                <a:close/>
              </a:path>
            </a:pathLst>
          </a:custGeom>
          <a:solidFill>
            <a:schemeClr val="accent3">
              <a:lumMod val="75000"/>
            </a:schemeClr>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dk1"/>
              </a:solidFill>
              <a:latin typeface="Arial"/>
              <a:ea typeface="Arial"/>
              <a:cs typeface="Arial"/>
              <a:sym typeface="Arial"/>
            </a:endParaRPr>
          </a:p>
        </p:txBody>
      </p:sp>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l="19782" t="22857" r="18776" b="22857"/>
          <a:stretch/>
        </p:blipFill>
        <p:spPr>
          <a:xfrm>
            <a:off x="836612" y="422136"/>
            <a:ext cx="2209800" cy="1376597"/>
          </a:xfrm>
          <a:prstGeom prst="rect">
            <a:avLst/>
          </a:prstGeom>
        </p:spPr>
      </p:pic>
      <p:sp>
        <p:nvSpPr>
          <p:cNvPr id="23" name="Shape 707"/>
          <p:cNvSpPr txBox="1"/>
          <p:nvPr/>
        </p:nvSpPr>
        <p:spPr>
          <a:xfrm>
            <a:off x="455612" y="3505200"/>
            <a:ext cx="3962400" cy="3076964"/>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kern="0" dirty="0">
                <a:solidFill>
                  <a:srgbClr val="3F3F3F"/>
                </a:solidFill>
                <a:latin typeface="Times New Roman" panose="02020603050405020304" pitchFamily="18" charset="0"/>
                <a:ea typeface="Arial"/>
                <a:cs typeface="Times New Roman" panose="02020603050405020304" pitchFamily="18" charset="0"/>
                <a:sym typeface="Arial"/>
              </a:rPr>
              <a:t>Indications: Laxative &amp; Treatment for constipation</a:t>
            </a:r>
          </a:p>
          <a:p>
            <a:pPr marL="285750" indent="-285750" defTabSz="1218895">
              <a:buFont typeface="Arial" panose="020B0604020202020204" pitchFamily="34" charset="0"/>
              <a:buChar char="•"/>
            </a:pPr>
            <a:r>
              <a:rPr lang="en-US" kern="0" dirty="0">
                <a:solidFill>
                  <a:srgbClr val="3F3F3F"/>
                </a:solidFill>
                <a:latin typeface="Times New Roman" panose="02020603050405020304" pitchFamily="18" charset="0"/>
                <a:ea typeface="Arial"/>
                <a:cs typeface="Times New Roman" panose="02020603050405020304" pitchFamily="18" charset="0"/>
                <a:sym typeface="Arial"/>
              </a:rPr>
              <a:t>Dosage form and packaging:  powder - 72 gr</a:t>
            </a:r>
          </a:p>
          <a:p>
            <a:pPr marL="285750" indent="-285750" defTabSz="1218895">
              <a:buFont typeface="Arial" panose="020B0604020202020204" pitchFamily="34" charset="0"/>
              <a:buChar char="•"/>
            </a:pPr>
            <a:r>
              <a:rPr lang="en-US" kern="0" dirty="0">
                <a:solidFill>
                  <a:srgbClr val="3F3F3F"/>
                </a:solidFill>
                <a:latin typeface="Times New Roman" panose="02020603050405020304" pitchFamily="18" charset="0"/>
                <a:ea typeface="Arial"/>
                <a:cs typeface="Times New Roman" panose="02020603050405020304" pitchFamily="18" charset="0"/>
                <a:sym typeface="Arial"/>
              </a:rPr>
              <a:t>Composition: Flaxseed</a:t>
            </a:r>
          </a:p>
          <a:p>
            <a:pPr marL="285750" indent="-285750" defTabSz="1218895">
              <a:buFont typeface="Arial" panose="020B0604020202020204" pitchFamily="34" charset="0"/>
              <a:buChar char="•"/>
            </a:pPr>
            <a:r>
              <a:rPr lang="en-US" kern="0" dirty="0">
                <a:solidFill>
                  <a:srgbClr val="3F3F3F"/>
                </a:solidFill>
                <a:latin typeface="Times New Roman" panose="02020603050405020304" pitchFamily="18" charset="0"/>
                <a:ea typeface="Arial"/>
                <a:cs typeface="Times New Roman" panose="02020603050405020304" pitchFamily="18" charset="0"/>
                <a:sym typeface="Arial"/>
              </a:rPr>
              <a:t>Administration and Dosage: Three times a day, mix one sachet with a glass of water and take it before meal.</a:t>
            </a:r>
          </a:p>
        </p:txBody>
      </p:sp>
      <p:pic>
        <p:nvPicPr>
          <p:cNvPr id="25" name="Picture 24" descr="http://www.herbemarket.com/image/cache/Product/zardband/powdr%20dane%20catan%203-500x500.JPG"/>
          <p:cNvPicPr/>
          <p:nvPr/>
        </p:nvPicPr>
        <p:blipFill rotWithShape="1">
          <a:blip r:embed="rId4">
            <a:extLst>
              <a:ext uri="{28A0092B-C50C-407E-A947-70E740481C1C}">
                <a14:useLocalDpi xmlns:a14="http://schemas.microsoft.com/office/drawing/2010/main" val="0"/>
              </a:ext>
            </a:extLst>
          </a:blip>
          <a:srcRect l="16785" r="20764"/>
          <a:stretch/>
        </p:blipFill>
        <p:spPr bwMode="auto">
          <a:xfrm>
            <a:off x="4799012" y="1724460"/>
            <a:ext cx="3030184" cy="4657893"/>
          </a:xfrm>
          <a:prstGeom prst="rect">
            <a:avLst/>
          </a:prstGeom>
          <a:noFill/>
          <a:ln>
            <a:noFill/>
          </a:ln>
        </p:spPr>
      </p:pic>
      <p:sp>
        <p:nvSpPr>
          <p:cNvPr id="26" name="Shape 715"/>
          <p:cNvSpPr/>
          <p:nvPr/>
        </p:nvSpPr>
        <p:spPr>
          <a:xfrm>
            <a:off x="8913812" y="1882516"/>
            <a:ext cx="445583" cy="444279"/>
          </a:xfrm>
          <a:custGeom>
            <a:avLst/>
            <a:gdLst/>
            <a:ahLst/>
            <a:cxnLst/>
            <a:rect l="0" t="0" r="0" b="0"/>
            <a:pathLst>
              <a:path w="120000" h="120000" extrusionOk="0">
                <a:moveTo>
                  <a:pt x="26666" y="100217"/>
                </a:moveTo>
                <a:cubicBezTo>
                  <a:pt x="25193" y="100217"/>
                  <a:pt x="24000" y="101415"/>
                  <a:pt x="24000" y="102892"/>
                </a:cubicBezTo>
                <a:cubicBezTo>
                  <a:pt x="24000" y="104369"/>
                  <a:pt x="25193" y="105566"/>
                  <a:pt x="26666" y="105566"/>
                </a:cubicBezTo>
                <a:lnTo>
                  <a:pt x="93333" y="105566"/>
                </a:lnTo>
                <a:cubicBezTo>
                  <a:pt x="94806" y="105566"/>
                  <a:pt x="96000" y="104369"/>
                  <a:pt x="96000" y="102892"/>
                </a:cubicBezTo>
                <a:cubicBezTo>
                  <a:pt x="96000" y="101415"/>
                  <a:pt x="94806" y="100217"/>
                  <a:pt x="93333" y="100217"/>
                </a:cubicBezTo>
                <a:close/>
                <a:moveTo>
                  <a:pt x="26666" y="87913"/>
                </a:moveTo>
                <a:cubicBezTo>
                  <a:pt x="25193" y="87913"/>
                  <a:pt x="24000" y="89111"/>
                  <a:pt x="24000" y="90588"/>
                </a:cubicBezTo>
                <a:cubicBezTo>
                  <a:pt x="24000" y="92065"/>
                  <a:pt x="25193" y="93262"/>
                  <a:pt x="26666" y="93262"/>
                </a:cubicBezTo>
                <a:lnTo>
                  <a:pt x="93333" y="93262"/>
                </a:lnTo>
                <a:cubicBezTo>
                  <a:pt x="94806" y="93262"/>
                  <a:pt x="96000" y="92065"/>
                  <a:pt x="96000" y="90588"/>
                </a:cubicBezTo>
                <a:cubicBezTo>
                  <a:pt x="96000" y="89111"/>
                  <a:pt x="94806" y="87913"/>
                  <a:pt x="93333" y="87913"/>
                </a:cubicBezTo>
                <a:close/>
                <a:moveTo>
                  <a:pt x="26666" y="75609"/>
                </a:moveTo>
                <a:cubicBezTo>
                  <a:pt x="25193" y="75609"/>
                  <a:pt x="24000" y="76806"/>
                  <a:pt x="24000" y="78284"/>
                </a:cubicBezTo>
                <a:cubicBezTo>
                  <a:pt x="24000" y="79761"/>
                  <a:pt x="25193" y="80958"/>
                  <a:pt x="26666" y="80958"/>
                </a:cubicBezTo>
                <a:lnTo>
                  <a:pt x="93333" y="80958"/>
                </a:lnTo>
                <a:cubicBezTo>
                  <a:pt x="94806" y="80958"/>
                  <a:pt x="96000" y="79761"/>
                  <a:pt x="96000" y="78284"/>
                </a:cubicBezTo>
                <a:cubicBezTo>
                  <a:pt x="96000" y="76806"/>
                  <a:pt x="94806" y="75609"/>
                  <a:pt x="93333" y="75609"/>
                </a:cubicBezTo>
                <a:close/>
                <a:moveTo>
                  <a:pt x="26666" y="63305"/>
                </a:moveTo>
                <a:cubicBezTo>
                  <a:pt x="25193" y="63305"/>
                  <a:pt x="24000" y="64502"/>
                  <a:pt x="24000" y="65979"/>
                </a:cubicBezTo>
                <a:cubicBezTo>
                  <a:pt x="24000" y="67457"/>
                  <a:pt x="25193" y="68654"/>
                  <a:pt x="26666" y="68654"/>
                </a:cubicBezTo>
                <a:lnTo>
                  <a:pt x="93333" y="68654"/>
                </a:lnTo>
                <a:cubicBezTo>
                  <a:pt x="94806" y="68654"/>
                  <a:pt x="96000" y="67457"/>
                  <a:pt x="96000" y="65979"/>
                </a:cubicBezTo>
                <a:cubicBezTo>
                  <a:pt x="96000" y="64502"/>
                  <a:pt x="94806" y="63305"/>
                  <a:pt x="93333" y="63305"/>
                </a:cubicBezTo>
                <a:close/>
                <a:moveTo>
                  <a:pt x="26666" y="51001"/>
                </a:moveTo>
                <a:cubicBezTo>
                  <a:pt x="25193" y="51001"/>
                  <a:pt x="24000" y="52198"/>
                  <a:pt x="24000" y="53675"/>
                </a:cubicBezTo>
                <a:cubicBezTo>
                  <a:pt x="24000" y="55152"/>
                  <a:pt x="25193" y="56350"/>
                  <a:pt x="26666" y="56350"/>
                </a:cubicBezTo>
                <a:lnTo>
                  <a:pt x="93333" y="56350"/>
                </a:lnTo>
                <a:cubicBezTo>
                  <a:pt x="94806" y="56350"/>
                  <a:pt x="96000" y="55152"/>
                  <a:pt x="96000" y="53675"/>
                </a:cubicBezTo>
                <a:cubicBezTo>
                  <a:pt x="96000" y="52198"/>
                  <a:pt x="94806" y="51001"/>
                  <a:pt x="93333" y="51001"/>
                </a:cubicBezTo>
                <a:close/>
                <a:moveTo>
                  <a:pt x="26666" y="38697"/>
                </a:moveTo>
                <a:cubicBezTo>
                  <a:pt x="25193" y="38697"/>
                  <a:pt x="24000" y="39894"/>
                  <a:pt x="24000" y="41371"/>
                </a:cubicBezTo>
                <a:cubicBezTo>
                  <a:pt x="24000" y="42848"/>
                  <a:pt x="25193" y="44046"/>
                  <a:pt x="26666" y="44046"/>
                </a:cubicBezTo>
                <a:lnTo>
                  <a:pt x="93333" y="44046"/>
                </a:lnTo>
                <a:cubicBezTo>
                  <a:pt x="94806" y="44046"/>
                  <a:pt x="96000" y="42848"/>
                  <a:pt x="96000" y="41371"/>
                </a:cubicBezTo>
                <a:cubicBezTo>
                  <a:pt x="96000" y="39894"/>
                  <a:pt x="94806" y="38697"/>
                  <a:pt x="93333" y="38697"/>
                </a:cubicBezTo>
                <a:close/>
                <a:moveTo>
                  <a:pt x="0" y="11366"/>
                </a:moveTo>
                <a:lnTo>
                  <a:pt x="6739" y="11366"/>
                </a:lnTo>
                <a:lnTo>
                  <a:pt x="6739" y="17459"/>
                </a:lnTo>
                <a:cubicBezTo>
                  <a:pt x="6739" y="22260"/>
                  <a:pt x="10619" y="26151"/>
                  <a:pt x="15405" y="26151"/>
                </a:cubicBezTo>
                <a:cubicBezTo>
                  <a:pt x="20192" y="26151"/>
                  <a:pt x="24072" y="22260"/>
                  <a:pt x="24072" y="17459"/>
                </a:cubicBezTo>
                <a:lnTo>
                  <a:pt x="24072" y="11366"/>
                </a:lnTo>
                <a:lnTo>
                  <a:pt x="29716" y="11366"/>
                </a:lnTo>
                <a:lnTo>
                  <a:pt x="29716" y="17459"/>
                </a:lnTo>
                <a:cubicBezTo>
                  <a:pt x="29716" y="22260"/>
                  <a:pt x="33597" y="26151"/>
                  <a:pt x="38383" y="26151"/>
                </a:cubicBezTo>
                <a:cubicBezTo>
                  <a:pt x="43170" y="26151"/>
                  <a:pt x="47050" y="22260"/>
                  <a:pt x="47050" y="17459"/>
                </a:cubicBezTo>
                <a:lnTo>
                  <a:pt x="47050" y="11366"/>
                </a:lnTo>
                <a:lnTo>
                  <a:pt x="52694" y="11366"/>
                </a:lnTo>
                <a:lnTo>
                  <a:pt x="52694" y="17459"/>
                </a:lnTo>
                <a:cubicBezTo>
                  <a:pt x="52694" y="22260"/>
                  <a:pt x="56574" y="26151"/>
                  <a:pt x="61361" y="26151"/>
                </a:cubicBezTo>
                <a:cubicBezTo>
                  <a:pt x="66147" y="26151"/>
                  <a:pt x="70028" y="22260"/>
                  <a:pt x="70028" y="17459"/>
                </a:cubicBezTo>
                <a:lnTo>
                  <a:pt x="70028" y="11366"/>
                </a:lnTo>
                <a:lnTo>
                  <a:pt x="75672" y="11366"/>
                </a:lnTo>
                <a:lnTo>
                  <a:pt x="75672" y="17459"/>
                </a:lnTo>
                <a:cubicBezTo>
                  <a:pt x="75672" y="22260"/>
                  <a:pt x="79552" y="26151"/>
                  <a:pt x="84339" y="26151"/>
                </a:cubicBezTo>
                <a:cubicBezTo>
                  <a:pt x="89125" y="26151"/>
                  <a:pt x="93005" y="22260"/>
                  <a:pt x="93005" y="17459"/>
                </a:cubicBezTo>
                <a:lnTo>
                  <a:pt x="93005" y="11366"/>
                </a:lnTo>
                <a:lnTo>
                  <a:pt x="98650" y="11366"/>
                </a:lnTo>
                <a:lnTo>
                  <a:pt x="98650" y="17459"/>
                </a:lnTo>
                <a:cubicBezTo>
                  <a:pt x="98650" y="22259"/>
                  <a:pt x="102530" y="26151"/>
                  <a:pt x="107316" y="26151"/>
                </a:cubicBezTo>
                <a:cubicBezTo>
                  <a:pt x="112103" y="26151"/>
                  <a:pt x="115983" y="22259"/>
                  <a:pt x="115983" y="17459"/>
                </a:cubicBezTo>
                <a:lnTo>
                  <a:pt x="115983" y="11366"/>
                </a:lnTo>
                <a:lnTo>
                  <a:pt x="120000" y="11366"/>
                </a:lnTo>
                <a:lnTo>
                  <a:pt x="120000" y="120000"/>
                </a:lnTo>
                <a:lnTo>
                  <a:pt x="0" y="120000"/>
                </a:lnTo>
                <a:close/>
                <a:moveTo>
                  <a:pt x="15405" y="0"/>
                </a:moveTo>
                <a:cubicBezTo>
                  <a:pt x="17983" y="0"/>
                  <a:pt x="20072" y="2095"/>
                  <a:pt x="20072" y="4680"/>
                </a:cubicBezTo>
                <a:lnTo>
                  <a:pt x="20072" y="18051"/>
                </a:lnTo>
                <a:cubicBezTo>
                  <a:pt x="20072" y="20636"/>
                  <a:pt x="17983" y="22732"/>
                  <a:pt x="15405" y="22732"/>
                </a:cubicBezTo>
                <a:cubicBezTo>
                  <a:pt x="12828" y="22732"/>
                  <a:pt x="10739" y="20636"/>
                  <a:pt x="10739" y="18051"/>
                </a:cubicBezTo>
                <a:lnTo>
                  <a:pt x="10739" y="4680"/>
                </a:lnTo>
                <a:cubicBezTo>
                  <a:pt x="10739" y="2095"/>
                  <a:pt x="12828" y="0"/>
                  <a:pt x="15405" y="0"/>
                </a:cubicBezTo>
                <a:close/>
                <a:moveTo>
                  <a:pt x="38383" y="0"/>
                </a:moveTo>
                <a:cubicBezTo>
                  <a:pt x="40960" y="0"/>
                  <a:pt x="43050" y="2095"/>
                  <a:pt x="43050" y="4680"/>
                </a:cubicBezTo>
                <a:lnTo>
                  <a:pt x="43050" y="18051"/>
                </a:lnTo>
                <a:cubicBezTo>
                  <a:pt x="43050" y="20636"/>
                  <a:pt x="40960" y="22732"/>
                  <a:pt x="38383" y="22732"/>
                </a:cubicBezTo>
                <a:cubicBezTo>
                  <a:pt x="35806" y="22732"/>
                  <a:pt x="33716" y="20636"/>
                  <a:pt x="33716" y="18051"/>
                </a:cubicBezTo>
                <a:lnTo>
                  <a:pt x="33716" y="4680"/>
                </a:lnTo>
                <a:cubicBezTo>
                  <a:pt x="33716" y="2095"/>
                  <a:pt x="35806" y="0"/>
                  <a:pt x="38383" y="0"/>
                </a:cubicBezTo>
                <a:close/>
                <a:moveTo>
                  <a:pt x="61361" y="0"/>
                </a:moveTo>
                <a:cubicBezTo>
                  <a:pt x="63938" y="0"/>
                  <a:pt x="66028" y="2095"/>
                  <a:pt x="66028" y="4680"/>
                </a:cubicBezTo>
                <a:lnTo>
                  <a:pt x="66028" y="18051"/>
                </a:lnTo>
                <a:cubicBezTo>
                  <a:pt x="66028" y="20636"/>
                  <a:pt x="63938" y="22731"/>
                  <a:pt x="61361" y="22731"/>
                </a:cubicBezTo>
                <a:cubicBezTo>
                  <a:pt x="58784" y="22731"/>
                  <a:pt x="56694" y="20636"/>
                  <a:pt x="56694" y="18051"/>
                </a:cubicBezTo>
                <a:lnTo>
                  <a:pt x="56694" y="4680"/>
                </a:lnTo>
                <a:cubicBezTo>
                  <a:pt x="56694" y="2095"/>
                  <a:pt x="58784" y="0"/>
                  <a:pt x="61361" y="0"/>
                </a:cubicBezTo>
                <a:close/>
                <a:moveTo>
                  <a:pt x="84339" y="0"/>
                </a:moveTo>
                <a:cubicBezTo>
                  <a:pt x="86916" y="0"/>
                  <a:pt x="89005" y="2095"/>
                  <a:pt x="89005" y="4680"/>
                </a:cubicBezTo>
                <a:lnTo>
                  <a:pt x="89005" y="18051"/>
                </a:lnTo>
                <a:cubicBezTo>
                  <a:pt x="89005" y="20636"/>
                  <a:pt x="86916" y="22731"/>
                  <a:pt x="84339" y="22731"/>
                </a:cubicBezTo>
                <a:cubicBezTo>
                  <a:pt x="81761" y="22731"/>
                  <a:pt x="79672" y="20636"/>
                  <a:pt x="79672" y="18051"/>
                </a:cubicBezTo>
                <a:lnTo>
                  <a:pt x="79672" y="4680"/>
                </a:lnTo>
                <a:cubicBezTo>
                  <a:pt x="79672" y="2095"/>
                  <a:pt x="81761" y="0"/>
                  <a:pt x="84339" y="0"/>
                </a:cubicBezTo>
                <a:close/>
                <a:moveTo>
                  <a:pt x="107316" y="0"/>
                </a:moveTo>
                <a:cubicBezTo>
                  <a:pt x="109894" y="0"/>
                  <a:pt x="111983" y="2095"/>
                  <a:pt x="111983" y="4680"/>
                </a:cubicBezTo>
                <a:lnTo>
                  <a:pt x="111983" y="18051"/>
                </a:lnTo>
                <a:cubicBezTo>
                  <a:pt x="111983" y="20636"/>
                  <a:pt x="109894" y="22731"/>
                  <a:pt x="107316" y="22731"/>
                </a:cubicBezTo>
                <a:cubicBezTo>
                  <a:pt x="104739" y="22731"/>
                  <a:pt x="102650" y="20636"/>
                  <a:pt x="102650" y="18051"/>
                </a:cubicBezTo>
                <a:lnTo>
                  <a:pt x="102650" y="4680"/>
                </a:lnTo>
                <a:cubicBezTo>
                  <a:pt x="102650" y="2095"/>
                  <a:pt x="104739" y="0"/>
                  <a:pt x="107316" y="0"/>
                </a:cubicBezTo>
                <a:close/>
              </a:path>
            </a:pathLst>
          </a:custGeom>
          <a:solidFill>
            <a:srgbClr val="1ED4DE"/>
          </a:solidFill>
          <a:ln>
            <a:noFill/>
          </a:ln>
        </p:spPr>
        <p:txBody>
          <a:bodyPr wrap="square" lIns="121868" tIns="60917" rIns="121868" bIns="60917" anchor="ctr" anchorCtr="0">
            <a:noAutofit/>
          </a:bodyPr>
          <a:lstStyle/>
          <a:p>
            <a:pPr algn="ctr" defTabSz="1218895"/>
            <a:endParaRPr sz="2399" kern="0">
              <a:solidFill>
                <a:srgbClr val="FFFFFF"/>
              </a:solidFill>
              <a:latin typeface="Arial"/>
              <a:ea typeface="Arial"/>
              <a:cs typeface="Arial"/>
              <a:sym typeface="Arial"/>
            </a:endParaRPr>
          </a:p>
        </p:txBody>
      </p:sp>
      <p:grpSp>
        <p:nvGrpSpPr>
          <p:cNvPr id="28" name="Shape 717"/>
          <p:cNvGrpSpPr/>
          <p:nvPr/>
        </p:nvGrpSpPr>
        <p:grpSpPr>
          <a:xfrm>
            <a:off x="8560868" y="2378816"/>
            <a:ext cx="3705744" cy="897784"/>
            <a:chOff x="2113657" y="4283315"/>
            <a:chExt cx="3887257" cy="673513"/>
          </a:xfrm>
        </p:grpSpPr>
        <p:sp>
          <p:nvSpPr>
            <p:cNvPr id="29" name="Shape 718"/>
            <p:cNvSpPr txBox="1"/>
            <p:nvPr/>
          </p:nvSpPr>
          <p:spPr>
            <a:xfrm>
              <a:off x="2113657" y="4495163"/>
              <a:ext cx="3887257"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a:solidFill>
                    <a:srgbClr val="595959"/>
                  </a:solidFill>
                  <a:latin typeface="Times New Roman" panose="02020603050405020304" pitchFamily="18" charset="0"/>
                  <a:ea typeface="Arial"/>
                  <a:cs typeface="Times New Roman" panose="02020603050405020304" pitchFamily="18" charset="0"/>
                </a:rPr>
                <a:t>Not applicable</a:t>
              </a:r>
              <a:endParaRPr lang="en"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31" name="Shape 719"/>
            <p:cNvSpPr txBox="1"/>
            <p:nvPr/>
          </p:nvSpPr>
          <p:spPr>
            <a:xfrm>
              <a:off x="2113658" y="4283315"/>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sym typeface="Arial"/>
                </a:rPr>
                <a:t>After sale services/ Guarantee</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grpSp>
        <p:nvGrpSpPr>
          <p:cNvPr id="32" name="Shape 720"/>
          <p:cNvGrpSpPr/>
          <p:nvPr/>
        </p:nvGrpSpPr>
        <p:grpSpPr>
          <a:xfrm>
            <a:off x="8560867" y="4261751"/>
            <a:ext cx="3627958" cy="897784"/>
            <a:chOff x="2113657" y="4283314"/>
            <a:chExt cx="3647460" cy="673513"/>
          </a:xfrm>
        </p:grpSpPr>
        <p:sp>
          <p:nvSpPr>
            <p:cNvPr id="33" name="Shape 721"/>
            <p:cNvSpPr txBox="1"/>
            <p:nvPr/>
          </p:nvSpPr>
          <p:spPr>
            <a:xfrm>
              <a:off x="2113657" y="4495162"/>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pt-BR" sz="1600" kern="0" dirty="0" smtClean="0">
                  <a:solidFill>
                    <a:srgbClr val="595959"/>
                  </a:solidFill>
                  <a:latin typeface="Times New Roman" panose="02020603050405020304" pitchFamily="18" charset="0"/>
                  <a:ea typeface="Arial"/>
                  <a:cs typeface="Times New Roman" panose="02020603050405020304" pitchFamily="18" charset="0"/>
                  <a:sym typeface="Arial"/>
                </a:rPr>
                <a:t>Local (Iran) Certificates </a:t>
              </a:r>
              <a:endParaRPr lang="pt-BR"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34" name="Shape 722"/>
            <p:cNvSpPr txBox="1"/>
            <p:nvPr/>
          </p:nvSpPr>
          <p:spPr>
            <a:xfrm>
              <a:off x="2113658" y="4283314"/>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sym typeface="Arial"/>
                </a:rPr>
                <a:t>Standards and legally certificates:</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35" name="Shape 450"/>
          <p:cNvSpPr/>
          <p:nvPr/>
        </p:nvSpPr>
        <p:spPr>
          <a:xfrm>
            <a:off x="8841213" y="3657600"/>
            <a:ext cx="590697" cy="565118"/>
          </a:xfrm>
          <a:custGeom>
            <a:avLst/>
            <a:gdLst/>
            <a:ahLst/>
            <a:cxnLst/>
            <a:rect l="0" t="0" r="0" b="0"/>
            <a:pathLst>
              <a:path w="120000" h="120000" extrusionOk="0">
                <a:moveTo>
                  <a:pt x="65274" y="39473"/>
                </a:moveTo>
                <a:cubicBezTo>
                  <a:pt x="53599" y="36371"/>
                  <a:pt x="41599" y="43242"/>
                  <a:pt x="38470" y="54820"/>
                </a:cubicBezTo>
                <a:cubicBezTo>
                  <a:pt x="35342" y="66398"/>
                  <a:pt x="42270" y="78299"/>
                  <a:pt x="53945" y="81402"/>
                </a:cubicBezTo>
                <a:cubicBezTo>
                  <a:pt x="65620" y="84504"/>
                  <a:pt x="77621" y="77633"/>
                  <a:pt x="80749" y="66055"/>
                </a:cubicBezTo>
                <a:cubicBezTo>
                  <a:pt x="83877" y="54477"/>
                  <a:pt x="76949" y="42576"/>
                  <a:pt x="65274" y="39473"/>
                </a:cubicBezTo>
                <a:close/>
                <a:moveTo>
                  <a:pt x="69168" y="25060"/>
                </a:moveTo>
                <a:cubicBezTo>
                  <a:pt x="88870" y="30296"/>
                  <a:pt x="100561" y="50379"/>
                  <a:pt x="95282" y="69917"/>
                </a:cubicBezTo>
                <a:cubicBezTo>
                  <a:pt x="90003" y="89455"/>
                  <a:pt x="69753" y="101050"/>
                  <a:pt x="50051" y="95815"/>
                </a:cubicBezTo>
                <a:cubicBezTo>
                  <a:pt x="30350" y="90579"/>
                  <a:pt x="18658" y="70496"/>
                  <a:pt x="23937" y="50958"/>
                </a:cubicBezTo>
                <a:cubicBezTo>
                  <a:pt x="29216" y="31420"/>
                  <a:pt x="49467" y="19825"/>
                  <a:pt x="69168" y="25060"/>
                </a:cubicBezTo>
                <a:close/>
                <a:moveTo>
                  <a:pt x="70584" y="19819"/>
                </a:moveTo>
                <a:cubicBezTo>
                  <a:pt x="47964" y="13808"/>
                  <a:pt x="24713" y="27121"/>
                  <a:pt x="18652" y="49554"/>
                </a:cubicBezTo>
                <a:cubicBezTo>
                  <a:pt x="12591" y="71987"/>
                  <a:pt x="26015" y="95045"/>
                  <a:pt x="48635" y="101056"/>
                </a:cubicBezTo>
                <a:cubicBezTo>
                  <a:pt x="71255" y="107067"/>
                  <a:pt x="94506" y="93754"/>
                  <a:pt x="100567" y="71321"/>
                </a:cubicBezTo>
                <a:cubicBezTo>
                  <a:pt x="106628" y="48888"/>
                  <a:pt x="93204" y="25830"/>
                  <a:pt x="70584" y="19819"/>
                </a:cubicBezTo>
                <a:close/>
                <a:moveTo>
                  <a:pt x="120000" y="28418"/>
                </a:moveTo>
                <a:lnTo>
                  <a:pt x="119819" y="29085"/>
                </a:lnTo>
                <a:lnTo>
                  <a:pt x="119636" y="28804"/>
                </a:lnTo>
                <a:close/>
                <a:moveTo>
                  <a:pt x="84120" y="4683"/>
                </a:moveTo>
                <a:lnTo>
                  <a:pt x="83867" y="19572"/>
                </a:lnTo>
                <a:lnTo>
                  <a:pt x="83406" y="19449"/>
                </a:lnTo>
                <a:cubicBezTo>
                  <a:pt x="87163" y="21546"/>
                  <a:pt x="90559" y="24117"/>
                  <a:pt x="93431" y="27166"/>
                </a:cubicBezTo>
                <a:lnTo>
                  <a:pt x="106796" y="23870"/>
                </a:lnTo>
                <a:lnTo>
                  <a:pt x="115363" y="39849"/>
                </a:lnTo>
                <a:lnTo>
                  <a:pt x="105840" y="48364"/>
                </a:lnTo>
                <a:cubicBezTo>
                  <a:pt x="107034" y="52676"/>
                  <a:pt x="107596" y="57191"/>
                  <a:pt x="107394" y="61781"/>
                </a:cubicBezTo>
                <a:lnTo>
                  <a:pt x="119289" y="68330"/>
                </a:lnTo>
                <a:lnTo>
                  <a:pt x="114566" y="85810"/>
                </a:lnTo>
                <a:lnTo>
                  <a:pt x="100132" y="85570"/>
                </a:lnTo>
                <a:cubicBezTo>
                  <a:pt x="98307" y="88594"/>
                  <a:pt x="96096" y="91321"/>
                  <a:pt x="93619" y="93756"/>
                </a:cubicBezTo>
                <a:lnTo>
                  <a:pt x="98359" y="106025"/>
                </a:lnTo>
                <a:lnTo>
                  <a:pt x="83411" y="116405"/>
                </a:lnTo>
                <a:lnTo>
                  <a:pt x="72073" y="106643"/>
                </a:lnTo>
                <a:lnTo>
                  <a:pt x="73453" y="105685"/>
                </a:lnTo>
                <a:cubicBezTo>
                  <a:pt x="69110" y="107079"/>
                  <a:pt x="64517" y="107749"/>
                  <a:pt x="59835" y="107723"/>
                </a:cubicBezTo>
                <a:lnTo>
                  <a:pt x="52963" y="119999"/>
                </a:lnTo>
                <a:lnTo>
                  <a:pt x="35336" y="115316"/>
                </a:lnTo>
                <a:lnTo>
                  <a:pt x="35574" y="101277"/>
                </a:lnTo>
                <a:cubicBezTo>
                  <a:pt x="31839" y="99165"/>
                  <a:pt x="28466" y="96583"/>
                  <a:pt x="25614" y="93529"/>
                </a:cubicBezTo>
                <a:lnTo>
                  <a:pt x="25843" y="94015"/>
                </a:lnTo>
                <a:lnTo>
                  <a:pt x="11102" y="96847"/>
                </a:lnTo>
                <a:lnTo>
                  <a:pt x="3390" y="80445"/>
                </a:lnTo>
                <a:lnTo>
                  <a:pt x="13359" y="72429"/>
                </a:lnTo>
                <a:cubicBezTo>
                  <a:pt x="12295" y="68561"/>
                  <a:pt x="11739" y="64530"/>
                  <a:pt x="11738" y="60428"/>
                </a:cubicBezTo>
                <a:lnTo>
                  <a:pt x="0" y="53965"/>
                </a:lnTo>
                <a:lnTo>
                  <a:pt x="4723" y="36484"/>
                </a:lnTo>
                <a:lnTo>
                  <a:pt x="18174" y="36709"/>
                </a:lnTo>
                <a:cubicBezTo>
                  <a:pt x="19999" y="33515"/>
                  <a:pt x="22203" y="30603"/>
                  <a:pt x="24696" y="27997"/>
                </a:cubicBezTo>
                <a:lnTo>
                  <a:pt x="20190" y="14215"/>
                </a:lnTo>
                <a:lnTo>
                  <a:pt x="35666" y="4625"/>
                </a:lnTo>
                <a:lnTo>
                  <a:pt x="46473" y="14962"/>
                </a:lnTo>
                <a:lnTo>
                  <a:pt x="46365" y="15030"/>
                </a:lnTo>
                <a:cubicBezTo>
                  <a:pt x="50613" y="13704"/>
                  <a:pt x="55098" y="13091"/>
                  <a:pt x="59667" y="13141"/>
                </a:cubicBezTo>
                <a:lnTo>
                  <a:pt x="59206" y="13018"/>
                </a:lnTo>
                <a:lnTo>
                  <a:pt x="66493" y="0"/>
                </a:lnTo>
                <a:close/>
              </a:path>
            </a:pathLst>
          </a:custGeom>
          <a:solidFill>
            <a:srgbClr val="E62949"/>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Tree>
    <p:extLst>
      <p:ext uri="{BB962C8B-B14F-4D97-AF65-F5344CB8AC3E}">
        <p14:creationId xmlns:p14="http://schemas.microsoft.com/office/powerpoint/2010/main" val="272926192"/>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704"/>
        <p:cNvGrpSpPr/>
        <p:nvPr/>
      </p:nvGrpSpPr>
      <p:grpSpPr>
        <a:xfrm>
          <a:off x="0" y="0"/>
          <a:ext cx="0" cy="0"/>
          <a:chOff x="0" y="0"/>
          <a:chExt cx="0" cy="0"/>
        </a:xfrm>
      </p:grpSpPr>
      <p:sp>
        <p:nvSpPr>
          <p:cNvPr id="707" name="Shape 707"/>
          <p:cNvSpPr txBox="1"/>
          <p:nvPr/>
        </p:nvSpPr>
        <p:spPr>
          <a:xfrm>
            <a:off x="455612" y="3124200"/>
            <a:ext cx="4267200" cy="3076964"/>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kern="0" dirty="0">
                <a:solidFill>
                  <a:srgbClr val="3F3F3F"/>
                </a:solidFill>
                <a:latin typeface="Times New Roman" panose="02020603050405020304" pitchFamily="18" charset="0"/>
                <a:ea typeface="Arial"/>
                <a:cs typeface="Times New Roman" panose="02020603050405020304" pitchFamily="18" charset="0"/>
                <a:sym typeface="Arial"/>
              </a:rPr>
              <a:t>Indications: </a:t>
            </a:r>
            <a:r>
              <a:rPr lang="en-US" kern="0" dirty="0" smtClean="0">
                <a:solidFill>
                  <a:srgbClr val="3F3F3F"/>
                </a:solidFill>
                <a:latin typeface="Times New Roman" panose="02020603050405020304" pitchFamily="18" charset="0"/>
                <a:ea typeface="Arial"/>
                <a:cs typeface="Times New Roman" panose="02020603050405020304" pitchFamily="18" charset="0"/>
                <a:sym typeface="Arial"/>
              </a:rPr>
              <a:t>Reduces </a:t>
            </a:r>
            <a:r>
              <a:rPr lang="en-US" kern="0" dirty="0">
                <a:solidFill>
                  <a:srgbClr val="3F3F3F"/>
                </a:solidFill>
                <a:latin typeface="Times New Roman" panose="02020603050405020304" pitchFamily="18" charset="0"/>
                <a:ea typeface="Arial"/>
                <a:cs typeface="Times New Roman" panose="02020603050405020304" pitchFamily="18" charset="0"/>
                <a:sym typeface="Arial"/>
              </a:rPr>
              <a:t>cholesterol</a:t>
            </a:r>
          </a:p>
          <a:p>
            <a:pPr marL="285750" indent="-285750" defTabSz="1218895">
              <a:buFont typeface="Arial" panose="020B0604020202020204" pitchFamily="34" charset="0"/>
              <a:buChar char="•"/>
            </a:pPr>
            <a:r>
              <a:rPr lang="en-US" kern="0" dirty="0" smtClean="0">
                <a:solidFill>
                  <a:srgbClr val="3F3F3F"/>
                </a:solidFill>
                <a:latin typeface="Times New Roman" panose="02020603050405020304" pitchFamily="18" charset="0"/>
                <a:ea typeface="Arial"/>
                <a:cs typeface="Times New Roman" panose="02020603050405020304" pitchFamily="18" charset="0"/>
                <a:sym typeface="Arial"/>
              </a:rPr>
              <a:t>Diseases:</a:t>
            </a:r>
            <a:r>
              <a:rPr lang="fa-IR" kern="0" dirty="0" smtClean="0">
                <a:solidFill>
                  <a:srgbClr val="3F3F3F"/>
                </a:solidFill>
                <a:latin typeface="Times New Roman" panose="02020603050405020304" pitchFamily="18" charset="0"/>
                <a:ea typeface="Arial"/>
                <a:cs typeface="Times New Roman" panose="02020603050405020304" pitchFamily="18" charset="0"/>
                <a:sym typeface="Arial"/>
              </a:rPr>
              <a:t> </a:t>
            </a:r>
            <a:r>
              <a:rPr lang="en-US" kern="0" dirty="0" smtClean="0">
                <a:solidFill>
                  <a:srgbClr val="3F3F3F"/>
                </a:solidFill>
                <a:latin typeface="Times New Roman" panose="02020603050405020304" pitchFamily="18" charset="0"/>
                <a:ea typeface="Arial"/>
                <a:cs typeface="Times New Roman" panose="02020603050405020304" pitchFamily="18" charset="0"/>
                <a:sym typeface="Arial"/>
              </a:rPr>
              <a:t>Hyperlipidemia</a:t>
            </a:r>
            <a:endParaRPr lang="en-US" kern="0" dirty="0">
              <a:solidFill>
                <a:srgbClr val="3F3F3F"/>
              </a:solidFill>
              <a:latin typeface="Times New Roman" panose="02020603050405020304" pitchFamily="18" charset="0"/>
              <a:ea typeface="Arial"/>
              <a:cs typeface="Times New Roman" panose="02020603050405020304" pitchFamily="18" charset="0"/>
              <a:sym typeface="Arial"/>
            </a:endParaRPr>
          </a:p>
          <a:p>
            <a:pPr marL="285750" indent="-285750" defTabSz="1218895">
              <a:buFont typeface="Arial" panose="020B0604020202020204" pitchFamily="34" charset="0"/>
              <a:buChar char="•"/>
            </a:pPr>
            <a:r>
              <a:rPr lang="en-US" kern="0" dirty="0" smtClean="0">
                <a:solidFill>
                  <a:srgbClr val="3F3F3F"/>
                </a:solidFill>
                <a:latin typeface="Times New Roman" panose="02020603050405020304" pitchFamily="18" charset="0"/>
                <a:ea typeface="Arial"/>
                <a:cs typeface="Times New Roman" panose="02020603050405020304" pitchFamily="18" charset="0"/>
                <a:sym typeface="Arial"/>
              </a:rPr>
              <a:t>Dosage </a:t>
            </a:r>
            <a:r>
              <a:rPr lang="en-US" kern="0" dirty="0">
                <a:solidFill>
                  <a:srgbClr val="3F3F3F"/>
                </a:solidFill>
                <a:latin typeface="Times New Roman" panose="02020603050405020304" pitchFamily="18" charset="0"/>
                <a:ea typeface="Arial"/>
                <a:cs typeface="Times New Roman" panose="02020603050405020304" pitchFamily="18" charset="0"/>
                <a:sym typeface="Arial"/>
              </a:rPr>
              <a:t>form and packaging: </a:t>
            </a:r>
            <a:r>
              <a:rPr lang="en-US" kern="0" dirty="0" smtClean="0">
                <a:solidFill>
                  <a:srgbClr val="3F3F3F"/>
                </a:solidFill>
                <a:latin typeface="Times New Roman" panose="02020603050405020304" pitchFamily="18" charset="0"/>
                <a:ea typeface="Arial"/>
                <a:cs typeface="Times New Roman" panose="02020603050405020304" pitchFamily="18" charset="0"/>
                <a:sym typeface="Arial"/>
              </a:rPr>
              <a:t>Oral Drop – 15ml</a:t>
            </a:r>
            <a:endParaRPr lang="fa-IR" kern="0" dirty="0" smtClean="0">
              <a:solidFill>
                <a:srgbClr val="3F3F3F"/>
              </a:solidFill>
              <a:latin typeface="Times New Roman" panose="02020603050405020304" pitchFamily="18" charset="0"/>
              <a:ea typeface="Arial"/>
              <a:cs typeface="Times New Roman" panose="02020603050405020304" pitchFamily="18" charset="0"/>
              <a:sym typeface="Arial"/>
            </a:endParaRPr>
          </a:p>
          <a:p>
            <a:pPr marL="285750" indent="-285750" defTabSz="1218895">
              <a:buFont typeface="Arial" panose="020B0604020202020204" pitchFamily="34" charset="0"/>
              <a:buChar char="•"/>
            </a:pPr>
            <a:r>
              <a:rPr lang="en-US" kern="0" dirty="0" smtClean="0">
                <a:solidFill>
                  <a:srgbClr val="3F3F3F"/>
                </a:solidFill>
                <a:latin typeface="Times New Roman" panose="02020603050405020304" pitchFamily="18" charset="0"/>
                <a:ea typeface="Arial"/>
                <a:cs typeface="Times New Roman" panose="02020603050405020304" pitchFamily="18" charset="0"/>
                <a:sym typeface="Arial"/>
              </a:rPr>
              <a:t>Composition</a:t>
            </a:r>
            <a:r>
              <a:rPr lang="en-US" kern="0" dirty="0">
                <a:solidFill>
                  <a:srgbClr val="3F3F3F"/>
                </a:solidFill>
                <a:latin typeface="Times New Roman" panose="02020603050405020304" pitchFamily="18" charset="0"/>
                <a:ea typeface="Arial"/>
                <a:cs typeface="Times New Roman" panose="02020603050405020304" pitchFamily="18" charset="0"/>
                <a:sym typeface="Arial"/>
              </a:rPr>
              <a:t>: 100% natural essential oil, functions as a</a:t>
            </a:r>
            <a:r>
              <a:rPr lang="fa-IR" kern="0" dirty="0" smtClean="0">
                <a:solidFill>
                  <a:srgbClr val="3F3F3F"/>
                </a:solidFill>
                <a:latin typeface="Times New Roman" panose="02020603050405020304" pitchFamily="18" charset="0"/>
                <a:ea typeface="Arial"/>
                <a:cs typeface="Times New Roman" panose="02020603050405020304" pitchFamily="18" charset="0"/>
                <a:sym typeface="Arial"/>
              </a:rPr>
              <a:t> </a:t>
            </a:r>
            <a:r>
              <a:rPr lang="en-US" kern="0" dirty="0" err="1" smtClean="0">
                <a:solidFill>
                  <a:srgbClr val="3F3F3F"/>
                </a:solidFill>
                <a:latin typeface="Times New Roman" panose="02020603050405020304" pitchFamily="18" charset="0"/>
                <a:ea typeface="Arial"/>
                <a:cs typeface="Times New Roman" panose="02020603050405020304" pitchFamily="18" charset="0"/>
                <a:sym typeface="Arial"/>
              </a:rPr>
              <a:t>hypolipidemic</a:t>
            </a:r>
            <a:r>
              <a:rPr lang="fa-IR" kern="0" dirty="0" smtClean="0">
                <a:solidFill>
                  <a:srgbClr val="3F3F3F"/>
                </a:solidFill>
                <a:latin typeface="Times New Roman" panose="02020603050405020304" pitchFamily="18" charset="0"/>
                <a:ea typeface="Arial"/>
                <a:cs typeface="Times New Roman" panose="02020603050405020304" pitchFamily="18" charset="0"/>
                <a:sym typeface="Arial"/>
              </a:rPr>
              <a:t> </a:t>
            </a:r>
            <a:r>
              <a:rPr lang="en-US" kern="0" dirty="0" smtClean="0">
                <a:solidFill>
                  <a:srgbClr val="3F3F3F"/>
                </a:solidFill>
                <a:latin typeface="Times New Roman" panose="02020603050405020304" pitchFamily="18" charset="0"/>
                <a:ea typeface="Arial"/>
                <a:cs typeface="Times New Roman" panose="02020603050405020304" pitchFamily="18" charset="0"/>
                <a:sym typeface="Arial"/>
              </a:rPr>
              <a:t>(lipid-lowering) herbal medicine. It</a:t>
            </a:r>
            <a:r>
              <a:rPr lang="fa-IR" kern="0" dirty="0" smtClean="0">
                <a:solidFill>
                  <a:srgbClr val="3F3F3F"/>
                </a:solidFill>
                <a:latin typeface="Times New Roman" panose="02020603050405020304" pitchFamily="18" charset="0"/>
                <a:ea typeface="Arial"/>
                <a:cs typeface="Times New Roman" panose="02020603050405020304" pitchFamily="18" charset="0"/>
                <a:sym typeface="Arial"/>
              </a:rPr>
              <a:t> </a:t>
            </a:r>
            <a:r>
              <a:rPr lang="en-US" kern="0" dirty="0" smtClean="0">
                <a:solidFill>
                  <a:srgbClr val="3F3F3F"/>
                </a:solidFill>
                <a:latin typeface="Times New Roman" panose="02020603050405020304" pitchFamily="18" charset="0"/>
                <a:ea typeface="Arial"/>
                <a:cs typeface="Times New Roman" panose="02020603050405020304" pitchFamily="18" charset="0"/>
                <a:sym typeface="Arial"/>
              </a:rPr>
              <a:t>is gained from "</a:t>
            </a:r>
            <a:r>
              <a:rPr lang="en-US" kern="0" dirty="0" err="1" smtClean="0">
                <a:solidFill>
                  <a:srgbClr val="3F3F3F"/>
                </a:solidFill>
                <a:latin typeface="Times New Roman" panose="02020603050405020304" pitchFamily="18" charset="0"/>
                <a:ea typeface="Arial"/>
                <a:cs typeface="Times New Roman" panose="02020603050405020304" pitchFamily="18" charset="0"/>
                <a:sym typeface="Arial"/>
              </a:rPr>
              <a:t>Anethum</a:t>
            </a:r>
            <a:r>
              <a:rPr lang="fa-IR" kern="0" dirty="0" smtClean="0">
                <a:solidFill>
                  <a:srgbClr val="3F3F3F"/>
                </a:solidFill>
                <a:latin typeface="Times New Roman" panose="02020603050405020304" pitchFamily="18" charset="0"/>
                <a:ea typeface="Arial"/>
                <a:cs typeface="Times New Roman" panose="02020603050405020304" pitchFamily="18" charset="0"/>
                <a:sym typeface="Arial"/>
              </a:rPr>
              <a:t> </a:t>
            </a:r>
            <a:r>
              <a:rPr lang="en-US" kern="0" dirty="0" err="1" smtClean="0">
                <a:solidFill>
                  <a:srgbClr val="3F3F3F"/>
                </a:solidFill>
                <a:latin typeface="Times New Roman" panose="02020603050405020304" pitchFamily="18" charset="0"/>
                <a:ea typeface="Arial"/>
                <a:cs typeface="Times New Roman" panose="02020603050405020304" pitchFamily="18" charset="0"/>
                <a:sym typeface="Arial"/>
              </a:rPr>
              <a:t>graveolens</a:t>
            </a:r>
            <a:r>
              <a:rPr lang="en-US" kern="0" dirty="0" smtClean="0">
                <a:solidFill>
                  <a:srgbClr val="3F3F3F"/>
                </a:solidFill>
                <a:latin typeface="Times New Roman" panose="02020603050405020304" pitchFamily="18" charset="0"/>
                <a:ea typeface="Arial"/>
                <a:cs typeface="Times New Roman" panose="02020603050405020304" pitchFamily="18" charset="0"/>
                <a:sym typeface="Arial"/>
              </a:rPr>
              <a:t>"</a:t>
            </a:r>
            <a:endParaRPr lang="fa-IR" kern="0" dirty="0" smtClean="0">
              <a:solidFill>
                <a:srgbClr val="3F3F3F"/>
              </a:solidFill>
              <a:latin typeface="Times New Roman" panose="02020603050405020304" pitchFamily="18" charset="0"/>
              <a:ea typeface="Arial"/>
              <a:cs typeface="Times New Roman" panose="02020603050405020304" pitchFamily="18" charset="0"/>
              <a:sym typeface="Arial"/>
            </a:endParaRPr>
          </a:p>
          <a:p>
            <a:pPr marL="285750" indent="-285750" defTabSz="1218895">
              <a:buFont typeface="Arial" panose="020B0604020202020204" pitchFamily="34" charset="0"/>
              <a:buChar char="•"/>
            </a:pPr>
            <a:r>
              <a:rPr lang="en-US" kern="0" dirty="0" smtClean="0">
                <a:solidFill>
                  <a:srgbClr val="3F3F3F"/>
                </a:solidFill>
                <a:latin typeface="Times New Roman" panose="02020603050405020304" pitchFamily="18" charset="0"/>
                <a:ea typeface="Arial"/>
                <a:cs typeface="Times New Roman" panose="02020603050405020304" pitchFamily="18" charset="0"/>
                <a:sym typeface="Arial"/>
              </a:rPr>
              <a:t>Administration </a:t>
            </a:r>
            <a:r>
              <a:rPr lang="en-US" kern="0" dirty="0">
                <a:solidFill>
                  <a:srgbClr val="3F3F3F"/>
                </a:solidFill>
                <a:latin typeface="Times New Roman" panose="02020603050405020304" pitchFamily="18" charset="0"/>
                <a:ea typeface="Arial"/>
                <a:cs typeface="Times New Roman" panose="02020603050405020304" pitchFamily="18" charset="0"/>
                <a:sym typeface="Arial"/>
              </a:rPr>
              <a:t>and Dosage: Three times a day, mix 3 to 5 drops in a cup of water or juice, </a:t>
            </a:r>
            <a:r>
              <a:rPr lang="en-US" kern="0" dirty="0" smtClean="0">
                <a:solidFill>
                  <a:srgbClr val="3F3F3F"/>
                </a:solidFill>
                <a:latin typeface="Times New Roman" panose="02020603050405020304" pitchFamily="18" charset="0"/>
                <a:ea typeface="Arial"/>
                <a:cs typeface="Times New Roman" panose="02020603050405020304" pitchFamily="18" charset="0"/>
                <a:sym typeface="Arial"/>
              </a:rPr>
              <a:t>and</a:t>
            </a:r>
            <a:r>
              <a:rPr lang="fa-IR" kern="0" dirty="0" smtClean="0">
                <a:solidFill>
                  <a:srgbClr val="3F3F3F"/>
                </a:solidFill>
                <a:latin typeface="Times New Roman" panose="02020603050405020304" pitchFamily="18" charset="0"/>
                <a:ea typeface="Arial"/>
                <a:cs typeface="Times New Roman" panose="02020603050405020304" pitchFamily="18" charset="0"/>
                <a:sym typeface="Arial"/>
              </a:rPr>
              <a:t> .</a:t>
            </a:r>
            <a:r>
              <a:rPr lang="en-US" kern="0" dirty="0" smtClean="0">
                <a:solidFill>
                  <a:srgbClr val="3F3F3F"/>
                </a:solidFill>
                <a:latin typeface="Times New Roman" panose="02020603050405020304" pitchFamily="18" charset="0"/>
                <a:ea typeface="Arial"/>
                <a:cs typeface="Times New Roman" panose="02020603050405020304" pitchFamily="18" charset="0"/>
                <a:sym typeface="Arial"/>
              </a:rPr>
              <a:t>drink</a:t>
            </a:r>
            <a:endParaRPr lang="en-US" sz="1550" kern="0" dirty="0">
              <a:solidFill>
                <a:srgbClr val="3F3F3F"/>
              </a:solidFill>
              <a:ea typeface="Arial"/>
              <a:cs typeface="Arial"/>
              <a:sym typeface="Arial"/>
            </a:endParaRPr>
          </a:p>
        </p:txBody>
      </p:sp>
      <p:sp>
        <p:nvSpPr>
          <p:cNvPr id="708" name="Shape 708"/>
          <p:cNvSpPr txBox="1"/>
          <p:nvPr/>
        </p:nvSpPr>
        <p:spPr>
          <a:xfrm>
            <a:off x="531812" y="2362259"/>
            <a:ext cx="4038600" cy="533341"/>
          </a:xfrm>
          <a:prstGeom prst="rect">
            <a:avLst/>
          </a:prstGeom>
          <a:noFill/>
          <a:ln>
            <a:noFill/>
          </a:ln>
        </p:spPr>
        <p:txBody>
          <a:bodyPr wrap="square" lIns="121868" tIns="60917" rIns="121868" bIns="60917" anchor="t" anchorCtr="0">
            <a:noAutofit/>
          </a:bodyPr>
          <a:lstStyle/>
          <a:p>
            <a:pPr defTabSz="1218895"/>
            <a:r>
              <a:rPr lang="en-US" sz="2400" b="1" kern="0" dirty="0">
                <a:solidFill>
                  <a:srgbClr val="3F3F3F"/>
                </a:solidFill>
                <a:ea typeface="Arial"/>
                <a:cs typeface="Arial"/>
              </a:rPr>
              <a:t>Dill TS Herbal oral drop</a:t>
            </a:r>
            <a:endParaRPr lang="en" sz="2400" b="1" kern="0" dirty="0">
              <a:solidFill>
                <a:srgbClr val="3F3F3F"/>
              </a:solidFill>
              <a:ea typeface="Arial"/>
              <a:cs typeface="Arial"/>
              <a:sym typeface="Arial"/>
            </a:endParaRPr>
          </a:p>
        </p:txBody>
      </p:sp>
      <p:grpSp>
        <p:nvGrpSpPr>
          <p:cNvPr id="711" name="Shape 711"/>
          <p:cNvGrpSpPr/>
          <p:nvPr/>
        </p:nvGrpSpPr>
        <p:grpSpPr>
          <a:xfrm>
            <a:off x="8560868" y="832749"/>
            <a:ext cx="3400944" cy="897785"/>
            <a:chOff x="2113657" y="4283314"/>
            <a:chExt cx="3647460" cy="673514"/>
          </a:xfrm>
        </p:grpSpPr>
        <p:sp>
          <p:nvSpPr>
            <p:cNvPr id="712" name="Shape 712"/>
            <p:cNvSpPr txBox="1"/>
            <p:nvPr/>
          </p:nvSpPr>
          <p:spPr>
            <a:xfrm>
              <a:off x="2113657" y="4495163"/>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20000 </a:t>
              </a: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Packages (</a:t>
              </a: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Per </a:t>
              </a: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35 Days)</a:t>
              </a:r>
              <a:endParaRPr lang="en"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713" name="Shape 713"/>
            <p:cNvSpPr txBox="1"/>
            <p:nvPr/>
          </p:nvSpPr>
          <p:spPr>
            <a:xfrm>
              <a:off x="2113658" y="4283314"/>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rPr>
                <a:t>Production capacity</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30" name="Shape 451"/>
          <p:cNvSpPr/>
          <p:nvPr/>
        </p:nvSpPr>
        <p:spPr>
          <a:xfrm rot="1795255">
            <a:off x="8958484" y="273676"/>
            <a:ext cx="356158" cy="656509"/>
          </a:xfrm>
          <a:custGeom>
            <a:avLst/>
            <a:gdLst/>
            <a:ahLst/>
            <a:cxnLst/>
            <a:rect l="0" t="0" r="0" b="0"/>
            <a:pathLst>
              <a:path w="120000" h="120000" extrusionOk="0">
                <a:moveTo>
                  <a:pt x="60041" y="0"/>
                </a:moveTo>
                <a:cubicBezTo>
                  <a:pt x="68312" y="142"/>
                  <a:pt x="77049" y="3617"/>
                  <a:pt x="77802" y="9249"/>
                </a:cubicBezTo>
                <a:cubicBezTo>
                  <a:pt x="79731" y="16341"/>
                  <a:pt x="68983" y="18083"/>
                  <a:pt x="72034" y="26607"/>
                </a:cubicBezTo>
                <a:lnTo>
                  <a:pt x="120000" y="26607"/>
                </a:lnTo>
                <a:lnTo>
                  <a:pt x="120000" y="53320"/>
                </a:lnTo>
                <a:cubicBezTo>
                  <a:pt x="105180" y="54850"/>
                  <a:pt x="101982" y="49006"/>
                  <a:pt x="89415" y="50069"/>
                </a:cubicBezTo>
                <a:cubicBezTo>
                  <a:pt x="79319" y="50489"/>
                  <a:pt x="73089" y="55363"/>
                  <a:pt x="72833" y="59977"/>
                </a:cubicBezTo>
                <a:cubicBezTo>
                  <a:pt x="73004" y="64029"/>
                  <a:pt x="79442" y="70012"/>
                  <a:pt x="91464" y="70060"/>
                </a:cubicBezTo>
                <a:cubicBezTo>
                  <a:pt x="106013" y="69226"/>
                  <a:pt x="103877" y="65247"/>
                  <a:pt x="120000" y="65606"/>
                </a:cubicBezTo>
                <a:lnTo>
                  <a:pt x="120000" y="93541"/>
                </a:lnTo>
                <a:lnTo>
                  <a:pt x="70059" y="93541"/>
                </a:lnTo>
                <a:cubicBezTo>
                  <a:pt x="69329" y="102697"/>
                  <a:pt x="76533" y="101447"/>
                  <a:pt x="78036" y="109608"/>
                </a:cubicBezTo>
                <a:cubicBezTo>
                  <a:pt x="77950" y="116314"/>
                  <a:pt x="67224" y="119904"/>
                  <a:pt x="59959" y="120000"/>
                </a:cubicBezTo>
                <a:cubicBezTo>
                  <a:pt x="51687" y="119857"/>
                  <a:pt x="42950" y="116382"/>
                  <a:pt x="42197" y="110750"/>
                </a:cubicBezTo>
                <a:cubicBezTo>
                  <a:pt x="40279" y="103699"/>
                  <a:pt x="50892" y="101936"/>
                  <a:pt x="47995" y="93541"/>
                </a:cubicBezTo>
                <a:lnTo>
                  <a:pt x="0" y="93541"/>
                </a:lnTo>
                <a:lnTo>
                  <a:pt x="0" y="66075"/>
                </a:lnTo>
                <a:cubicBezTo>
                  <a:pt x="15368" y="64341"/>
                  <a:pt x="18478" y="70364"/>
                  <a:pt x="31219" y="69286"/>
                </a:cubicBezTo>
                <a:cubicBezTo>
                  <a:pt x="41315" y="68866"/>
                  <a:pt x="47545" y="63992"/>
                  <a:pt x="47801" y="59379"/>
                </a:cubicBezTo>
                <a:cubicBezTo>
                  <a:pt x="47631" y="55326"/>
                  <a:pt x="41193" y="49343"/>
                  <a:pt x="29171" y="49296"/>
                </a:cubicBezTo>
                <a:cubicBezTo>
                  <a:pt x="14433" y="50140"/>
                  <a:pt x="16816" y="54212"/>
                  <a:pt x="0" y="53739"/>
                </a:cubicBezTo>
                <a:lnTo>
                  <a:pt x="0" y="26607"/>
                </a:lnTo>
                <a:lnTo>
                  <a:pt x="49932" y="26607"/>
                </a:lnTo>
                <a:cubicBezTo>
                  <a:pt x="50748" y="17288"/>
                  <a:pt x="43474" y="18596"/>
                  <a:pt x="41963" y="10391"/>
                </a:cubicBezTo>
                <a:cubicBezTo>
                  <a:pt x="42049" y="3685"/>
                  <a:pt x="52775" y="95"/>
                  <a:pt x="60041" y="0"/>
                </a:cubicBezTo>
                <a:close/>
              </a:path>
            </a:pathLst>
          </a:custGeom>
          <a:solidFill>
            <a:srgbClr val="F4BD2D"/>
          </a:solidFill>
          <a:ln>
            <a:noFill/>
          </a:ln>
          <a:scene3d>
            <a:camera prst="orthographicFront">
              <a:rot lat="0" lon="0" rev="7200000"/>
            </a:camera>
            <a:lightRig rig="threePt" dir="t"/>
          </a:scene3d>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grpSp>
        <p:nvGrpSpPr>
          <p:cNvPr id="19" name="Shape 717"/>
          <p:cNvGrpSpPr/>
          <p:nvPr/>
        </p:nvGrpSpPr>
        <p:grpSpPr>
          <a:xfrm>
            <a:off x="8560868" y="6013117"/>
            <a:ext cx="3253608" cy="897784"/>
            <a:chOff x="2113657" y="4283315"/>
            <a:chExt cx="3647460" cy="673513"/>
          </a:xfrm>
        </p:grpSpPr>
        <p:sp>
          <p:nvSpPr>
            <p:cNvPr id="21" name="Shape 718"/>
            <p:cNvSpPr txBox="1"/>
            <p:nvPr/>
          </p:nvSpPr>
          <p:spPr>
            <a:xfrm>
              <a:off x="2113657" y="4495163"/>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 </a:t>
              </a:r>
              <a:r>
                <a:rPr lang="fa-IR" sz="1600" kern="0" dirty="0" smtClean="0">
                  <a:solidFill>
                    <a:srgbClr val="595959"/>
                  </a:solidFill>
                  <a:latin typeface="Times New Roman" panose="02020603050405020304" pitchFamily="18" charset="0"/>
                  <a:ea typeface="Arial"/>
                  <a:cs typeface="Times New Roman" panose="02020603050405020304" pitchFamily="18" charset="0"/>
                  <a:sym typeface="Arial"/>
                </a:rPr>
                <a:t>1.88</a:t>
              </a: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 USD</a:t>
              </a:r>
            </a:p>
          </p:txBody>
        </p:sp>
        <p:sp>
          <p:nvSpPr>
            <p:cNvPr id="22" name="Shape 719"/>
            <p:cNvSpPr txBox="1"/>
            <p:nvPr/>
          </p:nvSpPr>
          <p:spPr>
            <a:xfrm>
              <a:off x="2113658" y="4283315"/>
              <a:ext cx="3647459" cy="276999"/>
            </a:xfrm>
            <a:prstGeom prst="rect">
              <a:avLst/>
            </a:prstGeom>
            <a:noFill/>
            <a:ln>
              <a:noFill/>
            </a:ln>
          </p:spPr>
          <p:txBody>
            <a:bodyPr wrap="square" lIns="121868" tIns="60917" rIns="121868" bIns="60917" anchor="t" anchorCtr="0">
              <a:noAutofit/>
            </a:bodyPr>
            <a:lstStyle/>
            <a:p>
              <a:pPr defTabSz="1218895"/>
              <a:r>
                <a:rPr lang="en-US" b="1" kern="0" dirty="0" smtClean="0">
                  <a:solidFill>
                    <a:srgbClr val="595959"/>
                  </a:solidFill>
                  <a:latin typeface="Times New Roman" panose="02020603050405020304" pitchFamily="18" charset="0"/>
                  <a:ea typeface="Arial"/>
                  <a:cs typeface="Times New Roman" panose="02020603050405020304" pitchFamily="18" charset="0"/>
                  <a:sym typeface="Arial"/>
                </a:rPr>
                <a:t>Sales’ Price</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24" name="Shape 974"/>
          <p:cNvSpPr/>
          <p:nvPr/>
        </p:nvSpPr>
        <p:spPr>
          <a:xfrm rot="10800000">
            <a:off x="8959685" y="5491253"/>
            <a:ext cx="353751" cy="528546"/>
          </a:xfrm>
          <a:custGeom>
            <a:avLst/>
            <a:gdLst/>
            <a:ahLst/>
            <a:cxnLst/>
            <a:rect l="0" t="0" r="0" b="0"/>
            <a:pathLst>
              <a:path w="120000" h="120000" extrusionOk="0">
                <a:moveTo>
                  <a:pt x="51597" y="50921"/>
                </a:moveTo>
                <a:lnTo>
                  <a:pt x="51597" y="19698"/>
                </a:lnTo>
                <a:cubicBezTo>
                  <a:pt x="47669" y="20191"/>
                  <a:pt x="43916" y="21082"/>
                  <a:pt x="40531" y="22332"/>
                </a:cubicBezTo>
                <a:cubicBezTo>
                  <a:pt x="30598" y="26001"/>
                  <a:pt x="25457" y="32166"/>
                  <a:pt x="27169" y="38355"/>
                </a:cubicBezTo>
                <a:cubicBezTo>
                  <a:pt x="29239" y="46431"/>
                  <a:pt x="39005" y="49155"/>
                  <a:pt x="51597" y="50921"/>
                </a:cubicBezTo>
                <a:close/>
                <a:moveTo>
                  <a:pt x="67852" y="100379"/>
                </a:moveTo>
                <a:cubicBezTo>
                  <a:pt x="71963" y="99887"/>
                  <a:pt x="75901" y="98973"/>
                  <a:pt x="79437" y="97667"/>
                </a:cubicBezTo>
                <a:cubicBezTo>
                  <a:pt x="89370" y="93998"/>
                  <a:pt x="94511" y="87833"/>
                  <a:pt x="92799" y="81644"/>
                </a:cubicBezTo>
                <a:cubicBezTo>
                  <a:pt x="89506" y="73388"/>
                  <a:pt x="79840" y="69732"/>
                  <a:pt x="67852" y="67361"/>
                </a:cubicBezTo>
                <a:close/>
                <a:moveTo>
                  <a:pt x="67852" y="120000"/>
                </a:moveTo>
                <a:lnTo>
                  <a:pt x="51597" y="120000"/>
                </a:lnTo>
                <a:lnTo>
                  <a:pt x="51597" y="114256"/>
                </a:lnTo>
                <a:cubicBezTo>
                  <a:pt x="45417" y="113829"/>
                  <a:pt x="39328" y="112890"/>
                  <a:pt x="33554" y="111448"/>
                </a:cubicBezTo>
                <a:cubicBezTo>
                  <a:pt x="13606" y="106463"/>
                  <a:pt x="696" y="96271"/>
                  <a:pt x="0" y="84958"/>
                </a:cubicBezTo>
                <a:lnTo>
                  <a:pt x="26861" y="84529"/>
                </a:lnTo>
                <a:cubicBezTo>
                  <a:pt x="27245" y="90776"/>
                  <a:pt x="34374" y="96404"/>
                  <a:pt x="45389" y="99156"/>
                </a:cubicBezTo>
                <a:cubicBezTo>
                  <a:pt x="47394" y="99657"/>
                  <a:pt x="49467" y="100048"/>
                  <a:pt x="51597" y="100293"/>
                </a:cubicBezTo>
                <a:lnTo>
                  <a:pt x="51597" y="64682"/>
                </a:lnTo>
                <a:cubicBezTo>
                  <a:pt x="30368" y="61567"/>
                  <a:pt x="7690" y="58004"/>
                  <a:pt x="556" y="40045"/>
                </a:cubicBezTo>
                <a:cubicBezTo>
                  <a:pt x="-2422" y="28913"/>
                  <a:pt x="6883" y="17850"/>
                  <a:pt x="24755" y="11249"/>
                </a:cubicBezTo>
                <a:cubicBezTo>
                  <a:pt x="32832" y="8265"/>
                  <a:pt x="42066" y="6412"/>
                  <a:pt x="51597" y="5737"/>
                </a:cubicBezTo>
                <a:lnTo>
                  <a:pt x="51597" y="0"/>
                </a:lnTo>
                <a:lnTo>
                  <a:pt x="67852" y="0"/>
                </a:lnTo>
                <a:lnTo>
                  <a:pt x="67852" y="5703"/>
                </a:lnTo>
                <a:cubicBezTo>
                  <a:pt x="74209" y="6118"/>
                  <a:pt x="80479" y="7068"/>
                  <a:pt x="86414" y="8551"/>
                </a:cubicBezTo>
                <a:cubicBezTo>
                  <a:pt x="106363" y="13536"/>
                  <a:pt x="119273" y="23728"/>
                  <a:pt x="119969" y="35041"/>
                </a:cubicBezTo>
                <a:lnTo>
                  <a:pt x="93108" y="35470"/>
                </a:lnTo>
                <a:cubicBezTo>
                  <a:pt x="92723" y="29223"/>
                  <a:pt x="85594" y="23595"/>
                  <a:pt x="74579" y="20843"/>
                </a:cubicBezTo>
                <a:cubicBezTo>
                  <a:pt x="72410" y="20301"/>
                  <a:pt x="70160" y="19888"/>
                  <a:pt x="67852" y="19639"/>
                </a:cubicBezTo>
                <a:lnTo>
                  <a:pt x="67852" y="52969"/>
                </a:lnTo>
                <a:cubicBezTo>
                  <a:pt x="88284" y="55535"/>
                  <a:pt x="110482" y="59921"/>
                  <a:pt x="119411" y="79734"/>
                </a:cubicBezTo>
                <a:cubicBezTo>
                  <a:pt x="122511" y="90942"/>
                  <a:pt x="113201" y="102106"/>
                  <a:pt x="95213" y="108750"/>
                </a:cubicBezTo>
                <a:cubicBezTo>
                  <a:pt x="86990" y="111788"/>
                  <a:pt x="77568" y="113654"/>
                  <a:pt x="67852" y="114293"/>
                </a:cubicBezTo>
                <a:close/>
              </a:path>
            </a:pathLst>
          </a:custGeom>
          <a:solidFill>
            <a:schemeClr val="accent3">
              <a:lumMod val="75000"/>
            </a:schemeClr>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dk1"/>
              </a:solidFill>
              <a:latin typeface="Arial"/>
              <a:ea typeface="Arial"/>
              <a:cs typeface="Arial"/>
              <a:sym typeface="Arial"/>
            </a:endParaRPr>
          </a:p>
        </p:txBody>
      </p:sp>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l="19782" t="22857" r="18776" b="22857"/>
          <a:stretch/>
        </p:blipFill>
        <p:spPr>
          <a:xfrm>
            <a:off x="836612" y="422136"/>
            <a:ext cx="2209800" cy="1376597"/>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65612" y="1771047"/>
            <a:ext cx="4578432" cy="4629753"/>
          </a:xfrm>
          <a:prstGeom prst="rect">
            <a:avLst/>
          </a:prstGeom>
        </p:spPr>
      </p:pic>
      <p:sp>
        <p:nvSpPr>
          <p:cNvPr id="23" name="Shape 715"/>
          <p:cNvSpPr/>
          <p:nvPr/>
        </p:nvSpPr>
        <p:spPr>
          <a:xfrm>
            <a:off x="8913812" y="1882516"/>
            <a:ext cx="445583" cy="444279"/>
          </a:xfrm>
          <a:custGeom>
            <a:avLst/>
            <a:gdLst/>
            <a:ahLst/>
            <a:cxnLst/>
            <a:rect l="0" t="0" r="0" b="0"/>
            <a:pathLst>
              <a:path w="120000" h="120000" extrusionOk="0">
                <a:moveTo>
                  <a:pt x="26666" y="100217"/>
                </a:moveTo>
                <a:cubicBezTo>
                  <a:pt x="25193" y="100217"/>
                  <a:pt x="24000" y="101415"/>
                  <a:pt x="24000" y="102892"/>
                </a:cubicBezTo>
                <a:cubicBezTo>
                  <a:pt x="24000" y="104369"/>
                  <a:pt x="25193" y="105566"/>
                  <a:pt x="26666" y="105566"/>
                </a:cubicBezTo>
                <a:lnTo>
                  <a:pt x="93333" y="105566"/>
                </a:lnTo>
                <a:cubicBezTo>
                  <a:pt x="94806" y="105566"/>
                  <a:pt x="96000" y="104369"/>
                  <a:pt x="96000" y="102892"/>
                </a:cubicBezTo>
                <a:cubicBezTo>
                  <a:pt x="96000" y="101415"/>
                  <a:pt x="94806" y="100217"/>
                  <a:pt x="93333" y="100217"/>
                </a:cubicBezTo>
                <a:close/>
                <a:moveTo>
                  <a:pt x="26666" y="87913"/>
                </a:moveTo>
                <a:cubicBezTo>
                  <a:pt x="25193" y="87913"/>
                  <a:pt x="24000" y="89111"/>
                  <a:pt x="24000" y="90588"/>
                </a:cubicBezTo>
                <a:cubicBezTo>
                  <a:pt x="24000" y="92065"/>
                  <a:pt x="25193" y="93262"/>
                  <a:pt x="26666" y="93262"/>
                </a:cubicBezTo>
                <a:lnTo>
                  <a:pt x="93333" y="93262"/>
                </a:lnTo>
                <a:cubicBezTo>
                  <a:pt x="94806" y="93262"/>
                  <a:pt x="96000" y="92065"/>
                  <a:pt x="96000" y="90588"/>
                </a:cubicBezTo>
                <a:cubicBezTo>
                  <a:pt x="96000" y="89111"/>
                  <a:pt x="94806" y="87913"/>
                  <a:pt x="93333" y="87913"/>
                </a:cubicBezTo>
                <a:close/>
                <a:moveTo>
                  <a:pt x="26666" y="75609"/>
                </a:moveTo>
                <a:cubicBezTo>
                  <a:pt x="25193" y="75609"/>
                  <a:pt x="24000" y="76806"/>
                  <a:pt x="24000" y="78284"/>
                </a:cubicBezTo>
                <a:cubicBezTo>
                  <a:pt x="24000" y="79761"/>
                  <a:pt x="25193" y="80958"/>
                  <a:pt x="26666" y="80958"/>
                </a:cubicBezTo>
                <a:lnTo>
                  <a:pt x="93333" y="80958"/>
                </a:lnTo>
                <a:cubicBezTo>
                  <a:pt x="94806" y="80958"/>
                  <a:pt x="96000" y="79761"/>
                  <a:pt x="96000" y="78284"/>
                </a:cubicBezTo>
                <a:cubicBezTo>
                  <a:pt x="96000" y="76806"/>
                  <a:pt x="94806" y="75609"/>
                  <a:pt x="93333" y="75609"/>
                </a:cubicBezTo>
                <a:close/>
                <a:moveTo>
                  <a:pt x="26666" y="63305"/>
                </a:moveTo>
                <a:cubicBezTo>
                  <a:pt x="25193" y="63305"/>
                  <a:pt x="24000" y="64502"/>
                  <a:pt x="24000" y="65979"/>
                </a:cubicBezTo>
                <a:cubicBezTo>
                  <a:pt x="24000" y="67457"/>
                  <a:pt x="25193" y="68654"/>
                  <a:pt x="26666" y="68654"/>
                </a:cubicBezTo>
                <a:lnTo>
                  <a:pt x="93333" y="68654"/>
                </a:lnTo>
                <a:cubicBezTo>
                  <a:pt x="94806" y="68654"/>
                  <a:pt x="96000" y="67457"/>
                  <a:pt x="96000" y="65979"/>
                </a:cubicBezTo>
                <a:cubicBezTo>
                  <a:pt x="96000" y="64502"/>
                  <a:pt x="94806" y="63305"/>
                  <a:pt x="93333" y="63305"/>
                </a:cubicBezTo>
                <a:close/>
                <a:moveTo>
                  <a:pt x="26666" y="51001"/>
                </a:moveTo>
                <a:cubicBezTo>
                  <a:pt x="25193" y="51001"/>
                  <a:pt x="24000" y="52198"/>
                  <a:pt x="24000" y="53675"/>
                </a:cubicBezTo>
                <a:cubicBezTo>
                  <a:pt x="24000" y="55152"/>
                  <a:pt x="25193" y="56350"/>
                  <a:pt x="26666" y="56350"/>
                </a:cubicBezTo>
                <a:lnTo>
                  <a:pt x="93333" y="56350"/>
                </a:lnTo>
                <a:cubicBezTo>
                  <a:pt x="94806" y="56350"/>
                  <a:pt x="96000" y="55152"/>
                  <a:pt x="96000" y="53675"/>
                </a:cubicBezTo>
                <a:cubicBezTo>
                  <a:pt x="96000" y="52198"/>
                  <a:pt x="94806" y="51001"/>
                  <a:pt x="93333" y="51001"/>
                </a:cubicBezTo>
                <a:close/>
                <a:moveTo>
                  <a:pt x="26666" y="38697"/>
                </a:moveTo>
                <a:cubicBezTo>
                  <a:pt x="25193" y="38697"/>
                  <a:pt x="24000" y="39894"/>
                  <a:pt x="24000" y="41371"/>
                </a:cubicBezTo>
                <a:cubicBezTo>
                  <a:pt x="24000" y="42848"/>
                  <a:pt x="25193" y="44046"/>
                  <a:pt x="26666" y="44046"/>
                </a:cubicBezTo>
                <a:lnTo>
                  <a:pt x="93333" y="44046"/>
                </a:lnTo>
                <a:cubicBezTo>
                  <a:pt x="94806" y="44046"/>
                  <a:pt x="96000" y="42848"/>
                  <a:pt x="96000" y="41371"/>
                </a:cubicBezTo>
                <a:cubicBezTo>
                  <a:pt x="96000" y="39894"/>
                  <a:pt x="94806" y="38697"/>
                  <a:pt x="93333" y="38697"/>
                </a:cubicBezTo>
                <a:close/>
                <a:moveTo>
                  <a:pt x="0" y="11366"/>
                </a:moveTo>
                <a:lnTo>
                  <a:pt x="6739" y="11366"/>
                </a:lnTo>
                <a:lnTo>
                  <a:pt x="6739" y="17459"/>
                </a:lnTo>
                <a:cubicBezTo>
                  <a:pt x="6739" y="22260"/>
                  <a:pt x="10619" y="26151"/>
                  <a:pt x="15405" y="26151"/>
                </a:cubicBezTo>
                <a:cubicBezTo>
                  <a:pt x="20192" y="26151"/>
                  <a:pt x="24072" y="22260"/>
                  <a:pt x="24072" y="17459"/>
                </a:cubicBezTo>
                <a:lnTo>
                  <a:pt x="24072" y="11366"/>
                </a:lnTo>
                <a:lnTo>
                  <a:pt x="29716" y="11366"/>
                </a:lnTo>
                <a:lnTo>
                  <a:pt x="29716" y="17459"/>
                </a:lnTo>
                <a:cubicBezTo>
                  <a:pt x="29716" y="22260"/>
                  <a:pt x="33597" y="26151"/>
                  <a:pt x="38383" y="26151"/>
                </a:cubicBezTo>
                <a:cubicBezTo>
                  <a:pt x="43170" y="26151"/>
                  <a:pt x="47050" y="22260"/>
                  <a:pt x="47050" y="17459"/>
                </a:cubicBezTo>
                <a:lnTo>
                  <a:pt x="47050" y="11366"/>
                </a:lnTo>
                <a:lnTo>
                  <a:pt x="52694" y="11366"/>
                </a:lnTo>
                <a:lnTo>
                  <a:pt x="52694" y="17459"/>
                </a:lnTo>
                <a:cubicBezTo>
                  <a:pt x="52694" y="22260"/>
                  <a:pt x="56574" y="26151"/>
                  <a:pt x="61361" y="26151"/>
                </a:cubicBezTo>
                <a:cubicBezTo>
                  <a:pt x="66147" y="26151"/>
                  <a:pt x="70028" y="22260"/>
                  <a:pt x="70028" y="17459"/>
                </a:cubicBezTo>
                <a:lnTo>
                  <a:pt x="70028" y="11366"/>
                </a:lnTo>
                <a:lnTo>
                  <a:pt x="75672" y="11366"/>
                </a:lnTo>
                <a:lnTo>
                  <a:pt x="75672" y="17459"/>
                </a:lnTo>
                <a:cubicBezTo>
                  <a:pt x="75672" y="22260"/>
                  <a:pt x="79552" y="26151"/>
                  <a:pt x="84339" y="26151"/>
                </a:cubicBezTo>
                <a:cubicBezTo>
                  <a:pt x="89125" y="26151"/>
                  <a:pt x="93005" y="22260"/>
                  <a:pt x="93005" y="17459"/>
                </a:cubicBezTo>
                <a:lnTo>
                  <a:pt x="93005" y="11366"/>
                </a:lnTo>
                <a:lnTo>
                  <a:pt x="98650" y="11366"/>
                </a:lnTo>
                <a:lnTo>
                  <a:pt x="98650" y="17459"/>
                </a:lnTo>
                <a:cubicBezTo>
                  <a:pt x="98650" y="22259"/>
                  <a:pt x="102530" y="26151"/>
                  <a:pt x="107316" y="26151"/>
                </a:cubicBezTo>
                <a:cubicBezTo>
                  <a:pt x="112103" y="26151"/>
                  <a:pt x="115983" y="22259"/>
                  <a:pt x="115983" y="17459"/>
                </a:cubicBezTo>
                <a:lnTo>
                  <a:pt x="115983" y="11366"/>
                </a:lnTo>
                <a:lnTo>
                  <a:pt x="120000" y="11366"/>
                </a:lnTo>
                <a:lnTo>
                  <a:pt x="120000" y="120000"/>
                </a:lnTo>
                <a:lnTo>
                  <a:pt x="0" y="120000"/>
                </a:lnTo>
                <a:close/>
                <a:moveTo>
                  <a:pt x="15405" y="0"/>
                </a:moveTo>
                <a:cubicBezTo>
                  <a:pt x="17983" y="0"/>
                  <a:pt x="20072" y="2095"/>
                  <a:pt x="20072" y="4680"/>
                </a:cubicBezTo>
                <a:lnTo>
                  <a:pt x="20072" y="18051"/>
                </a:lnTo>
                <a:cubicBezTo>
                  <a:pt x="20072" y="20636"/>
                  <a:pt x="17983" y="22732"/>
                  <a:pt x="15405" y="22732"/>
                </a:cubicBezTo>
                <a:cubicBezTo>
                  <a:pt x="12828" y="22732"/>
                  <a:pt x="10739" y="20636"/>
                  <a:pt x="10739" y="18051"/>
                </a:cubicBezTo>
                <a:lnTo>
                  <a:pt x="10739" y="4680"/>
                </a:lnTo>
                <a:cubicBezTo>
                  <a:pt x="10739" y="2095"/>
                  <a:pt x="12828" y="0"/>
                  <a:pt x="15405" y="0"/>
                </a:cubicBezTo>
                <a:close/>
                <a:moveTo>
                  <a:pt x="38383" y="0"/>
                </a:moveTo>
                <a:cubicBezTo>
                  <a:pt x="40960" y="0"/>
                  <a:pt x="43050" y="2095"/>
                  <a:pt x="43050" y="4680"/>
                </a:cubicBezTo>
                <a:lnTo>
                  <a:pt x="43050" y="18051"/>
                </a:lnTo>
                <a:cubicBezTo>
                  <a:pt x="43050" y="20636"/>
                  <a:pt x="40960" y="22732"/>
                  <a:pt x="38383" y="22732"/>
                </a:cubicBezTo>
                <a:cubicBezTo>
                  <a:pt x="35806" y="22732"/>
                  <a:pt x="33716" y="20636"/>
                  <a:pt x="33716" y="18051"/>
                </a:cubicBezTo>
                <a:lnTo>
                  <a:pt x="33716" y="4680"/>
                </a:lnTo>
                <a:cubicBezTo>
                  <a:pt x="33716" y="2095"/>
                  <a:pt x="35806" y="0"/>
                  <a:pt x="38383" y="0"/>
                </a:cubicBezTo>
                <a:close/>
                <a:moveTo>
                  <a:pt x="61361" y="0"/>
                </a:moveTo>
                <a:cubicBezTo>
                  <a:pt x="63938" y="0"/>
                  <a:pt x="66028" y="2095"/>
                  <a:pt x="66028" y="4680"/>
                </a:cubicBezTo>
                <a:lnTo>
                  <a:pt x="66028" y="18051"/>
                </a:lnTo>
                <a:cubicBezTo>
                  <a:pt x="66028" y="20636"/>
                  <a:pt x="63938" y="22731"/>
                  <a:pt x="61361" y="22731"/>
                </a:cubicBezTo>
                <a:cubicBezTo>
                  <a:pt x="58784" y="22731"/>
                  <a:pt x="56694" y="20636"/>
                  <a:pt x="56694" y="18051"/>
                </a:cubicBezTo>
                <a:lnTo>
                  <a:pt x="56694" y="4680"/>
                </a:lnTo>
                <a:cubicBezTo>
                  <a:pt x="56694" y="2095"/>
                  <a:pt x="58784" y="0"/>
                  <a:pt x="61361" y="0"/>
                </a:cubicBezTo>
                <a:close/>
                <a:moveTo>
                  <a:pt x="84339" y="0"/>
                </a:moveTo>
                <a:cubicBezTo>
                  <a:pt x="86916" y="0"/>
                  <a:pt x="89005" y="2095"/>
                  <a:pt x="89005" y="4680"/>
                </a:cubicBezTo>
                <a:lnTo>
                  <a:pt x="89005" y="18051"/>
                </a:lnTo>
                <a:cubicBezTo>
                  <a:pt x="89005" y="20636"/>
                  <a:pt x="86916" y="22731"/>
                  <a:pt x="84339" y="22731"/>
                </a:cubicBezTo>
                <a:cubicBezTo>
                  <a:pt x="81761" y="22731"/>
                  <a:pt x="79672" y="20636"/>
                  <a:pt x="79672" y="18051"/>
                </a:cubicBezTo>
                <a:lnTo>
                  <a:pt x="79672" y="4680"/>
                </a:lnTo>
                <a:cubicBezTo>
                  <a:pt x="79672" y="2095"/>
                  <a:pt x="81761" y="0"/>
                  <a:pt x="84339" y="0"/>
                </a:cubicBezTo>
                <a:close/>
                <a:moveTo>
                  <a:pt x="107316" y="0"/>
                </a:moveTo>
                <a:cubicBezTo>
                  <a:pt x="109894" y="0"/>
                  <a:pt x="111983" y="2095"/>
                  <a:pt x="111983" y="4680"/>
                </a:cubicBezTo>
                <a:lnTo>
                  <a:pt x="111983" y="18051"/>
                </a:lnTo>
                <a:cubicBezTo>
                  <a:pt x="111983" y="20636"/>
                  <a:pt x="109894" y="22731"/>
                  <a:pt x="107316" y="22731"/>
                </a:cubicBezTo>
                <a:cubicBezTo>
                  <a:pt x="104739" y="22731"/>
                  <a:pt x="102650" y="20636"/>
                  <a:pt x="102650" y="18051"/>
                </a:cubicBezTo>
                <a:lnTo>
                  <a:pt x="102650" y="4680"/>
                </a:lnTo>
                <a:cubicBezTo>
                  <a:pt x="102650" y="2095"/>
                  <a:pt x="104739" y="0"/>
                  <a:pt x="107316" y="0"/>
                </a:cubicBezTo>
                <a:close/>
              </a:path>
            </a:pathLst>
          </a:custGeom>
          <a:solidFill>
            <a:srgbClr val="1ED4DE"/>
          </a:solidFill>
          <a:ln>
            <a:noFill/>
          </a:ln>
        </p:spPr>
        <p:txBody>
          <a:bodyPr wrap="square" lIns="121868" tIns="60917" rIns="121868" bIns="60917" anchor="ctr" anchorCtr="0">
            <a:noAutofit/>
          </a:bodyPr>
          <a:lstStyle/>
          <a:p>
            <a:pPr algn="ctr" defTabSz="1218895"/>
            <a:endParaRPr sz="2399" kern="0">
              <a:solidFill>
                <a:srgbClr val="FFFFFF"/>
              </a:solidFill>
              <a:latin typeface="Arial"/>
              <a:ea typeface="Arial"/>
              <a:cs typeface="Arial"/>
              <a:sym typeface="Arial"/>
            </a:endParaRPr>
          </a:p>
        </p:txBody>
      </p:sp>
      <p:grpSp>
        <p:nvGrpSpPr>
          <p:cNvPr id="25" name="Shape 717"/>
          <p:cNvGrpSpPr/>
          <p:nvPr/>
        </p:nvGrpSpPr>
        <p:grpSpPr>
          <a:xfrm>
            <a:off x="8560868" y="2378816"/>
            <a:ext cx="3705744" cy="897784"/>
            <a:chOff x="2113657" y="4283315"/>
            <a:chExt cx="3887257" cy="673513"/>
          </a:xfrm>
        </p:grpSpPr>
        <p:sp>
          <p:nvSpPr>
            <p:cNvPr id="26" name="Shape 718"/>
            <p:cNvSpPr txBox="1"/>
            <p:nvPr/>
          </p:nvSpPr>
          <p:spPr>
            <a:xfrm>
              <a:off x="2113657" y="4495163"/>
              <a:ext cx="3887257"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a:solidFill>
                    <a:srgbClr val="595959"/>
                  </a:solidFill>
                  <a:latin typeface="Times New Roman" panose="02020603050405020304" pitchFamily="18" charset="0"/>
                  <a:ea typeface="Arial"/>
                  <a:cs typeface="Times New Roman" panose="02020603050405020304" pitchFamily="18" charset="0"/>
                </a:rPr>
                <a:t>Not applicable</a:t>
              </a:r>
              <a:endParaRPr lang="en"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28" name="Shape 719"/>
            <p:cNvSpPr txBox="1"/>
            <p:nvPr/>
          </p:nvSpPr>
          <p:spPr>
            <a:xfrm>
              <a:off x="2113658" y="4283315"/>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sym typeface="Arial"/>
                </a:rPr>
                <a:t>After sale services/ Guarantee</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grpSp>
        <p:nvGrpSpPr>
          <p:cNvPr id="29" name="Shape 720"/>
          <p:cNvGrpSpPr/>
          <p:nvPr/>
        </p:nvGrpSpPr>
        <p:grpSpPr>
          <a:xfrm>
            <a:off x="8560867" y="4261751"/>
            <a:ext cx="3627958" cy="897784"/>
            <a:chOff x="2113657" y="4283314"/>
            <a:chExt cx="3647460" cy="673513"/>
          </a:xfrm>
        </p:grpSpPr>
        <p:sp>
          <p:nvSpPr>
            <p:cNvPr id="31" name="Shape 721"/>
            <p:cNvSpPr txBox="1"/>
            <p:nvPr/>
          </p:nvSpPr>
          <p:spPr>
            <a:xfrm>
              <a:off x="2113657" y="4495162"/>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pt-BR" sz="1600" kern="0" dirty="0" smtClean="0">
                  <a:solidFill>
                    <a:srgbClr val="595959"/>
                  </a:solidFill>
                  <a:latin typeface="Times New Roman" panose="02020603050405020304" pitchFamily="18" charset="0"/>
                  <a:ea typeface="Arial"/>
                  <a:cs typeface="Times New Roman" panose="02020603050405020304" pitchFamily="18" charset="0"/>
                  <a:sym typeface="Arial"/>
                </a:rPr>
                <a:t>Local (Iran) Certificates </a:t>
              </a:r>
              <a:endParaRPr lang="pt-BR"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32" name="Shape 722"/>
            <p:cNvSpPr txBox="1"/>
            <p:nvPr/>
          </p:nvSpPr>
          <p:spPr>
            <a:xfrm>
              <a:off x="2113658" y="4283314"/>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sym typeface="Arial"/>
                </a:rPr>
                <a:t>Standards and legally certificates:</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33" name="Shape 450"/>
          <p:cNvSpPr/>
          <p:nvPr/>
        </p:nvSpPr>
        <p:spPr>
          <a:xfrm>
            <a:off x="8841213" y="3657600"/>
            <a:ext cx="590697" cy="565118"/>
          </a:xfrm>
          <a:custGeom>
            <a:avLst/>
            <a:gdLst/>
            <a:ahLst/>
            <a:cxnLst/>
            <a:rect l="0" t="0" r="0" b="0"/>
            <a:pathLst>
              <a:path w="120000" h="120000" extrusionOk="0">
                <a:moveTo>
                  <a:pt x="65274" y="39473"/>
                </a:moveTo>
                <a:cubicBezTo>
                  <a:pt x="53599" y="36371"/>
                  <a:pt x="41599" y="43242"/>
                  <a:pt x="38470" y="54820"/>
                </a:cubicBezTo>
                <a:cubicBezTo>
                  <a:pt x="35342" y="66398"/>
                  <a:pt x="42270" y="78299"/>
                  <a:pt x="53945" y="81402"/>
                </a:cubicBezTo>
                <a:cubicBezTo>
                  <a:pt x="65620" y="84504"/>
                  <a:pt x="77621" y="77633"/>
                  <a:pt x="80749" y="66055"/>
                </a:cubicBezTo>
                <a:cubicBezTo>
                  <a:pt x="83877" y="54477"/>
                  <a:pt x="76949" y="42576"/>
                  <a:pt x="65274" y="39473"/>
                </a:cubicBezTo>
                <a:close/>
                <a:moveTo>
                  <a:pt x="69168" y="25060"/>
                </a:moveTo>
                <a:cubicBezTo>
                  <a:pt x="88870" y="30296"/>
                  <a:pt x="100561" y="50379"/>
                  <a:pt x="95282" y="69917"/>
                </a:cubicBezTo>
                <a:cubicBezTo>
                  <a:pt x="90003" y="89455"/>
                  <a:pt x="69753" y="101050"/>
                  <a:pt x="50051" y="95815"/>
                </a:cubicBezTo>
                <a:cubicBezTo>
                  <a:pt x="30350" y="90579"/>
                  <a:pt x="18658" y="70496"/>
                  <a:pt x="23937" y="50958"/>
                </a:cubicBezTo>
                <a:cubicBezTo>
                  <a:pt x="29216" y="31420"/>
                  <a:pt x="49467" y="19825"/>
                  <a:pt x="69168" y="25060"/>
                </a:cubicBezTo>
                <a:close/>
                <a:moveTo>
                  <a:pt x="70584" y="19819"/>
                </a:moveTo>
                <a:cubicBezTo>
                  <a:pt x="47964" y="13808"/>
                  <a:pt x="24713" y="27121"/>
                  <a:pt x="18652" y="49554"/>
                </a:cubicBezTo>
                <a:cubicBezTo>
                  <a:pt x="12591" y="71987"/>
                  <a:pt x="26015" y="95045"/>
                  <a:pt x="48635" y="101056"/>
                </a:cubicBezTo>
                <a:cubicBezTo>
                  <a:pt x="71255" y="107067"/>
                  <a:pt x="94506" y="93754"/>
                  <a:pt x="100567" y="71321"/>
                </a:cubicBezTo>
                <a:cubicBezTo>
                  <a:pt x="106628" y="48888"/>
                  <a:pt x="93204" y="25830"/>
                  <a:pt x="70584" y="19819"/>
                </a:cubicBezTo>
                <a:close/>
                <a:moveTo>
                  <a:pt x="120000" y="28418"/>
                </a:moveTo>
                <a:lnTo>
                  <a:pt x="119819" y="29085"/>
                </a:lnTo>
                <a:lnTo>
                  <a:pt x="119636" y="28804"/>
                </a:lnTo>
                <a:close/>
                <a:moveTo>
                  <a:pt x="84120" y="4683"/>
                </a:moveTo>
                <a:lnTo>
                  <a:pt x="83867" y="19572"/>
                </a:lnTo>
                <a:lnTo>
                  <a:pt x="83406" y="19449"/>
                </a:lnTo>
                <a:cubicBezTo>
                  <a:pt x="87163" y="21546"/>
                  <a:pt x="90559" y="24117"/>
                  <a:pt x="93431" y="27166"/>
                </a:cubicBezTo>
                <a:lnTo>
                  <a:pt x="106796" y="23870"/>
                </a:lnTo>
                <a:lnTo>
                  <a:pt x="115363" y="39849"/>
                </a:lnTo>
                <a:lnTo>
                  <a:pt x="105840" y="48364"/>
                </a:lnTo>
                <a:cubicBezTo>
                  <a:pt x="107034" y="52676"/>
                  <a:pt x="107596" y="57191"/>
                  <a:pt x="107394" y="61781"/>
                </a:cubicBezTo>
                <a:lnTo>
                  <a:pt x="119289" y="68330"/>
                </a:lnTo>
                <a:lnTo>
                  <a:pt x="114566" y="85810"/>
                </a:lnTo>
                <a:lnTo>
                  <a:pt x="100132" y="85570"/>
                </a:lnTo>
                <a:cubicBezTo>
                  <a:pt x="98307" y="88594"/>
                  <a:pt x="96096" y="91321"/>
                  <a:pt x="93619" y="93756"/>
                </a:cubicBezTo>
                <a:lnTo>
                  <a:pt x="98359" y="106025"/>
                </a:lnTo>
                <a:lnTo>
                  <a:pt x="83411" y="116405"/>
                </a:lnTo>
                <a:lnTo>
                  <a:pt x="72073" y="106643"/>
                </a:lnTo>
                <a:lnTo>
                  <a:pt x="73453" y="105685"/>
                </a:lnTo>
                <a:cubicBezTo>
                  <a:pt x="69110" y="107079"/>
                  <a:pt x="64517" y="107749"/>
                  <a:pt x="59835" y="107723"/>
                </a:cubicBezTo>
                <a:lnTo>
                  <a:pt x="52963" y="119999"/>
                </a:lnTo>
                <a:lnTo>
                  <a:pt x="35336" y="115316"/>
                </a:lnTo>
                <a:lnTo>
                  <a:pt x="35574" y="101277"/>
                </a:lnTo>
                <a:cubicBezTo>
                  <a:pt x="31839" y="99165"/>
                  <a:pt x="28466" y="96583"/>
                  <a:pt x="25614" y="93529"/>
                </a:cubicBezTo>
                <a:lnTo>
                  <a:pt x="25843" y="94015"/>
                </a:lnTo>
                <a:lnTo>
                  <a:pt x="11102" y="96847"/>
                </a:lnTo>
                <a:lnTo>
                  <a:pt x="3390" y="80445"/>
                </a:lnTo>
                <a:lnTo>
                  <a:pt x="13359" y="72429"/>
                </a:lnTo>
                <a:cubicBezTo>
                  <a:pt x="12295" y="68561"/>
                  <a:pt x="11739" y="64530"/>
                  <a:pt x="11738" y="60428"/>
                </a:cubicBezTo>
                <a:lnTo>
                  <a:pt x="0" y="53965"/>
                </a:lnTo>
                <a:lnTo>
                  <a:pt x="4723" y="36484"/>
                </a:lnTo>
                <a:lnTo>
                  <a:pt x="18174" y="36709"/>
                </a:lnTo>
                <a:cubicBezTo>
                  <a:pt x="19999" y="33515"/>
                  <a:pt x="22203" y="30603"/>
                  <a:pt x="24696" y="27997"/>
                </a:cubicBezTo>
                <a:lnTo>
                  <a:pt x="20190" y="14215"/>
                </a:lnTo>
                <a:lnTo>
                  <a:pt x="35666" y="4625"/>
                </a:lnTo>
                <a:lnTo>
                  <a:pt x="46473" y="14962"/>
                </a:lnTo>
                <a:lnTo>
                  <a:pt x="46365" y="15030"/>
                </a:lnTo>
                <a:cubicBezTo>
                  <a:pt x="50613" y="13704"/>
                  <a:pt x="55098" y="13091"/>
                  <a:pt x="59667" y="13141"/>
                </a:cubicBezTo>
                <a:lnTo>
                  <a:pt x="59206" y="13018"/>
                </a:lnTo>
                <a:lnTo>
                  <a:pt x="66493" y="0"/>
                </a:lnTo>
                <a:close/>
              </a:path>
            </a:pathLst>
          </a:custGeom>
          <a:solidFill>
            <a:srgbClr val="E62949"/>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Tree>
    <p:extLst>
      <p:ext uri="{BB962C8B-B14F-4D97-AF65-F5344CB8AC3E}">
        <p14:creationId xmlns:p14="http://schemas.microsoft.com/office/powerpoint/2010/main" val="1046692082"/>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Cosmetic Products</a:t>
            </a:r>
            <a:endParaRPr lang="en-US" dirty="0"/>
          </a:p>
        </p:txBody>
      </p:sp>
    </p:spTree>
    <p:extLst>
      <p:ext uri="{BB962C8B-B14F-4D97-AF65-F5344CB8AC3E}">
        <p14:creationId xmlns:p14="http://schemas.microsoft.com/office/powerpoint/2010/main" val="1915716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704"/>
        <p:cNvGrpSpPr/>
        <p:nvPr/>
      </p:nvGrpSpPr>
      <p:grpSpPr>
        <a:xfrm>
          <a:off x="0" y="0"/>
          <a:ext cx="0" cy="0"/>
          <a:chOff x="0" y="0"/>
          <a:chExt cx="0" cy="0"/>
        </a:xfrm>
      </p:grpSpPr>
      <p:sp>
        <p:nvSpPr>
          <p:cNvPr id="707" name="Shape 707"/>
          <p:cNvSpPr txBox="1"/>
          <p:nvPr/>
        </p:nvSpPr>
        <p:spPr>
          <a:xfrm>
            <a:off x="455612" y="3247636"/>
            <a:ext cx="3962400" cy="3076964"/>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kern="0" dirty="0" smtClean="0">
                <a:solidFill>
                  <a:srgbClr val="3F3F3F"/>
                </a:solidFill>
                <a:latin typeface="Times New Roman" panose="02020603050405020304" pitchFamily="18" charset="0"/>
                <a:ea typeface="Arial"/>
                <a:cs typeface="Times New Roman" panose="02020603050405020304" pitchFamily="18" charset="0"/>
                <a:sym typeface="Arial"/>
              </a:rPr>
              <a:t>Age </a:t>
            </a:r>
            <a:r>
              <a:rPr lang="en-US" kern="0" dirty="0">
                <a:solidFill>
                  <a:srgbClr val="3F3F3F"/>
                </a:solidFill>
                <a:latin typeface="Times New Roman" panose="02020603050405020304" pitchFamily="18" charset="0"/>
                <a:ea typeface="Arial"/>
                <a:cs typeface="Times New Roman" panose="02020603050405020304" pitchFamily="18" charset="0"/>
                <a:sym typeface="Arial"/>
              </a:rPr>
              <a:t>Protect SPF 60</a:t>
            </a:r>
          </a:p>
          <a:p>
            <a:pPr marL="285750" indent="-285750" defTabSz="1218895">
              <a:buFont typeface="Arial" panose="020B0604020202020204" pitchFamily="34" charset="0"/>
              <a:buChar char="•"/>
            </a:pPr>
            <a:r>
              <a:rPr lang="en-US" kern="0" dirty="0" smtClean="0">
                <a:solidFill>
                  <a:srgbClr val="3F3F3F"/>
                </a:solidFill>
                <a:latin typeface="Times New Roman" panose="02020603050405020304" pitchFamily="18" charset="0"/>
                <a:ea typeface="Arial"/>
                <a:cs typeface="Times New Roman" panose="02020603050405020304" pitchFamily="18" charset="0"/>
                <a:sym typeface="Arial"/>
              </a:rPr>
              <a:t>High </a:t>
            </a:r>
            <a:r>
              <a:rPr lang="en-US" kern="0" dirty="0">
                <a:solidFill>
                  <a:srgbClr val="3F3F3F"/>
                </a:solidFill>
                <a:latin typeface="Times New Roman" panose="02020603050405020304" pitchFamily="18" charset="0"/>
                <a:ea typeface="Arial"/>
                <a:cs typeface="Times New Roman" panose="02020603050405020304" pitchFamily="18" charset="0"/>
                <a:sym typeface="Arial"/>
              </a:rPr>
              <a:t>performance UVB/UVA protection</a:t>
            </a:r>
          </a:p>
          <a:p>
            <a:pPr marL="285750" indent="-285750" defTabSz="1218895">
              <a:buFont typeface="Arial" panose="020B0604020202020204" pitchFamily="34" charset="0"/>
              <a:buChar char="•"/>
            </a:pPr>
            <a:r>
              <a:rPr lang="en-US" kern="0" dirty="0" smtClean="0">
                <a:solidFill>
                  <a:srgbClr val="3F3F3F"/>
                </a:solidFill>
                <a:latin typeface="Times New Roman" panose="02020603050405020304" pitchFamily="18" charset="0"/>
                <a:ea typeface="Arial"/>
                <a:cs typeface="Times New Roman" panose="02020603050405020304" pitchFamily="18" charset="0"/>
                <a:sym typeface="Arial"/>
              </a:rPr>
              <a:t>Restores </a:t>
            </a:r>
            <a:r>
              <a:rPr lang="en-US" kern="0" dirty="0">
                <a:solidFill>
                  <a:srgbClr val="3F3F3F"/>
                </a:solidFill>
                <a:latin typeface="Times New Roman" panose="02020603050405020304" pitchFamily="18" charset="0"/>
                <a:ea typeface="Arial"/>
                <a:cs typeface="Times New Roman" panose="02020603050405020304" pitchFamily="18" charset="0"/>
                <a:sym typeface="Arial"/>
              </a:rPr>
              <a:t>moisture and prevents sunburn </a:t>
            </a:r>
          </a:p>
          <a:p>
            <a:pPr marL="285750" indent="-285750" defTabSz="1218895">
              <a:buFont typeface="Arial" panose="020B0604020202020204" pitchFamily="34" charset="0"/>
              <a:buChar char="•"/>
            </a:pPr>
            <a:r>
              <a:rPr lang="en-US" kern="0" dirty="0" smtClean="0">
                <a:solidFill>
                  <a:srgbClr val="3F3F3F"/>
                </a:solidFill>
                <a:latin typeface="Times New Roman" panose="02020603050405020304" pitchFamily="18" charset="0"/>
                <a:ea typeface="Arial"/>
                <a:cs typeface="Times New Roman" panose="02020603050405020304" pitchFamily="18" charset="0"/>
                <a:sym typeface="Arial"/>
              </a:rPr>
              <a:t>Contains </a:t>
            </a:r>
            <a:r>
              <a:rPr lang="el-GR" kern="0" dirty="0">
                <a:solidFill>
                  <a:srgbClr val="3F3F3F"/>
                </a:solidFill>
                <a:latin typeface="Times New Roman" panose="02020603050405020304" pitchFamily="18" charset="0"/>
                <a:ea typeface="Arial"/>
                <a:cs typeface="Times New Roman" panose="02020603050405020304" pitchFamily="18" charset="0"/>
                <a:sym typeface="Arial"/>
              </a:rPr>
              <a:t>α-</a:t>
            </a:r>
            <a:r>
              <a:rPr lang="en-US" kern="0" dirty="0" err="1">
                <a:solidFill>
                  <a:srgbClr val="3F3F3F"/>
                </a:solidFill>
                <a:latin typeface="Times New Roman" panose="02020603050405020304" pitchFamily="18" charset="0"/>
                <a:ea typeface="Arial"/>
                <a:cs typeface="Times New Roman" panose="02020603050405020304" pitchFamily="18" charset="0"/>
                <a:sym typeface="Arial"/>
              </a:rPr>
              <a:t>bisabolol</a:t>
            </a:r>
            <a:r>
              <a:rPr lang="en-US" kern="0" dirty="0">
                <a:solidFill>
                  <a:srgbClr val="3F3F3F"/>
                </a:solidFill>
                <a:latin typeface="Times New Roman" panose="02020603050405020304" pitchFamily="18" charset="0"/>
                <a:ea typeface="Arial"/>
                <a:cs typeface="Times New Roman" panose="02020603050405020304" pitchFamily="18" charset="0"/>
                <a:sym typeface="Arial"/>
              </a:rPr>
              <a:t> to prevent skin redness</a:t>
            </a:r>
          </a:p>
          <a:p>
            <a:pPr marL="285750" indent="-285750" defTabSz="1218895">
              <a:buFont typeface="Arial" panose="020B0604020202020204" pitchFamily="34" charset="0"/>
              <a:buChar char="•"/>
            </a:pPr>
            <a:r>
              <a:rPr lang="en-US" kern="0" dirty="0" smtClean="0">
                <a:solidFill>
                  <a:srgbClr val="3F3F3F"/>
                </a:solidFill>
                <a:latin typeface="Times New Roman" panose="02020603050405020304" pitchFamily="18" charset="0"/>
                <a:ea typeface="Arial"/>
                <a:cs typeface="Times New Roman" panose="02020603050405020304" pitchFamily="18" charset="0"/>
                <a:sym typeface="Arial"/>
              </a:rPr>
              <a:t>Enriched </a:t>
            </a:r>
            <a:r>
              <a:rPr lang="en-US" kern="0" dirty="0">
                <a:solidFill>
                  <a:srgbClr val="3F3F3F"/>
                </a:solidFill>
                <a:latin typeface="Times New Roman" panose="02020603050405020304" pitchFamily="18" charset="0"/>
                <a:ea typeface="Arial"/>
                <a:cs typeface="Times New Roman" panose="02020603050405020304" pitchFamily="18" charset="0"/>
                <a:sym typeface="Arial"/>
              </a:rPr>
              <a:t>with Vitamin E</a:t>
            </a:r>
          </a:p>
          <a:p>
            <a:pPr defTabSz="1218895"/>
            <a:endParaRPr lang="en-US" sz="1550" kern="0" dirty="0">
              <a:solidFill>
                <a:srgbClr val="3F3F3F"/>
              </a:solidFill>
              <a:ea typeface="Arial"/>
              <a:cs typeface="Arial"/>
              <a:sym typeface="Arial"/>
            </a:endParaRPr>
          </a:p>
        </p:txBody>
      </p:sp>
      <p:sp>
        <p:nvSpPr>
          <p:cNvPr id="708" name="Shape 708"/>
          <p:cNvSpPr txBox="1"/>
          <p:nvPr/>
        </p:nvSpPr>
        <p:spPr>
          <a:xfrm>
            <a:off x="531812" y="2286059"/>
            <a:ext cx="4038600" cy="533341"/>
          </a:xfrm>
          <a:prstGeom prst="rect">
            <a:avLst/>
          </a:prstGeom>
          <a:noFill/>
          <a:ln>
            <a:noFill/>
          </a:ln>
        </p:spPr>
        <p:txBody>
          <a:bodyPr wrap="square" lIns="121868" tIns="60917" rIns="121868" bIns="60917" anchor="t" anchorCtr="0">
            <a:noAutofit/>
          </a:bodyPr>
          <a:lstStyle/>
          <a:p>
            <a:pPr defTabSz="1218895"/>
            <a:r>
              <a:rPr lang="en-US" sz="2400" b="1" kern="0" dirty="0">
                <a:solidFill>
                  <a:srgbClr val="3F3F3F"/>
                </a:solidFill>
                <a:ea typeface="Arial"/>
                <a:cs typeface="Arial"/>
              </a:rPr>
              <a:t>High Protection Multilayer Sunscreen Cream</a:t>
            </a:r>
            <a:endParaRPr lang="en" sz="2400" b="1" kern="0" dirty="0">
              <a:solidFill>
                <a:srgbClr val="3F3F3F"/>
              </a:solidFill>
              <a:ea typeface="Arial"/>
              <a:cs typeface="Arial"/>
              <a:sym typeface="Arial"/>
            </a:endParaRPr>
          </a:p>
        </p:txBody>
      </p:sp>
      <p:grpSp>
        <p:nvGrpSpPr>
          <p:cNvPr id="711" name="Shape 711"/>
          <p:cNvGrpSpPr/>
          <p:nvPr/>
        </p:nvGrpSpPr>
        <p:grpSpPr>
          <a:xfrm>
            <a:off x="8560868" y="832749"/>
            <a:ext cx="3400944" cy="897785"/>
            <a:chOff x="2113657" y="4283314"/>
            <a:chExt cx="3647460" cy="673514"/>
          </a:xfrm>
        </p:grpSpPr>
        <p:sp>
          <p:nvSpPr>
            <p:cNvPr id="712" name="Shape 712"/>
            <p:cNvSpPr txBox="1"/>
            <p:nvPr/>
          </p:nvSpPr>
          <p:spPr>
            <a:xfrm>
              <a:off x="2113657" y="4495163"/>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70000 Packages (</a:t>
              </a: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Per </a:t>
              </a: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Month)</a:t>
              </a:r>
              <a:endParaRPr lang="en"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713" name="Shape 713"/>
            <p:cNvSpPr txBox="1"/>
            <p:nvPr/>
          </p:nvSpPr>
          <p:spPr>
            <a:xfrm>
              <a:off x="2113658" y="4283314"/>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rPr>
                <a:t>Production capacity</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30" name="Shape 451"/>
          <p:cNvSpPr/>
          <p:nvPr/>
        </p:nvSpPr>
        <p:spPr>
          <a:xfrm rot="1795255">
            <a:off x="8958484" y="273676"/>
            <a:ext cx="356158" cy="656509"/>
          </a:xfrm>
          <a:custGeom>
            <a:avLst/>
            <a:gdLst/>
            <a:ahLst/>
            <a:cxnLst/>
            <a:rect l="0" t="0" r="0" b="0"/>
            <a:pathLst>
              <a:path w="120000" h="120000" extrusionOk="0">
                <a:moveTo>
                  <a:pt x="60041" y="0"/>
                </a:moveTo>
                <a:cubicBezTo>
                  <a:pt x="68312" y="142"/>
                  <a:pt x="77049" y="3617"/>
                  <a:pt x="77802" y="9249"/>
                </a:cubicBezTo>
                <a:cubicBezTo>
                  <a:pt x="79731" y="16341"/>
                  <a:pt x="68983" y="18083"/>
                  <a:pt x="72034" y="26607"/>
                </a:cubicBezTo>
                <a:lnTo>
                  <a:pt x="120000" y="26607"/>
                </a:lnTo>
                <a:lnTo>
                  <a:pt x="120000" y="53320"/>
                </a:lnTo>
                <a:cubicBezTo>
                  <a:pt x="105180" y="54850"/>
                  <a:pt x="101982" y="49006"/>
                  <a:pt x="89415" y="50069"/>
                </a:cubicBezTo>
                <a:cubicBezTo>
                  <a:pt x="79319" y="50489"/>
                  <a:pt x="73089" y="55363"/>
                  <a:pt x="72833" y="59977"/>
                </a:cubicBezTo>
                <a:cubicBezTo>
                  <a:pt x="73004" y="64029"/>
                  <a:pt x="79442" y="70012"/>
                  <a:pt x="91464" y="70060"/>
                </a:cubicBezTo>
                <a:cubicBezTo>
                  <a:pt x="106013" y="69226"/>
                  <a:pt x="103877" y="65247"/>
                  <a:pt x="120000" y="65606"/>
                </a:cubicBezTo>
                <a:lnTo>
                  <a:pt x="120000" y="93541"/>
                </a:lnTo>
                <a:lnTo>
                  <a:pt x="70059" y="93541"/>
                </a:lnTo>
                <a:cubicBezTo>
                  <a:pt x="69329" y="102697"/>
                  <a:pt x="76533" y="101447"/>
                  <a:pt x="78036" y="109608"/>
                </a:cubicBezTo>
                <a:cubicBezTo>
                  <a:pt x="77950" y="116314"/>
                  <a:pt x="67224" y="119904"/>
                  <a:pt x="59959" y="120000"/>
                </a:cubicBezTo>
                <a:cubicBezTo>
                  <a:pt x="51687" y="119857"/>
                  <a:pt x="42950" y="116382"/>
                  <a:pt x="42197" y="110750"/>
                </a:cubicBezTo>
                <a:cubicBezTo>
                  <a:pt x="40279" y="103699"/>
                  <a:pt x="50892" y="101936"/>
                  <a:pt x="47995" y="93541"/>
                </a:cubicBezTo>
                <a:lnTo>
                  <a:pt x="0" y="93541"/>
                </a:lnTo>
                <a:lnTo>
                  <a:pt x="0" y="66075"/>
                </a:lnTo>
                <a:cubicBezTo>
                  <a:pt x="15368" y="64341"/>
                  <a:pt x="18478" y="70364"/>
                  <a:pt x="31219" y="69286"/>
                </a:cubicBezTo>
                <a:cubicBezTo>
                  <a:pt x="41315" y="68866"/>
                  <a:pt x="47545" y="63992"/>
                  <a:pt x="47801" y="59379"/>
                </a:cubicBezTo>
                <a:cubicBezTo>
                  <a:pt x="47631" y="55326"/>
                  <a:pt x="41193" y="49343"/>
                  <a:pt x="29171" y="49296"/>
                </a:cubicBezTo>
                <a:cubicBezTo>
                  <a:pt x="14433" y="50140"/>
                  <a:pt x="16816" y="54212"/>
                  <a:pt x="0" y="53739"/>
                </a:cubicBezTo>
                <a:lnTo>
                  <a:pt x="0" y="26607"/>
                </a:lnTo>
                <a:lnTo>
                  <a:pt x="49932" y="26607"/>
                </a:lnTo>
                <a:cubicBezTo>
                  <a:pt x="50748" y="17288"/>
                  <a:pt x="43474" y="18596"/>
                  <a:pt x="41963" y="10391"/>
                </a:cubicBezTo>
                <a:cubicBezTo>
                  <a:pt x="42049" y="3685"/>
                  <a:pt x="52775" y="95"/>
                  <a:pt x="60041" y="0"/>
                </a:cubicBezTo>
                <a:close/>
              </a:path>
            </a:pathLst>
          </a:custGeom>
          <a:solidFill>
            <a:srgbClr val="F4BD2D"/>
          </a:solidFill>
          <a:ln>
            <a:noFill/>
          </a:ln>
          <a:scene3d>
            <a:camera prst="orthographicFront">
              <a:rot lat="0" lon="0" rev="7200000"/>
            </a:camera>
            <a:lightRig rig="threePt" dir="t"/>
          </a:scene3d>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grpSp>
        <p:nvGrpSpPr>
          <p:cNvPr id="19" name="Shape 717"/>
          <p:cNvGrpSpPr/>
          <p:nvPr/>
        </p:nvGrpSpPr>
        <p:grpSpPr>
          <a:xfrm>
            <a:off x="8560868" y="6013117"/>
            <a:ext cx="3253608" cy="897784"/>
            <a:chOff x="2113657" y="4283315"/>
            <a:chExt cx="3647460" cy="673513"/>
          </a:xfrm>
        </p:grpSpPr>
        <p:sp>
          <p:nvSpPr>
            <p:cNvPr id="21" name="Shape 718"/>
            <p:cNvSpPr txBox="1"/>
            <p:nvPr/>
          </p:nvSpPr>
          <p:spPr>
            <a:xfrm>
              <a:off x="2113657" y="4495163"/>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 </a:t>
              </a: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6.5 </a:t>
              </a: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USD</a:t>
              </a:r>
              <a:endPar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22" name="Shape 719"/>
            <p:cNvSpPr txBox="1"/>
            <p:nvPr/>
          </p:nvSpPr>
          <p:spPr>
            <a:xfrm>
              <a:off x="2113658" y="4283315"/>
              <a:ext cx="3647459" cy="276999"/>
            </a:xfrm>
            <a:prstGeom prst="rect">
              <a:avLst/>
            </a:prstGeom>
            <a:noFill/>
            <a:ln>
              <a:noFill/>
            </a:ln>
          </p:spPr>
          <p:txBody>
            <a:bodyPr wrap="square" lIns="121868" tIns="60917" rIns="121868" bIns="60917" anchor="t" anchorCtr="0">
              <a:noAutofit/>
            </a:bodyPr>
            <a:lstStyle/>
            <a:p>
              <a:pPr defTabSz="1218895"/>
              <a:r>
                <a:rPr lang="en-US" b="1" kern="0" dirty="0" smtClean="0">
                  <a:solidFill>
                    <a:srgbClr val="595959"/>
                  </a:solidFill>
                  <a:latin typeface="Times New Roman" panose="02020603050405020304" pitchFamily="18" charset="0"/>
                  <a:ea typeface="Arial"/>
                  <a:cs typeface="Times New Roman" panose="02020603050405020304" pitchFamily="18" charset="0"/>
                  <a:sym typeface="Arial"/>
                </a:rPr>
                <a:t>Sales’ Price</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24" name="Shape 974"/>
          <p:cNvSpPr/>
          <p:nvPr/>
        </p:nvSpPr>
        <p:spPr>
          <a:xfrm rot="10800000">
            <a:off x="8959685" y="5491253"/>
            <a:ext cx="353751" cy="528546"/>
          </a:xfrm>
          <a:custGeom>
            <a:avLst/>
            <a:gdLst/>
            <a:ahLst/>
            <a:cxnLst/>
            <a:rect l="0" t="0" r="0" b="0"/>
            <a:pathLst>
              <a:path w="120000" h="120000" extrusionOk="0">
                <a:moveTo>
                  <a:pt x="51597" y="50921"/>
                </a:moveTo>
                <a:lnTo>
                  <a:pt x="51597" y="19698"/>
                </a:lnTo>
                <a:cubicBezTo>
                  <a:pt x="47669" y="20191"/>
                  <a:pt x="43916" y="21082"/>
                  <a:pt x="40531" y="22332"/>
                </a:cubicBezTo>
                <a:cubicBezTo>
                  <a:pt x="30598" y="26001"/>
                  <a:pt x="25457" y="32166"/>
                  <a:pt x="27169" y="38355"/>
                </a:cubicBezTo>
                <a:cubicBezTo>
                  <a:pt x="29239" y="46431"/>
                  <a:pt x="39005" y="49155"/>
                  <a:pt x="51597" y="50921"/>
                </a:cubicBezTo>
                <a:close/>
                <a:moveTo>
                  <a:pt x="67852" y="100379"/>
                </a:moveTo>
                <a:cubicBezTo>
                  <a:pt x="71963" y="99887"/>
                  <a:pt x="75901" y="98973"/>
                  <a:pt x="79437" y="97667"/>
                </a:cubicBezTo>
                <a:cubicBezTo>
                  <a:pt x="89370" y="93998"/>
                  <a:pt x="94511" y="87833"/>
                  <a:pt x="92799" y="81644"/>
                </a:cubicBezTo>
                <a:cubicBezTo>
                  <a:pt x="89506" y="73388"/>
                  <a:pt x="79840" y="69732"/>
                  <a:pt x="67852" y="67361"/>
                </a:cubicBezTo>
                <a:close/>
                <a:moveTo>
                  <a:pt x="67852" y="120000"/>
                </a:moveTo>
                <a:lnTo>
                  <a:pt x="51597" y="120000"/>
                </a:lnTo>
                <a:lnTo>
                  <a:pt x="51597" y="114256"/>
                </a:lnTo>
                <a:cubicBezTo>
                  <a:pt x="45417" y="113829"/>
                  <a:pt x="39328" y="112890"/>
                  <a:pt x="33554" y="111448"/>
                </a:cubicBezTo>
                <a:cubicBezTo>
                  <a:pt x="13606" y="106463"/>
                  <a:pt x="696" y="96271"/>
                  <a:pt x="0" y="84958"/>
                </a:cubicBezTo>
                <a:lnTo>
                  <a:pt x="26861" y="84529"/>
                </a:lnTo>
                <a:cubicBezTo>
                  <a:pt x="27245" y="90776"/>
                  <a:pt x="34374" y="96404"/>
                  <a:pt x="45389" y="99156"/>
                </a:cubicBezTo>
                <a:cubicBezTo>
                  <a:pt x="47394" y="99657"/>
                  <a:pt x="49467" y="100048"/>
                  <a:pt x="51597" y="100293"/>
                </a:cubicBezTo>
                <a:lnTo>
                  <a:pt x="51597" y="64682"/>
                </a:lnTo>
                <a:cubicBezTo>
                  <a:pt x="30368" y="61567"/>
                  <a:pt x="7690" y="58004"/>
                  <a:pt x="556" y="40045"/>
                </a:cubicBezTo>
                <a:cubicBezTo>
                  <a:pt x="-2422" y="28913"/>
                  <a:pt x="6883" y="17850"/>
                  <a:pt x="24755" y="11249"/>
                </a:cubicBezTo>
                <a:cubicBezTo>
                  <a:pt x="32832" y="8265"/>
                  <a:pt x="42066" y="6412"/>
                  <a:pt x="51597" y="5737"/>
                </a:cubicBezTo>
                <a:lnTo>
                  <a:pt x="51597" y="0"/>
                </a:lnTo>
                <a:lnTo>
                  <a:pt x="67852" y="0"/>
                </a:lnTo>
                <a:lnTo>
                  <a:pt x="67852" y="5703"/>
                </a:lnTo>
                <a:cubicBezTo>
                  <a:pt x="74209" y="6118"/>
                  <a:pt x="80479" y="7068"/>
                  <a:pt x="86414" y="8551"/>
                </a:cubicBezTo>
                <a:cubicBezTo>
                  <a:pt x="106363" y="13536"/>
                  <a:pt x="119273" y="23728"/>
                  <a:pt x="119969" y="35041"/>
                </a:cubicBezTo>
                <a:lnTo>
                  <a:pt x="93108" y="35470"/>
                </a:lnTo>
                <a:cubicBezTo>
                  <a:pt x="92723" y="29223"/>
                  <a:pt x="85594" y="23595"/>
                  <a:pt x="74579" y="20843"/>
                </a:cubicBezTo>
                <a:cubicBezTo>
                  <a:pt x="72410" y="20301"/>
                  <a:pt x="70160" y="19888"/>
                  <a:pt x="67852" y="19639"/>
                </a:cubicBezTo>
                <a:lnTo>
                  <a:pt x="67852" y="52969"/>
                </a:lnTo>
                <a:cubicBezTo>
                  <a:pt x="88284" y="55535"/>
                  <a:pt x="110482" y="59921"/>
                  <a:pt x="119411" y="79734"/>
                </a:cubicBezTo>
                <a:cubicBezTo>
                  <a:pt x="122511" y="90942"/>
                  <a:pt x="113201" y="102106"/>
                  <a:pt x="95213" y="108750"/>
                </a:cubicBezTo>
                <a:cubicBezTo>
                  <a:pt x="86990" y="111788"/>
                  <a:pt x="77568" y="113654"/>
                  <a:pt x="67852" y="114293"/>
                </a:cubicBezTo>
                <a:close/>
              </a:path>
            </a:pathLst>
          </a:custGeom>
          <a:solidFill>
            <a:schemeClr val="accent3">
              <a:lumMod val="75000"/>
            </a:schemeClr>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dk1"/>
              </a:solidFill>
              <a:latin typeface="Arial"/>
              <a:ea typeface="Arial"/>
              <a:cs typeface="Arial"/>
              <a:sym typeface="Arial"/>
            </a:endParaRPr>
          </a:p>
        </p:txBody>
      </p:sp>
      <p:pic>
        <p:nvPicPr>
          <p:cNvPr id="23" name="Picture 2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2852" y="511111"/>
            <a:ext cx="2742160" cy="1288815"/>
          </a:xfrm>
          <a:prstGeom prst="rect">
            <a:avLst/>
          </a:prstGeom>
        </p:spPr>
      </p:pic>
      <p:pic>
        <p:nvPicPr>
          <p:cNvPr id="25" name="Picture 24"/>
          <p:cNvPicPr/>
          <p:nvPr/>
        </p:nvPicPr>
        <p:blipFill>
          <a:blip r:embed="rId4">
            <a:extLst>
              <a:ext uri="{28A0092B-C50C-407E-A947-70E740481C1C}">
                <a14:useLocalDpi xmlns:a14="http://schemas.microsoft.com/office/drawing/2010/main" val="0"/>
              </a:ext>
            </a:extLst>
          </a:blip>
          <a:stretch>
            <a:fillRect/>
          </a:stretch>
        </p:blipFill>
        <p:spPr>
          <a:xfrm>
            <a:off x="5283418" y="1730534"/>
            <a:ext cx="2182594" cy="4773421"/>
          </a:xfrm>
          <a:prstGeom prst="rect">
            <a:avLst/>
          </a:prstGeom>
        </p:spPr>
      </p:pic>
      <p:sp>
        <p:nvSpPr>
          <p:cNvPr id="26" name="Shape 715"/>
          <p:cNvSpPr/>
          <p:nvPr/>
        </p:nvSpPr>
        <p:spPr>
          <a:xfrm>
            <a:off x="8913812" y="1882516"/>
            <a:ext cx="445583" cy="444279"/>
          </a:xfrm>
          <a:custGeom>
            <a:avLst/>
            <a:gdLst/>
            <a:ahLst/>
            <a:cxnLst/>
            <a:rect l="0" t="0" r="0" b="0"/>
            <a:pathLst>
              <a:path w="120000" h="120000" extrusionOk="0">
                <a:moveTo>
                  <a:pt x="26666" y="100217"/>
                </a:moveTo>
                <a:cubicBezTo>
                  <a:pt x="25193" y="100217"/>
                  <a:pt x="24000" y="101415"/>
                  <a:pt x="24000" y="102892"/>
                </a:cubicBezTo>
                <a:cubicBezTo>
                  <a:pt x="24000" y="104369"/>
                  <a:pt x="25193" y="105566"/>
                  <a:pt x="26666" y="105566"/>
                </a:cubicBezTo>
                <a:lnTo>
                  <a:pt x="93333" y="105566"/>
                </a:lnTo>
                <a:cubicBezTo>
                  <a:pt x="94806" y="105566"/>
                  <a:pt x="96000" y="104369"/>
                  <a:pt x="96000" y="102892"/>
                </a:cubicBezTo>
                <a:cubicBezTo>
                  <a:pt x="96000" y="101415"/>
                  <a:pt x="94806" y="100217"/>
                  <a:pt x="93333" y="100217"/>
                </a:cubicBezTo>
                <a:close/>
                <a:moveTo>
                  <a:pt x="26666" y="87913"/>
                </a:moveTo>
                <a:cubicBezTo>
                  <a:pt x="25193" y="87913"/>
                  <a:pt x="24000" y="89111"/>
                  <a:pt x="24000" y="90588"/>
                </a:cubicBezTo>
                <a:cubicBezTo>
                  <a:pt x="24000" y="92065"/>
                  <a:pt x="25193" y="93262"/>
                  <a:pt x="26666" y="93262"/>
                </a:cubicBezTo>
                <a:lnTo>
                  <a:pt x="93333" y="93262"/>
                </a:lnTo>
                <a:cubicBezTo>
                  <a:pt x="94806" y="93262"/>
                  <a:pt x="96000" y="92065"/>
                  <a:pt x="96000" y="90588"/>
                </a:cubicBezTo>
                <a:cubicBezTo>
                  <a:pt x="96000" y="89111"/>
                  <a:pt x="94806" y="87913"/>
                  <a:pt x="93333" y="87913"/>
                </a:cubicBezTo>
                <a:close/>
                <a:moveTo>
                  <a:pt x="26666" y="75609"/>
                </a:moveTo>
                <a:cubicBezTo>
                  <a:pt x="25193" y="75609"/>
                  <a:pt x="24000" y="76806"/>
                  <a:pt x="24000" y="78284"/>
                </a:cubicBezTo>
                <a:cubicBezTo>
                  <a:pt x="24000" y="79761"/>
                  <a:pt x="25193" y="80958"/>
                  <a:pt x="26666" y="80958"/>
                </a:cubicBezTo>
                <a:lnTo>
                  <a:pt x="93333" y="80958"/>
                </a:lnTo>
                <a:cubicBezTo>
                  <a:pt x="94806" y="80958"/>
                  <a:pt x="96000" y="79761"/>
                  <a:pt x="96000" y="78284"/>
                </a:cubicBezTo>
                <a:cubicBezTo>
                  <a:pt x="96000" y="76806"/>
                  <a:pt x="94806" y="75609"/>
                  <a:pt x="93333" y="75609"/>
                </a:cubicBezTo>
                <a:close/>
                <a:moveTo>
                  <a:pt x="26666" y="63305"/>
                </a:moveTo>
                <a:cubicBezTo>
                  <a:pt x="25193" y="63305"/>
                  <a:pt x="24000" y="64502"/>
                  <a:pt x="24000" y="65979"/>
                </a:cubicBezTo>
                <a:cubicBezTo>
                  <a:pt x="24000" y="67457"/>
                  <a:pt x="25193" y="68654"/>
                  <a:pt x="26666" y="68654"/>
                </a:cubicBezTo>
                <a:lnTo>
                  <a:pt x="93333" y="68654"/>
                </a:lnTo>
                <a:cubicBezTo>
                  <a:pt x="94806" y="68654"/>
                  <a:pt x="96000" y="67457"/>
                  <a:pt x="96000" y="65979"/>
                </a:cubicBezTo>
                <a:cubicBezTo>
                  <a:pt x="96000" y="64502"/>
                  <a:pt x="94806" y="63305"/>
                  <a:pt x="93333" y="63305"/>
                </a:cubicBezTo>
                <a:close/>
                <a:moveTo>
                  <a:pt x="26666" y="51001"/>
                </a:moveTo>
                <a:cubicBezTo>
                  <a:pt x="25193" y="51001"/>
                  <a:pt x="24000" y="52198"/>
                  <a:pt x="24000" y="53675"/>
                </a:cubicBezTo>
                <a:cubicBezTo>
                  <a:pt x="24000" y="55152"/>
                  <a:pt x="25193" y="56350"/>
                  <a:pt x="26666" y="56350"/>
                </a:cubicBezTo>
                <a:lnTo>
                  <a:pt x="93333" y="56350"/>
                </a:lnTo>
                <a:cubicBezTo>
                  <a:pt x="94806" y="56350"/>
                  <a:pt x="96000" y="55152"/>
                  <a:pt x="96000" y="53675"/>
                </a:cubicBezTo>
                <a:cubicBezTo>
                  <a:pt x="96000" y="52198"/>
                  <a:pt x="94806" y="51001"/>
                  <a:pt x="93333" y="51001"/>
                </a:cubicBezTo>
                <a:close/>
                <a:moveTo>
                  <a:pt x="26666" y="38697"/>
                </a:moveTo>
                <a:cubicBezTo>
                  <a:pt x="25193" y="38697"/>
                  <a:pt x="24000" y="39894"/>
                  <a:pt x="24000" y="41371"/>
                </a:cubicBezTo>
                <a:cubicBezTo>
                  <a:pt x="24000" y="42848"/>
                  <a:pt x="25193" y="44046"/>
                  <a:pt x="26666" y="44046"/>
                </a:cubicBezTo>
                <a:lnTo>
                  <a:pt x="93333" y="44046"/>
                </a:lnTo>
                <a:cubicBezTo>
                  <a:pt x="94806" y="44046"/>
                  <a:pt x="96000" y="42848"/>
                  <a:pt x="96000" y="41371"/>
                </a:cubicBezTo>
                <a:cubicBezTo>
                  <a:pt x="96000" y="39894"/>
                  <a:pt x="94806" y="38697"/>
                  <a:pt x="93333" y="38697"/>
                </a:cubicBezTo>
                <a:close/>
                <a:moveTo>
                  <a:pt x="0" y="11366"/>
                </a:moveTo>
                <a:lnTo>
                  <a:pt x="6739" y="11366"/>
                </a:lnTo>
                <a:lnTo>
                  <a:pt x="6739" y="17459"/>
                </a:lnTo>
                <a:cubicBezTo>
                  <a:pt x="6739" y="22260"/>
                  <a:pt x="10619" y="26151"/>
                  <a:pt x="15405" y="26151"/>
                </a:cubicBezTo>
                <a:cubicBezTo>
                  <a:pt x="20192" y="26151"/>
                  <a:pt x="24072" y="22260"/>
                  <a:pt x="24072" y="17459"/>
                </a:cubicBezTo>
                <a:lnTo>
                  <a:pt x="24072" y="11366"/>
                </a:lnTo>
                <a:lnTo>
                  <a:pt x="29716" y="11366"/>
                </a:lnTo>
                <a:lnTo>
                  <a:pt x="29716" y="17459"/>
                </a:lnTo>
                <a:cubicBezTo>
                  <a:pt x="29716" y="22260"/>
                  <a:pt x="33597" y="26151"/>
                  <a:pt x="38383" y="26151"/>
                </a:cubicBezTo>
                <a:cubicBezTo>
                  <a:pt x="43170" y="26151"/>
                  <a:pt x="47050" y="22260"/>
                  <a:pt x="47050" y="17459"/>
                </a:cubicBezTo>
                <a:lnTo>
                  <a:pt x="47050" y="11366"/>
                </a:lnTo>
                <a:lnTo>
                  <a:pt x="52694" y="11366"/>
                </a:lnTo>
                <a:lnTo>
                  <a:pt x="52694" y="17459"/>
                </a:lnTo>
                <a:cubicBezTo>
                  <a:pt x="52694" y="22260"/>
                  <a:pt x="56574" y="26151"/>
                  <a:pt x="61361" y="26151"/>
                </a:cubicBezTo>
                <a:cubicBezTo>
                  <a:pt x="66147" y="26151"/>
                  <a:pt x="70028" y="22260"/>
                  <a:pt x="70028" y="17459"/>
                </a:cubicBezTo>
                <a:lnTo>
                  <a:pt x="70028" y="11366"/>
                </a:lnTo>
                <a:lnTo>
                  <a:pt x="75672" y="11366"/>
                </a:lnTo>
                <a:lnTo>
                  <a:pt x="75672" y="17459"/>
                </a:lnTo>
                <a:cubicBezTo>
                  <a:pt x="75672" y="22260"/>
                  <a:pt x="79552" y="26151"/>
                  <a:pt x="84339" y="26151"/>
                </a:cubicBezTo>
                <a:cubicBezTo>
                  <a:pt x="89125" y="26151"/>
                  <a:pt x="93005" y="22260"/>
                  <a:pt x="93005" y="17459"/>
                </a:cubicBezTo>
                <a:lnTo>
                  <a:pt x="93005" y="11366"/>
                </a:lnTo>
                <a:lnTo>
                  <a:pt x="98650" y="11366"/>
                </a:lnTo>
                <a:lnTo>
                  <a:pt x="98650" y="17459"/>
                </a:lnTo>
                <a:cubicBezTo>
                  <a:pt x="98650" y="22259"/>
                  <a:pt x="102530" y="26151"/>
                  <a:pt x="107316" y="26151"/>
                </a:cubicBezTo>
                <a:cubicBezTo>
                  <a:pt x="112103" y="26151"/>
                  <a:pt x="115983" y="22259"/>
                  <a:pt x="115983" y="17459"/>
                </a:cubicBezTo>
                <a:lnTo>
                  <a:pt x="115983" y="11366"/>
                </a:lnTo>
                <a:lnTo>
                  <a:pt x="120000" y="11366"/>
                </a:lnTo>
                <a:lnTo>
                  <a:pt x="120000" y="120000"/>
                </a:lnTo>
                <a:lnTo>
                  <a:pt x="0" y="120000"/>
                </a:lnTo>
                <a:close/>
                <a:moveTo>
                  <a:pt x="15405" y="0"/>
                </a:moveTo>
                <a:cubicBezTo>
                  <a:pt x="17983" y="0"/>
                  <a:pt x="20072" y="2095"/>
                  <a:pt x="20072" y="4680"/>
                </a:cubicBezTo>
                <a:lnTo>
                  <a:pt x="20072" y="18051"/>
                </a:lnTo>
                <a:cubicBezTo>
                  <a:pt x="20072" y="20636"/>
                  <a:pt x="17983" y="22732"/>
                  <a:pt x="15405" y="22732"/>
                </a:cubicBezTo>
                <a:cubicBezTo>
                  <a:pt x="12828" y="22732"/>
                  <a:pt x="10739" y="20636"/>
                  <a:pt x="10739" y="18051"/>
                </a:cubicBezTo>
                <a:lnTo>
                  <a:pt x="10739" y="4680"/>
                </a:lnTo>
                <a:cubicBezTo>
                  <a:pt x="10739" y="2095"/>
                  <a:pt x="12828" y="0"/>
                  <a:pt x="15405" y="0"/>
                </a:cubicBezTo>
                <a:close/>
                <a:moveTo>
                  <a:pt x="38383" y="0"/>
                </a:moveTo>
                <a:cubicBezTo>
                  <a:pt x="40960" y="0"/>
                  <a:pt x="43050" y="2095"/>
                  <a:pt x="43050" y="4680"/>
                </a:cubicBezTo>
                <a:lnTo>
                  <a:pt x="43050" y="18051"/>
                </a:lnTo>
                <a:cubicBezTo>
                  <a:pt x="43050" y="20636"/>
                  <a:pt x="40960" y="22732"/>
                  <a:pt x="38383" y="22732"/>
                </a:cubicBezTo>
                <a:cubicBezTo>
                  <a:pt x="35806" y="22732"/>
                  <a:pt x="33716" y="20636"/>
                  <a:pt x="33716" y="18051"/>
                </a:cubicBezTo>
                <a:lnTo>
                  <a:pt x="33716" y="4680"/>
                </a:lnTo>
                <a:cubicBezTo>
                  <a:pt x="33716" y="2095"/>
                  <a:pt x="35806" y="0"/>
                  <a:pt x="38383" y="0"/>
                </a:cubicBezTo>
                <a:close/>
                <a:moveTo>
                  <a:pt x="61361" y="0"/>
                </a:moveTo>
                <a:cubicBezTo>
                  <a:pt x="63938" y="0"/>
                  <a:pt x="66028" y="2095"/>
                  <a:pt x="66028" y="4680"/>
                </a:cubicBezTo>
                <a:lnTo>
                  <a:pt x="66028" y="18051"/>
                </a:lnTo>
                <a:cubicBezTo>
                  <a:pt x="66028" y="20636"/>
                  <a:pt x="63938" y="22731"/>
                  <a:pt x="61361" y="22731"/>
                </a:cubicBezTo>
                <a:cubicBezTo>
                  <a:pt x="58784" y="22731"/>
                  <a:pt x="56694" y="20636"/>
                  <a:pt x="56694" y="18051"/>
                </a:cubicBezTo>
                <a:lnTo>
                  <a:pt x="56694" y="4680"/>
                </a:lnTo>
                <a:cubicBezTo>
                  <a:pt x="56694" y="2095"/>
                  <a:pt x="58784" y="0"/>
                  <a:pt x="61361" y="0"/>
                </a:cubicBezTo>
                <a:close/>
                <a:moveTo>
                  <a:pt x="84339" y="0"/>
                </a:moveTo>
                <a:cubicBezTo>
                  <a:pt x="86916" y="0"/>
                  <a:pt x="89005" y="2095"/>
                  <a:pt x="89005" y="4680"/>
                </a:cubicBezTo>
                <a:lnTo>
                  <a:pt x="89005" y="18051"/>
                </a:lnTo>
                <a:cubicBezTo>
                  <a:pt x="89005" y="20636"/>
                  <a:pt x="86916" y="22731"/>
                  <a:pt x="84339" y="22731"/>
                </a:cubicBezTo>
                <a:cubicBezTo>
                  <a:pt x="81761" y="22731"/>
                  <a:pt x="79672" y="20636"/>
                  <a:pt x="79672" y="18051"/>
                </a:cubicBezTo>
                <a:lnTo>
                  <a:pt x="79672" y="4680"/>
                </a:lnTo>
                <a:cubicBezTo>
                  <a:pt x="79672" y="2095"/>
                  <a:pt x="81761" y="0"/>
                  <a:pt x="84339" y="0"/>
                </a:cubicBezTo>
                <a:close/>
                <a:moveTo>
                  <a:pt x="107316" y="0"/>
                </a:moveTo>
                <a:cubicBezTo>
                  <a:pt x="109894" y="0"/>
                  <a:pt x="111983" y="2095"/>
                  <a:pt x="111983" y="4680"/>
                </a:cubicBezTo>
                <a:lnTo>
                  <a:pt x="111983" y="18051"/>
                </a:lnTo>
                <a:cubicBezTo>
                  <a:pt x="111983" y="20636"/>
                  <a:pt x="109894" y="22731"/>
                  <a:pt x="107316" y="22731"/>
                </a:cubicBezTo>
                <a:cubicBezTo>
                  <a:pt x="104739" y="22731"/>
                  <a:pt x="102650" y="20636"/>
                  <a:pt x="102650" y="18051"/>
                </a:cubicBezTo>
                <a:lnTo>
                  <a:pt x="102650" y="4680"/>
                </a:lnTo>
                <a:cubicBezTo>
                  <a:pt x="102650" y="2095"/>
                  <a:pt x="104739" y="0"/>
                  <a:pt x="107316" y="0"/>
                </a:cubicBezTo>
                <a:close/>
              </a:path>
            </a:pathLst>
          </a:custGeom>
          <a:solidFill>
            <a:srgbClr val="1ED4DE"/>
          </a:solidFill>
          <a:ln>
            <a:noFill/>
          </a:ln>
        </p:spPr>
        <p:txBody>
          <a:bodyPr wrap="square" lIns="121868" tIns="60917" rIns="121868" bIns="60917" anchor="ctr" anchorCtr="0">
            <a:noAutofit/>
          </a:bodyPr>
          <a:lstStyle/>
          <a:p>
            <a:pPr algn="ctr" defTabSz="1218895"/>
            <a:endParaRPr sz="2399" kern="0">
              <a:solidFill>
                <a:srgbClr val="FFFFFF"/>
              </a:solidFill>
              <a:latin typeface="Arial"/>
              <a:ea typeface="Arial"/>
              <a:cs typeface="Arial"/>
              <a:sym typeface="Arial"/>
            </a:endParaRPr>
          </a:p>
        </p:txBody>
      </p:sp>
      <p:grpSp>
        <p:nvGrpSpPr>
          <p:cNvPr id="28" name="Shape 717"/>
          <p:cNvGrpSpPr/>
          <p:nvPr/>
        </p:nvGrpSpPr>
        <p:grpSpPr>
          <a:xfrm>
            <a:off x="8560868" y="2378816"/>
            <a:ext cx="3705744" cy="897784"/>
            <a:chOff x="2113657" y="4283315"/>
            <a:chExt cx="3887257" cy="673513"/>
          </a:xfrm>
        </p:grpSpPr>
        <p:sp>
          <p:nvSpPr>
            <p:cNvPr id="29" name="Shape 718"/>
            <p:cNvSpPr txBox="1"/>
            <p:nvPr/>
          </p:nvSpPr>
          <p:spPr>
            <a:xfrm>
              <a:off x="2113657" y="4495163"/>
              <a:ext cx="3887257"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a:solidFill>
                    <a:srgbClr val="595959"/>
                  </a:solidFill>
                  <a:latin typeface="Times New Roman" panose="02020603050405020304" pitchFamily="18" charset="0"/>
                  <a:ea typeface="Arial"/>
                  <a:cs typeface="Times New Roman" panose="02020603050405020304" pitchFamily="18" charset="0"/>
                </a:rPr>
                <a:t>Not applicable</a:t>
              </a:r>
              <a:endParaRPr lang="en"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31" name="Shape 719"/>
            <p:cNvSpPr txBox="1"/>
            <p:nvPr/>
          </p:nvSpPr>
          <p:spPr>
            <a:xfrm>
              <a:off x="2113658" y="4283315"/>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sym typeface="Arial"/>
                </a:rPr>
                <a:t>After sale services/ Guarantee</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grpSp>
        <p:nvGrpSpPr>
          <p:cNvPr id="32" name="Shape 720"/>
          <p:cNvGrpSpPr/>
          <p:nvPr/>
        </p:nvGrpSpPr>
        <p:grpSpPr>
          <a:xfrm>
            <a:off x="8560867" y="4261751"/>
            <a:ext cx="3627958" cy="897784"/>
            <a:chOff x="2113657" y="4283314"/>
            <a:chExt cx="3647460" cy="673513"/>
          </a:xfrm>
        </p:grpSpPr>
        <p:sp>
          <p:nvSpPr>
            <p:cNvPr id="33" name="Shape 721"/>
            <p:cNvSpPr txBox="1"/>
            <p:nvPr/>
          </p:nvSpPr>
          <p:spPr>
            <a:xfrm>
              <a:off x="2113657" y="4495162"/>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pt-BR" sz="1600" kern="0" dirty="0" smtClean="0">
                  <a:solidFill>
                    <a:srgbClr val="595959"/>
                  </a:solidFill>
                  <a:latin typeface="Times New Roman" panose="02020603050405020304" pitchFamily="18" charset="0"/>
                  <a:ea typeface="Arial"/>
                  <a:cs typeface="Times New Roman" panose="02020603050405020304" pitchFamily="18" charset="0"/>
                  <a:sym typeface="Arial"/>
                </a:rPr>
                <a:t>Local (Iran) Certificates </a:t>
              </a:r>
              <a:endParaRPr lang="pt-BR"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34" name="Shape 722"/>
            <p:cNvSpPr txBox="1"/>
            <p:nvPr/>
          </p:nvSpPr>
          <p:spPr>
            <a:xfrm>
              <a:off x="2113658" y="4283314"/>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sym typeface="Arial"/>
                </a:rPr>
                <a:t>Standards and legally certificates:</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35" name="Shape 450"/>
          <p:cNvSpPr/>
          <p:nvPr/>
        </p:nvSpPr>
        <p:spPr>
          <a:xfrm>
            <a:off x="8841213" y="3657600"/>
            <a:ext cx="590697" cy="565118"/>
          </a:xfrm>
          <a:custGeom>
            <a:avLst/>
            <a:gdLst/>
            <a:ahLst/>
            <a:cxnLst/>
            <a:rect l="0" t="0" r="0" b="0"/>
            <a:pathLst>
              <a:path w="120000" h="120000" extrusionOk="0">
                <a:moveTo>
                  <a:pt x="65274" y="39473"/>
                </a:moveTo>
                <a:cubicBezTo>
                  <a:pt x="53599" y="36371"/>
                  <a:pt x="41599" y="43242"/>
                  <a:pt x="38470" y="54820"/>
                </a:cubicBezTo>
                <a:cubicBezTo>
                  <a:pt x="35342" y="66398"/>
                  <a:pt x="42270" y="78299"/>
                  <a:pt x="53945" y="81402"/>
                </a:cubicBezTo>
                <a:cubicBezTo>
                  <a:pt x="65620" y="84504"/>
                  <a:pt x="77621" y="77633"/>
                  <a:pt x="80749" y="66055"/>
                </a:cubicBezTo>
                <a:cubicBezTo>
                  <a:pt x="83877" y="54477"/>
                  <a:pt x="76949" y="42576"/>
                  <a:pt x="65274" y="39473"/>
                </a:cubicBezTo>
                <a:close/>
                <a:moveTo>
                  <a:pt x="69168" y="25060"/>
                </a:moveTo>
                <a:cubicBezTo>
                  <a:pt x="88870" y="30296"/>
                  <a:pt x="100561" y="50379"/>
                  <a:pt x="95282" y="69917"/>
                </a:cubicBezTo>
                <a:cubicBezTo>
                  <a:pt x="90003" y="89455"/>
                  <a:pt x="69753" y="101050"/>
                  <a:pt x="50051" y="95815"/>
                </a:cubicBezTo>
                <a:cubicBezTo>
                  <a:pt x="30350" y="90579"/>
                  <a:pt x="18658" y="70496"/>
                  <a:pt x="23937" y="50958"/>
                </a:cubicBezTo>
                <a:cubicBezTo>
                  <a:pt x="29216" y="31420"/>
                  <a:pt x="49467" y="19825"/>
                  <a:pt x="69168" y="25060"/>
                </a:cubicBezTo>
                <a:close/>
                <a:moveTo>
                  <a:pt x="70584" y="19819"/>
                </a:moveTo>
                <a:cubicBezTo>
                  <a:pt x="47964" y="13808"/>
                  <a:pt x="24713" y="27121"/>
                  <a:pt x="18652" y="49554"/>
                </a:cubicBezTo>
                <a:cubicBezTo>
                  <a:pt x="12591" y="71987"/>
                  <a:pt x="26015" y="95045"/>
                  <a:pt x="48635" y="101056"/>
                </a:cubicBezTo>
                <a:cubicBezTo>
                  <a:pt x="71255" y="107067"/>
                  <a:pt x="94506" y="93754"/>
                  <a:pt x="100567" y="71321"/>
                </a:cubicBezTo>
                <a:cubicBezTo>
                  <a:pt x="106628" y="48888"/>
                  <a:pt x="93204" y="25830"/>
                  <a:pt x="70584" y="19819"/>
                </a:cubicBezTo>
                <a:close/>
                <a:moveTo>
                  <a:pt x="120000" y="28418"/>
                </a:moveTo>
                <a:lnTo>
                  <a:pt x="119819" y="29085"/>
                </a:lnTo>
                <a:lnTo>
                  <a:pt x="119636" y="28804"/>
                </a:lnTo>
                <a:close/>
                <a:moveTo>
                  <a:pt x="84120" y="4683"/>
                </a:moveTo>
                <a:lnTo>
                  <a:pt x="83867" y="19572"/>
                </a:lnTo>
                <a:lnTo>
                  <a:pt x="83406" y="19449"/>
                </a:lnTo>
                <a:cubicBezTo>
                  <a:pt x="87163" y="21546"/>
                  <a:pt x="90559" y="24117"/>
                  <a:pt x="93431" y="27166"/>
                </a:cubicBezTo>
                <a:lnTo>
                  <a:pt x="106796" y="23870"/>
                </a:lnTo>
                <a:lnTo>
                  <a:pt x="115363" y="39849"/>
                </a:lnTo>
                <a:lnTo>
                  <a:pt x="105840" y="48364"/>
                </a:lnTo>
                <a:cubicBezTo>
                  <a:pt x="107034" y="52676"/>
                  <a:pt x="107596" y="57191"/>
                  <a:pt x="107394" y="61781"/>
                </a:cubicBezTo>
                <a:lnTo>
                  <a:pt x="119289" y="68330"/>
                </a:lnTo>
                <a:lnTo>
                  <a:pt x="114566" y="85810"/>
                </a:lnTo>
                <a:lnTo>
                  <a:pt x="100132" y="85570"/>
                </a:lnTo>
                <a:cubicBezTo>
                  <a:pt x="98307" y="88594"/>
                  <a:pt x="96096" y="91321"/>
                  <a:pt x="93619" y="93756"/>
                </a:cubicBezTo>
                <a:lnTo>
                  <a:pt x="98359" y="106025"/>
                </a:lnTo>
                <a:lnTo>
                  <a:pt x="83411" y="116405"/>
                </a:lnTo>
                <a:lnTo>
                  <a:pt x="72073" y="106643"/>
                </a:lnTo>
                <a:lnTo>
                  <a:pt x="73453" y="105685"/>
                </a:lnTo>
                <a:cubicBezTo>
                  <a:pt x="69110" y="107079"/>
                  <a:pt x="64517" y="107749"/>
                  <a:pt x="59835" y="107723"/>
                </a:cubicBezTo>
                <a:lnTo>
                  <a:pt x="52963" y="119999"/>
                </a:lnTo>
                <a:lnTo>
                  <a:pt x="35336" y="115316"/>
                </a:lnTo>
                <a:lnTo>
                  <a:pt x="35574" y="101277"/>
                </a:lnTo>
                <a:cubicBezTo>
                  <a:pt x="31839" y="99165"/>
                  <a:pt x="28466" y="96583"/>
                  <a:pt x="25614" y="93529"/>
                </a:cubicBezTo>
                <a:lnTo>
                  <a:pt x="25843" y="94015"/>
                </a:lnTo>
                <a:lnTo>
                  <a:pt x="11102" y="96847"/>
                </a:lnTo>
                <a:lnTo>
                  <a:pt x="3390" y="80445"/>
                </a:lnTo>
                <a:lnTo>
                  <a:pt x="13359" y="72429"/>
                </a:lnTo>
                <a:cubicBezTo>
                  <a:pt x="12295" y="68561"/>
                  <a:pt x="11739" y="64530"/>
                  <a:pt x="11738" y="60428"/>
                </a:cubicBezTo>
                <a:lnTo>
                  <a:pt x="0" y="53965"/>
                </a:lnTo>
                <a:lnTo>
                  <a:pt x="4723" y="36484"/>
                </a:lnTo>
                <a:lnTo>
                  <a:pt x="18174" y="36709"/>
                </a:lnTo>
                <a:cubicBezTo>
                  <a:pt x="19999" y="33515"/>
                  <a:pt x="22203" y="30603"/>
                  <a:pt x="24696" y="27997"/>
                </a:cubicBezTo>
                <a:lnTo>
                  <a:pt x="20190" y="14215"/>
                </a:lnTo>
                <a:lnTo>
                  <a:pt x="35666" y="4625"/>
                </a:lnTo>
                <a:lnTo>
                  <a:pt x="46473" y="14962"/>
                </a:lnTo>
                <a:lnTo>
                  <a:pt x="46365" y="15030"/>
                </a:lnTo>
                <a:cubicBezTo>
                  <a:pt x="50613" y="13704"/>
                  <a:pt x="55098" y="13091"/>
                  <a:pt x="59667" y="13141"/>
                </a:cubicBezTo>
                <a:lnTo>
                  <a:pt x="59206" y="13018"/>
                </a:lnTo>
                <a:lnTo>
                  <a:pt x="66493" y="0"/>
                </a:lnTo>
                <a:close/>
              </a:path>
            </a:pathLst>
          </a:custGeom>
          <a:solidFill>
            <a:srgbClr val="E62949"/>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Tree>
    <p:extLst>
      <p:ext uri="{BB962C8B-B14F-4D97-AF65-F5344CB8AC3E}">
        <p14:creationId xmlns:p14="http://schemas.microsoft.com/office/powerpoint/2010/main" val="891755265"/>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704"/>
        <p:cNvGrpSpPr/>
        <p:nvPr/>
      </p:nvGrpSpPr>
      <p:grpSpPr>
        <a:xfrm>
          <a:off x="0" y="0"/>
          <a:ext cx="0" cy="0"/>
          <a:chOff x="0" y="0"/>
          <a:chExt cx="0" cy="0"/>
        </a:xfrm>
      </p:grpSpPr>
      <p:pic>
        <p:nvPicPr>
          <p:cNvPr id="26" name="Picture 25"/>
          <p:cNvPicPr/>
          <p:nvPr/>
        </p:nvPicPr>
        <p:blipFill>
          <a:blip r:embed="rId3">
            <a:extLst>
              <a:ext uri="{28A0092B-C50C-407E-A947-70E740481C1C}">
                <a14:useLocalDpi xmlns:a14="http://schemas.microsoft.com/office/drawing/2010/main" val="0"/>
              </a:ext>
            </a:extLst>
          </a:blip>
          <a:stretch>
            <a:fillRect/>
          </a:stretch>
        </p:blipFill>
        <p:spPr>
          <a:xfrm>
            <a:off x="5332412" y="1730535"/>
            <a:ext cx="2164928" cy="4773420"/>
          </a:xfrm>
          <a:prstGeom prst="rect">
            <a:avLst/>
          </a:prstGeom>
        </p:spPr>
      </p:pic>
      <p:sp>
        <p:nvSpPr>
          <p:cNvPr id="707" name="Shape 707"/>
          <p:cNvSpPr txBox="1"/>
          <p:nvPr/>
        </p:nvSpPr>
        <p:spPr>
          <a:xfrm>
            <a:off x="455612" y="2971800"/>
            <a:ext cx="3962400" cy="3076964"/>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kern="0" dirty="0" smtClean="0">
                <a:solidFill>
                  <a:srgbClr val="3F3F3F"/>
                </a:solidFill>
                <a:latin typeface="Times New Roman" panose="02020603050405020304" pitchFamily="18" charset="0"/>
                <a:ea typeface="Arial"/>
                <a:cs typeface="Times New Roman" panose="02020603050405020304" pitchFamily="18" charset="0"/>
                <a:sym typeface="Arial"/>
              </a:rPr>
              <a:t>Enriched </a:t>
            </a:r>
            <a:r>
              <a:rPr lang="en-US" kern="0" dirty="0">
                <a:solidFill>
                  <a:srgbClr val="3F3F3F"/>
                </a:solidFill>
                <a:latin typeface="Times New Roman" panose="02020603050405020304" pitchFamily="18" charset="0"/>
                <a:ea typeface="Arial"/>
                <a:cs typeface="Times New Roman" panose="02020603050405020304" pitchFamily="18" charset="0"/>
                <a:sym typeface="Arial"/>
              </a:rPr>
              <a:t>with Copper &amp; Zinc</a:t>
            </a:r>
          </a:p>
          <a:p>
            <a:pPr marL="285750" indent="-285750" defTabSz="1218895">
              <a:buFont typeface="Arial" panose="020B0604020202020204" pitchFamily="34" charset="0"/>
              <a:buChar char="•"/>
            </a:pPr>
            <a:r>
              <a:rPr lang="en-US" kern="0" dirty="0" smtClean="0">
                <a:solidFill>
                  <a:srgbClr val="3F3F3F"/>
                </a:solidFill>
                <a:latin typeface="Times New Roman" panose="02020603050405020304" pitchFamily="18" charset="0"/>
                <a:ea typeface="Arial"/>
                <a:cs typeface="Times New Roman" panose="02020603050405020304" pitchFamily="18" charset="0"/>
                <a:sym typeface="Arial"/>
              </a:rPr>
              <a:t>Helps </a:t>
            </a:r>
            <a:r>
              <a:rPr lang="en-US" kern="0" dirty="0">
                <a:solidFill>
                  <a:srgbClr val="3F3F3F"/>
                </a:solidFill>
                <a:latin typeface="Times New Roman" panose="02020603050405020304" pitchFamily="18" charset="0"/>
                <a:ea typeface="Arial"/>
                <a:cs typeface="Times New Roman" panose="02020603050405020304" pitchFamily="18" charset="0"/>
                <a:sym typeface="Arial"/>
              </a:rPr>
              <a:t>reduce the appearance of burns, cuts and scars following surgery</a:t>
            </a:r>
          </a:p>
          <a:p>
            <a:pPr marL="285750" indent="-285750" defTabSz="1218895">
              <a:buFont typeface="Arial" panose="020B0604020202020204" pitchFamily="34" charset="0"/>
              <a:buChar char="•"/>
            </a:pPr>
            <a:r>
              <a:rPr lang="en-US" kern="0" dirty="0" smtClean="0">
                <a:solidFill>
                  <a:srgbClr val="3F3F3F"/>
                </a:solidFill>
                <a:latin typeface="Times New Roman" panose="02020603050405020304" pitchFamily="18" charset="0"/>
                <a:ea typeface="Arial"/>
                <a:cs typeface="Times New Roman" panose="02020603050405020304" pitchFamily="18" charset="0"/>
                <a:sym typeface="Arial"/>
              </a:rPr>
              <a:t>Suitable </a:t>
            </a:r>
            <a:r>
              <a:rPr lang="en-US" kern="0" dirty="0">
                <a:solidFill>
                  <a:srgbClr val="3F3F3F"/>
                </a:solidFill>
                <a:latin typeface="Times New Roman" panose="02020603050405020304" pitchFamily="18" charset="0"/>
                <a:ea typeface="Arial"/>
                <a:cs typeface="Times New Roman" panose="02020603050405020304" pitchFamily="18" charset="0"/>
                <a:sym typeface="Arial"/>
              </a:rPr>
              <a:t>for use on both old and new scars</a:t>
            </a:r>
          </a:p>
          <a:p>
            <a:pPr marL="285750" indent="-285750" defTabSz="1218895">
              <a:buFont typeface="Arial" panose="020B0604020202020204" pitchFamily="34" charset="0"/>
              <a:buChar char="•"/>
            </a:pPr>
            <a:r>
              <a:rPr lang="en-US" kern="0" dirty="0" smtClean="0">
                <a:solidFill>
                  <a:srgbClr val="3F3F3F"/>
                </a:solidFill>
                <a:latin typeface="Times New Roman" panose="02020603050405020304" pitchFamily="18" charset="0"/>
                <a:ea typeface="Arial"/>
                <a:cs typeface="Times New Roman" panose="02020603050405020304" pitchFamily="18" charset="0"/>
                <a:sym typeface="Arial"/>
              </a:rPr>
              <a:t>Scars </a:t>
            </a:r>
            <a:r>
              <a:rPr lang="en-US" kern="0" dirty="0">
                <a:solidFill>
                  <a:srgbClr val="3F3F3F"/>
                </a:solidFill>
                <a:latin typeface="Times New Roman" panose="02020603050405020304" pitchFamily="18" charset="0"/>
                <a:ea typeface="Arial"/>
                <a:cs typeface="Times New Roman" panose="02020603050405020304" pitchFamily="18" charset="0"/>
                <a:sym typeface="Arial"/>
              </a:rPr>
              <a:t>appear smoother and less noticeable</a:t>
            </a:r>
          </a:p>
          <a:p>
            <a:pPr marL="285750" indent="-285750" defTabSz="1218895">
              <a:buFont typeface="Arial" panose="020B0604020202020204" pitchFamily="34" charset="0"/>
              <a:buChar char="•"/>
            </a:pPr>
            <a:r>
              <a:rPr lang="en-US" kern="0" dirty="0" smtClean="0">
                <a:solidFill>
                  <a:srgbClr val="3F3F3F"/>
                </a:solidFill>
                <a:latin typeface="Times New Roman" panose="02020603050405020304" pitchFamily="18" charset="0"/>
                <a:ea typeface="Arial"/>
                <a:cs typeface="Times New Roman" panose="02020603050405020304" pitchFamily="18" charset="0"/>
                <a:sym typeface="Arial"/>
              </a:rPr>
              <a:t>Penetrates </a:t>
            </a:r>
            <a:r>
              <a:rPr lang="en-US" kern="0" dirty="0">
                <a:solidFill>
                  <a:srgbClr val="3F3F3F"/>
                </a:solidFill>
                <a:latin typeface="Times New Roman" panose="02020603050405020304" pitchFamily="18" charset="0"/>
                <a:ea typeface="Arial"/>
                <a:cs typeface="Times New Roman" panose="02020603050405020304" pitchFamily="18" charset="0"/>
                <a:sym typeface="Arial"/>
              </a:rPr>
              <a:t>skin to repair damaged tissues and stimulate collagen production</a:t>
            </a:r>
          </a:p>
          <a:p>
            <a:pPr marL="285750" indent="-285750" defTabSz="1218895">
              <a:buFont typeface="Arial" panose="020B0604020202020204" pitchFamily="34" charset="0"/>
              <a:buChar char="•"/>
            </a:pPr>
            <a:r>
              <a:rPr lang="en-US" kern="0" dirty="0" smtClean="0">
                <a:solidFill>
                  <a:srgbClr val="3F3F3F"/>
                </a:solidFill>
                <a:latin typeface="Times New Roman" panose="02020603050405020304" pitchFamily="18" charset="0"/>
                <a:ea typeface="Arial"/>
                <a:cs typeface="Times New Roman" panose="02020603050405020304" pitchFamily="18" charset="0"/>
                <a:sym typeface="Arial"/>
              </a:rPr>
              <a:t>Soothes </a:t>
            </a:r>
            <a:r>
              <a:rPr lang="en-US" kern="0" dirty="0">
                <a:solidFill>
                  <a:srgbClr val="3F3F3F"/>
                </a:solidFill>
                <a:latin typeface="Times New Roman" panose="02020603050405020304" pitchFamily="18" charset="0"/>
                <a:ea typeface="Arial"/>
                <a:cs typeface="Times New Roman" panose="02020603050405020304" pitchFamily="18" charset="0"/>
                <a:sym typeface="Arial"/>
              </a:rPr>
              <a:t>dry skin, reduces itchiness and alleviates discomfort</a:t>
            </a:r>
          </a:p>
          <a:p>
            <a:pPr defTabSz="1218895"/>
            <a:endParaRPr lang="en-US" sz="1550" kern="0" dirty="0">
              <a:solidFill>
                <a:srgbClr val="3F3F3F"/>
              </a:solidFill>
              <a:ea typeface="Arial"/>
              <a:cs typeface="Arial"/>
              <a:sym typeface="Arial"/>
            </a:endParaRPr>
          </a:p>
        </p:txBody>
      </p:sp>
      <p:sp>
        <p:nvSpPr>
          <p:cNvPr id="708" name="Shape 708"/>
          <p:cNvSpPr txBox="1"/>
          <p:nvPr/>
        </p:nvSpPr>
        <p:spPr>
          <a:xfrm>
            <a:off x="531812" y="2286000"/>
            <a:ext cx="4191000" cy="533341"/>
          </a:xfrm>
          <a:prstGeom prst="rect">
            <a:avLst/>
          </a:prstGeom>
          <a:noFill/>
          <a:ln>
            <a:noFill/>
          </a:ln>
        </p:spPr>
        <p:txBody>
          <a:bodyPr wrap="square" lIns="121868" tIns="60917" rIns="121868" bIns="60917" anchor="t" anchorCtr="0">
            <a:noAutofit/>
          </a:bodyPr>
          <a:lstStyle/>
          <a:p>
            <a:pPr defTabSz="1218895"/>
            <a:r>
              <a:rPr lang="en-US" sz="2400" b="1" kern="0" dirty="0">
                <a:solidFill>
                  <a:srgbClr val="3F3F3F"/>
                </a:solidFill>
                <a:ea typeface="Arial"/>
                <a:cs typeface="Arial"/>
              </a:rPr>
              <a:t>Skin Relief &amp; Repair Cream</a:t>
            </a:r>
          </a:p>
        </p:txBody>
      </p:sp>
      <p:grpSp>
        <p:nvGrpSpPr>
          <p:cNvPr id="711" name="Shape 711"/>
          <p:cNvGrpSpPr/>
          <p:nvPr/>
        </p:nvGrpSpPr>
        <p:grpSpPr>
          <a:xfrm>
            <a:off x="8560868" y="832749"/>
            <a:ext cx="3400944" cy="897785"/>
            <a:chOff x="2113657" y="4283314"/>
            <a:chExt cx="3647460" cy="673514"/>
          </a:xfrm>
        </p:grpSpPr>
        <p:sp>
          <p:nvSpPr>
            <p:cNvPr id="712" name="Shape 712"/>
            <p:cNvSpPr txBox="1"/>
            <p:nvPr/>
          </p:nvSpPr>
          <p:spPr>
            <a:xfrm>
              <a:off x="2113657" y="4495163"/>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25000 Packages (</a:t>
              </a: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Per </a:t>
              </a: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Month)</a:t>
              </a:r>
              <a:endParaRPr lang="en"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713" name="Shape 713"/>
            <p:cNvSpPr txBox="1"/>
            <p:nvPr/>
          </p:nvSpPr>
          <p:spPr>
            <a:xfrm>
              <a:off x="2113658" y="4283314"/>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rPr>
                <a:t>Production capacity</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30" name="Shape 451"/>
          <p:cNvSpPr/>
          <p:nvPr/>
        </p:nvSpPr>
        <p:spPr>
          <a:xfrm rot="1795255">
            <a:off x="8958484" y="273676"/>
            <a:ext cx="356158" cy="656509"/>
          </a:xfrm>
          <a:custGeom>
            <a:avLst/>
            <a:gdLst/>
            <a:ahLst/>
            <a:cxnLst/>
            <a:rect l="0" t="0" r="0" b="0"/>
            <a:pathLst>
              <a:path w="120000" h="120000" extrusionOk="0">
                <a:moveTo>
                  <a:pt x="60041" y="0"/>
                </a:moveTo>
                <a:cubicBezTo>
                  <a:pt x="68312" y="142"/>
                  <a:pt x="77049" y="3617"/>
                  <a:pt x="77802" y="9249"/>
                </a:cubicBezTo>
                <a:cubicBezTo>
                  <a:pt x="79731" y="16341"/>
                  <a:pt x="68983" y="18083"/>
                  <a:pt x="72034" y="26607"/>
                </a:cubicBezTo>
                <a:lnTo>
                  <a:pt x="120000" y="26607"/>
                </a:lnTo>
                <a:lnTo>
                  <a:pt x="120000" y="53320"/>
                </a:lnTo>
                <a:cubicBezTo>
                  <a:pt x="105180" y="54850"/>
                  <a:pt x="101982" y="49006"/>
                  <a:pt x="89415" y="50069"/>
                </a:cubicBezTo>
                <a:cubicBezTo>
                  <a:pt x="79319" y="50489"/>
                  <a:pt x="73089" y="55363"/>
                  <a:pt x="72833" y="59977"/>
                </a:cubicBezTo>
                <a:cubicBezTo>
                  <a:pt x="73004" y="64029"/>
                  <a:pt x="79442" y="70012"/>
                  <a:pt x="91464" y="70060"/>
                </a:cubicBezTo>
                <a:cubicBezTo>
                  <a:pt x="106013" y="69226"/>
                  <a:pt x="103877" y="65247"/>
                  <a:pt x="120000" y="65606"/>
                </a:cubicBezTo>
                <a:lnTo>
                  <a:pt x="120000" y="93541"/>
                </a:lnTo>
                <a:lnTo>
                  <a:pt x="70059" y="93541"/>
                </a:lnTo>
                <a:cubicBezTo>
                  <a:pt x="69329" y="102697"/>
                  <a:pt x="76533" y="101447"/>
                  <a:pt x="78036" y="109608"/>
                </a:cubicBezTo>
                <a:cubicBezTo>
                  <a:pt x="77950" y="116314"/>
                  <a:pt x="67224" y="119904"/>
                  <a:pt x="59959" y="120000"/>
                </a:cubicBezTo>
                <a:cubicBezTo>
                  <a:pt x="51687" y="119857"/>
                  <a:pt x="42950" y="116382"/>
                  <a:pt x="42197" y="110750"/>
                </a:cubicBezTo>
                <a:cubicBezTo>
                  <a:pt x="40279" y="103699"/>
                  <a:pt x="50892" y="101936"/>
                  <a:pt x="47995" y="93541"/>
                </a:cubicBezTo>
                <a:lnTo>
                  <a:pt x="0" y="93541"/>
                </a:lnTo>
                <a:lnTo>
                  <a:pt x="0" y="66075"/>
                </a:lnTo>
                <a:cubicBezTo>
                  <a:pt x="15368" y="64341"/>
                  <a:pt x="18478" y="70364"/>
                  <a:pt x="31219" y="69286"/>
                </a:cubicBezTo>
                <a:cubicBezTo>
                  <a:pt x="41315" y="68866"/>
                  <a:pt x="47545" y="63992"/>
                  <a:pt x="47801" y="59379"/>
                </a:cubicBezTo>
                <a:cubicBezTo>
                  <a:pt x="47631" y="55326"/>
                  <a:pt x="41193" y="49343"/>
                  <a:pt x="29171" y="49296"/>
                </a:cubicBezTo>
                <a:cubicBezTo>
                  <a:pt x="14433" y="50140"/>
                  <a:pt x="16816" y="54212"/>
                  <a:pt x="0" y="53739"/>
                </a:cubicBezTo>
                <a:lnTo>
                  <a:pt x="0" y="26607"/>
                </a:lnTo>
                <a:lnTo>
                  <a:pt x="49932" y="26607"/>
                </a:lnTo>
                <a:cubicBezTo>
                  <a:pt x="50748" y="17288"/>
                  <a:pt x="43474" y="18596"/>
                  <a:pt x="41963" y="10391"/>
                </a:cubicBezTo>
                <a:cubicBezTo>
                  <a:pt x="42049" y="3685"/>
                  <a:pt x="52775" y="95"/>
                  <a:pt x="60041" y="0"/>
                </a:cubicBezTo>
                <a:close/>
              </a:path>
            </a:pathLst>
          </a:custGeom>
          <a:solidFill>
            <a:srgbClr val="F4BD2D"/>
          </a:solidFill>
          <a:ln>
            <a:noFill/>
          </a:ln>
          <a:scene3d>
            <a:camera prst="orthographicFront">
              <a:rot lat="0" lon="0" rev="7200000"/>
            </a:camera>
            <a:lightRig rig="threePt" dir="t"/>
          </a:scene3d>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grpSp>
        <p:nvGrpSpPr>
          <p:cNvPr id="19" name="Shape 717"/>
          <p:cNvGrpSpPr/>
          <p:nvPr/>
        </p:nvGrpSpPr>
        <p:grpSpPr>
          <a:xfrm>
            <a:off x="8560868" y="6013117"/>
            <a:ext cx="3253608" cy="897784"/>
            <a:chOff x="2113657" y="4283315"/>
            <a:chExt cx="3647460" cy="673513"/>
          </a:xfrm>
        </p:grpSpPr>
        <p:sp>
          <p:nvSpPr>
            <p:cNvPr id="21" name="Shape 718"/>
            <p:cNvSpPr txBox="1"/>
            <p:nvPr/>
          </p:nvSpPr>
          <p:spPr>
            <a:xfrm>
              <a:off x="2113657" y="4495163"/>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 </a:t>
              </a: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5.5 </a:t>
              </a: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USD</a:t>
              </a:r>
              <a:endPar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22" name="Shape 719"/>
            <p:cNvSpPr txBox="1"/>
            <p:nvPr/>
          </p:nvSpPr>
          <p:spPr>
            <a:xfrm>
              <a:off x="2113658" y="4283315"/>
              <a:ext cx="3647459" cy="276999"/>
            </a:xfrm>
            <a:prstGeom prst="rect">
              <a:avLst/>
            </a:prstGeom>
            <a:noFill/>
            <a:ln>
              <a:noFill/>
            </a:ln>
          </p:spPr>
          <p:txBody>
            <a:bodyPr wrap="square" lIns="121868" tIns="60917" rIns="121868" bIns="60917" anchor="t" anchorCtr="0">
              <a:noAutofit/>
            </a:bodyPr>
            <a:lstStyle/>
            <a:p>
              <a:pPr defTabSz="1218895"/>
              <a:r>
                <a:rPr lang="en-US" b="1" kern="0" dirty="0" smtClean="0">
                  <a:solidFill>
                    <a:srgbClr val="595959"/>
                  </a:solidFill>
                  <a:latin typeface="Times New Roman" panose="02020603050405020304" pitchFamily="18" charset="0"/>
                  <a:ea typeface="Arial"/>
                  <a:cs typeface="Times New Roman" panose="02020603050405020304" pitchFamily="18" charset="0"/>
                  <a:sym typeface="Arial"/>
                </a:rPr>
                <a:t>Sales’ Price</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24" name="Shape 974"/>
          <p:cNvSpPr/>
          <p:nvPr/>
        </p:nvSpPr>
        <p:spPr>
          <a:xfrm rot="10800000">
            <a:off x="8959685" y="5491253"/>
            <a:ext cx="353751" cy="528546"/>
          </a:xfrm>
          <a:custGeom>
            <a:avLst/>
            <a:gdLst/>
            <a:ahLst/>
            <a:cxnLst/>
            <a:rect l="0" t="0" r="0" b="0"/>
            <a:pathLst>
              <a:path w="120000" h="120000" extrusionOk="0">
                <a:moveTo>
                  <a:pt x="51597" y="50921"/>
                </a:moveTo>
                <a:lnTo>
                  <a:pt x="51597" y="19698"/>
                </a:lnTo>
                <a:cubicBezTo>
                  <a:pt x="47669" y="20191"/>
                  <a:pt x="43916" y="21082"/>
                  <a:pt x="40531" y="22332"/>
                </a:cubicBezTo>
                <a:cubicBezTo>
                  <a:pt x="30598" y="26001"/>
                  <a:pt x="25457" y="32166"/>
                  <a:pt x="27169" y="38355"/>
                </a:cubicBezTo>
                <a:cubicBezTo>
                  <a:pt x="29239" y="46431"/>
                  <a:pt x="39005" y="49155"/>
                  <a:pt x="51597" y="50921"/>
                </a:cubicBezTo>
                <a:close/>
                <a:moveTo>
                  <a:pt x="67852" y="100379"/>
                </a:moveTo>
                <a:cubicBezTo>
                  <a:pt x="71963" y="99887"/>
                  <a:pt x="75901" y="98973"/>
                  <a:pt x="79437" y="97667"/>
                </a:cubicBezTo>
                <a:cubicBezTo>
                  <a:pt x="89370" y="93998"/>
                  <a:pt x="94511" y="87833"/>
                  <a:pt x="92799" y="81644"/>
                </a:cubicBezTo>
                <a:cubicBezTo>
                  <a:pt x="89506" y="73388"/>
                  <a:pt x="79840" y="69732"/>
                  <a:pt x="67852" y="67361"/>
                </a:cubicBezTo>
                <a:close/>
                <a:moveTo>
                  <a:pt x="67852" y="120000"/>
                </a:moveTo>
                <a:lnTo>
                  <a:pt x="51597" y="120000"/>
                </a:lnTo>
                <a:lnTo>
                  <a:pt x="51597" y="114256"/>
                </a:lnTo>
                <a:cubicBezTo>
                  <a:pt x="45417" y="113829"/>
                  <a:pt x="39328" y="112890"/>
                  <a:pt x="33554" y="111448"/>
                </a:cubicBezTo>
                <a:cubicBezTo>
                  <a:pt x="13606" y="106463"/>
                  <a:pt x="696" y="96271"/>
                  <a:pt x="0" y="84958"/>
                </a:cubicBezTo>
                <a:lnTo>
                  <a:pt x="26861" y="84529"/>
                </a:lnTo>
                <a:cubicBezTo>
                  <a:pt x="27245" y="90776"/>
                  <a:pt x="34374" y="96404"/>
                  <a:pt x="45389" y="99156"/>
                </a:cubicBezTo>
                <a:cubicBezTo>
                  <a:pt x="47394" y="99657"/>
                  <a:pt x="49467" y="100048"/>
                  <a:pt x="51597" y="100293"/>
                </a:cubicBezTo>
                <a:lnTo>
                  <a:pt x="51597" y="64682"/>
                </a:lnTo>
                <a:cubicBezTo>
                  <a:pt x="30368" y="61567"/>
                  <a:pt x="7690" y="58004"/>
                  <a:pt x="556" y="40045"/>
                </a:cubicBezTo>
                <a:cubicBezTo>
                  <a:pt x="-2422" y="28913"/>
                  <a:pt x="6883" y="17850"/>
                  <a:pt x="24755" y="11249"/>
                </a:cubicBezTo>
                <a:cubicBezTo>
                  <a:pt x="32832" y="8265"/>
                  <a:pt x="42066" y="6412"/>
                  <a:pt x="51597" y="5737"/>
                </a:cubicBezTo>
                <a:lnTo>
                  <a:pt x="51597" y="0"/>
                </a:lnTo>
                <a:lnTo>
                  <a:pt x="67852" y="0"/>
                </a:lnTo>
                <a:lnTo>
                  <a:pt x="67852" y="5703"/>
                </a:lnTo>
                <a:cubicBezTo>
                  <a:pt x="74209" y="6118"/>
                  <a:pt x="80479" y="7068"/>
                  <a:pt x="86414" y="8551"/>
                </a:cubicBezTo>
                <a:cubicBezTo>
                  <a:pt x="106363" y="13536"/>
                  <a:pt x="119273" y="23728"/>
                  <a:pt x="119969" y="35041"/>
                </a:cubicBezTo>
                <a:lnTo>
                  <a:pt x="93108" y="35470"/>
                </a:lnTo>
                <a:cubicBezTo>
                  <a:pt x="92723" y="29223"/>
                  <a:pt x="85594" y="23595"/>
                  <a:pt x="74579" y="20843"/>
                </a:cubicBezTo>
                <a:cubicBezTo>
                  <a:pt x="72410" y="20301"/>
                  <a:pt x="70160" y="19888"/>
                  <a:pt x="67852" y="19639"/>
                </a:cubicBezTo>
                <a:lnTo>
                  <a:pt x="67852" y="52969"/>
                </a:lnTo>
                <a:cubicBezTo>
                  <a:pt x="88284" y="55535"/>
                  <a:pt x="110482" y="59921"/>
                  <a:pt x="119411" y="79734"/>
                </a:cubicBezTo>
                <a:cubicBezTo>
                  <a:pt x="122511" y="90942"/>
                  <a:pt x="113201" y="102106"/>
                  <a:pt x="95213" y="108750"/>
                </a:cubicBezTo>
                <a:cubicBezTo>
                  <a:pt x="86990" y="111788"/>
                  <a:pt x="77568" y="113654"/>
                  <a:pt x="67852" y="114293"/>
                </a:cubicBezTo>
                <a:close/>
              </a:path>
            </a:pathLst>
          </a:custGeom>
          <a:solidFill>
            <a:schemeClr val="accent3">
              <a:lumMod val="75000"/>
            </a:schemeClr>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dk1"/>
              </a:solidFill>
              <a:latin typeface="Arial"/>
              <a:ea typeface="Arial"/>
              <a:cs typeface="Arial"/>
              <a:sym typeface="Arial"/>
            </a:endParaRPr>
          </a:p>
        </p:txBody>
      </p:sp>
      <p:pic>
        <p:nvPicPr>
          <p:cNvPr id="23" name="Picture 2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2852" y="511111"/>
            <a:ext cx="2742160" cy="1288815"/>
          </a:xfrm>
          <a:prstGeom prst="rect">
            <a:avLst/>
          </a:prstGeom>
        </p:spPr>
      </p:pic>
      <p:sp>
        <p:nvSpPr>
          <p:cNvPr id="25" name="Shape 715"/>
          <p:cNvSpPr/>
          <p:nvPr/>
        </p:nvSpPr>
        <p:spPr>
          <a:xfrm>
            <a:off x="8913812" y="1882516"/>
            <a:ext cx="445583" cy="444279"/>
          </a:xfrm>
          <a:custGeom>
            <a:avLst/>
            <a:gdLst/>
            <a:ahLst/>
            <a:cxnLst/>
            <a:rect l="0" t="0" r="0" b="0"/>
            <a:pathLst>
              <a:path w="120000" h="120000" extrusionOk="0">
                <a:moveTo>
                  <a:pt x="26666" y="100217"/>
                </a:moveTo>
                <a:cubicBezTo>
                  <a:pt x="25193" y="100217"/>
                  <a:pt x="24000" y="101415"/>
                  <a:pt x="24000" y="102892"/>
                </a:cubicBezTo>
                <a:cubicBezTo>
                  <a:pt x="24000" y="104369"/>
                  <a:pt x="25193" y="105566"/>
                  <a:pt x="26666" y="105566"/>
                </a:cubicBezTo>
                <a:lnTo>
                  <a:pt x="93333" y="105566"/>
                </a:lnTo>
                <a:cubicBezTo>
                  <a:pt x="94806" y="105566"/>
                  <a:pt x="96000" y="104369"/>
                  <a:pt x="96000" y="102892"/>
                </a:cubicBezTo>
                <a:cubicBezTo>
                  <a:pt x="96000" y="101415"/>
                  <a:pt x="94806" y="100217"/>
                  <a:pt x="93333" y="100217"/>
                </a:cubicBezTo>
                <a:close/>
                <a:moveTo>
                  <a:pt x="26666" y="87913"/>
                </a:moveTo>
                <a:cubicBezTo>
                  <a:pt x="25193" y="87913"/>
                  <a:pt x="24000" y="89111"/>
                  <a:pt x="24000" y="90588"/>
                </a:cubicBezTo>
                <a:cubicBezTo>
                  <a:pt x="24000" y="92065"/>
                  <a:pt x="25193" y="93262"/>
                  <a:pt x="26666" y="93262"/>
                </a:cubicBezTo>
                <a:lnTo>
                  <a:pt x="93333" y="93262"/>
                </a:lnTo>
                <a:cubicBezTo>
                  <a:pt x="94806" y="93262"/>
                  <a:pt x="96000" y="92065"/>
                  <a:pt x="96000" y="90588"/>
                </a:cubicBezTo>
                <a:cubicBezTo>
                  <a:pt x="96000" y="89111"/>
                  <a:pt x="94806" y="87913"/>
                  <a:pt x="93333" y="87913"/>
                </a:cubicBezTo>
                <a:close/>
                <a:moveTo>
                  <a:pt x="26666" y="75609"/>
                </a:moveTo>
                <a:cubicBezTo>
                  <a:pt x="25193" y="75609"/>
                  <a:pt x="24000" y="76806"/>
                  <a:pt x="24000" y="78284"/>
                </a:cubicBezTo>
                <a:cubicBezTo>
                  <a:pt x="24000" y="79761"/>
                  <a:pt x="25193" y="80958"/>
                  <a:pt x="26666" y="80958"/>
                </a:cubicBezTo>
                <a:lnTo>
                  <a:pt x="93333" y="80958"/>
                </a:lnTo>
                <a:cubicBezTo>
                  <a:pt x="94806" y="80958"/>
                  <a:pt x="96000" y="79761"/>
                  <a:pt x="96000" y="78284"/>
                </a:cubicBezTo>
                <a:cubicBezTo>
                  <a:pt x="96000" y="76806"/>
                  <a:pt x="94806" y="75609"/>
                  <a:pt x="93333" y="75609"/>
                </a:cubicBezTo>
                <a:close/>
                <a:moveTo>
                  <a:pt x="26666" y="63305"/>
                </a:moveTo>
                <a:cubicBezTo>
                  <a:pt x="25193" y="63305"/>
                  <a:pt x="24000" y="64502"/>
                  <a:pt x="24000" y="65979"/>
                </a:cubicBezTo>
                <a:cubicBezTo>
                  <a:pt x="24000" y="67457"/>
                  <a:pt x="25193" y="68654"/>
                  <a:pt x="26666" y="68654"/>
                </a:cubicBezTo>
                <a:lnTo>
                  <a:pt x="93333" y="68654"/>
                </a:lnTo>
                <a:cubicBezTo>
                  <a:pt x="94806" y="68654"/>
                  <a:pt x="96000" y="67457"/>
                  <a:pt x="96000" y="65979"/>
                </a:cubicBezTo>
                <a:cubicBezTo>
                  <a:pt x="96000" y="64502"/>
                  <a:pt x="94806" y="63305"/>
                  <a:pt x="93333" y="63305"/>
                </a:cubicBezTo>
                <a:close/>
                <a:moveTo>
                  <a:pt x="26666" y="51001"/>
                </a:moveTo>
                <a:cubicBezTo>
                  <a:pt x="25193" y="51001"/>
                  <a:pt x="24000" y="52198"/>
                  <a:pt x="24000" y="53675"/>
                </a:cubicBezTo>
                <a:cubicBezTo>
                  <a:pt x="24000" y="55152"/>
                  <a:pt x="25193" y="56350"/>
                  <a:pt x="26666" y="56350"/>
                </a:cubicBezTo>
                <a:lnTo>
                  <a:pt x="93333" y="56350"/>
                </a:lnTo>
                <a:cubicBezTo>
                  <a:pt x="94806" y="56350"/>
                  <a:pt x="96000" y="55152"/>
                  <a:pt x="96000" y="53675"/>
                </a:cubicBezTo>
                <a:cubicBezTo>
                  <a:pt x="96000" y="52198"/>
                  <a:pt x="94806" y="51001"/>
                  <a:pt x="93333" y="51001"/>
                </a:cubicBezTo>
                <a:close/>
                <a:moveTo>
                  <a:pt x="26666" y="38697"/>
                </a:moveTo>
                <a:cubicBezTo>
                  <a:pt x="25193" y="38697"/>
                  <a:pt x="24000" y="39894"/>
                  <a:pt x="24000" y="41371"/>
                </a:cubicBezTo>
                <a:cubicBezTo>
                  <a:pt x="24000" y="42848"/>
                  <a:pt x="25193" y="44046"/>
                  <a:pt x="26666" y="44046"/>
                </a:cubicBezTo>
                <a:lnTo>
                  <a:pt x="93333" y="44046"/>
                </a:lnTo>
                <a:cubicBezTo>
                  <a:pt x="94806" y="44046"/>
                  <a:pt x="96000" y="42848"/>
                  <a:pt x="96000" y="41371"/>
                </a:cubicBezTo>
                <a:cubicBezTo>
                  <a:pt x="96000" y="39894"/>
                  <a:pt x="94806" y="38697"/>
                  <a:pt x="93333" y="38697"/>
                </a:cubicBezTo>
                <a:close/>
                <a:moveTo>
                  <a:pt x="0" y="11366"/>
                </a:moveTo>
                <a:lnTo>
                  <a:pt x="6739" y="11366"/>
                </a:lnTo>
                <a:lnTo>
                  <a:pt x="6739" y="17459"/>
                </a:lnTo>
                <a:cubicBezTo>
                  <a:pt x="6739" y="22260"/>
                  <a:pt x="10619" y="26151"/>
                  <a:pt x="15405" y="26151"/>
                </a:cubicBezTo>
                <a:cubicBezTo>
                  <a:pt x="20192" y="26151"/>
                  <a:pt x="24072" y="22260"/>
                  <a:pt x="24072" y="17459"/>
                </a:cubicBezTo>
                <a:lnTo>
                  <a:pt x="24072" y="11366"/>
                </a:lnTo>
                <a:lnTo>
                  <a:pt x="29716" y="11366"/>
                </a:lnTo>
                <a:lnTo>
                  <a:pt x="29716" y="17459"/>
                </a:lnTo>
                <a:cubicBezTo>
                  <a:pt x="29716" y="22260"/>
                  <a:pt x="33597" y="26151"/>
                  <a:pt x="38383" y="26151"/>
                </a:cubicBezTo>
                <a:cubicBezTo>
                  <a:pt x="43170" y="26151"/>
                  <a:pt x="47050" y="22260"/>
                  <a:pt x="47050" y="17459"/>
                </a:cubicBezTo>
                <a:lnTo>
                  <a:pt x="47050" y="11366"/>
                </a:lnTo>
                <a:lnTo>
                  <a:pt x="52694" y="11366"/>
                </a:lnTo>
                <a:lnTo>
                  <a:pt x="52694" y="17459"/>
                </a:lnTo>
                <a:cubicBezTo>
                  <a:pt x="52694" y="22260"/>
                  <a:pt x="56574" y="26151"/>
                  <a:pt x="61361" y="26151"/>
                </a:cubicBezTo>
                <a:cubicBezTo>
                  <a:pt x="66147" y="26151"/>
                  <a:pt x="70028" y="22260"/>
                  <a:pt x="70028" y="17459"/>
                </a:cubicBezTo>
                <a:lnTo>
                  <a:pt x="70028" y="11366"/>
                </a:lnTo>
                <a:lnTo>
                  <a:pt x="75672" y="11366"/>
                </a:lnTo>
                <a:lnTo>
                  <a:pt x="75672" y="17459"/>
                </a:lnTo>
                <a:cubicBezTo>
                  <a:pt x="75672" y="22260"/>
                  <a:pt x="79552" y="26151"/>
                  <a:pt x="84339" y="26151"/>
                </a:cubicBezTo>
                <a:cubicBezTo>
                  <a:pt x="89125" y="26151"/>
                  <a:pt x="93005" y="22260"/>
                  <a:pt x="93005" y="17459"/>
                </a:cubicBezTo>
                <a:lnTo>
                  <a:pt x="93005" y="11366"/>
                </a:lnTo>
                <a:lnTo>
                  <a:pt x="98650" y="11366"/>
                </a:lnTo>
                <a:lnTo>
                  <a:pt x="98650" y="17459"/>
                </a:lnTo>
                <a:cubicBezTo>
                  <a:pt x="98650" y="22259"/>
                  <a:pt x="102530" y="26151"/>
                  <a:pt x="107316" y="26151"/>
                </a:cubicBezTo>
                <a:cubicBezTo>
                  <a:pt x="112103" y="26151"/>
                  <a:pt x="115983" y="22259"/>
                  <a:pt x="115983" y="17459"/>
                </a:cubicBezTo>
                <a:lnTo>
                  <a:pt x="115983" y="11366"/>
                </a:lnTo>
                <a:lnTo>
                  <a:pt x="120000" y="11366"/>
                </a:lnTo>
                <a:lnTo>
                  <a:pt x="120000" y="120000"/>
                </a:lnTo>
                <a:lnTo>
                  <a:pt x="0" y="120000"/>
                </a:lnTo>
                <a:close/>
                <a:moveTo>
                  <a:pt x="15405" y="0"/>
                </a:moveTo>
                <a:cubicBezTo>
                  <a:pt x="17983" y="0"/>
                  <a:pt x="20072" y="2095"/>
                  <a:pt x="20072" y="4680"/>
                </a:cubicBezTo>
                <a:lnTo>
                  <a:pt x="20072" y="18051"/>
                </a:lnTo>
                <a:cubicBezTo>
                  <a:pt x="20072" y="20636"/>
                  <a:pt x="17983" y="22732"/>
                  <a:pt x="15405" y="22732"/>
                </a:cubicBezTo>
                <a:cubicBezTo>
                  <a:pt x="12828" y="22732"/>
                  <a:pt x="10739" y="20636"/>
                  <a:pt x="10739" y="18051"/>
                </a:cubicBezTo>
                <a:lnTo>
                  <a:pt x="10739" y="4680"/>
                </a:lnTo>
                <a:cubicBezTo>
                  <a:pt x="10739" y="2095"/>
                  <a:pt x="12828" y="0"/>
                  <a:pt x="15405" y="0"/>
                </a:cubicBezTo>
                <a:close/>
                <a:moveTo>
                  <a:pt x="38383" y="0"/>
                </a:moveTo>
                <a:cubicBezTo>
                  <a:pt x="40960" y="0"/>
                  <a:pt x="43050" y="2095"/>
                  <a:pt x="43050" y="4680"/>
                </a:cubicBezTo>
                <a:lnTo>
                  <a:pt x="43050" y="18051"/>
                </a:lnTo>
                <a:cubicBezTo>
                  <a:pt x="43050" y="20636"/>
                  <a:pt x="40960" y="22732"/>
                  <a:pt x="38383" y="22732"/>
                </a:cubicBezTo>
                <a:cubicBezTo>
                  <a:pt x="35806" y="22732"/>
                  <a:pt x="33716" y="20636"/>
                  <a:pt x="33716" y="18051"/>
                </a:cubicBezTo>
                <a:lnTo>
                  <a:pt x="33716" y="4680"/>
                </a:lnTo>
                <a:cubicBezTo>
                  <a:pt x="33716" y="2095"/>
                  <a:pt x="35806" y="0"/>
                  <a:pt x="38383" y="0"/>
                </a:cubicBezTo>
                <a:close/>
                <a:moveTo>
                  <a:pt x="61361" y="0"/>
                </a:moveTo>
                <a:cubicBezTo>
                  <a:pt x="63938" y="0"/>
                  <a:pt x="66028" y="2095"/>
                  <a:pt x="66028" y="4680"/>
                </a:cubicBezTo>
                <a:lnTo>
                  <a:pt x="66028" y="18051"/>
                </a:lnTo>
                <a:cubicBezTo>
                  <a:pt x="66028" y="20636"/>
                  <a:pt x="63938" y="22731"/>
                  <a:pt x="61361" y="22731"/>
                </a:cubicBezTo>
                <a:cubicBezTo>
                  <a:pt x="58784" y="22731"/>
                  <a:pt x="56694" y="20636"/>
                  <a:pt x="56694" y="18051"/>
                </a:cubicBezTo>
                <a:lnTo>
                  <a:pt x="56694" y="4680"/>
                </a:lnTo>
                <a:cubicBezTo>
                  <a:pt x="56694" y="2095"/>
                  <a:pt x="58784" y="0"/>
                  <a:pt x="61361" y="0"/>
                </a:cubicBezTo>
                <a:close/>
                <a:moveTo>
                  <a:pt x="84339" y="0"/>
                </a:moveTo>
                <a:cubicBezTo>
                  <a:pt x="86916" y="0"/>
                  <a:pt x="89005" y="2095"/>
                  <a:pt x="89005" y="4680"/>
                </a:cubicBezTo>
                <a:lnTo>
                  <a:pt x="89005" y="18051"/>
                </a:lnTo>
                <a:cubicBezTo>
                  <a:pt x="89005" y="20636"/>
                  <a:pt x="86916" y="22731"/>
                  <a:pt x="84339" y="22731"/>
                </a:cubicBezTo>
                <a:cubicBezTo>
                  <a:pt x="81761" y="22731"/>
                  <a:pt x="79672" y="20636"/>
                  <a:pt x="79672" y="18051"/>
                </a:cubicBezTo>
                <a:lnTo>
                  <a:pt x="79672" y="4680"/>
                </a:lnTo>
                <a:cubicBezTo>
                  <a:pt x="79672" y="2095"/>
                  <a:pt x="81761" y="0"/>
                  <a:pt x="84339" y="0"/>
                </a:cubicBezTo>
                <a:close/>
                <a:moveTo>
                  <a:pt x="107316" y="0"/>
                </a:moveTo>
                <a:cubicBezTo>
                  <a:pt x="109894" y="0"/>
                  <a:pt x="111983" y="2095"/>
                  <a:pt x="111983" y="4680"/>
                </a:cubicBezTo>
                <a:lnTo>
                  <a:pt x="111983" y="18051"/>
                </a:lnTo>
                <a:cubicBezTo>
                  <a:pt x="111983" y="20636"/>
                  <a:pt x="109894" y="22731"/>
                  <a:pt x="107316" y="22731"/>
                </a:cubicBezTo>
                <a:cubicBezTo>
                  <a:pt x="104739" y="22731"/>
                  <a:pt x="102650" y="20636"/>
                  <a:pt x="102650" y="18051"/>
                </a:cubicBezTo>
                <a:lnTo>
                  <a:pt x="102650" y="4680"/>
                </a:lnTo>
                <a:cubicBezTo>
                  <a:pt x="102650" y="2095"/>
                  <a:pt x="104739" y="0"/>
                  <a:pt x="107316" y="0"/>
                </a:cubicBezTo>
                <a:close/>
              </a:path>
            </a:pathLst>
          </a:custGeom>
          <a:solidFill>
            <a:srgbClr val="1ED4DE"/>
          </a:solidFill>
          <a:ln>
            <a:noFill/>
          </a:ln>
        </p:spPr>
        <p:txBody>
          <a:bodyPr wrap="square" lIns="121868" tIns="60917" rIns="121868" bIns="60917" anchor="ctr" anchorCtr="0">
            <a:noAutofit/>
          </a:bodyPr>
          <a:lstStyle/>
          <a:p>
            <a:pPr algn="ctr" defTabSz="1218895"/>
            <a:endParaRPr sz="2399" kern="0">
              <a:solidFill>
                <a:srgbClr val="FFFFFF"/>
              </a:solidFill>
              <a:latin typeface="Arial"/>
              <a:ea typeface="Arial"/>
              <a:cs typeface="Arial"/>
              <a:sym typeface="Arial"/>
            </a:endParaRPr>
          </a:p>
        </p:txBody>
      </p:sp>
      <p:grpSp>
        <p:nvGrpSpPr>
          <p:cNvPr id="28" name="Shape 717"/>
          <p:cNvGrpSpPr/>
          <p:nvPr/>
        </p:nvGrpSpPr>
        <p:grpSpPr>
          <a:xfrm>
            <a:off x="8560868" y="2378816"/>
            <a:ext cx="3705744" cy="897784"/>
            <a:chOff x="2113657" y="4283315"/>
            <a:chExt cx="3887257" cy="673513"/>
          </a:xfrm>
        </p:grpSpPr>
        <p:sp>
          <p:nvSpPr>
            <p:cNvPr id="29" name="Shape 718"/>
            <p:cNvSpPr txBox="1"/>
            <p:nvPr/>
          </p:nvSpPr>
          <p:spPr>
            <a:xfrm>
              <a:off x="2113657" y="4495163"/>
              <a:ext cx="3887257"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a:solidFill>
                    <a:srgbClr val="595959"/>
                  </a:solidFill>
                  <a:latin typeface="Times New Roman" panose="02020603050405020304" pitchFamily="18" charset="0"/>
                  <a:ea typeface="Arial"/>
                  <a:cs typeface="Times New Roman" panose="02020603050405020304" pitchFamily="18" charset="0"/>
                </a:rPr>
                <a:t>Not applicable</a:t>
              </a:r>
              <a:endParaRPr lang="en"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31" name="Shape 719"/>
            <p:cNvSpPr txBox="1"/>
            <p:nvPr/>
          </p:nvSpPr>
          <p:spPr>
            <a:xfrm>
              <a:off x="2113658" y="4283315"/>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sym typeface="Arial"/>
                </a:rPr>
                <a:t>After sale services/ Guarantee</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grpSp>
        <p:nvGrpSpPr>
          <p:cNvPr id="32" name="Shape 720"/>
          <p:cNvGrpSpPr/>
          <p:nvPr/>
        </p:nvGrpSpPr>
        <p:grpSpPr>
          <a:xfrm>
            <a:off x="8560867" y="4261751"/>
            <a:ext cx="3627958" cy="897784"/>
            <a:chOff x="2113657" y="4283314"/>
            <a:chExt cx="3647460" cy="673513"/>
          </a:xfrm>
        </p:grpSpPr>
        <p:sp>
          <p:nvSpPr>
            <p:cNvPr id="33" name="Shape 721"/>
            <p:cNvSpPr txBox="1"/>
            <p:nvPr/>
          </p:nvSpPr>
          <p:spPr>
            <a:xfrm>
              <a:off x="2113657" y="4495162"/>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pt-BR" sz="1600" kern="0" dirty="0" smtClean="0">
                  <a:solidFill>
                    <a:srgbClr val="595959"/>
                  </a:solidFill>
                  <a:latin typeface="Times New Roman" panose="02020603050405020304" pitchFamily="18" charset="0"/>
                  <a:ea typeface="Arial"/>
                  <a:cs typeface="Times New Roman" panose="02020603050405020304" pitchFamily="18" charset="0"/>
                  <a:sym typeface="Arial"/>
                </a:rPr>
                <a:t>Local (Iran) Certificates </a:t>
              </a:r>
              <a:endParaRPr lang="pt-BR"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34" name="Shape 722"/>
            <p:cNvSpPr txBox="1"/>
            <p:nvPr/>
          </p:nvSpPr>
          <p:spPr>
            <a:xfrm>
              <a:off x="2113658" y="4283314"/>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sym typeface="Arial"/>
                </a:rPr>
                <a:t>Standards and legally certificates:</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35" name="Shape 450"/>
          <p:cNvSpPr/>
          <p:nvPr/>
        </p:nvSpPr>
        <p:spPr>
          <a:xfrm>
            <a:off x="8841213" y="3657600"/>
            <a:ext cx="590697" cy="565118"/>
          </a:xfrm>
          <a:custGeom>
            <a:avLst/>
            <a:gdLst/>
            <a:ahLst/>
            <a:cxnLst/>
            <a:rect l="0" t="0" r="0" b="0"/>
            <a:pathLst>
              <a:path w="120000" h="120000" extrusionOk="0">
                <a:moveTo>
                  <a:pt x="65274" y="39473"/>
                </a:moveTo>
                <a:cubicBezTo>
                  <a:pt x="53599" y="36371"/>
                  <a:pt x="41599" y="43242"/>
                  <a:pt x="38470" y="54820"/>
                </a:cubicBezTo>
                <a:cubicBezTo>
                  <a:pt x="35342" y="66398"/>
                  <a:pt x="42270" y="78299"/>
                  <a:pt x="53945" y="81402"/>
                </a:cubicBezTo>
                <a:cubicBezTo>
                  <a:pt x="65620" y="84504"/>
                  <a:pt x="77621" y="77633"/>
                  <a:pt x="80749" y="66055"/>
                </a:cubicBezTo>
                <a:cubicBezTo>
                  <a:pt x="83877" y="54477"/>
                  <a:pt x="76949" y="42576"/>
                  <a:pt x="65274" y="39473"/>
                </a:cubicBezTo>
                <a:close/>
                <a:moveTo>
                  <a:pt x="69168" y="25060"/>
                </a:moveTo>
                <a:cubicBezTo>
                  <a:pt x="88870" y="30296"/>
                  <a:pt x="100561" y="50379"/>
                  <a:pt x="95282" y="69917"/>
                </a:cubicBezTo>
                <a:cubicBezTo>
                  <a:pt x="90003" y="89455"/>
                  <a:pt x="69753" y="101050"/>
                  <a:pt x="50051" y="95815"/>
                </a:cubicBezTo>
                <a:cubicBezTo>
                  <a:pt x="30350" y="90579"/>
                  <a:pt x="18658" y="70496"/>
                  <a:pt x="23937" y="50958"/>
                </a:cubicBezTo>
                <a:cubicBezTo>
                  <a:pt x="29216" y="31420"/>
                  <a:pt x="49467" y="19825"/>
                  <a:pt x="69168" y="25060"/>
                </a:cubicBezTo>
                <a:close/>
                <a:moveTo>
                  <a:pt x="70584" y="19819"/>
                </a:moveTo>
                <a:cubicBezTo>
                  <a:pt x="47964" y="13808"/>
                  <a:pt x="24713" y="27121"/>
                  <a:pt x="18652" y="49554"/>
                </a:cubicBezTo>
                <a:cubicBezTo>
                  <a:pt x="12591" y="71987"/>
                  <a:pt x="26015" y="95045"/>
                  <a:pt x="48635" y="101056"/>
                </a:cubicBezTo>
                <a:cubicBezTo>
                  <a:pt x="71255" y="107067"/>
                  <a:pt x="94506" y="93754"/>
                  <a:pt x="100567" y="71321"/>
                </a:cubicBezTo>
                <a:cubicBezTo>
                  <a:pt x="106628" y="48888"/>
                  <a:pt x="93204" y="25830"/>
                  <a:pt x="70584" y="19819"/>
                </a:cubicBezTo>
                <a:close/>
                <a:moveTo>
                  <a:pt x="120000" y="28418"/>
                </a:moveTo>
                <a:lnTo>
                  <a:pt x="119819" y="29085"/>
                </a:lnTo>
                <a:lnTo>
                  <a:pt x="119636" y="28804"/>
                </a:lnTo>
                <a:close/>
                <a:moveTo>
                  <a:pt x="84120" y="4683"/>
                </a:moveTo>
                <a:lnTo>
                  <a:pt x="83867" y="19572"/>
                </a:lnTo>
                <a:lnTo>
                  <a:pt x="83406" y="19449"/>
                </a:lnTo>
                <a:cubicBezTo>
                  <a:pt x="87163" y="21546"/>
                  <a:pt x="90559" y="24117"/>
                  <a:pt x="93431" y="27166"/>
                </a:cubicBezTo>
                <a:lnTo>
                  <a:pt x="106796" y="23870"/>
                </a:lnTo>
                <a:lnTo>
                  <a:pt x="115363" y="39849"/>
                </a:lnTo>
                <a:lnTo>
                  <a:pt x="105840" y="48364"/>
                </a:lnTo>
                <a:cubicBezTo>
                  <a:pt x="107034" y="52676"/>
                  <a:pt x="107596" y="57191"/>
                  <a:pt x="107394" y="61781"/>
                </a:cubicBezTo>
                <a:lnTo>
                  <a:pt x="119289" y="68330"/>
                </a:lnTo>
                <a:lnTo>
                  <a:pt x="114566" y="85810"/>
                </a:lnTo>
                <a:lnTo>
                  <a:pt x="100132" y="85570"/>
                </a:lnTo>
                <a:cubicBezTo>
                  <a:pt x="98307" y="88594"/>
                  <a:pt x="96096" y="91321"/>
                  <a:pt x="93619" y="93756"/>
                </a:cubicBezTo>
                <a:lnTo>
                  <a:pt x="98359" y="106025"/>
                </a:lnTo>
                <a:lnTo>
                  <a:pt x="83411" y="116405"/>
                </a:lnTo>
                <a:lnTo>
                  <a:pt x="72073" y="106643"/>
                </a:lnTo>
                <a:lnTo>
                  <a:pt x="73453" y="105685"/>
                </a:lnTo>
                <a:cubicBezTo>
                  <a:pt x="69110" y="107079"/>
                  <a:pt x="64517" y="107749"/>
                  <a:pt x="59835" y="107723"/>
                </a:cubicBezTo>
                <a:lnTo>
                  <a:pt x="52963" y="119999"/>
                </a:lnTo>
                <a:lnTo>
                  <a:pt x="35336" y="115316"/>
                </a:lnTo>
                <a:lnTo>
                  <a:pt x="35574" y="101277"/>
                </a:lnTo>
                <a:cubicBezTo>
                  <a:pt x="31839" y="99165"/>
                  <a:pt x="28466" y="96583"/>
                  <a:pt x="25614" y="93529"/>
                </a:cubicBezTo>
                <a:lnTo>
                  <a:pt x="25843" y="94015"/>
                </a:lnTo>
                <a:lnTo>
                  <a:pt x="11102" y="96847"/>
                </a:lnTo>
                <a:lnTo>
                  <a:pt x="3390" y="80445"/>
                </a:lnTo>
                <a:lnTo>
                  <a:pt x="13359" y="72429"/>
                </a:lnTo>
                <a:cubicBezTo>
                  <a:pt x="12295" y="68561"/>
                  <a:pt x="11739" y="64530"/>
                  <a:pt x="11738" y="60428"/>
                </a:cubicBezTo>
                <a:lnTo>
                  <a:pt x="0" y="53965"/>
                </a:lnTo>
                <a:lnTo>
                  <a:pt x="4723" y="36484"/>
                </a:lnTo>
                <a:lnTo>
                  <a:pt x="18174" y="36709"/>
                </a:lnTo>
                <a:cubicBezTo>
                  <a:pt x="19999" y="33515"/>
                  <a:pt x="22203" y="30603"/>
                  <a:pt x="24696" y="27997"/>
                </a:cubicBezTo>
                <a:lnTo>
                  <a:pt x="20190" y="14215"/>
                </a:lnTo>
                <a:lnTo>
                  <a:pt x="35666" y="4625"/>
                </a:lnTo>
                <a:lnTo>
                  <a:pt x="46473" y="14962"/>
                </a:lnTo>
                <a:lnTo>
                  <a:pt x="46365" y="15030"/>
                </a:lnTo>
                <a:cubicBezTo>
                  <a:pt x="50613" y="13704"/>
                  <a:pt x="55098" y="13091"/>
                  <a:pt x="59667" y="13141"/>
                </a:cubicBezTo>
                <a:lnTo>
                  <a:pt x="59206" y="13018"/>
                </a:lnTo>
                <a:lnTo>
                  <a:pt x="66493" y="0"/>
                </a:lnTo>
                <a:close/>
              </a:path>
            </a:pathLst>
          </a:custGeom>
          <a:solidFill>
            <a:srgbClr val="E62949"/>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Tree>
    <p:extLst>
      <p:ext uri="{BB962C8B-B14F-4D97-AF65-F5344CB8AC3E}">
        <p14:creationId xmlns:p14="http://schemas.microsoft.com/office/powerpoint/2010/main" val="3010279173"/>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704"/>
        <p:cNvGrpSpPr/>
        <p:nvPr/>
      </p:nvGrpSpPr>
      <p:grpSpPr>
        <a:xfrm>
          <a:off x="0" y="0"/>
          <a:ext cx="0" cy="0"/>
          <a:chOff x="0" y="0"/>
          <a:chExt cx="0" cy="0"/>
        </a:xfrm>
      </p:grpSpPr>
      <p:pic>
        <p:nvPicPr>
          <p:cNvPr id="26" name="Picture 25"/>
          <p:cNvPicPr/>
          <p:nvPr/>
        </p:nvPicPr>
        <p:blipFill>
          <a:blip r:embed="rId3">
            <a:extLst>
              <a:ext uri="{28A0092B-C50C-407E-A947-70E740481C1C}">
                <a14:useLocalDpi xmlns:a14="http://schemas.microsoft.com/office/drawing/2010/main" val="0"/>
              </a:ext>
            </a:extLst>
          </a:blip>
          <a:stretch>
            <a:fillRect/>
          </a:stretch>
        </p:blipFill>
        <p:spPr>
          <a:xfrm>
            <a:off x="5279187" y="1730534"/>
            <a:ext cx="2186825" cy="4773421"/>
          </a:xfrm>
          <a:prstGeom prst="rect">
            <a:avLst/>
          </a:prstGeom>
        </p:spPr>
      </p:pic>
      <p:sp>
        <p:nvSpPr>
          <p:cNvPr id="707" name="Shape 707"/>
          <p:cNvSpPr txBox="1"/>
          <p:nvPr/>
        </p:nvSpPr>
        <p:spPr>
          <a:xfrm>
            <a:off x="455612" y="3095236"/>
            <a:ext cx="4038600" cy="3076964"/>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kern="0" dirty="0" smtClean="0">
                <a:solidFill>
                  <a:srgbClr val="3F3F3F"/>
                </a:solidFill>
                <a:latin typeface="Times New Roman" panose="02020603050405020304" pitchFamily="18" charset="0"/>
                <a:ea typeface="Arial"/>
                <a:cs typeface="Times New Roman" panose="02020603050405020304" pitchFamily="18" charset="0"/>
                <a:sym typeface="Arial"/>
              </a:rPr>
              <a:t>SPF 30</a:t>
            </a:r>
          </a:p>
          <a:p>
            <a:pPr marL="285750" indent="-285750" defTabSz="1218895">
              <a:buFont typeface="Arial" panose="020B0604020202020204" pitchFamily="34" charset="0"/>
              <a:buChar char="•"/>
            </a:pPr>
            <a:r>
              <a:rPr lang="en-US" kern="0" dirty="0" smtClean="0">
                <a:solidFill>
                  <a:srgbClr val="3F3F3F"/>
                </a:solidFill>
                <a:latin typeface="Times New Roman" panose="02020603050405020304" pitchFamily="18" charset="0"/>
                <a:ea typeface="Arial"/>
                <a:cs typeface="Times New Roman" panose="02020603050405020304" pitchFamily="18" charset="0"/>
                <a:sym typeface="Arial"/>
              </a:rPr>
              <a:t>Hides </a:t>
            </a:r>
            <a:r>
              <a:rPr lang="en-US" kern="0" dirty="0">
                <a:solidFill>
                  <a:srgbClr val="3F3F3F"/>
                </a:solidFill>
                <a:latin typeface="Times New Roman" panose="02020603050405020304" pitchFamily="18" charset="0"/>
                <a:ea typeface="Arial"/>
                <a:cs typeface="Times New Roman" panose="02020603050405020304" pitchFamily="18" charset="0"/>
                <a:sym typeface="Arial"/>
              </a:rPr>
              <a:t>imperfections, evens out skin tone and creates a soft natural finish that lasts all day.</a:t>
            </a:r>
          </a:p>
          <a:p>
            <a:pPr marL="285750" indent="-285750" defTabSz="1218895">
              <a:buFont typeface="Arial" panose="020B0604020202020204" pitchFamily="34" charset="0"/>
              <a:buChar char="•"/>
            </a:pPr>
            <a:r>
              <a:rPr lang="en-US" kern="0" dirty="0" smtClean="0">
                <a:solidFill>
                  <a:srgbClr val="3F3F3F"/>
                </a:solidFill>
                <a:latin typeface="Times New Roman" panose="02020603050405020304" pitchFamily="18" charset="0"/>
                <a:ea typeface="Arial"/>
                <a:cs typeface="Times New Roman" panose="02020603050405020304" pitchFamily="18" charset="0"/>
                <a:sym typeface="Arial"/>
              </a:rPr>
              <a:t>Visibly </a:t>
            </a:r>
            <a:r>
              <a:rPr lang="en-US" kern="0" dirty="0">
                <a:solidFill>
                  <a:srgbClr val="3F3F3F"/>
                </a:solidFill>
                <a:latin typeface="Times New Roman" panose="02020603050405020304" pitchFamily="18" charset="0"/>
                <a:ea typeface="Arial"/>
                <a:cs typeface="Times New Roman" panose="02020603050405020304" pitchFamily="18" charset="0"/>
                <a:sym typeface="Arial"/>
              </a:rPr>
              <a:t>delays the appearance of fine lines, reduces wrinkles and gives the skin a firmer look.</a:t>
            </a:r>
          </a:p>
          <a:p>
            <a:pPr marL="285750" indent="-285750" defTabSz="1218895">
              <a:buFont typeface="Arial" panose="020B0604020202020204" pitchFamily="34" charset="0"/>
              <a:buChar char="•"/>
            </a:pPr>
            <a:r>
              <a:rPr lang="en-US" kern="0" dirty="0" smtClean="0">
                <a:solidFill>
                  <a:srgbClr val="3F3F3F"/>
                </a:solidFill>
                <a:latin typeface="Times New Roman" panose="02020603050405020304" pitchFamily="18" charset="0"/>
                <a:ea typeface="Arial"/>
                <a:cs typeface="Times New Roman" panose="02020603050405020304" pitchFamily="18" charset="0"/>
                <a:sym typeface="Arial"/>
              </a:rPr>
              <a:t>Oil </a:t>
            </a:r>
            <a:r>
              <a:rPr lang="en-US" kern="0" dirty="0">
                <a:solidFill>
                  <a:srgbClr val="3F3F3F"/>
                </a:solidFill>
                <a:latin typeface="Times New Roman" panose="02020603050405020304" pitchFamily="18" charset="0"/>
                <a:ea typeface="Arial"/>
                <a:cs typeface="Times New Roman" panose="02020603050405020304" pitchFamily="18" charset="0"/>
                <a:sym typeface="Arial"/>
              </a:rPr>
              <a:t>free with no synthetic dyes.</a:t>
            </a:r>
          </a:p>
          <a:p>
            <a:pPr marL="285750" indent="-285750" defTabSz="1218895">
              <a:buFont typeface="Arial" panose="020B0604020202020204" pitchFamily="34" charset="0"/>
              <a:buChar char="•"/>
            </a:pPr>
            <a:r>
              <a:rPr lang="en-US" kern="0" dirty="0" smtClean="0">
                <a:solidFill>
                  <a:srgbClr val="3F3F3F"/>
                </a:solidFill>
                <a:latin typeface="Times New Roman" panose="02020603050405020304" pitchFamily="18" charset="0"/>
                <a:ea typeface="Arial"/>
                <a:cs typeface="Times New Roman" panose="02020603050405020304" pitchFamily="18" charset="0"/>
                <a:sym typeface="Arial"/>
              </a:rPr>
              <a:t>Medium/full </a:t>
            </a:r>
            <a:r>
              <a:rPr lang="en-US" kern="0" dirty="0">
                <a:solidFill>
                  <a:srgbClr val="3F3F3F"/>
                </a:solidFill>
                <a:latin typeface="Times New Roman" panose="02020603050405020304" pitchFamily="18" charset="0"/>
                <a:ea typeface="Arial"/>
                <a:cs typeface="Times New Roman" panose="02020603050405020304" pitchFamily="18" charset="0"/>
                <a:sym typeface="Arial"/>
              </a:rPr>
              <a:t>coverage.</a:t>
            </a:r>
          </a:p>
          <a:p>
            <a:pPr marL="285750" indent="-285750" defTabSz="1218895">
              <a:buFont typeface="Arial" panose="020B0604020202020204" pitchFamily="34" charset="0"/>
              <a:buChar char="•"/>
            </a:pPr>
            <a:r>
              <a:rPr lang="en-US" kern="0" dirty="0" smtClean="0">
                <a:solidFill>
                  <a:srgbClr val="3F3F3F"/>
                </a:solidFill>
                <a:latin typeface="Times New Roman" panose="02020603050405020304" pitchFamily="18" charset="0"/>
                <a:ea typeface="Arial"/>
                <a:cs typeface="Times New Roman" panose="02020603050405020304" pitchFamily="18" charset="0"/>
                <a:sym typeface="Arial"/>
              </a:rPr>
              <a:t>Non-</a:t>
            </a:r>
            <a:r>
              <a:rPr lang="en-US" kern="0" dirty="0" err="1" smtClean="0">
                <a:solidFill>
                  <a:srgbClr val="3F3F3F"/>
                </a:solidFill>
                <a:latin typeface="Times New Roman" panose="02020603050405020304" pitchFamily="18" charset="0"/>
                <a:ea typeface="Arial"/>
                <a:cs typeface="Times New Roman" panose="02020603050405020304" pitchFamily="18" charset="0"/>
                <a:sym typeface="Arial"/>
              </a:rPr>
              <a:t>acnegenic</a:t>
            </a:r>
            <a:r>
              <a:rPr lang="en-US" kern="0" dirty="0" smtClean="0">
                <a:solidFill>
                  <a:srgbClr val="3F3F3F"/>
                </a:solidFill>
                <a:latin typeface="Times New Roman" panose="02020603050405020304" pitchFamily="18" charset="0"/>
                <a:ea typeface="Arial"/>
                <a:cs typeface="Times New Roman" panose="02020603050405020304" pitchFamily="18" charset="0"/>
                <a:sym typeface="Arial"/>
              </a:rPr>
              <a:t> </a:t>
            </a:r>
            <a:r>
              <a:rPr lang="en-US" kern="0" dirty="0">
                <a:solidFill>
                  <a:srgbClr val="3F3F3F"/>
                </a:solidFill>
                <a:latin typeface="Times New Roman" panose="02020603050405020304" pitchFamily="18" charset="0"/>
                <a:ea typeface="Arial"/>
                <a:cs typeface="Times New Roman" panose="02020603050405020304" pitchFamily="18" charset="0"/>
                <a:sym typeface="Arial"/>
              </a:rPr>
              <a:t>and non-</a:t>
            </a:r>
            <a:r>
              <a:rPr lang="en-US" kern="0" dirty="0" err="1">
                <a:solidFill>
                  <a:srgbClr val="3F3F3F"/>
                </a:solidFill>
                <a:latin typeface="Times New Roman" panose="02020603050405020304" pitchFamily="18" charset="0"/>
                <a:ea typeface="Arial"/>
                <a:cs typeface="Times New Roman" panose="02020603050405020304" pitchFamily="18" charset="0"/>
                <a:sym typeface="Arial"/>
              </a:rPr>
              <a:t>comedogenic</a:t>
            </a:r>
            <a:endParaRPr lang="en-US" kern="0" dirty="0">
              <a:solidFill>
                <a:srgbClr val="3F3F3F"/>
              </a:solidFill>
              <a:latin typeface="Times New Roman" panose="02020603050405020304" pitchFamily="18" charset="0"/>
              <a:ea typeface="Arial"/>
              <a:cs typeface="Times New Roman" panose="02020603050405020304" pitchFamily="18" charset="0"/>
              <a:sym typeface="Arial"/>
            </a:endParaRPr>
          </a:p>
          <a:p>
            <a:pPr defTabSz="1218895"/>
            <a:endParaRPr lang="en-US" sz="1550" kern="0" dirty="0">
              <a:solidFill>
                <a:srgbClr val="3F3F3F"/>
              </a:solidFill>
              <a:ea typeface="Arial"/>
              <a:cs typeface="Arial"/>
              <a:sym typeface="Arial"/>
            </a:endParaRPr>
          </a:p>
        </p:txBody>
      </p:sp>
      <p:sp>
        <p:nvSpPr>
          <p:cNvPr id="708" name="Shape 708"/>
          <p:cNvSpPr txBox="1"/>
          <p:nvPr/>
        </p:nvSpPr>
        <p:spPr>
          <a:xfrm>
            <a:off x="531812" y="2362259"/>
            <a:ext cx="4038600" cy="533341"/>
          </a:xfrm>
          <a:prstGeom prst="rect">
            <a:avLst/>
          </a:prstGeom>
          <a:noFill/>
          <a:ln>
            <a:noFill/>
          </a:ln>
        </p:spPr>
        <p:txBody>
          <a:bodyPr wrap="square" lIns="121868" tIns="60917" rIns="121868" bIns="60917" anchor="t" anchorCtr="0">
            <a:noAutofit/>
          </a:bodyPr>
          <a:lstStyle/>
          <a:p>
            <a:pPr defTabSz="1218895"/>
            <a:r>
              <a:rPr lang="en-US" sz="2400" b="1" kern="0" dirty="0">
                <a:solidFill>
                  <a:srgbClr val="3F3F3F"/>
                </a:solidFill>
                <a:ea typeface="Arial"/>
                <a:cs typeface="Arial"/>
              </a:rPr>
              <a:t>Age-Resisting Foundation </a:t>
            </a:r>
            <a:endParaRPr lang="en" sz="2400" b="1" kern="0" dirty="0">
              <a:solidFill>
                <a:srgbClr val="3F3F3F"/>
              </a:solidFill>
              <a:ea typeface="Arial"/>
              <a:cs typeface="Arial"/>
              <a:sym typeface="Arial"/>
            </a:endParaRPr>
          </a:p>
        </p:txBody>
      </p:sp>
      <p:grpSp>
        <p:nvGrpSpPr>
          <p:cNvPr id="711" name="Shape 711"/>
          <p:cNvGrpSpPr/>
          <p:nvPr/>
        </p:nvGrpSpPr>
        <p:grpSpPr>
          <a:xfrm>
            <a:off x="8560868" y="832749"/>
            <a:ext cx="3400944" cy="897785"/>
            <a:chOff x="2113657" y="4283314"/>
            <a:chExt cx="3647460" cy="673514"/>
          </a:xfrm>
        </p:grpSpPr>
        <p:sp>
          <p:nvSpPr>
            <p:cNvPr id="712" name="Shape 712"/>
            <p:cNvSpPr txBox="1"/>
            <p:nvPr/>
          </p:nvSpPr>
          <p:spPr>
            <a:xfrm>
              <a:off x="2113657" y="4495163"/>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50000 Packages (</a:t>
              </a: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Per </a:t>
              </a: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Month)</a:t>
              </a:r>
              <a:endParaRPr lang="en"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713" name="Shape 713"/>
            <p:cNvSpPr txBox="1"/>
            <p:nvPr/>
          </p:nvSpPr>
          <p:spPr>
            <a:xfrm>
              <a:off x="2113658" y="4283314"/>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rPr>
                <a:t>Production capacity</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30" name="Shape 451"/>
          <p:cNvSpPr/>
          <p:nvPr/>
        </p:nvSpPr>
        <p:spPr>
          <a:xfrm rot="1795255">
            <a:off x="8958484" y="273676"/>
            <a:ext cx="356158" cy="656509"/>
          </a:xfrm>
          <a:custGeom>
            <a:avLst/>
            <a:gdLst/>
            <a:ahLst/>
            <a:cxnLst/>
            <a:rect l="0" t="0" r="0" b="0"/>
            <a:pathLst>
              <a:path w="120000" h="120000" extrusionOk="0">
                <a:moveTo>
                  <a:pt x="60041" y="0"/>
                </a:moveTo>
                <a:cubicBezTo>
                  <a:pt x="68312" y="142"/>
                  <a:pt x="77049" y="3617"/>
                  <a:pt x="77802" y="9249"/>
                </a:cubicBezTo>
                <a:cubicBezTo>
                  <a:pt x="79731" y="16341"/>
                  <a:pt x="68983" y="18083"/>
                  <a:pt x="72034" y="26607"/>
                </a:cubicBezTo>
                <a:lnTo>
                  <a:pt x="120000" y="26607"/>
                </a:lnTo>
                <a:lnTo>
                  <a:pt x="120000" y="53320"/>
                </a:lnTo>
                <a:cubicBezTo>
                  <a:pt x="105180" y="54850"/>
                  <a:pt x="101982" y="49006"/>
                  <a:pt x="89415" y="50069"/>
                </a:cubicBezTo>
                <a:cubicBezTo>
                  <a:pt x="79319" y="50489"/>
                  <a:pt x="73089" y="55363"/>
                  <a:pt x="72833" y="59977"/>
                </a:cubicBezTo>
                <a:cubicBezTo>
                  <a:pt x="73004" y="64029"/>
                  <a:pt x="79442" y="70012"/>
                  <a:pt x="91464" y="70060"/>
                </a:cubicBezTo>
                <a:cubicBezTo>
                  <a:pt x="106013" y="69226"/>
                  <a:pt x="103877" y="65247"/>
                  <a:pt x="120000" y="65606"/>
                </a:cubicBezTo>
                <a:lnTo>
                  <a:pt x="120000" y="93541"/>
                </a:lnTo>
                <a:lnTo>
                  <a:pt x="70059" y="93541"/>
                </a:lnTo>
                <a:cubicBezTo>
                  <a:pt x="69329" y="102697"/>
                  <a:pt x="76533" y="101447"/>
                  <a:pt x="78036" y="109608"/>
                </a:cubicBezTo>
                <a:cubicBezTo>
                  <a:pt x="77950" y="116314"/>
                  <a:pt x="67224" y="119904"/>
                  <a:pt x="59959" y="120000"/>
                </a:cubicBezTo>
                <a:cubicBezTo>
                  <a:pt x="51687" y="119857"/>
                  <a:pt x="42950" y="116382"/>
                  <a:pt x="42197" y="110750"/>
                </a:cubicBezTo>
                <a:cubicBezTo>
                  <a:pt x="40279" y="103699"/>
                  <a:pt x="50892" y="101936"/>
                  <a:pt x="47995" y="93541"/>
                </a:cubicBezTo>
                <a:lnTo>
                  <a:pt x="0" y="93541"/>
                </a:lnTo>
                <a:lnTo>
                  <a:pt x="0" y="66075"/>
                </a:lnTo>
                <a:cubicBezTo>
                  <a:pt x="15368" y="64341"/>
                  <a:pt x="18478" y="70364"/>
                  <a:pt x="31219" y="69286"/>
                </a:cubicBezTo>
                <a:cubicBezTo>
                  <a:pt x="41315" y="68866"/>
                  <a:pt x="47545" y="63992"/>
                  <a:pt x="47801" y="59379"/>
                </a:cubicBezTo>
                <a:cubicBezTo>
                  <a:pt x="47631" y="55326"/>
                  <a:pt x="41193" y="49343"/>
                  <a:pt x="29171" y="49296"/>
                </a:cubicBezTo>
                <a:cubicBezTo>
                  <a:pt x="14433" y="50140"/>
                  <a:pt x="16816" y="54212"/>
                  <a:pt x="0" y="53739"/>
                </a:cubicBezTo>
                <a:lnTo>
                  <a:pt x="0" y="26607"/>
                </a:lnTo>
                <a:lnTo>
                  <a:pt x="49932" y="26607"/>
                </a:lnTo>
                <a:cubicBezTo>
                  <a:pt x="50748" y="17288"/>
                  <a:pt x="43474" y="18596"/>
                  <a:pt x="41963" y="10391"/>
                </a:cubicBezTo>
                <a:cubicBezTo>
                  <a:pt x="42049" y="3685"/>
                  <a:pt x="52775" y="95"/>
                  <a:pt x="60041" y="0"/>
                </a:cubicBezTo>
                <a:close/>
              </a:path>
            </a:pathLst>
          </a:custGeom>
          <a:solidFill>
            <a:srgbClr val="F4BD2D"/>
          </a:solidFill>
          <a:ln>
            <a:noFill/>
          </a:ln>
          <a:scene3d>
            <a:camera prst="orthographicFront">
              <a:rot lat="0" lon="0" rev="7200000"/>
            </a:camera>
            <a:lightRig rig="threePt" dir="t"/>
          </a:scene3d>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grpSp>
        <p:nvGrpSpPr>
          <p:cNvPr id="19" name="Shape 717"/>
          <p:cNvGrpSpPr/>
          <p:nvPr/>
        </p:nvGrpSpPr>
        <p:grpSpPr>
          <a:xfrm>
            <a:off x="8560868" y="6013117"/>
            <a:ext cx="3253608" cy="897784"/>
            <a:chOff x="2113657" y="4283315"/>
            <a:chExt cx="3647460" cy="673513"/>
          </a:xfrm>
        </p:grpSpPr>
        <p:sp>
          <p:nvSpPr>
            <p:cNvPr id="21" name="Shape 718"/>
            <p:cNvSpPr txBox="1"/>
            <p:nvPr/>
          </p:nvSpPr>
          <p:spPr>
            <a:xfrm>
              <a:off x="2113657" y="4495163"/>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 </a:t>
              </a: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7.5 </a:t>
              </a: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USD</a:t>
              </a:r>
              <a:endPar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22" name="Shape 719"/>
            <p:cNvSpPr txBox="1"/>
            <p:nvPr/>
          </p:nvSpPr>
          <p:spPr>
            <a:xfrm>
              <a:off x="2113658" y="4283315"/>
              <a:ext cx="3647459" cy="276999"/>
            </a:xfrm>
            <a:prstGeom prst="rect">
              <a:avLst/>
            </a:prstGeom>
            <a:noFill/>
            <a:ln>
              <a:noFill/>
            </a:ln>
          </p:spPr>
          <p:txBody>
            <a:bodyPr wrap="square" lIns="121868" tIns="60917" rIns="121868" bIns="60917" anchor="t" anchorCtr="0">
              <a:noAutofit/>
            </a:bodyPr>
            <a:lstStyle/>
            <a:p>
              <a:pPr defTabSz="1218895"/>
              <a:r>
                <a:rPr lang="en-US" b="1" kern="0" dirty="0" smtClean="0">
                  <a:solidFill>
                    <a:srgbClr val="595959"/>
                  </a:solidFill>
                  <a:latin typeface="Times New Roman" panose="02020603050405020304" pitchFamily="18" charset="0"/>
                  <a:ea typeface="Arial"/>
                  <a:cs typeface="Times New Roman" panose="02020603050405020304" pitchFamily="18" charset="0"/>
                  <a:sym typeface="Arial"/>
                </a:rPr>
                <a:t>Sales’ Price</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24" name="Shape 974"/>
          <p:cNvSpPr/>
          <p:nvPr/>
        </p:nvSpPr>
        <p:spPr>
          <a:xfrm rot="10800000">
            <a:off x="8959685" y="5491253"/>
            <a:ext cx="353751" cy="528546"/>
          </a:xfrm>
          <a:custGeom>
            <a:avLst/>
            <a:gdLst/>
            <a:ahLst/>
            <a:cxnLst/>
            <a:rect l="0" t="0" r="0" b="0"/>
            <a:pathLst>
              <a:path w="120000" h="120000" extrusionOk="0">
                <a:moveTo>
                  <a:pt x="51597" y="50921"/>
                </a:moveTo>
                <a:lnTo>
                  <a:pt x="51597" y="19698"/>
                </a:lnTo>
                <a:cubicBezTo>
                  <a:pt x="47669" y="20191"/>
                  <a:pt x="43916" y="21082"/>
                  <a:pt x="40531" y="22332"/>
                </a:cubicBezTo>
                <a:cubicBezTo>
                  <a:pt x="30598" y="26001"/>
                  <a:pt x="25457" y="32166"/>
                  <a:pt x="27169" y="38355"/>
                </a:cubicBezTo>
                <a:cubicBezTo>
                  <a:pt x="29239" y="46431"/>
                  <a:pt x="39005" y="49155"/>
                  <a:pt x="51597" y="50921"/>
                </a:cubicBezTo>
                <a:close/>
                <a:moveTo>
                  <a:pt x="67852" y="100379"/>
                </a:moveTo>
                <a:cubicBezTo>
                  <a:pt x="71963" y="99887"/>
                  <a:pt x="75901" y="98973"/>
                  <a:pt x="79437" y="97667"/>
                </a:cubicBezTo>
                <a:cubicBezTo>
                  <a:pt x="89370" y="93998"/>
                  <a:pt x="94511" y="87833"/>
                  <a:pt x="92799" y="81644"/>
                </a:cubicBezTo>
                <a:cubicBezTo>
                  <a:pt x="89506" y="73388"/>
                  <a:pt x="79840" y="69732"/>
                  <a:pt x="67852" y="67361"/>
                </a:cubicBezTo>
                <a:close/>
                <a:moveTo>
                  <a:pt x="67852" y="120000"/>
                </a:moveTo>
                <a:lnTo>
                  <a:pt x="51597" y="120000"/>
                </a:lnTo>
                <a:lnTo>
                  <a:pt x="51597" y="114256"/>
                </a:lnTo>
                <a:cubicBezTo>
                  <a:pt x="45417" y="113829"/>
                  <a:pt x="39328" y="112890"/>
                  <a:pt x="33554" y="111448"/>
                </a:cubicBezTo>
                <a:cubicBezTo>
                  <a:pt x="13606" y="106463"/>
                  <a:pt x="696" y="96271"/>
                  <a:pt x="0" y="84958"/>
                </a:cubicBezTo>
                <a:lnTo>
                  <a:pt x="26861" y="84529"/>
                </a:lnTo>
                <a:cubicBezTo>
                  <a:pt x="27245" y="90776"/>
                  <a:pt x="34374" y="96404"/>
                  <a:pt x="45389" y="99156"/>
                </a:cubicBezTo>
                <a:cubicBezTo>
                  <a:pt x="47394" y="99657"/>
                  <a:pt x="49467" y="100048"/>
                  <a:pt x="51597" y="100293"/>
                </a:cubicBezTo>
                <a:lnTo>
                  <a:pt x="51597" y="64682"/>
                </a:lnTo>
                <a:cubicBezTo>
                  <a:pt x="30368" y="61567"/>
                  <a:pt x="7690" y="58004"/>
                  <a:pt x="556" y="40045"/>
                </a:cubicBezTo>
                <a:cubicBezTo>
                  <a:pt x="-2422" y="28913"/>
                  <a:pt x="6883" y="17850"/>
                  <a:pt x="24755" y="11249"/>
                </a:cubicBezTo>
                <a:cubicBezTo>
                  <a:pt x="32832" y="8265"/>
                  <a:pt x="42066" y="6412"/>
                  <a:pt x="51597" y="5737"/>
                </a:cubicBezTo>
                <a:lnTo>
                  <a:pt x="51597" y="0"/>
                </a:lnTo>
                <a:lnTo>
                  <a:pt x="67852" y="0"/>
                </a:lnTo>
                <a:lnTo>
                  <a:pt x="67852" y="5703"/>
                </a:lnTo>
                <a:cubicBezTo>
                  <a:pt x="74209" y="6118"/>
                  <a:pt x="80479" y="7068"/>
                  <a:pt x="86414" y="8551"/>
                </a:cubicBezTo>
                <a:cubicBezTo>
                  <a:pt x="106363" y="13536"/>
                  <a:pt x="119273" y="23728"/>
                  <a:pt x="119969" y="35041"/>
                </a:cubicBezTo>
                <a:lnTo>
                  <a:pt x="93108" y="35470"/>
                </a:lnTo>
                <a:cubicBezTo>
                  <a:pt x="92723" y="29223"/>
                  <a:pt x="85594" y="23595"/>
                  <a:pt x="74579" y="20843"/>
                </a:cubicBezTo>
                <a:cubicBezTo>
                  <a:pt x="72410" y="20301"/>
                  <a:pt x="70160" y="19888"/>
                  <a:pt x="67852" y="19639"/>
                </a:cubicBezTo>
                <a:lnTo>
                  <a:pt x="67852" y="52969"/>
                </a:lnTo>
                <a:cubicBezTo>
                  <a:pt x="88284" y="55535"/>
                  <a:pt x="110482" y="59921"/>
                  <a:pt x="119411" y="79734"/>
                </a:cubicBezTo>
                <a:cubicBezTo>
                  <a:pt x="122511" y="90942"/>
                  <a:pt x="113201" y="102106"/>
                  <a:pt x="95213" y="108750"/>
                </a:cubicBezTo>
                <a:cubicBezTo>
                  <a:pt x="86990" y="111788"/>
                  <a:pt x="77568" y="113654"/>
                  <a:pt x="67852" y="114293"/>
                </a:cubicBezTo>
                <a:close/>
              </a:path>
            </a:pathLst>
          </a:custGeom>
          <a:solidFill>
            <a:schemeClr val="accent3">
              <a:lumMod val="75000"/>
            </a:schemeClr>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dk1"/>
              </a:solidFill>
              <a:latin typeface="Arial"/>
              <a:ea typeface="Arial"/>
              <a:cs typeface="Arial"/>
              <a:sym typeface="Arial"/>
            </a:endParaRPr>
          </a:p>
        </p:txBody>
      </p:sp>
      <p:pic>
        <p:nvPicPr>
          <p:cNvPr id="23" name="Picture 2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2852" y="511111"/>
            <a:ext cx="2742160" cy="1288815"/>
          </a:xfrm>
          <a:prstGeom prst="rect">
            <a:avLst/>
          </a:prstGeom>
        </p:spPr>
      </p:pic>
      <p:sp>
        <p:nvSpPr>
          <p:cNvPr id="25" name="Shape 715"/>
          <p:cNvSpPr/>
          <p:nvPr/>
        </p:nvSpPr>
        <p:spPr>
          <a:xfrm>
            <a:off x="8913812" y="1882516"/>
            <a:ext cx="445583" cy="444279"/>
          </a:xfrm>
          <a:custGeom>
            <a:avLst/>
            <a:gdLst/>
            <a:ahLst/>
            <a:cxnLst/>
            <a:rect l="0" t="0" r="0" b="0"/>
            <a:pathLst>
              <a:path w="120000" h="120000" extrusionOk="0">
                <a:moveTo>
                  <a:pt x="26666" y="100217"/>
                </a:moveTo>
                <a:cubicBezTo>
                  <a:pt x="25193" y="100217"/>
                  <a:pt x="24000" y="101415"/>
                  <a:pt x="24000" y="102892"/>
                </a:cubicBezTo>
                <a:cubicBezTo>
                  <a:pt x="24000" y="104369"/>
                  <a:pt x="25193" y="105566"/>
                  <a:pt x="26666" y="105566"/>
                </a:cubicBezTo>
                <a:lnTo>
                  <a:pt x="93333" y="105566"/>
                </a:lnTo>
                <a:cubicBezTo>
                  <a:pt x="94806" y="105566"/>
                  <a:pt x="96000" y="104369"/>
                  <a:pt x="96000" y="102892"/>
                </a:cubicBezTo>
                <a:cubicBezTo>
                  <a:pt x="96000" y="101415"/>
                  <a:pt x="94806" y="100217"/>
                  <a:pt x="93333" y="100217"/>
                </a:cubicBezTo>
                <a:close/>
                <a:moveTo>
                  <a:pt x="26666" y="87913"/>
                </a:moveTo>
                <a:cubicBezTo>
                  <a:pt x="25193" y="87913"/>
                  <a:pt x="24000" y="89111"/>
                  <a:pt x="24000" y="90588"/>
                </a:cubicBezTo>
                <a:cubicBezTo>
                  <a:pt x="24000" y="92065"/>
                  <a:pt x="25193" y="93262"/>
                  <a:pt x="26666" y="93262"/>
                </a:cubicBezTo>
                <a:lnTo>
                  <a:pt x="93333" y="93262"/>
                </a:lnTo>
                <a:cubicBezTo>
                  <a:pt x="94806" y="93262"/>
                  <a:pt x="96000" y="92065"/>
                  <a:pt x="96000" y="90588"/>
                </a:cubicBezTo>
                <a:cubicBezTo>
                  <a:pt x="96000" y="89111"/>
                  <a:pt x="94806" y="87913"/>
                  <a:pt x="93333" y="87913"/>
                </a:cubicBezTo>
                <a:close/>
                <a:moveTo>
                  <a:pt x="26666" y="75609"/>
                </a:moveTo>
                <a:cubicBezTo>
                  <a:pt x="25193" y="75609"/>
                  <a:pt x="24000" y="76806"/>
                  <a:pt x="24000" y="78284"/>
                </a:cubicBezTo>
                <a:cubicBezTo>
                  <a:pt x="24000" y="79761"/>
                  <a:pt x="25193" y="80958"/>
                  <a:pt x="26666" y="80958"/>
                </a:cubicBezTo>
                <a:lnTo>
                  <a:pt x="93333" y="80958"/>
                </a:lnTo>
                <a:cubicBezTo>
                  <a:pt x="94806" y="80958"/>
                  <a:pt x="96000" y="79761"/>
                  <a:pt x="96000" y="78284"/>
                </a:cubicBezTo>
                <a:cubicBezTo>
                  <a:pt x="96000" y="76806"/>
                  <a:pt x="94806" y="75609"/>
                  <a:pt x="93333" y="75609"/>
                </a:cubicBezTo>
                <a:close/>
                <a:moveTo>
                  <a:pt x="26666" y="63305"/>
                </a:moveTo>
                <a:cubicBezTo>
                  <a:pt x="25193" y="63305"/>
                  <a:pt x="24000" y="64502"/>
                  <a:pt x="24000" y="65979"/>
                </a:cubicBezTo>
                <a:cubicBezTo>
                  <a:pt x="24000" y="67457"/>
                  <a:pt x="25193" y="68654"/>
                  <a:pt x="26666" y="68654"/>
                </a:cubicBezTo>
                <a:lnTo>
                  <a:pt x="93333" y="68654"/>
                </a:lnTo>
                <a:cubicBezTo>
                  <a:pt x="94806" y="68654"/>
                  <a:pt x="96000" y="67457"/>
                  <a:pt x="96000" y="65979"/>
                </a:cubicBezTo>
                <a:cubicBezTo>
                  <a:pt x="96000" y="64502"/>
                  <a:pt x="94806" y="63305"/>
                  <a:pt x="93333" y="63305"/>
                </a:cubicBezTo>
                <a:close/>
                <a:moveTo>
                  <a:pt x="26666" y="51001"/>
                </a:moveTo>
                <a:cubicBezTo>
                  <a:pt x="25193" y="51001"/>
                  <a:pt x="24000" y="52198"/>
                  <a:pt x="24000" y="53675"/>
                </a:cubicBezTo>
                <a:cubicBezTo>
                  <a:pt x="24000" y="55152"/>
                  <a:pt x="25193" y="56350"/>
                  <a:pt x="26666" y="56350"/>
                </a:cubicBezTo>
                <a:lnTo>
                  <a:pt x="93333" y="56350"/>
                </a:lnTo>
                <a:cubicBezTo>
                  <a:pt x="94806" y="56350"/>
                  <a:pt x="96000" y="55152"/>
                  <a:pt x="96000" y="53675"/>
                </a:cubicBezTo>
                <a:cubicBezTo>
                  <a:pt x="96000" y="52198"/>
                  <a:pt x="94806" y="51001"/>
                  <a:pt x="93333" y="51001"/>
                </a:cubicBezTo>
                <a:close/>
                <a:moveTo>
                  <a:pt x="26666" y="38697"/>
                </a:moveTo>
                <a:cubicBezTo>
                  <a:pt x="25193" y="38697"/>
                  <a:pt x="24000" y="39894"/>
                  <a:pt x="24000" y="41371"/>
                </a:cubicBezTo>
                <a:cubicBezTo>
                  <a:pt x="24000" y="42848"/>
                  <a:pt x="25193" y="44046"/>
                  <a:pt x="26666" y="44046"/>
                </a:cubicBezTo>
                <a:lnTo>
                  <a:pt x="93333" y="44046"/>
                </a:lnTo>
                <a:cubicBezTo>
                  <a:pt x="94806" y="44046"/>
                  <a:pt x="96000" y="42848"/>
                  <a:pt x="96000" y="41371"/>
                </a:cubicBezTo>
                <a:cubicBezTo>
                  <a:pt x="96000" y="39894"/>
                  <a:pt x="94806" y="38697"/>
                  <a:pt x="93333" y="38697"/>
                </a:cubicBezTo>
                <a:close/>
                <a:moveTo>
                  <a:pt x="0" y="11366"/>
                </a:moveTo>
                <a:lnTo>
                  <a:pt x="6739" y="11366"/>
                </a:lnTo>
                <a:lnTo>
                  <a:pt x="6739" y="17459"/>
                </a:lnTo>
                <a:cubicBezTo>
                  <a:pt x="6739" y="22260"/>
                  <a:pt x="10619" y="26151"/>
                  <a:pt x="15405" y="26151"/>
                </a:cubicBezTo>
                <a:cubicBezTo>
                  <a:pt x="20192" y="26151"/>
                  <a:pt x="24072" y="22260"/>
                  <a:pt x="24072" y="17459"/>
                </a:cubicBezTo>
                <a:lnTo>
                  <a:pt x="24072" y="11366"/>
                </a:lnTo>
                <a:lnTo>
                  <a:pt x="29716" y="11366"/>
                </a:lnTo>
                <a:lnTo>
                  <a:pt x="29716" y="17459"/>
                </a:lnTo>
                <a:cubicBezTo>
                  <a:pt x="29716" y="22260"/>
                  <a:pt x="33597" y="26151"/>
                  <a:pt x="38383" y="26151"/>
                </a:cubicBezTo>
                <a:cubicBezTo>
                  <a:pt x="43170" y="26151"/>
                  <a:pt x="47050" y="22260"/>
                  <a:pt x="47050" y="17459"/>
                </a:cubicBezTo>
                <a:lnTo>
                  <a:pt x="47050" y="11366"/>
                </a:lnTo>
                <a:lnTo>
                  <a:pt x="52694" y="11366"/>
                </a:lnTo>
                <a:lnTo>
                  <a:pt x="52694" y="17459"/>
                </a:lnTo>
                <a:cubicBezTo>
                  <a:pt x="52694" y="22260"/>
                  <a:pt x="56574" y="26151"/>
                  <a:pt x="61361" y="26151"/>
                </a:cubicBezTo>
                <a:cubicBezTo>
                  <a:pt x="66147" y="26151"/>
                  <a:pt x="70028" y="22260"/>
                  <a:pt x="70028" y="17459"/>
                </a:cubicBezTo>
                <a:lnTo>
                  <a:pt x="70028" y="11366"/>
                </a:lnTo>
                <a:lnTo>
                  <a:pt x="75672" y="11366"/>
                </a:lnTo>
                <a:lnTo>
                  <a:pt x="75672" y="17459"/>
                </a:lnTo>
                <a:cubicBezTo>
                  <a:pt x="75672" y="22260"/>
                  <a:pt x="79552" y="26151"/>
                  <a:pt x="84339" y="26151"/>
                </a:cubicBezTo>
                <a:cubicBezTo>
                  <a:pt x="89125" y="26151"/>
                  <a:pt x="93005" y="22260"/>
                  <a:pt x="93005" y="17459"/>
                </a:cubicBezTo>
                <a:lnTo>
                  <a:pt x="93005" y="11366"/>
                </a:lnTo>
                <a:lnTo>
                  <a:pt x="98650" y="11366"/>
                </a:lnTo>
                <a:lnTo>
                  <a:pt x="98650" y="17459"/>
                </a:lnTo>
                <a:cubicBezTo>
                  <a:pt x="98650" y="22259"/>
                  <a:pt x="102530" y="26151"/>
                  <a:pt x="107316" y="26151"/>
                </a:cubicBezTo>
                <a:cubicBezTo>
                  <a:pt x="112103" y="26151"/>
                  <a:pt x="115983" y="22259"/>
                  <a:pt x="115983" y="17459"/>
                </a:cubicBezTo>
                <a:lnTo>
                  <a:pt x="115983" y="11366"/>
                </a:lnTo>
                <a:lnTo>
                  <a:pt x="120000" y="11366"/>
                </a:lnTo>
                <a:lnTo>
                  <a:pt x="120000" y="120000"/>
                </a:lnTo>
                <a:lnTo>
                  <a:pt x="0" y="120000"/>
                </a:lnTo>
                <a:close/>
                <a:moveTo>
                  <a:pt x="15405" y="0"/>
                </a:moveTo>
                <a:cubicBezTo>
                  <a:pt x="17983" y="0"/>
                  <a:pt x="20072" y="2095"/>
                  <a:pt x="20072" y="4680"/>
                </a:cubicBezTo>
                <a:lnTo>
                  <a:pt x="20072" y="18051"/>
                </a:lnTo>
                <a:cubicBezTo>
                  <a:pt x="20072" y="20636"/>
                  <a:pt x="17983" y="22732"/>
                  <a:pt x="15405" y="22732"/>
                </a:cubicBezTo>
                <a:cubicBezTo>
                  <a:pt x="12828" y="22732"/>
                  <a:pt x="10739" y="20636"/>
                  <a:pt x="10739" y="18051"/>
                </a:cubicBezTo>
                <a:lnTo>
                  <a:pt x="10739" y="4680"/>
                </a:lnTo>
                <a:cubicBezTo>
                  <a:pt x="10739" y="2095"/>
                  <a:pt x="12828" y="0"/>
                  <a:pt x="15405" y="0"/>
                </a:cubicBezTo>
                <a:close/>
                <a:moveTo>
                  <a:pt x="38383" y="0"/>
                </a:moveTo>
                <a:cubicBezTo>
                  <a:pt x="40960" y="0"/>
                  <a:pt x="43050" y="2095"/>
                  <a:pt x="43050" y="4680"/>
                </a:cubicBezTo>
                <a:lnTo>
                  <a:pt x="43050" y="18051"/>
                </a:lnTo>
                <a:cubicBezTo>
                  <a:pt x="43050" y="20636"/>
                  <a:pt x="40960" y="22732"/>
                  <a:pt x="38383" y="22732"/>
                </a:cubicBezTo>
                <a:cubicBezTo>
                  <a:pt x="35806" y="22732"/>
                  <a:pt x="33716" y="20636"/>
                  <a:pt x="33716" y="18051"/>
                </a:cubicBezTo>
                <a:lnTo>
                  <a:pt x="33716" y="4680"/>
                </a:lnTo>
                <a:cubicBezTo>
                  <a:pt x="33716" y="2095"/>
                  <a:pt x="35806" y="0"/>
                  <a:pt x="38383" y="0"/>
                </a:cubicBezTo>
                <a:close/>
                <a:moveTo>
                  <a:pt x="61361" y="0"/>
                </a:moveTo>
                <a:cubicBezTo>
                  <a:pt x="63938" y="0"/>
                  <a:pt x="66028" y="2095"/>
                  <a:pt x="66028" y="4680"/>
                </a:cubicBezTo>
                <a:lnTo>
                  <a:pt x="66028" y="18051"/>
                </a:lnTo>
                <a:cubicBezTo>
                  <a:pt x="66028" y="20636"/>
                  <a:pt x="63938" y="22731"/>
                  <a:pt x="61361" y="22731"/>
                </a:cubicBezTo>
                <a:cubicBezTo>
                  <a:pt x="58784" y="22731"/>
                  <a:pt x="56694" y="20636"/>
                  <a:pt x="56694" y="18051"/>
                </a:cubicBezTo>
                <a:lnTo>
                  <a:pt x="56694" y="4680"/>
                </a:lnTo>
                <a:cubicBezTo>
                  <a:pt x="56694" y="2095"/>
                  <a:pt x="58784" y="0"/>
                  <a:pt x="61361" y="0"/>
                </a:cubicBezTo>
                <a:close/>
                <a:moveTo>
                  <a:pt x="84339" y="0"/>
                </a:moveTo>
                <a:cubicBezTo>
                  <a:pt x="86916" y="0"/>
                  <a:pt x="89005" y="2095"/>
                  <a:pt x="89005" y="4680"/>
                </a:cubicBezTo>
                <a:lnTo>
                  <a:pt x="89005" y="18051"/>
                </a:lnTo>
                <a:cubicBezTo>
                  <a:pt x="89005" y="20636"/>
                  <a:pt x="86916" y="22731"/>
                  <a:pt x="84339" y="22731"/>
                </a:cubicBezTo>
                <a:cubicBezTo>
                  <a:pt x="81761" y="22731"/>
                  <a:pt x="79672" y="20636"/>
                  <a:pt x="79672" y="18051"/>
                </a:cubicBezTo>
                <a:lnTo>
                  <a:pt x="79672" y="4680"/>
                </a:lnTo>
                <a:cubicBezTo>
                  <a:pt x="79672" y="2095"/>
                  <a:pt x="81761" y="0"/>
                  <a:pt x="84339" y="0"/>
                </a:cubicBezTo>
                <a:close/>
                <a:moveTo>
                  <a:pt x="107316" y="0"/>
                </a:moveTo>
                <a:cubicBezTo>
                  <a:pt x="109894" y="0"/>
                  <a:pt x="111983" y="2095"/>
                  <a:pt x="111983" y="4680"/>
                </a:cubicBezTo>
                <a:lnTo>
                  <a:pt x="111983" y="18051"/>
                </a:lnTo>
                <a:cubicBezTo>
                  <a:pt x="111983" y="20636"/>
                  <a:pt x="109894" y="22731"/>
                  <a:pt x="107316" y="22731"/>
                </a:cubicBezTo>
                <a:cubicBezTo>
                  <a:pt x="104739" y="22731"/>
                  <a:pt x="102650" y="20636"/>
                  <a:pt x="102650" y="18051"/>
                </a:cubicBezTo>
                <a:lnTo>
                  <a:pt x="102650" y="4680"/>
                </a:lnTo>
                <a:cubicBezTo>
                  <a:pt x="102650" y="2095"/>
                  <a:pt x="104739" y="0"/>
                  <a:pt x="107316" y="0"/>
                </a:cubicBezTo>
                <a:close/>
              </a:path>
            </a:pathLst>
          </a:custGeom>
          <a:solidFill>
            <a:srgbClr val="1ED4DE"/>
          </a:solidFill>
          <a:ln>
            <a:noFill/>
          </a:ln>
        </p:spPr>
        <p:txBody>
          <a:bodyPr wrap="square" lIns="121868" tIns="60917" rIns="121868" bIns="60917" anchor="ctr" anchorCtr="0">
            <a:noAutofit/>
          </a:bodyPr>
          <a:lstStyle/>
          <a:p>
            <a:pPr algn="ctr" defTabSz="1218895"/>
            <a:endParaRPr sz="2399" kern="0">
              <a:solidFill>
                <a:srgbClr val="FFFFFF"/>
              </a:solidFill>
              <a:latin typeface="Arial"/>
              <a:ea typeface="Arial"/>
              <a:cs typeface="Arial"/>
              <a:sym typeface="Arial"/>
            </a:endParaRPr>
          </a:p>
        </p:txBody>
      </p:sp>
      <p:grpSp>
        <p:nvGrpSpPr>
          <p:cNvPr id="28" name="Shape 717"/>
          <p:cNvGrpSpPr/>
          <p:nvPr/>
        </p:nvGrpSpPr>
        <p:grpSpPr>
          <a:xfrm>
            <a:off x="8560868" y="2378816"/>
            <a:ext cx="3705744" cy="897784"/>
            <a:chOff x="2113657" y="4283315"/>
            <a:chExt cx="3887257" cy="673513"/>
          </a:xfrm>
        </p:grpSpPr>
        <p:sp>
          <p:nvSpPr>
            <p:cNvPr id="29" name="Shape 718"/>
            <p:cNvSpPr txBox="1"/>
            <p:nvPr/>
          </p:nvSpPr>
          <p:spPr>
            <a:xfrm>
              <a:off x="2113657" y="4495163"/>
              <a:ext cx="3887257"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a:solidFill>
                    <a:srgbClr val="595959"/>
                  </a:solidFill>
                  <a:latin typeface="Times New Roman" panose="02020603050405020304" pitchFamily="18" charset="0"/>
                  <a:ea typeface="Arial"/>
                  <a:cs typeface="Times New Roman" panose="02020603050405020304" pitchFamily="18" charset="0"/>
                </a:rPr>
                <a:t>Not applicable</a:t>
              </a:r>
              <a:endParaRPr lang="en"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31" name="Shape 719"/>
            <p:cNvSpPr txBox="1"/>
            <p:nvPr/>
          </p:nvSpPr>
          <p:spPr>
            <a:xfrm>
              <a:off x="2113658" y="4283315"/>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sym typeface="Arial"/>
                </a:rPr>
                <a:t>After sale services/ Guarantee</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grpSp>
        <p:nvGrpSpPr>
          <p:cNvPr id="32" name="Shape 720"/>
          <p:cNvGrpSpPr/>
          <p:nvPr/>
        </p:nvGrpSpPr>
        <p:grpSpPr>
          <a:xfrm>
            <a:off x="8560867" y="4261751"/>
            <a:ext cx="3627958" cy="897784"/>
            <a:chOff x="2113657" y="4283314"/>
            <a:chExt cx="3647460" cy="673513"/>
          </a:xfrm>
        </p:grpSpPr>
        <p:sp>
          <p:nvSpPr>
            <p:cNvPr id="33" name="Shape 721"/>
            <p:cNvSpPr txBox="1"/>
            <p:nvPr/>
          </p:nvSpPr>
          <p:spPr>
            <a:xfrm>
              <a:off x="2113657" y="4495162"/>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pt-BR" sz="1600" kern="0" dirty="0" smtClean="0">
                  <a:solidFill>
                    <a:srgbClr val="595959"/>
                  </a:solidFill>
                  <a:latin typeface="Times New Roman" panose="02020603050405020304" pitchFamily="18" charset="0"/>
                  <a:ea typeface="Arial"/>
                  <a:cs typeface="Times New Roman" panose="02020603050405020304" pitchFamily="18" charset="0"/>
                  <a:sym typeface="Arial"/>
                </a:rPr>
                <a:t>Local (Iran) Certificates </a:t>
              </a:r>
              <a:endParaRPr lang="pt-BR"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34" name="Shape 722"/>
            <p:cNvSpPr txBox="1"/>
            <p:nvPr/>
          </p:nvSpPr>
          <p:spPr>
            <a:xfrm>
              <a:off x="2113658" y="4283314"/>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sym typeface="Arial"/>
                </a:rPr>
                <a:t>Standards and legally certificates:</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35" name="Shape 450"/>
          <p:cNvSpPr/>
          <p:nvPr/>
        </p:nvSpPr>
        <p:spPr>
          <a:xfrm>
            <a:off x="8841213" y="3657600"/>
            <a:ext cx="590697" cy="565118"/>
          </a:xfrm>
          <a:custGeom>
            <a:avLst/>
            <a:gdLst/>
            <a:ahLst/>
            <a:cxnLst/>
            <a:rect l="0" t="0" r="0" b="0"/>
            <a:pathLst>
              <a:path w="120000" h="120000" extrusionOk="0">
                <a:moveTo>
                  <a:pt x="65274" y="39473"/>
                </a:moveTo>
                <a:cubicBezTo>
                  <a:pt x="53599" y="36371"/>
                  <a:pt x="41599" y="43242"/>
                  <a:pt x="38470" y="54820"/>
                </a:cubicBezTo>
                <a:cubicBezTo>
                  <a:pt x="35342" y="66398"/>
                  <a:pt x="42270" y="78299"/>
                  <a:pt x="53945" y="81402"/>
                </a:cubicBezTo>
                <a:cubicBezTo>
                  <a:pt x="65620" y="84504"/>
                  <a:pt x="77621" y="77633"/>
                  <a:pt x="80749" y="66055"/>
                </a:cubicBezTo>
                <a:cubicBezTo>
                  <a:pt x="83877" y="54477"/>
                  <a:pt x="76949" y="42576"/>
                  <a:pt x="65274" y="39473"/>
                </a:cubicBezTo>
                <a:close/>
                <a:moveTo>
                  <a:pt x="69168" y="25060"/>
                </a:moveTo>
                <a:cubicBezTo>
                  <a:pt x="88870" y="30296"/>
                  <a:pt x="100561" y="50379"/>
                  <a:pt x="95282" y="69917"/>
                </a:cubicBezTo>
                <a:cubicBezTo>
                  <a:pt x="90003" y="89455"/>
                  <a:pt x="69753" y="101050"/>
                  <a:pt x="50051" y="95815"/>
                </a:cubicBezTo>
                <a:cubicBezTo>
                  <a:pt x="30350" y="90579"/>
                  <a:pt x="18658" y="70496"/>
                  <a:pt x="23937" y="50958"/>
                </a:cubicBezTo>
                <a:cubicBezTo>
                  <a:pt x="29216" y="31420"/>
                  <a:pt x="49467" y="19825"/>
                  <a:pt x="69168" y="25060"/>
                </a:cubicBezTo>
                <a:close/>
                <a:moveTo>
                  <a:pt x="70584" y="19819"/>
                </a:moveTo>
                <a:cubicBezTo>
                  <a:pt x="47964" y="13808"/>
                  <a:pt x="24713" y="27121"/>
                  <a:pt x="18652" y="49554"/>
                </a:cubicBezTo>
                <a:cubicBezTo>
                  <a:pt x="12591" y="71987"/>
                  <a:pt x="26015" y="95045"/>
                  <a:pt x="48635" y="101056"/>
                </a:cubicBezTo>
                <a:cubicBezTo>
                  <a:pt x="71255" y="107067"/>
                  <a:pt x="94506" y="93754"/>
                  <a:pt x="100567" y="71321"/>
                </a:cubicBezTo>
                <a:cubicBezTo>
                  <a:pt x="106628" y="48888"/>
                  <a:pt x="93204" y="25830"/>
                  <a:pt x="70584" y="19819"/>
                </a:cubicBezTo>
                <a:close/>
                <a:moveTo>
                  <a:pt x="120000" y="28418"/>
                </a:moveTo>
                <a:lnTo>
                  <a:pt x="119819" y="29085"/>
                </a:lnTo>
                <a:lnTo>
                  <a:pt x="119636" y="28804"/>
                </a:lnTo>
                <a:close/>
                <a:moveTo>
                  <a:pt x="84120" y="4683"/>
                </a:moveTo>
                <a:lnTo>
                  <a:pt x="83867" y="19572"/>
                </a:lnTo>
                <a:lnTo>
                  <a:pt x="83406" y="19449"/>
                </a:lnTo>
                <a:cubicBezTo>
                  <a:pt x="87163" y="21546"/>
                  <a:pt x="90559" y="24117"/>
                  <a:pt x="93431" y="27166"/>
                </a:cubicBezTo>
                <a:lnTo>
                  <a:pt x="106796" y="23870"/>
                </a:lnTo>
                <a:lnTo>
                  <a:pt x="115363" y="39849"/>
                </a:lnTo>
                <a:lnTo>
                  <a:pt x="105840" y="48364"/>
                </a:lnTo>
                <a:cubicBezTo>
                  <a:pt x="107034" y="52676"/>
                  <a:pt x="107596" y="57191"/>
                  <a:pt x="107394" y="61781"/>
                </a:cubicBezTo>
                <a:lnTo>
                  <a:pt x="119289" y="68330"/>
                </a:lnTo>
                <a:lnTo>
                  <a:pt x="114566" y="85810"/>
                </a:lnTo>
                <a:lnTo>
                  <a:pt x="100132" y="85570"/>
                </a:lnTo>
                <a:cubicBezTo>
                  <a:pt x="98307" y="88594"/>
                  <a:pt x="96096" y="91321"/>
                  <a:pt x="93619" y="93756"/>
                </a:cubicBezTo>
                <a:lnTo>
                  <a:pt x="98359" y="106025"/>
                </a:lnTo>
                <a:lnTo>
                  <a:pt x="83411" y="116405"/>
                </a:lnTo>
                <a:lnTo>
                  <a:pt x="72073" y="106643"/>
                </a:lnTo>
                <a:lnTo>
                  <a:pt x="73453" y="105685"/>
                </a:lnTo>
                <a:cubicBezTo>
                  <a:pt x="69110" y="107079"/>
                  <a:pt x="64517" y="107749"/>
                  <a:pt x="59835" y="107723"/>
                </a:cubicBezTo>
                <a:lnTo>
                  <a:pt x="52963" y="119999"/>
                </a:lnTo>
                <a:lnTo>
                  <a:pt x="35336" y="115316"/>
                </a:lnTo>
                <a:lnTo>
                  <a:pt x="35574" y="101277"/>
                </a:lnTo>
                <a:cubicBezTo>
                  <a:pt x="31839" y="99165"/>
                  <a:pt x="28466" y="96583"/>
                  <a:pt x="25614" y="93529"/>
                </a:cubicBezTo>
                <a:lnTo>
                  <a:pt x="25843" y="94015"/>
                </a:lnTo>
                <a:lnTo>
                  <a:pt x="11102" y="96847"/>
                </a:lnTo>
                <a:lnTo>
                  <a:pt x="3390" y="80445"/>
                </a:lnTo>
                <a:lnTo>
                  <a:pt x="13359" y="72429"/>
                </a:lnTo>
                <a:cubicBezTo>
                  <a:pt x="12295" y="68561"/>
                  <a:pt x="11739" y="64530"/>
                  <a:pt x="11738" y="60428"/>
                </a:cubicBezTo>
                <a:lnTo>
                  <a:pt x="0" y="53965"/>
                </a:lnTo>
                <a:lnTo>
                  <a:pt x="4723" y="36484"/>
                </a:lnTo>
                <a:lnTo>
                  <a:pt x="18174" y="36709"/>
                </a:lnTo>
                <a:cubicBezTo>
                  <a:pt x="19999" y="33515"/>
                  <a:pt x="22203" y="30603"/>
                  <a:pt x="24696" y="27997"/>
                </a:cubicBezTo>
                <a:lnTo>
                  <a:pt x="20190" y="14215"/>
                </a:lnTo>
                <a:lnTo>
                  <a:pt x="35666" y="4625"/>
                </a:lnTo>
                <a:lnTo>
                  <a:pt x="46473" y="14962"/>
                </a:lnTo>
                <a:lnTo>
                  <a:pt x="46365" y="15030"/>
                </a:lnTo>
                <a:cubicBezTo>
                  <a:pt x="50613" y="13704"/>
                  <a:pt x="55098" y="13091"/>
                  <a:pt x="59667" y="13141"/>
                </a:cubicBezTo>
                <a:lnTo>
                  <a:pt x="59206" y="13018"/>
                </a:lnTo>
                <a:lnTo>
                  <a:pt x="66493" y="0"/>
                </a:lnTo>
                <a:close/>
              </a:path>
            </a:pathLst>
          </a:custGeom>
          <a:solidFill>
            <a:srgbClr val="E62949"/>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Tree>
    <p:extLst>
      <p:ext uri="{BB962C8B-B14F-4D97-AF65-F5344CB8AC3E}">
        <p14:creationId xmlns:p14="http://schemas.microsoft.com/office/powerpoint/2010/main" val="3520160473"/>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704"/>
        <p:cNvGrpSpPr/>
        <p:nvPr/>
      </p:nvGrpSpPr>
      <p:grpSpPr>
        <a:xfrm>
          <a:off x="0" y="0"/>
          <a:ext cx="0" cy="0"/>
          <a:chOff x="0" y="0"/>
          <a:chExt cx="0" cy="0"/>
        </a:xfrm>
      </p:grpSpPr>
      <p:pic>
        <p:nvPicPr>
          <p:cNvPr id="25" name="Picture 24"/>
          <p:cNvPicPr/>
          <p:nvPr/>
        </p:nvPicPr>
        <p:blipFill>
          <a:blip r:embed="rId3">
            <a:extLst>
              <a:ext uri="{28A0092B-C50C-407E-A947-70E740481C1C}">
                <a14:useLocalDpi xmlns:a14="http://schemas.microsoft.com/office/drawing/2010/main" val="0"/>
              </a:ext>
            </a:extLst>
          </a:blip>
          <a:stretch>
            <a:fillRect/>
          </a:stretch>
        </p:blipFill>
        <p:spPr>
          <a:xfrm>
            <a:off x="5256213" y="1730533"/>
            <a:ext cx="2209800" cy="4773421"/>
          </a:xfrm>
          <a:prstGeom prst="rect">
            <a:avLst/>
          </a:prstGeom>
        </p:spPr>
      </p:pic>
      <p:sp>
        <p:nvSpPr>
          <p:cNvPr id="707" name="Shape 707"/>
          <p:cNvSpPr txBox="1"/>
          <p:nvPr/>
        </p:nvSpPr>
        <p:spPr>
          <a:xfrm>
            <a:off x="455612" y="3400036"/>
            <a:ext cx="4038600" cy="3076964"/>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kern="0" dirty="0" smtClean="0">
                <a:solidFill>
                  <a:srgbClr val="3F3F3F"/>
                </a:solidFill>
                <a:latin typeface="Times New Roman" panose="02020603050405020304" pitchFamily="18" charset="0"/>
                <a:ea typeface="Arial"/>
                <a:cs typeface="Times New Roman" panose="02020603050405020304" pitchFamily="18" charset="0"/>
                <a:sym typeface="Arial"/>
              </a:rPr>
              <a:t>SPF </a:t>
            </a:r>
            <a:r>
              <a:rPr lang="en-US" kern="0" dirty="0">
                <a:solidFill>
                  <a:srgbClr val="3F3F3F"/>
                </a:solidFill>
                <a:latin typeface="Times New Roman" panose="02020603050405020304" pitchFamily="18" charset="0"/>
                <a:ea typeface="Arial"/>
                <a:cs typeface="Times New Roman" panose="02020603050405020304" pitchFamily="18" charset="0"/>
                <a:sym typeface="Arial"/>
              </a:rPr>
              <a:t>50</a:t>
            </a:r>
          </a:p>
          <a:p>
            <a:pPr marL="285750" indent="-285750" defTabSz="1218895">
              <a:buFont typeface="Arial" panose="020B0604020202020204" pitchFamily="34" charset="0"/>
              <a:buChar char="•"/>
            </a:pPr>
            <a:r>
              <a:rPr lang="en-US" kern="0" dirty="0" smtClean="0">
                <a:solidFill>
                  <a:srgbClr val="3F3F3F"/>
                </a:solidFill>
                <a:latin typeface="Times New Roman" panose="02020603050405020304" pitchFamily="18" charset="0"/>
                <a:ea typeface="Arial"/>
                <a:cs typeface="Times New Roman" panose="02020603050405020304" pitchFamily="18" charset="0"/>
                <a:sym typeface="Arial"/>
              </a:rPr>
              <a:t>Contains </a:t>
            </a:r>
            <a:r>
              <a:rPr lang="en-US" kern="0" dirty="0">
                <a:solidFill>
                  <a:srgbClr val="3F3F3F"/>
                </a:solidFill>
                <a:latin typeface="Times New Roman" panose="02020603050405020304" pitchFamily="18" charset="0"/>
                <a:ea typeface="Arial"/>
                <a:cs typeface="Times New Roman" panose="02020603050405020304" pitchFamily="18" charset="0"/>
                <a:sym typeface="Arial"/>
              </a:rPr>
              <a:t>vital anti-oxidants to help protect against free radicals, premature ageing and UVA induced photo-ageing</a:t>
            </a:r>
          </a:p>
          <a:p>
            <a:pPr marL="285750" indent="-285750" defTabSz="1218895">
              <a:buFont typeface="Arial" panose="020B0604020202020204" pitchFamily="34" charset="0"/>
              <a:buChar char="•"/>
            </a:pPr>
            <a:r>
              <a:rPr lang="en-US" kern="0" dirty="0" smtClean="0">
                <a:solidFill>
                  <a:srgbClr val="3F3F3F"/>
                </a:solidFill>
                <a:latin typeface="Times New Roman" panose="02020603050405020304" pitchFamily="18" charset="0"/>
                <a:ea typeface="Arial"/>
                <a:cs typeface="Times New Roman" panose="02020603050405020304" pitchFamily="18" charset="0"/>
                <a:sym typeface="Arial"/>
              </a:rPr>
              <a:t>Oil </a:t>
            </a:r>
            <a:r>
              <a:rPr lang="en-US" kern="0" dirty="0">
                <a:solidFill>
                  <a:srgbClr val="3F3F3F"/>
                </a:solidFill>
                <a:latin typeface="Times New Roman" panose="02020603050405020304" pitchFamily="18" charset="0"/>
                <a:ea typeface="Arial"/>
                <a:cs typeface="Times New Roman" panose="02020603050405020304" pitchFamily="18" charset="0"/>
                <a:sym typeface="Arial"/>
              </a:rPr>
              <a:t>free lightweight formula for optimum protection</a:t>
            </a:r>
          </a:p>
          <a:p>
            <a:pPr marL="285750" indent="-285750" defTabSz="1218895">
              <a:buFont typeface="Arial" panose="020B0604020202020204" pitchFamily="34" charset="0"/>
              <a:buChar char="•"/>
            </a:pPr>
            <a:r>
              <a:rPr lang="en-US" kern="0" dirty="0" smtClean="0">
                <a:solidFill>
                  <a:srgbClr val="3F3F3F"/>
                </a:solidFill>
                <a:latin typeface="Times New Roman" panose="02020603050405020304" pitchFamily="18" charset="0"/>
                <a:ea typeface="Arial"/>
                <a:cs typeface="Times New Roman" panose="02020603050405020304" pitchFamily="18" charset="0"/>
                <a:sym typeface="Arial"/>
              </a:rPr>
              <a:t>Contains </a:t>
            </a:r>
            <a:r>
              <a:rPr lang="en-US" kern="0" dirty="0">
                <a:solidFill>
                  <a:srgbClr val="3F3F3F"/>
                </a:solidFill>
                <a:latin typeface="Times New Roman" panose="02020603050405020304" pitchFamily="18" charset="0"/>
                <a:ea typeface="Arial"/>
                <a:cs typeface="Times New Roman" panose="02020603050405020304" pitchFamily="18" charset="0"/>
                <a:sym typeface="Arial"/>
              </a:rPr>
              <a:t>a light tint for an even skin tone and matte finish</a:t>
            </a:r>
          </a:p>
          <a:p>
            <a:pPr defTabSz="1218895"/>
            <a:endParaRPr lang="en-US" sz="1550" kern="0" dirty="0">
              <a:solidFill>
                <a:srgbClr val="3F3F3F"/>
              </a:solidFill>
              <a:ea typeface="Arial"/>
              <a:cs typeface="Arial"/>
              <a:sym typeface="Arial"/>
            </a:endParaRPr>
          </a:p>
        </p:txBody>
      </p:sp>
      <p:sp>
        <p:nvSpPr>
          <p:cNvPr id="708" name="Shape 708"/>
          <p:cNvSpPr txBox="1"/>
          <p:nvPr/>
        </p:nvSpPr>
        <p:spPr>
          <a:xfrm>
            <a:off x="531812" y="2362259"/>
            <a:ext cx="4038600" cy="533341"/>
          </a:xfrm>
          <a:prstGeom prst="rect">
            <a:avLst/>
          </a:prstGeom>
          <a:noFill/>
          <a:ln>
            <a:noFill/>
          </a:ln>
        </p:spPr>
        <p:txBody>
          <a:bodyPr wrap="square" lIns="121868" tIns="60917" rIns="121868" bIns="60917" anchor="t" anchorCtr="0">
            <a:noAutofit/>
          </a:bodyPr>
          <a:lstStyle/>
          <a:p>
            <a:pPr defTabSz="1218895"/>
            <a:r>
              <a:rPr lang="en-US" sz="2400" b="1" kern="0" dirty="0">
                <a:solidFill>
                  <a:srgbClr val="3F3F3F"/>
                </a:solidFill>
                <a:ea typeface="Arial"/>
                <a:cs typeface="Arial"/>
              </a:rPr>
              <a:t>High Protection</a:t>
            </a:r>
          </a:p>
          <a:p>
            <a:pPr defTabSz="1218895"/>
            <a:r>
              <a:rPr lang="en-US" sz="2400" b="1" kern="0" dirty="0">
                <a:solidFill>
                  <a:srgbClr val="3F3F3F"/>
                </a:solidFill>
                <a:ea typeface="Arial"/>
                <a:cs typeface="Arial"/>
              </a:rPr>
              <a:t>Tinted Sunscreen Cream </a:t>
            </a:r>
            <a:endParaRPr lang="en" sz="2400" b="1" kern="0" dirty="0">
              <a:solidFill>
                <a:srgbClr val="3F3F3F"/>
              </a:solidFill>
              <a:ea typeface="Arial"/>
              <a:cs typeface="Arial"/>
              <a:sym typeface="Arial"/>
            </a:endParaRPr>
          </a:p>
        </p:txBody>
      </p:sp>
      <p:grpSp>
        <p:nvGrpSpPr>
          <p:cNvPr id="711" name="Shape 711"/>
          <p:cNvGrpSpPr/>
          <p:nvPr/>
        </p:nvGrpSpPr>
        <p:grpSpPr>
          <a:xfrm>
            <a:off x="8560868" y="832749"/>
            <a:ext cx="3400944" cy="897785"/>
            <a:chOff x="2113657" y="4283314"/>
            <a:chExt cx="3647460" cy="673514"/>
          </a:xfrm>
        </p:grpSpPr>
        <p:sp>
          <p:nvSpPr>
            <p:cNvPr id="712" name="Shape 712"/>
            <p:cNvSpPr txBox="1"/>
            <p:nvPr/>
          </p:nvSpPr>
          <p:spPr>
            <a:xfrm>
              <a:off x="2113657" y="4495163"/>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70000 Packages (</a:t>
              </a: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Per </a:t>
              </a: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Month)</a:t>
              </a:r>
              <a:endParaRPr lang="en"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713" name="Shape 713"/>
            <p:cNvSpPr txBox="1"/>
            <p:nvPr/>
          </p:nvSpPr>
          <p:spPr>
            <a:xfrm>
              <a:off x="2113658" y="4283314"/>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rPr>
                <a:t>Production capacity</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30" name="Shape 451"/>
          <p:cNvSpPr/>
          <p:nvPr/>
        </p:nvSpPr>
        <p:spPr>
          <a:xfrm rot="1795255">
            <a:off x="8958484" y="273676"/>
            <a:ext cx="356158" cy="656509"/>
          </a:xfrm>
          <a:custGeom>
            <a:avLst/>
            <a:gdLst/>
            <a:ahLst/>
            <a:cxnLst/>
            <a:rect l="0" t="0" r="0" b="0"/>
            <a:pathLst>
              <a:path w="120000" h="120000" extrusionOk="0">
                <a:moveTo>
                  <a:pt x="60041" y="0"/>
                </a:moveTo>
                <a:cubicBezTo>
                  <a:pt x="68312" y="142"/>
                  <a:pt x="77049" y="3617"/>
                  <a:pt x="77802" y="9249"/>
                </a:cubicBezTo>
                <a:cubicBezTo>
                  <a:pt x="79731" y="16341"/>
                  <a:pt x="68983" y="18083"/>
                  <a:pt x="72034" y="26607"/>
                </a:cubicBezTo>
                <a:lnTo>
                  <a:pt x="120000" y="26607"/>
                </a:lnTo>
                <a:lnTo>
                  <a:pt x="120000" y="53320"/>
                </a:lnTo>
                <a:cubicBezTo>
                  <a:pt x="105180" y="54850"/>
                  <a:pt x="101982" y="49006"/>
                  <a:pt x="89415" y="50069"/>
                </a:cubicBezTo>
                <a:cubicBezTo>
                  <a:pt x="79319" y="50489"/>
                  <a:pt x="73089" y="55363"/>
                  <a:pt x="72833" y="59977"/>
                </a:cubicBezTo>
                <a:cubicBezTo>
                  <a:pt x="73004" y="64029"/>
                  <a:pt x="79442" y="70012"/>
                  <a:pt x="91464" y="70060"/>
                </a:cubicBezTo>
                <a:cubicBezTo>
                  <a:pt x="106013" y="69226"/>
                  <a:pt x="103877" y="65247"/>
                  <a:pt x="120000" y="65606"/>
                </a:cubicBezTo>
                <a:lnTo>
                  <a:pt x="120000" y="93541"/>
                </a:lnTo>
                <a:lnTo>
                  <a:pt x="70059" y="93541"/>
                </a:lnTo>
                <a:cubicBezTo>
                  <a:pt x="69329" y="102697"/>
                  <a:pt x="76533" y="101447"/>
                  <a:pt x="78036" y="109608"/>
                </a:cubicBezTo>
                <a:cubicBezTo>
                  <a:pt x="77950" y="116314"/>
                  <a:pt x="67224" y="119904"/>
                  <a:pt x="59959" y="120000"/>
                </a:cubicBezTo>
                <a:cubicBezTo>
                  <a:pt x="51687" y="119857"/>
                  <a:pt x="42950" y="116382"/>
                  <a:pt x="42197" y="110750"/>
                </a:cubicBezTo>
                <a:cubicBezTo>
                  <a:pt x="40279" y="103699"/>
                  <a:pt x="50892" y="101936"/>
                  <a:pt x="47995" y="93541"/>
                </a:cubicBezTo>
                <a:lnTo>
                  <a:pt x="0" y="93541"/>
                </a:lnTo>
                <a:lnTo>
                  <a:pt x="0" y="66075"/>
                </a:lnTo>
                <a:cubicBezTo>
                  <a:pt x="15368" y="64341"/>
                  <a:pt x="18478" y="70364"/>
                  <a:pt x="31219" y="69286"/>
                </a:cubicBezTo>
                <a:cubicBezTo>
                  <a:pt x="41315" y="68866"/>
                  <a:pt x="47545" y="63992"/>
                  <a:pt x="47801" y="59379"/>
                </a:cubicBezTo>
                <a:cubicBezTo>
                  <a:pt x="47631" y="55326"/>
                  <a:pt x="41193" y="49343"/>
                  <a:pt x="29171" y="49296"/>
                </a:cubicBezTo>
                <a:cubicBezTo>
                  <a:pt x="14433" y="50140"/>
                  <a:pt x="16816" y="54212"/>
                  <a:pt x="0" y="53739"/>
                </a:cubicBezTo>
                <a:lnTo>
                  <a:pt x="0" y="26607"/>
                </a:lnTo>
                <a:lnTo>
                  <a:pt x="49932" y="26607"/>
                </a:lnTo>
                <a:cubicBezTo>
                  <a:pt x="50748" y="17288"/>
                  <a:pt x="43474" y="18596"/>
                  <a:pt x="41963" y="10391"/>
                </a:cubicBezTo>
                <a:cubicBezTo>
                  <a:pt x="42049" y="3685"/>
                  <a:pt x="52775" y="95"/>
                  <a:pt x="60041" y="0"/>
                </a:cubicBezTo>
                <a:close/>
              </a:path>
            </a:pathLst>
          </a:custGeom>
          <a:solidFill>
            <a:srgbClr val="F4BD2D"/>
          </a:solidFill>
          <a:ln>
            <a:noFill/>
          </a:ln>
          <a:scene3d>
            <a:camera prst="orthographicFront">
              <a:rot lat="0" lon="0" rev="7200000"/>
            </a:camera>
            <a:lightRig rig="threePt" dir="t"/>
          </a:scene3d>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grpSp>
        <p:nvGrpSpPr>
          <p:cNvPr id="19" name="Shape 717"/>
          <p:cNvGrpSpPr/>
          <p:nvPr/>
        </p:nvGrpSpPr>
        <p:grpSpPr>
          <a:xfrm>
            <a:off x="8560868" y="6013117"/>
            <a:ext cx="3253608" cy="897784"/>
            <a:chOff x="2113657" y="4283315"/>
            <a:chExt cx="3647460" cy="673513"/>
          </a:xfrm>
        </p:grpSpPr>
        <p:sp>
          <p:nvSpPr>
            <p:cNvPr id="21" name="Shape 718"/>
            <p:cNvSpPr txBox="1"/>
            <p:nvPr/>
          </p:nvSpPr>
          <p:spPr>
            <a:xfrm>
              <a:off x="2113657" y="4495163"/>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 </a:t>
              </a: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7.0 </a:t>
              </a: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USD</a:t>
              </a:r>
              <a:endPar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22" name="Shape 719"/>
            <p:cNvSpPr txBox="1"/>
            <p:nvPr/>
          </p:nvSpPr>
          <p:spPr>
            <a:xfrm>
              <a:off x="2113658" y="4283315"/>
              <a:ext cx="3647459" cy="276999"/>
            </a:xfrm>
            <a:prstGeom prst="rect">
              <a:avLst/>
            </a:prstGeom>
            <a:noFill/>
            <a:ln>
              <a:noFill/>
            </a:ln>
          </p:spPr>
          <p:txBody>
            <a:bodyPr wrap="square" lIns="121868" tIns="60917" rIns="121868" bIns="60917" anchor="t" anchorCtr="0">
              <a:noAutofit/>
            </a:bodyPr>
            <a:lstStyle/>
            <a:p>
              <a:pPr defTabSz="1218895"/>
              <a:r>
                <a:rPr lang="en-US" b="1" kern="0" dirty="0" smtClean="0">
                  <a:solidFill>
                    <a:srgbClr val="595959"/>
                  </a:solidFill>
                  <a:latin typeface="Times New Roman" panose="02020603050405020304" pitchFamily="18" charset="0"/>
                  <a:ea typeface="Arial"/>
                  <a:cs typeface="Times New Roman" panose="02020603050405020304" pitchFamily="18" charset="0"/>
                  <a:sym typeface="Arial"/>
                </a:rPr>
                <a:t>Sales’ Price</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24" name="Shape 974"/>
          <p:cNvSpPr/>
          <p:nvPr/>
        </p:nvSpPr>
        <p:spPr>
          <a:xfrm rot="10800000">
            <a:off x="8959685" y="5491253"/>
            <a:ext cx="353751" cy="528546"/>
          </a:xfrm>
          <a:custGeom>
            <a:avLst/>
            <a:gdLst/>
            <a:ahLst/>
            <a:cxnLst/>
            <a:rect l="0" t="0" r="0" b="0"/>
            <a:pathLst>
              <a:path w="120000" h="120000" extrusionOk="0">
                <a:moveTo>
                  <a:pt x="51597" y="50921"/>
                </a:moveTo>
                <a:lnTo>
                  <a:pt x="51597" y="19698"/>
                </a:lnTo>
                <a:cubicBezTo>
                  <a:pt x="47669" y="20191"/>
                  <a:pt x="43916" y="21082"/>
                  <a:pt x="40531" y="22332"/>
                </a:cubicBezTo>
                <a:cubicBezTo>
                  <a:pt x="30598" y="26001"/>
                  <a:pt x="25457" y="32166"/>
                  <a:pt x="27169" y="38355"/>
                </a:cubicBezTo>
                <a:cubicBezTo>
                  <a:pt x="29239" y="46431"/>
                  <a:pt x="39005" y="49155"/>
                  <a:pt x="51597" y="50921"/>
                </a:cubicBezTo>
                <a:close/>
                <a:moveTo>
                  <a:pt x="67852" y="100379"/>
                </a:moveTo>
                <a:cubicBezTo>
                  <a:pt x="71963" y="99887"/>
                  <a:pt x="75901" y="98973"/>
                  <a:pt x="79437" y="97667"/>
                </a:cubicBezTo>
                <a:cubicBezTo>
                  <a:pt x="89370" y="93998"/>
                  <a:pt x="94511" y="87833"/>
                  <a:pt x="92799" y="81644"/>
                </a:cubicBezTo>
                <a:cubicBezTo>
                  <a:pt x="89506" y="73388"/>
                  <a:pt x="79840" y="69732"/>
                  <a:pt x="67852" y="67361"/>
                </a:cubicBezTo>
                <a:close/>
                <a:moveTo>
                  <a:pt x="67852" y="120000"/>
                </a:moveTo>
                <a:lnTo>
                  <a:pt x="51597" y="120000"/>
                </a:lnTo>
                <a:lnTo>
                  <a:pt x="51597" y="114256"/>
                </a:lnTo>
                <a:cubicBezTo>
                  <a:pt x="45417" y="113829"/>
                  <a:pt x="39328" y="112890"/>
                  <a:pt x="33554" y="111448"/>
                </a:cubicBezTo>
                <a:cubicBezTo>
                  <a:pt x="13606" y="106463"/>
                  <a:pt x="696" y="96271"/>
                  <a:pt x="0" y="84958"/>
                </a:cubicBezTo>
                <a:lnTo>
                  <a:pt x="26861" y="84529"/>
                </a:lnTo>
                <a:cubicBezTo>
                  <a:pt x="27245" y="90776"/>
                  <a:pt x="34374" y="96404"/>
                  <a:pt x="45389" y="99156"/>
                </a:cubicBezTo>
                <a:cubicBezTo>
                  <a:pt x="47394" y="99657"/>
                  <a:pt x="49467" y="100048"/>
                  <a:pt x="51597" y="100293"/>
                </a:cubicBezTo>
                <a:lnTo>
                  <a:pt x="51597" y="64682"/>
                </a:lnTo>
                <a:cubicBezTo>
                  <a:pt x="30368" y="61567"/>
                  <a:pt x="7690" y="58004"/>
                  <a:pt x="556" y="40045"/>
                </a:cubicBezTo>
                <a:cubicBezTo>
                  <a:pt x="-2422" y="28913"/>
                  <a:pt x="6883" y="17850"/>
                  <a:pt x="24755" y="11249"/>
                </a:cubicBezTo>
                <a:cubicBezTo>
                  <a:pt x="32832" y="8265"/>
                  <a:pt x="42066" y="6412"/>
                  <a:pt x="51597" y="5737"/>
                </a:cubicBezTo>
                <a:lnTo>
                  <a:pt x="51597" y="0"/>
                </a:lnTo>
                <a:lnTo>
                  <a:pt x="67852" y="0"/>
                </a:lnTo>
                <a:lnTo>
                  <a:pt x="67852" y="5703"/>
                </a:lnTo>
                <a:cubicBezTo>
                  <a:pt x="74209" y="6118"/>
                  <a:pt x="80479" y="7068"/>
                  <a:pt x="86414" y="8551"/>
                </a:cubicBezTo>
                <a:cubicBezTo>
                  <a:pt x="106363" y="13536"/>
                  <a:pt x="119273" y="23728"/>
                  <a:pt x="119969" y="35041"/>
                </a:cubicBezTo>
                <a:lnTo>
                  <a:pt x="93108" y="35470"/>
                </a:lnTo>
                <a:cubicBezTo>
                  <a:pt x="92723" y="29223"/>
                  <a:pt x="85594" y="23595"/>
                  <a:pt x="74579" y="20843"/>
                </a:cubicBezTo>
                <a:cubicBezTo>
                  <a:pt x="72410" y="20301"/>
                  <a:pt x="70160" y="19888"/>
                  <a:pt x="67852" y="19639"/>
                </a:cubicBezTo>
                <a:lnTo>
                  <a:pt x="67852" y="52969"/>
                </a:lnTo>
                <a:cubicBezTo>
                  <a:pt x="88284" y="55535"/>
                  <a:pt x="110482" y="59921"/>
                  <a:pt x="119411" y="79734"/>
                </a:cubicBezTo>
                <a:cubicBezTo>
                  <a:pt x="122511" y="90942"/>
                  <a:pt x="113201" y="102106"/>
                  <a:pt x="95213" y="108750"/>
                </a:cubicBezTo>
                <a:cubicBezTo>
                  <a:pt x="86990" y="111788"/>
                  <a:pt x="77568" y="113654"/>
                  <a:pt x="67852" y="114293"/>
                </a:cubicBezTo>
                <a:close/>
              </a:path>
            </a:pathLst>
          </a:custGeom>
          <a:solidFill>
            <a:schemeClr val="accent3">
              <a:lumMod val="75000"/>
            </a:schemeClr>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dk1"/>
              </a:solidFill>
              <a:latin typeface="Arial"/>
              <a:ea typeface="Arial"/>
              <a:cs typeface="Arial"/>
              <a:sym typeface="Arial"/>
            </a:endParaRPr>
          </a:p>
        </p:txBody>
      </p:sp>
      <p:pic>
        <p:nvPicPr>
          <p:cNvPr id="23" name="Picture 2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2852" y="511111"/>
            <a:ext cx="2742160" cy="1288815"/>
          </a:xfrm>
          <a:prstGeom prst="rect">
            <a:avLst/>
          </a:prstGeom>
        </p:spPr>
      </p:pic>
      <p:sp>
        <p:nvSpPr>
          <p:cNvPr id="26" name="Shape 715"/>
          <p:cNvSpPr/>
          <p:nvPr/>
        </p:nvSpPr>
        <p:spPr>
          <a:xfrm>
            <a:off x="8913812" y="1882516"/>
            <a:ext cx="445583" cy="444279"/>
          </a:xfrm>
          <a:custGeom>
            <a:avLst/>
            <a:gdLst/>
            <a:ahLst/>
            <a:cxnLst/>
            <a:rect l="0" t="0" r="0" b="0"/>
            <a:pathLst>
              <a:path w="120000" h="120000" extrusionOk="0">
                <a:moveTo>
                  <a:pt x="26666" y="100217"/>
                </a:moveTo>
                <a:cubicBezTo>
                  <a:pt x="25193" y="100217"/>
                  <a:pt x="24000" y="101415"/>
                  <a:pt x="24000" y="102892"/>
                </a:cubicBezTo>
                <a:cubicBezTo>
                  <a:pt x="24000" y="104369"/>
                  <a:pt x="25193" y="105566"/>
                  <a:pt x="26666" y="105566"/>
                </a:cubicBezTo>
                <a:lnTo>
                  <a:pt x="93333" y="105566"/>
                </a:lnTo>
                <a:cubicBezTo>
                  <a:pt x="94806" y="105566"/>
                  <a:pt x="96000" y="104369"/>
                  <a:pt x="96000" y="102892"/>
                </a:cubicBezTo>
                <a:cubicBezTo>
                  <a:pt x="96000" y="101415"/>
                  <a:pt x="94806" y="100217"/>
                  <a:pt x="93333" y="100217"/>
                </a:cubicBezTo>
                <a:close/>
                <a:moveTo>
                  <a:pt x="26666" y="87913"/>
                </a:moveTo>
                <a:cubicBezTo>
                  <a:pt x="25193" y="87913"/>
                  <a:pt x="24000" y="89111"/>
                  <a:pt x="24000" y="90588"/>
                </a:cubicBezTo>
                <a:cubicBezTo>
                  <a:pt x="24000" y="92065"/>
                  <a:pt x="25193" y="93262"/>
                  <a:pt x="26666" y="93262"/>
                </a:cubicBezTo>
                <a:lnTo>
                  <a:pt x="93333" y="93262"/>
                </a:lnTo>
                <a:cubicBezTo>
                  <a:pt x="94806" y="93262"/>
                  <a:pt x="96000" y="92065"/>
                  <a:pt x="96000" y="90588"/>
                </a:cubicBezTo>
                <a:cubicBezTo>
                  <a:pt x="96000" y="89111"/>
                  <a:pt x="94806" y="87913"/>
                  <a:pt x="93333" y="87913"/>
                </a:cubicBezTo>
                <a:close/>
                <a:moveTo>
                  <a:pt x="26666" y="75609"/>
                </a:moveTo>
                <a:cubicBezTo>
                  <a:pt x="25193" y="75609"/>
                  <a:pt x="24000" y="76806"/>
                  <a:pt x="24000" y="78284"/>
                </a:cubicBezTo>
                <a:cubicBezTo>
                  <a:pt x="24000" y="79761"/>
                  <a:pt x="25193" y="80958"/>
                  <a:pt x="26666" y="80958"/>
                </a:cubicBezTo>
                <a:lnTo>
                  <a:pt x="93333" y="80958"/>
                </a:lnTo>
                <a:cubicBezTo>
                  <a:pt x="94806" y="80958"/>
                  <a:pt x="96000" y="79761"/>
                  <a:pt x="96000" y="78284"/>
                </a:cubicBezTo>
                <a:cubicBezTo>
                  <a:pt x="96000" y="76806"/>
                  <a:pt x="94806" y="75609"/>
                  <a:pt x="93333" y="75609"/>
                </a:cubicBezTo>
                <a:close/>
                <a:moveTo>
                  <a:pt x="26666" y="63305"/>
                </a:moveTo>
                <a:cubicBezTo>
                  <a:pt x="25193" y="63305"/>
                  <a:pt x="24000" y="64502"/>
                  <a:pt x="24000" y="65979"/>
                </a:cubicBezTo>
                <a:cubicBezTo>
                  <a:pt x="24000" y="67457"/>
                  <a:pt x="25193" y="68654"/>
                  <a:pt x="26666" y="68654"/>
                </a:cubicBezTo>
                <a:lnTo>
                  <a:pt x="93333" y="68654"/>
                </a:lnTo>
                <a:cubicBezTo>
                  <a:pt x="94806" y="68654"/>
                  <a:pt x="96000" y="67457"/>
                  <a:pt x="96000" y="65979"/>
                </a:cubicBezTo>
                <a:cubicBezTo>
                  <a:pt x="96000" y="64502"/>
                  <a:pt x="94806" y="63305"/>
                  <a:pt x="93333" y="63305"/>
                </a:cubicBezTo>
                <a:close/>
                <a:moveTo>
                  <a:pt x="26666" y="51001"/>
                </a:moveTo>
                <a:cubicBezTo>
                  <a:pt x="25193" y="51001"/>
                  <a:pt x="24000" y="52198"/>
                  <a:pt x="24000" y="53675"/>
                </a:cubicBezTo>
                <a:cubicBezTo>
                  <a:pt x="24000" y="55152"/>
                  <a:pt x="25193" y="56350"/>
                  <a:pt x="26666" y="56350"/>
                </a:cubicBezTo>
                <a:lnTo>
                  <a:pt x="93333" y="56350"/>
                </a:lnTo>
                <a:cubicBezTo>
                  <a:pt x="94806" y="56350"/>
                  <a:pt x="96000" y="55152"/>
                  <a:pt x="96000" y="53675"/>
                </a:cubicBezTo>
                <a:cubicBezTo>
                  <a:pt x="96000" y="52198"/>
                  <a:pt x="94806" y="51001"/>
                  <a:pt x="93333" y="51001"/>
                </a:cubicBezTo>
                <a:close/>
                <a:moveTo>
                  <a:pt x="26666" y="38697"/>
                </a:moveTo>
                <a:cubicBezTo>
                  <a:pt x="25193" y="38697"/>
                  <a:pt x="24000" y="39894"/>
                  <a:pt x="24000" y="41371"/>
                </a:cubicBezTo>
                <a:cubicBezTo>
                  <a:pt x="24000" y="42848"/>
                  <a:pt x="25193" y="44046"/>
                  <a:pt x="26666" y="44046"/>
                </a:cubicBezTo>
                <a:lnTo>
                  <a:pt x="93333" y="44046"/>
                </a:lnTo>
                <a:cubicBezTo>
                  <a:pt x="94806" y="44046"/>
                  <a:pt x="96000" y="42848"/>
                  <a:pt x="96000" y="41371"/>
                </a:cubicBezTo>
                <a:cubicBezTo>
                  <a:pt x="96000" y="39894"/>
                  <a:pt x="94806" y="38697"/>
                  <a:pt x="93333" y="38697"/>
                </a:cubicBezTo>
                <a:close/>
                <a:moveTo>
                  <a:pt x="0" y="11366"/>
                </a:moveTo>
                <a:lnTo>
                  <a:pt x="6739" y="11366"/>
                </a:lnTo>
                <a:lnTo>
                  <a:pt x="6739" y="17459"/>
                </a:lnTo>
                <a:cubicBezTo>
                  <a:pt x="6739" y="22260"/>
                  <a:pt x="10619" y="26151"/>
                  <a:pt x="15405" y="26151"/>
                </a:cubicBezTo>
                <a:cubicBezTo>
                  <a:pt x="20192" y="26151"/>
                  <a:pt x="24072" y="22260"/>
                  <a:pt x="24072" y="17459"/>
                </a:cubicBezTo>
                <a:lnTo>
                  <a:pt x="24072" y="11366"/>
                </a:lnTo>
                <a:lnTo>
                  <a:pt x="29716" y="11366"/>
                </a:lnTo>
                <a:lnTo>
                  <a:pt x="29716" y="17459"/>
                </a:lnTo>
                <a:cubicBezTo>
                  <a:pt x="29716" y="22260"/>
                  <a:pt x="33597" y="26151"/>
                  <a:pt x="38383" y="26151"/>
                </a:cubicBezTo>
                <a:cubicBezTo>
                  <a:pt x="43170" y="26151"/>
                  <a:pt x="47050" y="22260"/>
                  <a:pt x="47050" y="17459"/>
                </a:cubicBezTo>
                <a:lnTo>
                  <a:pt x="47050" y="11366"/>
                </a:lnTo>
                <a:lnTo>
                  <a:pt x="52694" y="11366"/>
                </a:lnTo>
                <a:lnTo>
                  <a:pt x="52694" y="17459"/>
                </a:lnTo>
                <a:cubicBezTo>
                  <a:pt x="52694" y="22260"/>
                  <a:pt x="56574" y="26151"/>
                  <a:pt x="61361" y="26151"/>
                </a:cubicBezTo>
                <a:cubicBezTo>
                  <a:pt x="66147" y="26151"/>
                  <a:pt x="70028" y="22260"/>
                  <a:pt x="70028" y="17459"/>
                </a:cubicBezTo>
                <a:lnTo>
                  <a:pt x="70028" y="11366"/>
                </a:lnTo>
                <a:lnTo>
                  <a:pt x="75672" y="11366"/>
                </a:lnTo>
                <a:lnTo>
                  <a:pt x="75672" y="17459"/>
                </a:lnTo>
                <a:cubicBezTo>
                  <a:pt x="75672" y="22260"/>
                  <a:pt x="79552" y="26151"/>
                  <a:pt x="84339" y="26151"/>
                </a:cubicBezTo>
                <a:cubicBezTo>
                  <a:pt x="89125" y="26151"/>
                  <a:pt x="93005" y="22260"/>
                  <a:pt x="93005" y="17459"/>
                </a:cubicBezTo>
                <a:lnTo>
                  <a:pt x="93005" y="11366"/>
                </a:lnTo>
                <a:lnTo>
                  <a:pt x="98650" y="11366"/>
                </a:lnTo>
                <a:lnTo>
                  <a:pt x="98650" y="17459"/>
                </a:lnTo>
                <a:cubicBezTo>
                  <a:pt x="98650" y="22259"/>
                  <a:pt x="102530" y="26151"/>
                  <a:pt x="107316" y="26151"/>
                </a:cubicBezTo>
                <a:cubicBezTo>
                  <a:pt x="112103" y="26151"/>
                  <a:pt x="115983" y="22259"/>
                  <a:pt x="115983" y="17459"/>
                </a:cubicBezTo>
                <a:lnTo>
                  <a:pt x="115983" y="11366"/>
                </a:lnTo>
                <a:lnTo>
                  <a:pt x="120000" y="11366"/>
                </a:lnTo>
                <a:lnTo>
                  <a:pt x="120000" y="120000"/>
                </a:lnTo>
                <a:lnTo>
                  <a:pt x="0" y="120000"/>
                </a:lnTo>
                <a:close/>
                <a:moveTo>
                  <a:pt x="15405" y="0"/>
                </a:moveTo>
                <a:cubicBezTo>
                  <a:pt x="17983" y="0"/>
                  <a:pt x="20072" y="2095"/>
                  <a:pt x="20072" y="4680"/>
                </a:cubicBezTo>
                <a:lnTo>
                  <a:pt x="20072" y="18051"/>
                </a:lnTo>
                <a:cubicBezTo>
                  <a:pt x="20072" y="20636"/>
                  <a:pt x="17983" y="22732"/>
                  <a:pt x="15405" y="22732"/>
                </a:cubicBezTo>
                <a:cubicBezTo>
                  <a:pt x="12828" y="22732"/>
                  <a:pt x="10739" y="20636"/>
                  <a:pt x="10739" y="18051"/>
                </a:cubicBezTo>
                <a:lnTo>
                  <a:pt x="10739" y="4680"/>
                </a:lnTo>
                <a:cubicBezTo>
                  <a:pt x="10739" y="2095"/>
                  <a:pt x="12828" y="0"/>
                  <a:pt x="15405" y="0"/>
                </a:cubicBezTo>
                <a:close/>
                <a:moveTo>
                  <a:pt x="38383" y="0"/>
                </a:moveTo>
                <a:cubicBezTo>
                  <a:pt x="40960" y="0"/>
                  <a:pt x="43050" y="2095"/>
                  <a:pt x="43050" y="4680"/>
                </a:cubicBezTo>
                <a:lnTo>
                  <a:pt x="43050" y="18051"/>
                </a:lnTo>
                <a:cubicBezTo>
                  <a:pt x="43050" y="20636"/>
                  <a:pt x="40960" y="22732"/>
                  <a:pt x="38383" y="22732"/>
                </a:cubicBezTo>
                <a:cubicBezTo>
                  <a:pt x="35806" y="22732"/>
                  <a:pt x="33716" y="20636"/>
                  <a:pt x="33716" y="18051"/>
                </a:cubicBezTo>
                <a:lnTo>
                  <a:pt x="33716" y="4680"/>
                </a:lnTo>
                <a:cubicBezTo>
                  <a:pt x="33716" y="2095"/>
                  <a:pt x="35806" y="0"/>
                  <a:pt x="38383" y="0"/>
                </a:cubicBezTo>
                <a:close/>
                <a:moveTo>
                  <a:pt x="61361" y="0"/>
                </a:moveTo>
                <a:cubicBezTo>
                  <a:pt x="63938" y="0"/>
                  <a:pt x="66028" y="2095"/>
                  <a:pt x="66028" y="4680"/>
                </a:cubicBezTo>
                <a:lnTo>
                  <a:pt x="66028" y="18051"/>
                </a:lnTo>
                <a:cubicBezTo>
                  <a:pt x="66028" y="20636"/>
                  <a:pt x="63938" y="22731"/>
                  <a:pt x="61361" y="22731"/>
                </a:cubicBezTo>
                <a:cubicBezTo>
                  <a:pt x="58784" y="22731"/>
                  <a:pt x="56694" y="20636"/>
                  <a:pt x="56694" y="18051"/>
                </a:cubicBezTo>
                <a:lnTo>
                  <a:pt x="56694" y="4680"/>
                </a:lnTo>
                <a:cubicBezTo>
                  <a:pt x="56694" y="2095"/>
                  <a:pt x="58784" y="0"/>
                  <a:pt x="61361" y="0"/>
                </a:cubicBezTo>
                <a:close/>
                <a:moveTo>
                  <a:pt x="84339" y="0"/>
                </a:moveTo>
                <a:cubicBezTo>
                  <a:pt x="86916" y="0"/>
                  <a:pt x="89005" y="2095"/>
                  <a:pt x="89005" y="4680"/>
                </a:cubicBezTo>
                <a:lnTo>
                  <a:pt x="89005" y="18051"/>
                </a:lnTo>
                <a:cubicBezTo>
                  <a:pt x="89005" y="20636"/>
                  <a:pt x="86916" y="22731"/>
                  <a:pt x="84339" y="22731"/>
                </a:cubicBezTo>
                <a:cubicBezTo>
                  <a:pt x="81761" y="22731"/>
                  <a:pt x="79672" y="20636"/>
                  <a:pt x="79672" y="18051"/>
                </a:cubicBezTo>
                <a:lnTo>
                  <a:pt x="79672" y="4680"/>
                </a:lnTo>
                <a:cubicBezTo>
                  <a:pt x="79672" y="2095"/>
                  <a:pt x="81761" y="0"/>
                  <a:pt x="84339" y="0"/>
                </a:cubicBezTo>
                <a:close/>
                <a:moveTo>
                  <a:pt x="107316" y="0"/>
                </a:moveTo>
                <a:cubicBezTo>
                  <a:pt x="109894" y="0"/>
                  <a:pt x="111983" y="2095"/>
                  <a:pt x="111983" y="4680"/>
                </a:cubicBezTo>
                <a:lnTo>
                  <a:pt x="111983" y="18051"/>
                </a:lnTo>
                <a:cubicBezTo>
                  <a:pt x="111983" y="20636"/>
                  <a:pt x="109894" y="22731"/>
                  <a:pt x="107316" y="22731"/>
                </a:cubicBezTo>
                <a:cubicBezTo>
                  <a:pt x="104739" y="22731"/>
                  <a:pt x="102650" y="20636"/>
                  <a:pt x="102650" y="18051"/>
                </a:cubicBezTo>
                <a:lnTo>
                  <a:pt x="102650" y="4680"/>
                </a:lnTo>
                <a:cubicBezTo>
                  <a:pt x="102650" y="2095"/>
                  <a:pt x="104739" y="0"/>
                  <a:pt x="107316" y="0"/>
                </a:cubicBezTo>
                <a:close/>
              </a:path>
            </a:pathLst>
          </a:custGeom>
          <a:solidFill>
            <a:srgbClr val="1ED4DE"/>
          </a:solidFill>
          <a:ln>
            <a:noFill/>
          </a:ln>
        </p:spPr>
        <p:txBody>
          <a:bodyPr wrap="square" lIns="121868" tIns="60917" rIns="121868" bIns="60917" anchor="ctr" anchorCtr="0">
            <a:noAutofit/>
          </a:bodyPr>
          <a:lstStyle/>
          <a:p>
            <a:pPr algn="ctr" defTabSz="1218895"/>
            <a:endParaRPr sz="2399" kern="0">
              <a:solidFill>
                <a:srgbClr val="FFFFFF"/>
              </a:solidFill>
              <a:latin typeface="Arial"/>
              <a:ea typeface="Arial"/>
              <a:cs typeface="Arial"/>
              <a:sym typeface="Arial"/>
            </a:endParaRPr>
          </a:p>
        </p:txBody>
      </p:sp>
      <p:grpSp>
        <p:nvGrpSpPr>
          <p:cNvPr id="28" name="Shape 717"/>
          <p:cNvGrpSpPr/>
          <p:nvPr/>
        </p:nvGrpSpPr>
        <p:grpSpPr>
          <a:xfrm>
            <a:off x="8560868" y="2378816"/>
            <a:ext cx="3705744" cy="897784"/>
            <a:chOff x="2113657" y="4283315"/>
            <a:chExt cx="3887257" cy="673513"/>
          </a:xfrm>
        </p:grpSpPr>
        <p:sp>
          <p:nvSpPr>
            <p:cNvPr id="29" name="Shape 718"/>
            <p:cNvSpPr txBox="1"/>
            <p:nvPr/>
          </p:nvSpPr>
          <p:spPr>
            <a:xfrm>
              <a:off x="2113657" y="4495163"/>
              <a:ext cx="3887257"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a:solidFill>
                    <a:srgbClr val="595959"/>
                  </a:solidFill>
                  <a:latin typeface="Times New Roman" panose="02020603050405020304" pitchFamily="18" charset="0"/>
                  <a:ea typeface="Arial"/>
                  <a:cs typeface="Times New Roman" panose="02020603050405020304" pitchFamily="18" charset="0"/>
                </a:rPr>
                <a:t>Not applicable</a:t>
              </a:r>
              <a:endParaRPr lang="en"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31" name="Shape 719"/>
            <p:cNvSpPr txBox="1"/>
            <p:nvPr/>
          </p:nvSpPr>
          <p:spPr>
            <a:xfrm>
              <a:off x="2113658" y="4283315"/>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sym typeface="Arial"/>
                </a:rPr>
                <a:t>After sale services/ Guarantee</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grpSp>
        <p:nvGrpSpPr>
          <p:cNvPr id="32" name="Shape 720"/>
          <p:cNvGrpSpPr/>
          <p:nvPr/>
        </p:nvGrpSpPr>
        <p:grpSpPr>
          <a:xfrm>
            <a:off x="8560867" y="4261751"/>
            <a:ext cx="3627958" cy="897784"/>
            <a:chOff x="2113657" y="4283314"/>
            <a:chExt cx="3647460" cy="673513"/>
          </a:xfrm>
        </p:grpSpPr>
        <p:sp>
          <p:nvSpPr>
            <p:cNvPr id="33" name="Shape 721"/>
            <p:cNvSpPr txBox="1"/>
            <p:nvPr/>
          </p:nvSpPr>
          <p:spPr>
            <a:xfrm>
              <a:off x="2113657" y="4495162"/>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pt-BR" sz="1600" kern="0" dirty="0" smtClean="0">
                  <a:solidFill>
                    <a:srgbClr val="595959"/>
                  </a:solidFill>
                  <a:latin typeface="Times New Roman" panose="02020603050405020304" pitchFamily="18" charset="0"/>
                  <a:ea typeface="Arial"/>
                  <a:cs typeface="Times New Roman" panose="02020603050405020304" pitchFamily="18" charset="0"/>
                  <a:sym typeface="Arial"/>
                </a:rPr>
                <a:t>Local (Iran) Certificates </a:t>
              </a:r>
              <a:endParaRPr lang="pt-BR"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34" name="Shape 722"/>
            <p:cNvSpPr txBox="1"/>
            <p:nvPr/>
          </p:nvSpPr>
          <p:spPr>
            <a:xfrm>
              <a:off x="2113658" y="4283314"/>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sym typeface="Arial"/>
                </a:rPr>
                <a:t>Standards and legally certificates:</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35" name="Shape 450"/>
          <p:cNvSpPr/>
          <p:nvPr/>
        </p:nvSpPr>
        <p:spPr>
          <a:xfrm>
            <a:off x="8841213" y="3657600"/>
            <a:ext cx="590697" cy="565118"/>
          </a:xfrm>
          <a:custGeom>
            <a:avLst/>
            <a:gdLst/>
            <a:ahLst/>
            <a:cxnLst/>
            <a:rect l="0" t="0" r="0" b="0"/>
            <a:pathLst>
              <a:path w="120000" h="120000" extrusionOk="0">
                <a:moveTo>
                  <a:pt x="65274" y="39473"/>
                </a:moveTo>
                <a:cubicBezTo>
                  <a:pt x="53599" y="36371"/>
                  <a:pt x="41599" y="43242"/>
                  <a:pt x="38470" y="54820"/>
                </a:cubicBezTo>
                <a:cubicBezTo>
                  <a:pt x="35342" y="66398"/>
                  <a:pt x="42270" y="78299"/>
                  <a:pt x="53945" y="81402"/>
                </a:cubicBezTo>
                <a:cubicBezTo>
                  <a:pt x="65620" y="84504"/>
                  <a:pt x="77621" y="77633"/>
                  <a:pt x="80749" y="66055"/>
                </a:cubicBezTo>
                <a:cubicBezTo>
                  <a:pt x="83877" y="54477"/>
                  <a:pt x="76949" y="42576"/>
                  <a:pt x="65274" y="39473"/>
                </a:cubicBezTo>
                <a:close/>
                <a:moveTo>
                  <a:pt x="69168" y="25060"/>
                </a:moveTo>
                <a:cubicBezTo>
                  <a:pt x="88870" y="30296"/>
                  <a:pt x="100561" y="50379"/>
                  <a:pt x="95282" y="69917"/>
                </a:cubicBezTo>
                <a:cubicBezTo>
                  <a:pt x="90003" y="89455"/>
                  <a:pt x="69753" y="101050"/>
                  <a:pt x="50051" y="95815"/>
                </a:cubicBezTo>
                <a:cubicBezTo>
                  <a:pt x="30350" y="90579"/>
                  <a:pt x="18658" y="70496"/>
                  <a:pt x="23937" y="50958"/>
                </a:cubicBezTo>
                <a:cubicBezTo>
                  <a:pt x="29216" y="31420"/>
                  <a:pt x="49467" y="19825"/>
                  <a:pt x="69168" y="25060"/>
                </a:cubicBezTo>
                <a:close/>
                <a:moveTo>
                  <a:pt x="70584" y="19819"/>
                </a:moveTo>
                <a:cubicBezTo>
                  <a:pt x="47964" y="13808"/>
                  <a:pt x="24713" y="27121"/>
                  <a:pt x="18652" y="49554"/>
                </a:cubicBezTo>
                <a:cubicBezTo>
                  <a:pt x="12591" y="71987"/>
                  <a:pt x="26015" y="95045"/>
                  <a:pt x="48635" y="101056"/>
                </a:cubicBezTo>
                <a:cubicBezTo>
                  <a:pt x="71255" y="107067"/>
                  <a:pt x="94506" y="93754"/>
                  <a:pt x="100567" y="71321"/>
                </a:cubicBezTo>
                <a:cubicBezTo>
                  <a:pt x="106628" y="48888"/>
                  <a:pt x="93204" y="25830"/>
                  <a:pt x="70584" y="19819"/>
                </a:cubicBezTo>
                <a:close/>
                <a:moveTo>
                  <a:pt x="120000" y="28418"/>
                </a:moveTo>
                <a:lnTo>
                  <a:pt x="119819" y="29085"/>
                </a:lnTo>
                <a:lnTo>
                  <a:pt x="119636" y="28804"/>
                </a:lnTo>
                <a:close/>
                <a:moveTo>
                  <a:pt x="84120" y="4683"/>
                </a:moveTo>
                <a:lnTo>
                  <a:pt x="83867" y="19572"/>
                </a:lnTo>
                <a:lnTo>
                  <a:pt x="83406" y="19449"/>
                </a:lnTo>
                <a:cubicBezTo>
                  <a:pt x="87163" y="21546"/>
                  <a:pt x="90559" y="24117"/>
                  <a:pt x="93431" y="27166"/>
                </a:cubicBezTo>
                <a:lnTo>
                  <a:pt x="106796" y="23870"/>
                </a:lnTo>
                <a:lnTo>
                  <a:pt x="115363" y="39849"/>
                </a:lnTo>
                <a:lnTo>
                  <a:pt x="105840" y="48364"/>
                </a:lnTo>
                <a:cubicBezTo>
                  <a:pt x="107034" y="52676"/>
                  <a:pt x="107596" y="57191"/>
                  <a:pt x="107394" y="61781"/>
                </a:cubicBezTo>
                <a:lnTo>
                  <a:pt x="119289" y="68330"/>
                </a:lnTo>
                <a:lnTo>
                  <a:pt x="114566" y="85810"/>
                </a:lnTo>
                <a:lnTo>
                  <a:pt x="100132" y="85570"/>
                </a:lnTo>
                <a:cubicBezTo>
                  <a:pt x="98307" y="88594"/>
                  <a:pt x="96096" y="91321"/>
                  <a:pt x="93619" y="93756"/>
                </a:cubicBezTo>
                <a:lnTo>
                  <a:pt x="98359" y="106025"/>
                </a:lnTo>
                <a:lnTo>
                  <a:pt x="83411" y="116405"/>
                </a:lnTo>
                <a:lnTo>
                  <a:pt x="72073" y="106643"/>
                </a:lnTo>
                <a:lnTo>
                  <a:pt x="73453" y="105685"/>
                </a:lnTo>
                <a:cubicBezTo>
                  <a:pt x="69110" y="107079"/>
                  <a:pt x="64517" y="107749"/>
                  <a:pt x="59835" y="107723"/>
                </a:cubicBezTo>
                <a:lnTo>
                  <a:pt x="52963" y="119999"/>
                </a:lnTo>
                <a:lnTo>
                  <a:pt x="35336" y="115316"/>
                </a:lnTo>
                <a:lnTo>
                  <a:pt x="35574" y="101277"/>
                </a:lnTo>
                <a:cubicBezTo>
                  <a:pt x="31839" y="99165"/>
                  <a:pt x="28466" y="96583"/>
                  <a:pt x="25614" y="93529"/>
                </a:cubicBezTo>
                <a:lnTo>
                  <a:pt x="25843" y="94015"/>
                </a:lnTo>
                <a:lnTo>
                  <a:pt x="11102" y="96847"/>
                </a:lnTo>
                <a:lnTo>
                  <a:pt x="3390" y="80445"/>
                </a:lnTo>
                <a:lnTo>
                  <a:pt x="13359" y="72429"/>
                </a:lnTo>
                <a:cubicBezTo>
                  <a:pt x="12295" y="68561"/>
                  <a:pt x="11739" y="64530"/>
                  <a:pt x="11738" y="60428"/>
                </a:cubicBezTo>
                <a:lnTo>
                  <a:pt x="0" y="53965"/>
                </a:lnTo>
                <a:lnTo>
                  <a:pt x="4723" y="36484"/>
                </a:lnTo>
                <a:lnTo>
                  <a:pt x="18174" y="36709"/>
                </a:lnTo>
                <a:cubicBezTo>
                  <a:pt x="19999" y="33515"/>
                  <a:pt x="22203" y="30603"/>
                  <a:pt x="24696" y="27997"/>
                </a:cubicBezTo>
                <a:lnTo>
                  <a:pt x="20190" y="14215"/>
                </a:lnTo>
                <a:lnTo>
                  <a:pt x="35666" y="4625"/>
                </a:lnTo>
                <a:lnTo>
                  <a:pt x="46473" y="14962"/>
                </a:lnTo>
                <a:lnTo>
                  <a:pt x="46365" y="15030"/>
                </a:lnTo>
                <a:cubicBezTo>
                  <a:pt x="50613" y="13704"/>
                  <a:pt x="55098" y="13091"/>
                  <a:pt x="59667" y="13141"/>
                </a:cubicBezTo>
                <a:lnTo>
                  <a:pt x="59206" y="13018"/>
                </a:lnTo>
                <a:lnTo>
                  <a:pt x="66493" y="0"/>
                </a:lnTo>
                <a:close/>
              </a:path>
            </a:pathLst>
          </a:custGeom>
          <a:solidFill>
            <a:srgbClr val="E62949"/>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Tree>
    <p:extLst>
      <p:ext uri="{BB962C8B-B14F-4D97-AF65-F5344CB8AC3E}">
        <p14:creationId xmlns:p14="http://schemas.microsoft.com/office/powerpoint/2010/main" val="64736356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04"/>
        <p:cNvGrpSpPr/>
        <p:nvPr/>
      </p:nvGrpSpPr>
      <p:grpSpPr>
        <a:xfrm>
          <a:off x="0" y="0"/>
          <a:ext cx="0" cy="0"/>
          <a:chOff x="0" y="0"/>
          <a:chExt cx="0" cy="0"/>
        </a:xfrm>
      </p:grpSpPr>
      <p:sp>
        <p:nvSpPr>
          <p:cNvPr id="707" name="Shape 707"/>
          <p:cNvSpPr txBox="1"/>
          <p:nvPr/>
        </p:nvSpPr>
        <p:spPr>
          <a:xfrm>
            <a:off x="455610" y="2847663"/>
            <a:ext cx="3733801" cy="3076964"/>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Various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Software Features</a:t>
            </a:r>
          </a:p>
          <a:p>
            <a:pPr marL="285750" indent="-285750" defTabSz="1218895">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Extended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field of view (3000 mm, 1470 mm, 1856 mm</a:t>
            </a:r>
          </a:p>
          <a:p>
            <a:pPr marL="285750" indent="-285750" defTabSz="1218895">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High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precision tracking system with 0.25 mm RMS accuracy</a:t>
            </a:r>
          </a:p>
          <a:p>
            <a:pPr marL="285750" indent="-285750" defTabSz="1218895">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Advanced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visualization engine</a:t>
            </a:r>
          </a:p>
          <a:p>
            <a:pPr marL="285750" indent="-285750" defTabSz="1218895">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Highly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maneuverable thanks to its separated trolleys</a:t>
            </a:r>
          </a:p>
          <a:p>
            <a:pPr marL="285750" indent="-285750" defTabSz="1218895">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Touch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screen surgeon monitor</a:t>
            </a:r>
          </a:p>
          <a:p>
            <a:pPr marL="285750" indent="-285750" defTabSz="1218895">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Customized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surgery tools for left or right-handed surgeon</a:t>
            </a:r>
          </a:p>
          <a:p>
            <a:pPr marL="285750" indent="-285750" defTabSz="1218895">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Specific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guided frame less biopsy</a:t>
            </a:r>
          </a:p>
          <a:p>
            <a:pPr marL="285750" indent="-285750" defTabSz="1218895">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Import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and visualize high quality Endoscope/Microscope  video</a:t>
            </a:r>
          </a:p>
        </p:txBody>
      </p:sp>
      <p:sp>
        <p:nvSpPr>
          <p:cNvPr id="708" name="Shape 708"/>
          <p:cNvSpPr txBox="1"/>
          <p:nvPr/>
        </p:nvSpPr>
        <p:spPr>
          <a:xfrm>
            <a:off x="531812" y="2057400"/>
            <a:ext cx="3352800" cy="533341"/>
          </a:xfrm>
          <a:prstGeom prst="rect">
            <a:avLst/>
          </a:prstGeom>
          <a:noFill/>
          <a:ln>
            <a:noFill/>
          </a:ln>
        </p:spPr>
        <p:txBody>
          <a:bodyPr wrap="square" lIns="121868" tIns="60917" rIns="121868" bIns="60917" anchor="t" anchorCtr="0">
            <a:noAutofit/>
          </a:bodyPr>
          <a:lstStyle/>
          <a:p>
            <a:pPr defTabSz="1218895"/>
            <a:r>
              <a:rPr lang="en-US" sz="2400" b="1" dirty="0" err="1" smtClean="0"/>
              <a:t>OpticVision</a:t>
            </a:r>
            <a:r>
              <a:rPr lang="en-US" sz="2400" b="1" baseline="30000" dirty="0" err="1" smtClean="0"/>
              <a:t>TM</a:t>
            </a:r>
            <a:r>
              <a:rPr lang="en-US" sz="2400" b="1" baseline="30000" dirty="0"/>
              <a:t> </a:t>
            </a:r>
            <a:r>
              <a:rPr lang="en-US" sz="2400" b="1" dirty="0">
                <a:solidFill>
                  <a:srgbClr val="000000"/>
                </a:solidFill>
              </a:rPr>
              <a:t>(OV4)</a:t>
            </a:r>
            <a:endParaRPr lang="en" sz="1333" b="1" kern="0" dirty="0">
              <a:solidFill>
                <a:srgbClr val="3F3F3F"/>
              </a:solidFill>
              <a:latin typeface="Arial"/>
              <a:ea typeface="Arial"/>
              <a:cs typeface="Arial"/>
              <a:sym typeface="Arial"/>
            </a:endParaRPr>
          </a:p>
        </p:txBody>
      </p:sp>
      <p:grpSp>
        <p:nvGrpSpPr>
          <p:cNvPr id="711" name="Shape 711"/>
          <p:cNvGrpSpPr/>
          <p:nvPr/>
        </p:nvGrpSpPr>
        <p:grpSpPr>
          <a:xfrm>
            <a:off x="8560868" y="756549"/>
            <a:ext cx="3400944" cy="897785"/>
            <a:chOff x="2113657" y="4283314"/>
            <a:chExt cx="3647460" cy="673514"/>
          </a:xfrm>
        </p:grpSpPr>
        <p:sp>
          <p:nvSpPr>
            <p:cNvPr id="712" name="Shape 712"/>
            <p:cNvSpPr txBox="1"/>
            <p:nvPr/>
          </p:nvSpPr>
          <p:spPr>
            <a:xfrm>
              <a:off x="2113657" y="4495163"/>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10 </a:t>
              </a: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Devices (</a:t>
              </a: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Per </a:t>
              </a: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month)</a:t>
              </a:r>
              <a:endParaRPr lang="en"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713" name="Shape 713"/>
            <p:cNvSpPr txBox="1"/>
            <p:nvPr/>
          </p:nvSpPr>
          <p:spPr>
            <a:xfrm>
              <a:off x="2113658" y="4283314"/>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rPr>
                <a:t>Production capacity</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715" name="Shape 715"/>
          <p:cNvSpPr/>
          <p:nvPr/>
        </p:nvSpPr>
        <p:spPr>
          <a:xfrm>
            <a:off x="8913812" y="1676400"/>
            <a:ext cx="445583" cy="444279"/>
          </a:xfrm>
          <a:custGeom>
            <a:avLst/>
            <a:gdLst/>
            <a:ahLst/>
            <a:cxnLst/>
            <a:rect l="0" t="0" r="0" b="0"/>
            <a:pathLst>
              <a:path w="120000" h="120000" extrusionOk="0">
                <a:moveTo>
                  <a:pt x="26666" y="100217"/>
                </a:moveTo>
                <a:cubicBezTo>
                  <a:pt x="25193" y="100217"/>
                  <a:pt x="24000" y="101415"/>
                  <a:pt x="24000" y="102892"/>
                </a:cubicBezTo>
                <a:cubicBezTo>
                  <a:pt x="24000" y="104369"/>
                  <a:pt x="25193" y="105566"/>
                  <a:pt x="26666" y="105566"/>
                </a:cubicBezTo>
                <a:lnTo>
                  <a:pt x="93333" y="105566"/>
                </a:lnTo>
                <a:cubicBezTo>
                  <a:pt x="94806" y="105566"/>
                  <a:pt x="96000" y="104369"/>
                  <a:pt x="96000" y="102892"/>
                </a:cubicBezTo>
                <a:cubicBezTo>
                  <a:pt x="96000" y="101415"/>
                  <a:pt x="94806" y="100217"/>
                  <a:pt x="93333" y="100217"/>
                </a:cubicBezTo>
                <a:close/>
                <a:moveTo>
                  <a:pt x="26666" y="87913"/>
                </a:moveTo>
                <a:cubicBezTo>
                  <a:pt x="25193" y="87913"/>
                  <a:pt x="24000" y="89111"/>
                  <a:pt x="24000" y="90588"/>
                </a:cubicBezTo>
                <a:cubicBezTo>
                  <a:pt x="24000" y="92065"/>
                  <a:pt x="25193" y="93262"/>
                  <a:pt x="26666" y="93262"/>
                </a:cubicBezTo>
                <a:lnTo>
                  <a:pt x="93333" y="93262"/>
                </a:lnTo>
                <a:cubicBezTo>
                  <a:pt x="94806" y="93262"/>
                  <a:pt x="96000" y="92065"/>
                  <a:pt x="96000" y="90588"/>
                </a:cubicBezTo>
                <a:cubicBezTo>
                  <a:pt x="96000" y="89111"/>
                  <a:pt x="94806" y="87913"/>
                  <a:pt x="93333" y="87913"/>
                </a:cubicBezTo>
                <a:close/>
                <a:moveTo>
                  <a:pt x="26666" y="75609"/>
                </a:moveTo>
                <a:cubicBezTo>
                  <a:pt x="25193" y="75609"/>
                  <a:pt x="24000" y="76806"/>
                  <a:pt x="24000" y="78284"/>
                </a:cubicBezTo>
                <a:cubicBezTo>
                  <a:pt x="24000" y="79761"/>
                  <a:pt x="25193" y="80958"/>
                  <a:pt x="26666" y="80958"/>
                </a:cubicBezTo>
                <a:lnTo>
                  <a:pt x="93333" y="80958"/>
                </a:lnTo>
                <a:cubicBezTo>
                  <a:pt x="94806" y="80958"/>
                  <a:pt x="96000" y="79761"/>
                  <a:pt x="96000" y="78284"/>
                </a:cubicBezTo>
                <a:cubicBezTo>
                  <a:pt x="96000" y="76806"/>
                  <a:pt x="94806" y="75609"/>
                  <a:pt x="93333" y="75609"/>
                </a:cubicBezTo>
                <a:close/>
                <a:moveTo>
                  <a:pt x="26666" y="63305"/>
                </a:moveTo>
                <a:cubicBezTo>
                  <a:pt x="25193" y="63305"/>
                  <a:pt x="24000" y="64502"/>
                  <a:pt x="24000" y="65979"/>
                </a:cubicBezTo>
                <a:cubicBezTo>
                  <a:pt x="24000" y="67457"/>
                  <a:pt x="25193" y="68654"/>
                  <a:pt x="26666" y="68654"/>
                </a:cubicBezTo>
                <a:lnTo>
                  <a:pt x="93333" y="68654"/>
                </a:lnTo>
                <a:cubicBezTo>
                  <a:pt x="94806" y="68654"/>
                  <a:pt x="96000" y="67457"/>
                  <a:pt x="96000" y="65979"/>
                </a:cubicBezTo>
                <a:cubicBezTo>
                  <a:pt x="96000" y="64502"/>
                  <a:pt x="94806" y="63305"/>
                  <a:pt x="93333" y="63305"/>
                </a:cubicBezTo>
                <a:close/>
                <a:moveTo>
                  <a:pt x="26666" y="51001"/>
                </a:moveTo>
                <a:cubicBezTo>
                  <a:pt x="25193" y="51001"/>
                  <a:pt x="24000" y="52198"/>
                  <a:pt x="24000" y="53675"/>
                </a:cubicBezTo>
                <a:cubicBezTo>
                  <a:pt x="24000" y="55152"/>
                  <a:pt x="25193" y="56350"/>
                  <a:pt x="26666" y="56350"/>
                </a:cubicBezTo>
                <a:lnTo>
                  <a:pt x="93333" y="56350"/>
                </a:lnTo>
                <a:cubicBezTo>
                  <a:pt x="94806" y="56350"/>
                  <a:pt x="96000" y="55152"/>
                  <a:pt x="96000" y="53675"/>
                </a:cubicBezTo>
                <a:cubicBezTo>
                  <a:pt x="96000" y="52198"/>
                  <a:pt x="94806" y="51001"/>
                  <a:pt x="93333" y="51001"/>
                </a:cubicBezTo>
                <a:close/>
                <a:moveTo>
                  <a:pt x="26666" y="38697"/>
                </a:moveTo>
                <a:cubicBezTo>
                  <a:pt x="25193" y="38697"/>
                  <a:pt x="24000" y="39894"/>
                  <a:pt x="24000" y="41371"/>
                </a:cubicBezTo>
                <a:cubicBezTo>
                  <a:pt x="24000" y="42848"/>
                  <a:pt x="25193" y="44046"/>
                  <a:pt x="26666" y="44046"/>
                </a:cubicBezTo>
                <a:lnTo>
                  <a:pt x="93333" y="44046"/>
                </a:lnTo>
                <a:cubicBezTo>
                  <a:pt x="94806" y="44046"/>
                  <a:pt x="96000" y="42848"/>
                  <a:pt x="96000" y="41371"/>
                </a:cubicBezTo>
                <a:cubicBezTo>
                  <a:pt x="96000" y="39894"/>
                  <a:pt x="94806" y="38697"/>
                  <a:pt x="93333" y="38697"/>
                </a:cubicBezTo>
                <a:close/>
                <a:moveTo>
                  <a:pt x="0" y="11366"/>
                </a:moveTo>
                <a:lnTo>
                  <a:pt x="6739" y="11366"/>
                </a:lnTo>
                <a:lnTo>
                  <a:pt x="6739" y="17459"/>
                </a:lnTo>
                <a:cubicBezTo>
                  <a:pt x="6739" y="22260"/>
                  <a:pt x="10619" y="26151"/>
                  <a:pt x="15405" y="26151"/>
                </a:cubicBezTo>
                <a:cubicBezTo>
                  <a:pt x="20192" y="26151"/>
                  <a:pt x="24072" y="22260"/>
                  <a:pt x="24072" y="17459"/>
                </a:cubicBezTo>
                <a:lnTo>
                  <a:pt x="24072" y="11366"/>
                </a:lnTo>
                <a:lnTo>
                  <a:pt x="29716" y="11366"/>
                </a:lnTo>
                <a:lnTo>
                  <a:pt x="29716" y="17459"/>
                </a:lnTo>
                <a:cubicBezTo>
                  <a:pt x="29716" y="22260"/>
                  <a:pt x="33597" y="26151"/>
                  <a:pt x="38383" y="26151"/>
                </a:cubicBezTo>
                <a:cubicBezTo>
                  <a:pt x="43170" y="26151"/>
                  <a:pt x="47050" y="22260"/>
                  <a:pt x="47050" y="17459"/>
                </a:cubicBezTo>
                <a:lnTo>
                  <a:pt x="47050" y="11366"/>
                </a:lnTo>
                <a:lnTo>
                  <a:pt x="52694" y="11366"/>
                </a:lnTo>
                <a:lnTo>
                  <a:pt x="52694" y="17459"/>
                </a:lnTo>
                <a:cubicBezTo>
                  <a:pt x="52694" y="22260"/>
                  <a:pt x="56574" y="26151"/>
                  <a:pt x="61361" y="26151"/>
                </a:cubicBezTo>
                <a:cubicBezTo>
                  <a:pt x="66147" y="26151"/>
                  <a:pt x="70028" y="22260"/>
                  <a:pt x="70028" y="17459"/>
                </a:cubicBezTo>
                <a:lnTo>
                  <a:pt x="70028" y="11366"/>
                </a:lnTo>
                <a:lnTo>
                  <a:pt x="75672" y="11366"/>
                </a:lnTo>
                <a:lnTo>
                  <a:pt x="75672" y="17459"/>
                </a:lnTo>
                <a:cubicBezTo>
                  <a:pt x="75672" y="22260"/>
                  <a:pt x="79552" y="26151"/>
                  <a:pt x="84339" y="26151"/>
                </a:cubicBezTo>
                <a:cubicBezTo>
                  <a:pt x="89125" y="26151"/>
                  <a:pt x="93005" y="22260"/>
                  <a:pt x="93005" y="17459"/>
                </a:cubicBezTo>
                <a:lnTo>
                  <a:pt x="93005" y="11366"/>
                </a:lnTo>
                <a:lnTo>
                  <a:pt x="98650" y="11366"/>
                </a:lnTo>
                <a:lnTo>
                  <a:pt x="98650" y="17459"/>
                </a:lnTo>
                <a:cubicBezTo>
                  <a:pt x="98650" y="22259"/>
                  <a:pt x="102530" y="26151"/>
                  <a:pt x="107316" y="26151"/>
                </a:cubicBezTo>
                <a:cubicBezTo>
                  <a:pt x="112103" y="26151"/>
                  <a:pt x="115983" y="22259"/>
                  <a:pt x="115983" y="17459"/>
                </a:cubicBezTo>
                <a:lnTo>
                  <a:pt x="115983" y="11366"/>
                </a:lnTo>
                <a:lnTo>
                  <a:pt x="120000" y="11366"/>
                </a:lnTo>
                <a:lnTo>
                  <a:pt x="120000" y="120000"/>
                </a:lnTo>
                <a:lnTo>
                  <a:pt x="0" y="120000"/>
                </a:lnTo>
                <a:close/>
                <a:moveTo>
                  <a:pt x="15405" y="0"/>
                </a:moveTo>
                <a:cubicBezTo>
                  <a:pt x="17983" y="0"/>
                  <a:pt x="20072" y="2095"/>
                  <a:pt x="20072" y="4680"/>
                </a:cubicBezTo>
                <a:lnTo>
                  <a:pt x="20072" y="18051"/>
                </a:lnTo>
                <a:cubicBezTo>
                  <a:pt x="20072" y="20636"/>
                  <a:pt x="17983" y="22732"/>
                  <a:pt x="15405" y="22732"/>
                </a:cubicBezTo>
                <a:cubicBezTo>
                  <a:pt x="12828" y="22732"/>
                  <a:pt x="10739" y="20636"/>
                  <a:pt x="10739" y="18051"/>
                </a:cubicBezTo>
                <a:lnTo>
                  <a:pt x="10739" y="4680"/>
                </a:lnTo>
                <a:cubicBezTo>
                  <a:pt x="10739" y="2095"/>
                  <a:pt x="12828" y="0"/>
                  <a:pt x="15405" y="0"/>
                </a:cubicBezTo>
                <a:close/>
                <a:moveTo>
                  <a:pt x="38383" y="0"/>
                </a:moveTo>
                <a:cubicBezTo>
                  <a:pt x="40960" y="0"/>
                  <a:pt x="43050" y="2095"/>
                  <a:pt x="43050" y="4680"/>
                </a:cubicBezTo>
                <a:lnTo>
                  <a:pt x="43050" y="18051"/>
                </a:lnTo>
                <a:cubicBezTo>
                  <a:pt x="43050" y="20636"/>
                  <a:pt x="40960" y="22732"/>
                  <a:pt x="38383" y="22732"/>
                </a:cubicBezTo>
                <a:cubicBezTo>
                  <a:pt x="35806" y="22732"/>
                  <a:pt x="33716" y="20636"/>
                  <a:pt x="33716" y="18051"/>
                </a:cubicBezTo>
                <a:lnTo>
                  <a:pt x="33716" y="4680"/>
                </a:lnTo>
                <a:cubicBezTo>
                  <a:pt x="33716" y="2095"/>
                  <a:pt x="35806" y="0"/>
                  <a:pt x="38383" y="0"/>
                </a:cubicBezTo>
                <a:close/>
                <a:moveTo>
                  <a:pt x="61361" y="0"/>
                </a:moveTo>
                <a:cubicBezTo>
                  <a:pt x="63938" y="0"/>
                  <a:pt x="66028" y="2095"/>
                  <a:pt x="66028" y="4680"/>
                </a:cubicBezTo>
                <a:lnTo>
                  <a:pt x="66028" y="18051"/>
                </a:lnTo>
                <a:cubicBezTo>
                  <a:pt x="66028" y="20636"/>
                  <a:pt x="63938" y="22731"/>
                  <a:pt x="61361" y="22731"/>
                </a:cubicBezTo>
                <a:cubicBezTo>
                  <a:pt x="58784" y="22731"/>
                  <a:pt x="56694" y="20636"/>
                  <a:pt x="56694" y="18051"/>
                </a:cubicBezTo>
                <a:lnTo>
                  <a:pt x="56694" y="4680"/>
                </a:lnTo>
                <a:cubicBezTo>
                  <a:pt x="56694" y="2095"/>
                  <a:pt x="58784" y="0"/>
                  <a:pt x="61361" y="0"/>
                </a:cubicBezTo>
                <a:close/>
                <a:moveTo>
                  <a:pt x="84339" y="0"/>
                </a:moveTo>
                <a:cubicBezTo>
                  <a:pt x="86916" y="0"/>
                  <a:pt x="89005" y="2095"/>
                  <a:pt x="89005" y="4680"/>
                </a:cubicBezTo>
                <a:lnTo>
                  <a:pt x="89005" y="18051"/>
                </a:lnTo>
                <a:cubicBezTo>
                  <a:pt x="89005" y="20636"/>
                  <a:pt x="86916" y="22731"/>
                  <a:pt x="84339" y="22731"/>
                </a:cubicBezTo>
                <a:cubicBezTo>
                  <a:pt x="81761" y="22731"/>
                  <a:pt x="79672" y="20636"/>
                  <a:pt x="79672" y="18051"/>
                </a:cubicBezTo>
                <a:lnTo>
                  <a:pt x="79672" y="4680"/>
                </a:lnTo>
                <a:cubicBezTo>
                  <a:pt x="79672" y="2095"/>
                  <a:pt x="81761" y="0"/>
                  <a:pt x="84339" y="0"/>
                </a:cubicBezTo>
                <a:close/>
                <a:moveTo>
                  <a:pt x="107316" y="0"/>
                </a:moveTo>
                <a:cubicBezTo>
                  <a:pt x="109894" y="0"/>
                  <a:pt x="111983" y="2095"/>
                  <a:pt x="111983" y="4680"/>
                </a:cubicBezTo>
                <a:lnTo>
                  <a:pt x="111983" y="18051"/>
                </a:lnTo>
                <a:cubicBezTo>
                  <a:pt x="111983" y="20636"/>
                  <a:pt x="109894" y="22731"/>
                  <a:pt x="107316" y="22731"/>
                </a:cubicBezTo>
                <a:cubicBezTo>
                  <a:pt x="104739" y="22731"/>
                  <a:pt x="102650" y="20636"/>
                  <a:pt x="102650" y="18051"/>
                </a:cubicBezTo>
                <a:lnTo>
                  <a:pt x="102650" y="4680"/>
                </a:lnTo>
                <a:cubicBezTo>
                  <a:pt x="102650" y="2095"/>
                  <a:pt x="104739" y="0"/>
                  <a:pt x="107316" y="0"/>
                </a:cubicBezTo>
                <a:close/>
              </a:path>
            </a:pathLst>
          </a:custGeom>
          <a:solidFill>
            <a:srgbClr val="1ED4DE"/>
          </a:solidFill>
          <a:ln>
            <a:noFill/>
          </a:ln>
        </p:spPr>
        <p:txBody>
          <a:bodyPr wrap="square" lIns="121868" tIns="60917" rIns="121868" bIns="60917" anchor="ctr" anchorCtr="0">
            <a:noAutofit/>
          </a:bodyPr>
          <a:lstStyle/>
          <a:p>
            <a:pPr algn="ctr" defTabSz="1218895"/>
            <a:endParaRPr sz="2399" kern="0">
              <a:solidFill>
                <a:srgbClr val="FFFFFF"/>
              </a:solidFill>
              <a:latin typeface="Arial"/>
              <a:ea typeface="Arial"/>
              <a:cs typeface="Arial"/>
              <a:sym typeface="Arial"/>
            </a:endParaRPr>
          </a:p>
        </p:txBody>
      </p:sp>
      <p:sp>
        <p:nvSpPr>
          <p:cNvPr id="719" name="Shape 719"/>
          <p:cNvSpPr txBox="1"/>
          <p:nvPr/>
        </p:nvSpPr>
        <p:spPr>
          <a:xfrm>
            <a:off x="8560869" y="2209800"/>
            <a:ext cx="3253607" cy="369236"/>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sym typeface="Arial"/>
              </a:rPr>
              <a:t>After sale services/ Guarantee</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nvGrpSpPr>
          <p:cNvPr id="720" name="Shape 720"/>
          <p:cNvGrpSpPr/>
          <p:nvPr/>
        </p:nvGrpSpPr>
        <p:grpSpPr>
          <a:xfrm>
            <a:off x="8560867" y="4081847"/>
            <a:ext cx="3627958" cy="897785"/>
            <a:chOff x="2113657" y="4283314"/>
            <a:chExt cx="3647460" cy="673514"/>
          </a:xfrm>
        </p:grpSpPr>
        <p:sp>
          <p:nvSpPr>
            <p:cNvPr id="721" name="Shape 721"/>
            <p:cNvSpPr txBox="1"/>
            <p:nvPr/>
          </p:nvSpPr>
          <p:spPr>
            <a:xfrm>
              <a:off x="2113657" y="4495163"/>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pt-BR" sz="1600" kern="0" dirty="0">
                  <a:solidFill>
                    <a:srgbClr val="595959"/>
                  </a:solidFill>
                  <a:latin typeface="Times New Roman" panose="02020603050405020304" pitchFamily="18" charset="0"/>
                  <a:ea typeface="Arial"/>
                  <a:cs typeface="Times New Roman" panose="02020603050405020304" pitchFamily="18" charset="0"/>
                  <a:sym typeface="Arial"/>
                </a:rPr>
                <a:t>CE is in </a:t>
              </a:r>
              <a:r>
                <a:rPr lang="pt-BR" sz="1600" kern="0" dirty="0" smtClean="0">
                  <a:solidFill>
                    <a:srgbClr val="595959"/>
                  </a:solidFill>
                  <a:latin typeface="Times New Roman" panose="02020603050405020304" pitchFamily="18" charset="0"/>
                  <a:ea typeface="Arial"/>
                  <a:cs typeface="Times New Roman" panose="02020603050405020304" pitchFamily="18" charset="0"/>
                  <a:sym typeface="Arial"/>
                </a:rPr>
                <a:t>progress</a:t>
              </a:r>
            </a:p>
            <a:p>
              <a:pPr marL="285750" indent="-285750" defTabSz="1218895">
                <a:buFont typeface="Arial" panose="020B0604020202020204" pitchFamily="34" charset="0"/>
                <a:buChar char="•"/>
              </a:pPr>
              <a:r>
                <a:rPr lang="pt-BR" sz="1600" kern="0" dirty="0" smtClean="0">
                  <a:solidFill>
                    <a:srgbClr val="595959"/>
                  </a:solidFill>
                  <a:latin typeface="Times New Roman" panose="02020603050405020304" pitchFamily="18" charset="0"/>
                  <a:ea typeface="Arial"/>
                  <a:cs typeface="Times New Roman" panose="02020603050405020304" pitchFamily="18" charset="0"/>
                  <a:sym typeface="Arial"/>
                </a:rPr>
                <a:t>Iran </a:t>
              </a:r>
              <a:r>
                <a:rPr lang="pt-BR" sz="1600" kern="0" dirty="0">
                  <a:solidFill>
                    <a:srgbClr val="595959"/>
                  </a:solidFill>
                  <a:latin typeface="Times New Roman" panose="02020603050405020304" pitchFamily="18" charset="0"/>
                  <a:ea typeface="Arial"/>
                  <a:cs typeface="Times New Roman" panose="02020603050405020304" pitchFamily="18" charset="0"/>
                  <a:sym typeface="Arial"/>
                </a:rPr>
                <a:t>ministry of health</a:t>
              </a:r>
            </a:p>
          </p:txBody>
        </p:sp>
        <p:sp>
          <p:nvSpPr>
            <p:cNvPr id="722" name="Shape 722"/>
            <p:cNvSpPr txBox="1"/>
            <p:nvPr/>
          </p:nvSpPr>
          <p:spPr>
            <a:xfrm>
              <a:off x="2113658" y="4283314"/>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sym typeface="Arial"/>
                </a:rPr>
                <a:t>Standards and legally certificates:</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30" name="Shape 451"/>
          <p:cNvSpPr/>
          <p:nvPr/>
        </p:nvSpPr>
        <p:spPr>
          <a:xfrm rot="1795255">
            <a:off x="8958484" y="197476"/>
            <a:ext cx="356158" cy="656509"/>
          </a:xfrm>
          <a:custGeom>
            <a:avLst/>
            <a:gdLst/>
            <a:ahLst/>
            <a:cxnLst/>
            <a:rect l="0" t="0" r="0" b="0"/>
            <a:pathLst>
              <a:path w="120000" h="120000" extrusionOk="0">
                <a:moveTo>
                  <a:pt x="60041" y="0"/>
                </a:moveTo>
                <a:cubicBezTo>
                  <a:pt x="68312" y="142"/>
                  <a:pt x="77049" y="3617"/>
                  <a:pt x="77802" y="9249"/>
                </a:cubicBezTo>
                <a:cubicBezTo>
                  <a:pt x="79731" y="16341"/>
                  <a:pt x="68983" y="18083"/>
                  <a:pt x="72034" y="26607"/>
                </a:cubicBezTo>
                <a:lnTo>
                  <a:pt x="120000" y="26607"/>
                </a:lnTo>
                <a:lnTo>
                  <a:pt x="120000" y="53320"/>
                </a:lnTo>
                <a:cubicBezTo>
                  <a:pt x="105180" y="54850"/>
                  <a:pt x="101982" y="49006"/>
                  <a:pt x="89415" y="50069"/>
                </a:cubicBezTo>
                <a:cubicBezTo>
                  <a:pt x="79319" y="50489"/>
                  <a:pt x="73089" y="55363"/>
                  <a:pt x="72833" y="59977"/>
                </a:cubicBezTo>
                <a:cubicBezTo>
                  <a:pt x="73004" y="64029"/>
                  <a:pt x="79442" y="70012"/>
                  <a:pt x="91464" y="70060"/>
                </a:cubicBezTo>
                <a:cubicBezTo>
                  <a:pt x="106013" y="69226"/>
                  <a:pt x="103877" y="65247"/>
                  <a:pt x="120000" y="65606"/>
                </a:cubicBezTo>
                <a:lnTo>
                  <a:pt x="120000" y="93541"/>
                </a:lnTo>
                <a:lnTo>
                  <a:pt x="70059" y="93541"/>
                </a:lnTo>
                <a:cubicBezTo>
                  <a:pt x="69329" y="102697"/>
                  <a:pt x="76533" y="101447"/>
                  <a:pt x="78036" y="109608"/>
                </a:cubicBezTo>
                <a:cubicBezTo>
                  <a:pt x="77950" y="116314"/>
                  <a:pt x="67224" y="119904"/>
                  <a:pt x="59959" y="120000"/>
                </a:cubicBezTo>
                <a:cubicBezTo>
                  <a:pt x="51687" y="119857"/>
                  <a:pt x="42950" y="116382"/>
                  <a:pt x="42197" y="110750"/>
                </a:cubicBezTo>
                <a:cubicBezTo>
                  <a:pt x="40279" y="103699"/>
                  <a:pt x="50892" y="101936"/>
                  <a:pt x="47995" y="93541"/>
                </a:cubicBezTo>
                <a:lnTo>
                  <a:pt x="0" y="93541"/>
                </a:lnTo>
                <a:lnTo>
                  <a:pt x="0" y="66075"/>
                </a:lnTo>
                <a:cubicBezTo>
                  <a:pt x="15368" y="64341"/>
                  <a:pt x="18478" y="70364"/>
                  <a:pt x="31219" y="69286"/>
                </a:cubicBezTo>
                <a:cubicBezTo>
                  <a:pt x="41315" y="68866"/>
                  <a:pt x="47545" y="63992"/>
                  <a:pt x="47801" y="59379"/>
                </a:cubicBezTo>
                <a:cubicBezTo>
                  <a:pt x="47631" y="55326"/>
                  <a:pt x="41193" y="49343"/>
                  <a:pt x="29171" y="49296"/>
                </a:cubicBezTo>
                <a:cubicBezTo>
                  <a:pt x="14433" y="50140"/>
                  <a:pt x="16816" y="54212"/>
                  <a:pt x="0" y="53739"/>
                </a:cubicBezTo>
                <a:lnTo>
                  <a:pt x="0" y="26607"/>
                </a:lnTo>
                <a:lnTo>
                  <a:pt x="49932" y="26607"/>
                </a:lnTo>
                <a:cubicBezTo>
                  <a:pt x="50748" y="17288"/>
                  <a:pt x="43474" y="18596"/>
                  <a:pt x="41963" y="10391"/>
                </a:cubicBezTo>
                <a:cubicBezTo>
                  <a:pt x="42049" y="3685"/>
                  <a:pt x="52775" y="95"/>
                  <a:pt x="60041" y="0"/>
                </a:cubicBezTo>
                <a:close/>
              </a:path>
            </a:pathLst>
          </a:custGeom>
          <a:solidFill>
            <a:srgbClr val="F4BD2D"/>
          </a:solidFill>
          <a:ln>
            <a:noFill/>
          </a:ln>
          <a:scene3d>
            <a:camera prst="orthographicFront">
              <a:rot lat="0" lon="0" rev="7200000"/>
            </a:camera>
            <a:lightRig rig="threePt" dir="t"/>
          </a:scene3d>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grpSp>
        <p:nvGrpSpPr>
          <p:cNvPr id="19" name="Shape 717"/>
          <p:cNvGrpSpPr/>
          <p:nvPr/>
        </p:nvGrpSpPr>
        <p:grpSpPr>
          <a:xfrm>
            <a:off x="8560868" y="5794895"/>
            <a:ext cx="3253608" cy="897784"/>
            <a:chOff x="2113657" y="4283315"/>
            <a:chExt cx="3647460" cy="673513"/>
          </a:xfrm>
        </p:grpSpPr>
        <p:sp>
          <p:nvSpPr>
            <p:cNvPr id="21" name="Shape 718"/>
            <p:cNvSpPr txBox="1"/>
            <p:nvPr/>
          </p:nvSpPr>
          <p:spPr>
            <a:xfrm>
              <a:off x="2113657" y="4495163"/>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130,000 $ </a:t>
              </a: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 </a:t>
              </a: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170,000</a:t>
              </a: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 </a:t>
              </a: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(Depending on The Options)</a:t>
              </a:r>
            </a:p>
            <a:p>
              <a:pPr defTabSz="1218895"/>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 </a:t>
              </a:r>
            </a:p>
          </p:txBody>
        </p:sp>
        <p:sp>
          <p:nvSpPr>
            <p:cNvPr id="22" name="Shape 719"/>
            <p:cNvSpPr txBox="1"/>
            <p:nvPr/>
          </p:nvSpPr>
          <p:spPr>
            <a:xfrm>
              <a:off x="2113658" y="4283315"/>
              <a:ext cx="3647459" cy="276999"/>
            </a:xfrm>
            <a:prstGeom prst="rect">
              <a:avLst/>
            </a:prstGeom>
            <a:noFill/>
            <a:ln>
              <a:noFill/>
            </a:ln>
          </p:spPr>
          <p:txBody>
            <a:bodyPr wrap="square" lIns="121868" tIns="60917" rIns="121868" bIns="60917" anchor="t" anchorCtr="0">
              <a:noAutofit/>
            </a:bodyPr>
            <a:lstStyle/>
            <a:p>
              <a:pPr defTabSz="1218895"/>
              <a:r>
                <a:rPr lang="en-US" b="1" kern="0" dirty="0" smtClean="0">
                  <a:solidFill>
                    <a:srgbClr val="595959"/>
                  </a:solidFill>
                  <a:latin typeface="Times New Roman" panose="02020603050405020304" pitchFamily="18" charset="0"/>
                  <a:ea typeface="Arial"/>
                  <a:cs typeface="Times New Roman" panose="02020603050405020304" pitchFamily="18" charset="0"/>
                  <a:sym typeface="Arial"/>
                </a:rPr>
                <a:t>Sales’ Price</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3318" y="552450"/>
            <a:ext cx="2254494" cy="971550"/>
          </a:xfrm>
          <a:prstGeom prst="rect">
            <a:avLst/>
          </a:prstGeom>
        </p:spPr>
      </p:pic>
      <p:sp>
        <p:nvSpPr>
          <p:cNvPr id="28" name="Shape 718"/>
          <p:cNvSpPr txBox="1"/>
          <p:nvPr/>
        </p:nvSpPr>
        <p:spPr>
          <a:xfrm>
            <a:off x="8560868" y="2509225"/>
            <a:ext cx="3477143" cy="615393"/>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a:solidFill>
                  <a:srgbClr val="595959"/>
                </a:solidFill>
                <a:latin typeface="Times New Roman" panose="02020603050405020304" pitchFamily="18" charset="0"/>
                <a:ea typeface="Arial"/>
                <a:cs typeface="Times New Roman" panose="02020603050405020304" pitchFamily="18" charset="0"/>
              </a:rPr>
              <a:t>120 months after sale services</a:t>
            </a:r>
          </a:p>
          <a:p>
            <a:pPr marL="285750" indent="-285750" defTabSz="1218895">
              <a:buFont typeface="Arial" panose="020B0604020202020204" pitchFamily="34" charset="0"/>
              <a:buChar char="•"/>
            </a:pPr>
            <a:r>
              <a:rPr lang="en-US" sz="1600" kern="0" dirty="0">
                <a:solidFill>
                  <a:srgbClr val="595959"/>
                </a:solidFill>
                <a:latin typeface="Times New Roman" panose="02020603050405020304" pitchFamily="18" charset="0"/>
                <a:ea typeface="Arial"/>
                <a:cs typeface="Times New Roman" panose="02020603050405020304" pitchFamily="18" charset="0"/>
              </a:rPr>
              <a:t>12 months Guarantee</a:t>
            </a:r>
            <a:endParaRPr lang="en"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pic>
        <p:nvPicPr>
          <p:cNvPr id="1027" name="Picture 3" descr="RWETE4REF"/>
          <p:cNvPicPr>
            <a:picLocks noChangeAspect="1" noChangeArrowheads="1"/>
          </p:cNvPicPr>
          <p:nvPr/>
        </p:nvPicPr>
        <p:blipFill rotWithShape="1">
          <a:blip r:embed="rId4">
            <a:extLst>
              <a:ext uri="{28A0092B-C50C-407E-A947-70E740481C1C}">
                <a14:useLocalDpi xmlns:a14="http://schemas.microsoft.com/office/drawing/2010/main" val="0"/>
              </a:ext>
            </a:extLst>
          </a:blip>
          <a:srcRect l="4053"/>
          <a:stretch/>
        </p:blipFill>
        <p:spPr bwMode="auto">
          <a:xfrm>
            <a:off x="3806861" y="740608"/>
            <a:ext cx="4344951" cy="58125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Shape 974"/>
          <p:cNvSpPr/>
          <p:nvPr/>
        </p:nvSpPr>
        <p:spPr>
          <a:xfrm rot="10800000">
            <a:off x="8959685" y="5262023"/>
            <a:ext cx="353751" cy="528546"/>
          </a:xfrm>
          <a:custGeom>
            <a:avLst/>
            <a:gdLst/>
            <a:ahLst/>
            <a:cxnLst/>
            <a:rect l="0" t="0" r="0" b="0"/>
            <a:pathLst>
              <a:path w="120000" h="120000" extrusionOk="0">
                <a:moveTo>
                  <a:pt x="51597" y="50921"/>
                </a:moveTo>
                <a:lnTo>
                  <a:pt x="51597" y="19698"/>
                </a:lnTo>
                <a:cubicBezTo>
                  <a:pt x="47669" y="20191"/>
                  <a:pt x="43916" y="21082"/>
                  <a:pt x="40531" y="22332"/>
                </a:cubicBezTo>
                <a:cubicBezTo>
                  <a:pt x="30598" y="26001"/>
                  <a:pt x="25457" y="32166"/>
                  <a:pt x="27169" y="38355"/>
                </a:cubicBezTo>
                <a:cubicBezTo>
                  <a:pt x="29239" y="46431"/>
                  <a:pt x="39005" y="49155"/>
                  <a:pt x="51597" y="50921"/>
                </a:cubicBezTo>
                <a:close/>
                <a:moveTo>
                  <a:pt x="67852" y="100379"/>
                </a:moveTo>
                <a:cubicBezTo>
                  <a:pt x="71963" y="99887"/>
                  <a:pt x="75901" y="98973"/>
                  <a:pt x="79437" y="97667"/>
                </a:cubicBezTo>
                <a:cubicBezTo>
                  <a:pt x="89370" y="93998"/>
                  <a:pt x="94511" y="87833"/>
                  <a:pt x="92799" y="81644"/>
                </a:cubicBezTo>
                <a:cubicBezTo>
                  <a:pt x="89506" y="73388"/>
                  <a:pt x="79840" y="69732"/>
                  <a:pt x="67852" y="67361"/>
                </a:cubicBezTo>
                <a:close/>
                <a:moveTo>
                  <a:pt x="67852" y="120000"/>
                </a:moveTo>
                <a:lnTo>
                  <a:pt x="51597" y="120000"/>
                </a:lnTo>
                <a:lnTo>
                  <a:pt x="51597" y="114256"/>
                </a:lnTo>
                <a:cubicBezTo>
                  <a:pt x="45417" y="113829"/>
                  <a:pt x="39328" y="112890"/>
                  <a:pt x="33554" y="111448"/>
                </a:cubicBezTo>
                <a:cubicBezTo>
                  <a:pt x="13606" y="106463"/>
                  <a:pt x="696" y="96271"/>
                  <a:pt x="0" y="84958"/>
                </a:cubicBezTo>
                <a:lnTo>
                  <a:pt x="26861" y="84529"/>
                </a:lnTo>
                <a:cubicBezTo>
                  <a:pt x="27245" y="90776"/>
                  <a:pt x="34374" y="96404"/>
                  <a:pt x="45389" y="99156"/>
                </a:cubicBezTo>
                <a:cubicBezTo>
                  <a:pt x="47394" y="99657"/>
                  <a:pt x="49467" y="100048"/>
                  <a:pt x="51597" y="100293"/>
                </a:cubicBezTo>
                <a:lnTo>
                  <a:pt x="51597" y="64682"/>
                </a:lnTo>
                <a:cubicBezTo>
                  <a:pt x="30368" y="61567"/>
                  <a:pt x="7690" y="58004"/>
                  <a:pt x="556" y="40045"/>
                </a:cubicBezTo>
                <a:cubicBezTo>
                  <a:pt x="-2422" y="28913"/>
                  <a:pt x="6883" y="17850"/>
                  <a:pt x="24755" y="11249"/>
                </a:cubicBezTo>
                <a:cubicBezTo>
                  <a:pt x="32832" y="8265"/>
                  <a:pt x="42066" y="6412"/>
                  <a:pt x="51597" y="5737"/>
                </a:cubicBezTo>
                <a:lnTo>
                  <a:pt x="51597" y="0"/>
                </a:lnTo>
                <a:lnTo>
                  <a:pt x="67852" y="0"/>
                </a:lnTo>
                <a:lnTo>
                  <a:pt x="67852" y="5703"/>
                </a:lnTo>
                <a:cubicBezTo>
                  <a:pt x="74209" y="6118"/>
                  <a:pt x="80479" y="7068"/>
                  <a:pt x="86414" y="8551"/>
                </a:cubicBezTo>
                <a:cubicBezTo>
                  <a:pt x="106363" y="13536"/>
                  <a:pt x="119273" y="23728"/>
                  <a:pt x="119969" y="35041"/>
                </a:cubicBezTo>
                <a:lnTo>
                  <a:pt x="93108" y="35470"/>
                </a:lnTo>
                <a:cubicBezTo>
                  <a:pt x="92723" y="29223"/>
                  <a:pt x="85594" y="23595"/>
                  <a:pt x="74579" y="20843"/>
                </a:cubicBezTo>
                <a:cubicBezTo>
                  <a:pt x="72410" y="20301"/>
                  <a:pt x="70160" y="19888"/>
                  <a:pt x="67852" y="19639"/>
                </a:cubicBezTo>
                <a:lnTo>
                  <a:pt x="67852" y="52969"/>
                </a:lnTo>
                <a:cubicBezTo>
                  <a:pt x="88284" y="55535"/>
                  <a:pt x="110482" y="59921"/>
                  <a:pt x="119411" y="79734"/>
                </a:cubicBezTo>
                <a:cubicBezTo>
                  <a:pt x="122511" y="90942"/>
                  <a:pt x="113201" y="102106"/>
                  <a:pt x="95213" y="108750"/>
                </a:cubicBezTo>
                <a:cubicBezTo>
                  <a:pt x="86990" y="111788"/>
                  <a:pt x="77568" y="113654"/>
                  <a:pt x="67852" y="114293"/>
                </a:cubicBezTo>
                <a:close/>
              </a:path>
            </a:pathLst>
          </a:custGeom>
          <a:solidFill>
            <a:schemeClr val="accent3">
              <a:lumMod val="75000"/>
            </a:schemeClr>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dk1"/>
              </a:solidFill>
              <a:latin typeface="Arial"/>
              <a:ea typeface="Arial"/>
              <a:cs typeface="Arial"/>
              <a:sym typeface="Arial"/>
            </a:endParaRPr>
          </a:p>
        </p:txBody>
      </p:sp>
      <p:sp>
        <p:nvSpPr>
          <p:cNvPr id="24" name="Shape 450"/>
          <p:cNvSpPr/>
          <p:nvPr/>
        </p:nvSpPr>
        <p:spPr>
          <a:xfrm>
            <a:off x="8841213" y="3505200"/>
            <a:ext cx="590697" cy="565118"/>
          </a:xfrm>
          <a:custGeom>
            <a:avLst/>
            <a:gdLst/>
            <a:ahLst/>
            <a:cxnLst/>
            <a:rect l="0" t="0" r="0" b="0"/>
            <a:pathLst>
              <a:path w="120000" h="120000" extrusionOk="0">
                <a:moveTo>
                  <a:pt x="65274" y="39473"/>
                </a:moveTo>
                <a:cubicBezTo>
                  <a:pt x="53599" y="36371"/>
                  <a:pt x="41599" y="43242"/>
                  <a:pt x="38470" y="54820"/>
                </a:cubicBezTo>
                <a:cubicBezTo>
                  <a:pt x="35342" y="66398"/>
                  <a:pt x="42270" y="78299"/>
                  <a:pt x="53945" y="81402"/>
                </a:cubicBezTo>
                <a:cubicBezTo>
                  <a:pt x="65620" y="84504"/>
                  <a:pt x="77621" y="77633"/>
                  <a:pt x="80749" y="66055"/>
                </a:cubicBezTo>
                <a:cubicBezTo>
                  <a:pt x="83877" y="54477"/>
                  <a:pt x="76949" y="42576"/>
                  <a:pt x="65274" y="39473"/>
                </a:cubicBezTo>
                <a:close/>
                <a:moveTo>
                  <a:pt x="69168" y="25060"/>
                </a:moveTo>
                <a:cubicBezTo>
                  <a:pt x="88870" y="30296"/>
                  <a:pt x="100561" y="50379"/>
                  <a:pt x="95282" y="69917"/>
                </a:cubicBezTo>
                <a:cubicBezTo>
                  <a:pt x="90003" y="89455"/>
                  <a:pt x="69753" y="101050"/>
                  <a:pt x="50051" y="95815"/>
                </a:cubicBezTo>
                <a:cubicBezTo>
                  <a:pt x="30350" y="90579"/>
                  <a:pt x="18658" y="70496"/>
                  <a:pt x="23937" y="50958"/>
                </a:cubicBezTo>
                <a:cubicBezTo>
                  <a:pt x="29216" y="31420"/>
                  <a:pt x="49467" y="19825"/>
                  <a:pt x="69168" y="25060"/>
                </a:cubicBezTo>
                <a:close/>
                <a:moveTo>
                  <a:pt x="70584" y="19819"/>
                </a:moveTo>
                <a:cubicBezTo>
                  <a:pt x="47964" y="13808"/>
                  <a:pt x="24713" y="27121"/>
                  <a:pt x="18652" y="49554"/>
                </a:cubicBezTo>
                <a:cubicBezTo>
                  <a:pt x="12591" y="71987"/>
                  <a:pt x="26015" y="95045"/>
                  <a:pt x="48635" y="101056"/>
                </a:cubicBezTo>
                <a:cubicBezTo>
                  <a:pt x="71255" y="107067"/>
                  <a:pt x="94506" y="93754"/>
                  <a:pt x="100567" y="71321"/>
                </a:cubicBezTo>
                <a:cubicBezTo>
                  <a:pt x="106628" y="48888"/>
                  <a:pt x="93204" y="25830"/>
                  <a:pt x="70584" y="19819"/>
                </a:cubicBezTo>
                <a:close/>
                <a:moveTo>
                  <a:pt x="120000" y="28418"/>
                </a:moveTo>
                <a:lnTo>
                  <a:pt x="119819" y="29085"/>
                </a:lnTo>
                <a:lnTo>
                  <a:pt x="119636" y="28804"/>
                </a:lnTo>
                <a:close/>
                <a:moveTo>
                  <a:pt x="84120" y="4683"/>
                </a:moveTo>
                <a:lnTo>
                  <a:pt x="83867" y="19572"/>
                </a:lnTo>
                <a:lnTo>
                  <a:pt x="83406" y="19449"/>
                </a:lnTo>
                <a:cubicBezTo>
                  <a:pt x="87163" y="21546"/>
                  <a:pt x="90559" y="24117"/>
                  <a:pt x="93431" y="27166"/>
                </a:cubicBezTo>
                <a:lnTo>
                  <a:pt x="106796" y="23870"/>
                </a:lnTo>
                <a:lnTo>
                  <a:pt x="115363" y="39849"/>
                </a:lnTo>
                <a:lnTo>
                  <a:pt x="105840" y="48364"/>
                </a:lnTo>
                <a:cubicBezTo>
                  <a:pt x="107034" y="52676"/>
                  <a:pt x="107596" y="57191"/>
                  <a:pt x="107394" y="61781"/>
                </a:cubicBezTo>
                <a:lnTo>
                  <a:pt x="119289" y="68330"/>
                </a:lnTo>
                <a:lnTo>
                  <a:pt x="114566" y="85810"/>
                </a:lnTo>
                <a:lnTo>
                  <a:pt x="100132" y="85570"/>
                </a:lnTo>
                <a:cubicBezTo>
                  <a:pt x="98307" y="88594"/>
                  <a:pt x="96096" y="91321"/>
                  <a:pt x="93619" y="93756"/>
                </a:cubicBezTo>
                <a:lnTo>
                  <a:pt x="98359" y="106025"/>
                </a:lnTo>
                <a:lnTo>
                  <a:pt x="83411" y="116405"/>
                </a:lnTo>
                <a:lnTo>
                  <a:pt x="72073" y="106643"/>
                </a:lnTo>
                <a:lnTo>
                  <a:pt x="73453" y="105685"/>
                </a:lnTo>
                <a:cubicBezTo>
                  <a:pt x="69110" y="107079"/>
                  <a:pt x="64517" y="107749"/>
                  <a:pt x="59835" y="107723"/>
                </a:cubicBezTo>
                <a:lnTo>
                  <a:pt x="52963" y="119999"/>
                </a:lnTo>
                <a:lnTo>
                  <a:pt x="35336" y="115316"/>
                </a:lnTo>
                <a:lnTo>
                  <a:pt x="35574" y="101277"/>
                </a:lnTo>
                <a:cubicBezTo>
                  <a:pt x="31839" y="99165"/>
                  <a:pt x="28466" y="96583"/>
                  <a:pt x="25614" y="93529"/>
                </a:cubicBezTo>
                <a:lnTo>
                  <a:pt x="25843" y="94015"/>
                </a:lnTo>
                <a:lnTo>
                  <a:pt x="11102" y="96847"/>
                </a:lnTo>
                <a:lnTo>
                  <a:pt x="3390" y="80445"/>
                </a:lnTo>
                <a:lnTo>
                  <a:pt x="13359" y="72429"/>
                </a:lnTo>
                <a:cubicBezTo>
                  <a:pt x="12295" y="68561"/>
                  <a:pt x="11739" y="64530"/>
                  <a:pt x="11738" y="60428"/>
                </a:cubicBezTo>
                <a:lnTo>
                  <a:pt x="0" y="53965"/>
                </a:lnTo>
                <a:lnTo>
                  <a:pt x="4723" y="36484"/>
                </a:lnTo>
                <a:lnTo>
                  <a:pt x="18174" y="36709"/>
                </a:lnTo>
                <a:cubicBezTo>
                  <a:pt x="19999" y="33515"/>
                  <a:pt x="22203" y="30603"/>
                  <a:pt x="24696" y="27997"/>
                </a:cubicBezTo>
                <a:lnTo>
                  <a:pt x="20190" y="14215"/>
                </a:lnTo>
                <a:lnTo>
                  <a:pt x="35666" y="4625"/>
                </a:lnTo>
                <a:lnTo>
                  <a:pt x="46473" y="14962"/>
                </a:lnTo>
                <a:lnTo>
                  <a:pt x="46365" y="15030"/>
                </a:lnTo>
                <a:cubicBezTo>
                  <a:pt x="50613" y="13704"/>
                  <a:pt x="55098" y="13091"/>
                  <a:pt x="59667" y="13141"/>
                </a:cubicBezTo>
                <a:lnTo>
                  <a:pt x="59206" y="13018"/>
                </a:lnTo>
                <a:lnTo>
                  <a:pt x="66493" y="0"/>
                </a:lnTo>
                <a:close/>
              </a:path>
            </a:pathLst>
          </a:custGeom>
          <a:solidFill>
            <a:srgbClr val="E62949"/>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Tree>
    <p:extLst>
      <p:ext uri="{BB962C8B-B14F-4D97-AF65-F5344CB8AC3E}">
        <p14:creationId xmlns:p14="http://schemas.microsoft.com/office/powerpoint/2010/main" val="1307985200"/>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704"/>
        <p:cNvGrpSpPr/>
        <p:nvPr/>
      </p:nvGrpSpPr>
      <p:grpSpPr>
        <a:xfrm>
          <a:off x="0" y="0"/>
          <a:ext cx="0" cy="0"/>
          <a:chOff x="0" y="0"/>
          <a:chExt cx="0" cy="0"/>
        </a:xfrm>
      </p:grpSpPr>
      <p:pic>
        <p:nvPicPr>
          <p:cNvPr id="25" name="Picture 24"/>
          <p:cNvPicPr/>
          <p:nvPr/>
        </p:nvPicPr>
        <p:blipFill>
          <a:blip r:embed="rId3">
            <a:extLst>
              <a:ext uri="{28A0092B-C50C-407E-A947-70E740481C1C}">
                <a14:useLocalDpi xmlns:a14="http://schemas.microsoft.com/office/drawing/2010/main" val="0"/>
              </a:ext>
            </a:extLst>
          </a:blip>
          <a:stretch>
            <a:fillRect/>
          </a:stretch>
        </p:blipFill>
        <p:spPr>
          <a:xfrm>
            <a:off x="5279187" y="1730533"/>
            <a:ext cx="2186825" cy="4773421"/>
          </a:xfrm>
          <a:prstGeom prst="rect">
            <a:avLst/>
          </a:prstGeom>
        </p:spPr>
      </p:pic>
      <p:sp>
        <p:nvSpPr>
          <p:cNvPr id="707" name="Shape 707"/>
          <p:cNvSpPr txBox="1"/>
          <p:nvPr/>
        </p:nvSpPr>
        <p:spPr>
          <a:xfrm>
            <a:off x="455612" y="3095236"/>
            <a:ext cx="4038600" cy="3076964"/>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kern="0" dirty="0" smtClean="0">
                <a:solidFill>
                  <a:srgbClr val="3F3F3F"/>
                </a:solidFill>
                <a:latin typeface="Times New Roman" panose="02020603050405020304" pitchFamily="18" charset="0"/>
                <a:ea typeface="Arial"/>
                <a:cs typeface="Times New Roman" panose="02020603050405020304" pitchFamily="18" charset="0"/>
                <a:sym typeface="Arial"/>
              </a:rPr>
              <a:t>SPF 50</a:t>
            </a:r>
          </a:p>
          <a:p>
            <a:pPr marL="285750" indent="-285750" defTabSz="1218895">
              <a:buFont typeface="Arial" panose="020B0604020202020204" pitchFamily="34" charset="0"/>
              <a:buChar char="•"/>
            </a:pPr>
            <a:r>
              <a:rPr lang="en-US" kern="0" dirty="0">
                <a:solidFill>
                  <a:srgbClr val="3F3F3F"/>
                </a:solidFill>
                <a:latin typeface="Times New Roman" panose="02020603050405020304" pitchFamily="18" charset="0"/>
                <a:ea typeface="Arial"/>
                <a:cs typeface="Times New Roman" panose="02020603050405020304" pitchFamily="18" charset="0"/>
                <a:sym typeface="Arial"/>
              </a:rPr>
              <a:t>Non </a:t>
            </a:r>
            <a:r>
              <a:rPr lang="en-US" kern="0" dirty="0" err="1">
                <a:solidFill>
                  <a:srgbClr val="3F3F3F"/>
                </a:solidFill>
                <a:latin typeface="Times New Roman" panose="02020603050405020304" pitchFamily="18" charset="0"/>
                <a:ea typeface="Arial"/>
                <a:cs typeface="Times New Roman" panose="02020603050405020304" pitchFamily="18" charset="0"/>
                <a:sym typeface="Arial"/>
              </a:rPr>
              <a:t>comedogenic</a:t>
            </a:r>
            <a:endParaRPr lang="en-US" kern="0" dirty="0">
              <a:solidFill>
                <a:srgbClr val="3F3F3F"/>
              </a:solidFill>
              <a:latin typeface="Times New Roman" panose="02020603050405020304" pitchFamily="18" charset="0"/>
              <a:ea typeface="Arial"/>
              <a:cs typeface="Times New Roman" panose="02020603050405020304" pitchFamily="18" charset="0"/>
              <a:sym typeface="Arial"/>
            </a:endParaRPr>
          </a:p>
          <a:p>
            <a:pPr marL="285750" indent="-285750" defTabSz="1218895">
              <a:buFont typeface="Arial" panose="020B0604020202020204" pitchFamily="34" charset="0"/>
              <a:buChar char="•"/>
            </a:pPr>
            <a:r>
              <a:rPr lang="en-US" kern="0" dirty="0" smtClean="0">
                <a:solidFill>
                  <a:srgbClr val="3F3F3F"/>
                </a:solidFill>
                <a:latin typeface="Times New Roman" panose="02020603050405020304" pitchFamily="18" charset="0"/>
                <a:ea typeface="Arial"/>
                <a:cs typeface="Times New Roman" panose="02020603050405020304" pitchFamily="18" charset="0"/>
                <a:sym typeface="Arial"/>
              </a:rPr>
              <a:t>Ultra-light </a:t>
            </a:r>
            <a:r>
              <a:rPr lang="en-US" kern="0" dirty="0">
                <a:solidFill>
                  <a:srgbClr val="3F3F3F"/>
                </a:solidFill>
                <a:latin typeface="Times New Roman" panose="02020603050405020304" pitchFamily="18" charset="0"/>
                <a:ea typeface="Arial"/>
                <a:cs typeface="Times New Roman" panose="02020603050405020304" pitchFamily="18" charset="0"/>
                <a:sym typeface="Arial"/>
              </a:rPr>
              <a:t>non-greasy formula</a:t>
            </a:r>
          </a:p>
          <a:p>
            <a:pPr marL="285750" indent="-285750" defTabSz="1218895">
              <a:buFont typeface="Arial" panose="020B0604020202020204" pitchFamily="34" charset="0"/>
              <a:buChar char="•"/>
            </a:pPr>
            <a:r>
              <a:rPr lang="en-US" kern="0" dirty="0" smtClean="0">
                <a:solidFill>
                  <a:srgbClr val="3F3F3F"/>
                </a:solidFill>
                <a:latin typeface="Times New Roman" panose="02020603050405020304" pitchFamily="18" charset="0"/>
                <a:ea typeface="Arial"/>
                <a:cs typeface="Times New Roman" panose="02020603050405020304" pitchFamily="18" charset="0"/>
                <a:sym typeface="Arial"/>
              </a:rPr>
              <a:t>Moisturizes </a:t>
            </a:r>
            <a:r>
              <a:rPr lang="en-US" kern="0" dirty="0">
                <a:solidFill>
                  <a:srgbClr val="3F3F3F"/>
                </a:solidFill>
                <a:latin typeface="Times New Roman" panose="02020603050405020304" pitchFamily="18" charset="0"/>
                <a:ea typeface="Arial"/>
                <a:cs typeface="Times New Roman" panose="02020603050405020304" pitchFamily="18" charset="0"/>
                <a:sym typeface="Arial"/>
              </a:rPr>
              <a:t>and protects against sun exposure and extreme weather conditions </a:t>
            </a:r>
          </a:p>
          <a:p>
            <a:pPr marL="285750" indent="-285750" defTabSz="1218895">
              <a:buFont typeface="Arial" panose="020B0604020202020204" pitchFamily="34" charset="0"/>
              <a:buChar char="•"/>
            </a:pPr>
            <a:r>
              <a:rPr lang="en-US" kern="0" dirty="0" smtClean="0">
                <a:solidFill>
                  <a:srgbClr val="3F3F3F"/>
                </a:solidFill>
                <a:latin typeface="Times New Roman" panose="02020603050405020304" pitchFamily="18" charset="0"/>
                <a:ea typeface="Arial"/>
                <a:cs typeface="Times New Roman" panose="02020603050405020304" pitchFamily="18" charset="0"/>
                <a:sym typeface="Arial"/>
              </a:rPr>
              <a:t>Helps </a:t>
            </a:r>
            <a:r>
              <a:rPr lang="en-US" kern="0" dirty="0">
                <a:solidFill>
                  <a:srgbClr val="3F3F3F"/>
                </a:solidFill>
                <a:latin typeface="Times New Roman" panose="02020603050405020304" pitchFamily="18" charset="0"/>
                <a:ea typeface="Arial"/>
                <a:cs typeface="Times New Roman" panose="02020603050405020304" pitchFamily="18" charset="0"/>
                <a:sym typeface="Arial"/>
              </a:rPr>
              <a:t>strengthen skin and prevent premature ageing </a:t>
            </a:r>
          </a:p>
          <a:p>
            <a:pPr marL="285750" indent="-285750" defTabSz="1218895">
              <a:buFont typeface="Arial" panose="020B0604020202020204" pitchFamily="34" charset="0"/>
              <a:buChar char="•"/>
            </a:pPr>
            <a:r>
              <a:rPr lang="en-US" kern="0" dirty="0" smtClean="0">
                <a:solidFill>
                  <a:srgbClr val="3F3F3F"/>
                </a:solidFill>
                <a:latin typeface="Times New Roman" panose="02020603050405020304" pitchFamily="18" charset="0"/>
                <a:ea typeface="Arial"/>
                <a:cs typeface="Times New Roman" panose="02020603050405020304" pitchFamily="18" charset="0"/>
                <a:sym typeface="Arial"/>
              </a:rPr>
              <a:t>Provides </a:t>
            </a:r>
            <a:r>
              <a:rPr lang="en-US" kern="0" dirty="0">
                <a:solidFill>
                  <a:srgbClr val="3F3F3F"/>
                </a:solidFill>
                <a:latin typeface="Times New Roman" panose="02020603050405020304" pitchFamily="18" charset="0"/>
                <a:ea typeface="Arial"/>
                <a:cs typeface="Times New Roman" panose="02020603050405020304" pitchFamily="18" charset="0"/>
                <a:sym typeface="Arial"/>
              </a:rPr>
              <a:t>broad spectrum protection (UVA/UVB)</a:t>
            </a:r>
          </a:p>
          <a:p>
            <a:pPr defTabSz="1218895"/>
            <a:endParaRPr lang="en-US" sz="1550" kern="0" dirty="0">
              <a:solidFill>
                <a:srgbClr val="3F3F3F"/>
              </a:solidFill>
              <a:ea typeface="Arial"/>
              <a:cs typeface="Arial"/>
              <a:sym typeface="Arial"/>
            </a:endParaRPr>
          </a:p>
        </p:txBody>
      </p:sp>
      <p:sp>
        <p:nvSpPr>
          <p:cNvPr id="708" name="Shape 708"/>
          <p:cNvSpPr txBox="1"/>
          <p:nvPr/>
        </p:nvSpPr>
        <p:spPr>
          <a:xfrm>
            <a:off x="531812" y="2362259"/>
            <a:ext cx="4038600" cy="533341"/>
          </a:xfrm>
          <a:prstGeom prst="rect">
            <a:avLst/>
          </a:prstGeom>
          <a:noFill/>
          <a:ln>
            <a:noFill/>
          </a:ln>
        </p:spPr>
        <p:txBody>
          <a:bodyPr wrap="square" lIns="121868" tIns="60917" rIns="121868" bIns="60917" anchor="t" anchorCtr="0">
            <a:noAutofit/>
          </a:bodyPr>
          <a:lstStyle/>
          <a:p>
            <a:pPr defTabSz="1218895"/>
            <a:r>
              <a:rPr lang="en-US" sz="2400" b="1" kern="0" dirty="0">
                <a:solidFill>
                  <a:srgbClr val="3F3F3F"/>
                </a:solidFill>
                <a:ea typeface="Arial"/>
                <a:cs typeface="Arial"/>
              </a:rPr>
              <a:t>Active Sunscreen Cream</a:t>
            </a:r>
            <a:endParaRPr lang="en" sz="2400" b="1" kern="0" dirty="0">
              <a:solidFill>
                <a:srgbClr val="3F3F3F"/>
              </a:solidFill>
              <a:ea typeface="Arial"/>
              <a:cs typeface="Arial"/>
              <a:sym typeface="Arial"/>
            </a:endParaRPr>
          </a:p>
        </p:txBody>
      </p:sp>
      <p:grpSp>
        <p:nvGrpSpPr>
          <p:cNvPr id="711" name="Shape 711"/>
          <p:cNvGrpSpPr/>
          <p:nvPr/>
        </p:nvGrpSpPr>
        <p:grpSpPr>
          <a:xfrm>
            <a:off x="8560868" y="832749"/>
            <a:ext cx="3400944" cy="897785"/>
            <a:chOff x="2113657" y="4283314"/>
            <a:chExt cx="3647460" cy="673514"/>
          </a:xfrm>
        </p:grpSpPr>
        <p:sp>
          <p:nvSpPr>
            <p:cNvPr id="712" name="Shape 712"/>
            <p:cNvSpPr txBox="1"/>
            <p:nvPr/>
          </p:nvSpPr>
          <p:spPr>
            <a:xfrm>
              <a:off x="2113657" y="4495163"/>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60000 Packages (</a:t>
              </a: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Per </a:t>
              </a: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Month)</a:t>
              </a:r>
              <a:endParaRPr lang="en"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713" name="Shape 713"/>
            <p:cNvSpPr txBox="1"/>
            <p:nvPr/>
          </p:nvSpPr>
          <p:spPr>
            <a:xfrm>
              <a:off x="2113658" y="4283314"/>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rPr>
                <a:t>Production capacity</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30" name="Shape 451"/>
          <p:cNvSpPr/>
          <p:nvPr/>
        </p:nvSpPr>
        <p:spPr>
          <a:xfrm rot="1795255">
            <a:off x="8958484" y="273676"/>
            <a:ext cx="356158" cy="656509"/>
          </a:xfrm>
          <a:custGeom>
            <a:avLst/>
            <a:gdLst/>
            <a:ahLst/>
            <a:cxnLst/>
            <a:rect l="0" t="0" r="0" b="0"/>
            <a:pathLst>
              <a:path w="120000" h="120000" extrusionOk="0">
                <a:moveTo>
                  <a:pt x="60041" y="0"/>
                </a:moveTo>
                <a:cubicBezTo>
                  <a:pt x="68312" y="142"/>
                  <a:pt x="77049" y="3617"/>
                  <a:pt x="77802" y="9249"/>
                </a:cubicBezTo>
                <a:cubicBezTo>
                  <a:pt x="79731" y="16341"/>
                  <a:pt x="68983" y="18083"/>
                  <a:pt x="72034" y="26607"/>
                </a:cubicBezTo>
                <a:lnTo>
                  <a:pt x="120000" y="26607"/>
                </a:lnTo>
                <a:lnTo>
                  <a:pt x="120000" y="53320"/>
                </a:lnTo>
                <a:cubicBezTo>
                  <a:pt x="105180" y="54850"/>
                  <a:pt x="101982" y="49006"/>
                  <a:pt x="89415" y="50069"/>
                </a:cubicBezTo>
                <a:cubicBezTo>
                  <a:pt x="79319" y="50489"/>
                  <a:pt x="73089" y="55363"/>
                  <a:pt x="72833" y="59977"/>
                </a:cubicBezTo>
                <a:cubicBezTo>
                  <a:pt x="73004" y="64029"/>
                  <a:pt x="79442" y="70012"/>
                  <a:pt x="91464" y="70060"/>
                </a:cubicBezTo>
                <a:cubicBezTo>
                  <a:pt x="106013" y="69226"/>
                  <a:pt x="103877" y="65247"/>
                  <a:pt x="120000" y="65606"/>
                </a:cubicBezTo>
                <a:lnTo>
                  <a:pt x="120000" y="93541"/>
                </a:lnTo>
                <a:lnTo>
                  <a:pt x="70059" y="93541"/>
                </a:lnTo>
                <a:cubicBezTo>
                  <a:pt x="69329" y="102697"/>
                  <a:pt x="76533" y="101447"/>
                  <a:pt x="78036" y="109608"/>
                </a:cubicBezTo>
                <a:cubicBezTo>
                  <a:pt x="77950" y="116314"/>
                  <a:pt x="67224" y="119904"/>
                  <a:pt x="59959" y="120000"/>
                </a:cubicBezTo>
                <a:cubicBezTo>
                  <a:pt x="51687" y="119857"/>
                  <a:pt x="42950" y="116382"/>
                  <a:pt x="42197" y="110750"/>
                </a:cubicBezTo>
                <a:cubicBezTo>
                  <a:pt x="40279" y="103699"/>
                  <a:pt x="50892" y="101936"/>
                  <a:pt x="47995" y="93541"/>
                </a:cubicBezTo>
                <a:lnTo>
                  <a:pt x="0" y="93541"/>
                </a:lnTo>
                <a:lnTo>
                  <a:pt x="0" y="66075"/>
                </a:lnTo>
                <a:cubicBezTo>
                  <a:pt x="15368" y="64341"/>
                  <a:pt x="18478" y="70364"/>
                  <a:pt x="31219" y="69286"/>
                </a:cubicBezTo>
                <a:cubicBezTo>
                  <a:pt x="41315" y="68866"/>
                  <a:pt x="47545" y="63992"/>
                  <a:pt x="47801" y="59379"/>
                </a:cubicBezTo>
                <a:cubicBezTo>
                  <a:pt x="47631" y="55326"/>
                  <a:pt x="41193" y="49343"/>
                  <a:pt x="29171" y="49296"/>
                </a:cubicBezTo>
                <a:cubicBezTo>
                  <a:pt x="14433" y="50140"/>
                  <a:pt x="16816" y="54212"/>
                  <a:pt x="0" y="53739"/>
                </a:cubicBezTo>
                <a:lnTo>
                  <a:pt x="0" y="26607"/>
                </a:lnTo>
                <a:lnTo>
                  <a:pt x="49932" y="26607"/>
                </a:lnTo>
                <a:cubicBezTo>
                  <a:pt x="50748" y="17288"/>
                  <a:pt x="43474" y="18596"/>
                  <a:pt x="41963" y="10391"/>
                </a:cubicBezTo>
                <a:cubicBezTo>
                  <a:pt x="42049" y="3685"/>
                  <a:pt x="52775" y="95"/>
                  <a:pt x="60041" y="0"/>
                </a:cubicBezTo>
                <a:close/>
              </a:path>
            </a:pathLst>
          </a:custGeom>
          <a:solidFill>
            <a:srgbClr val="F4BD2D"/>
          </a:solidFill>
          <a:ln>
            <a:noFill/>
          </a:ln>
          <a:scene3d>
            <a:camera prst="orthographicFront">
              <a:rot lat="0" lon="0" rev="7200000"/>
            </a:camera>
            <a:lightRig rig="threePt" dir="t"/>
          </a:scene3d>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grpSp>
        <p:nvGrpSpPr>
          <p:cNvPr id="19" name="Shape 717"/>
          <p:cNvGrpSpPr/>
          <p:nvPr/>
        </p:nvGrpSpPr>
        <p:grpSpPr>
          <a:xfrm>
            <a:off x="8560868" y="6013117"/>
            <a:ext cx="3253608" cy="897784"/>
            <a:chOff x="2113657" y="4283315"/>
            <a:chExt cx="3647460" cy="673513"/>
          </a:xfrm>
        </p:grpSpPr>
        <p:sp>
          <p:nvSpPr>
            <p:cNvPr id="21" name="Shape 718"/>
            <p:cNvSpPr txBox="1"/>
            <p:nvPr/>
          </p:nvSpPr>
          <p:spPr>
            <a:xfrm>
              <a:off x="2113657" y="4495163"/>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 </a:t>
              </a: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5.5 </a:t>
              </a: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USD</a:t>
              </a:r>
              <a:endPar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22" name="Shape 719"/>
            <p:cNvSpPr txBox="1"/>
            <p:nvPr/>
          </p:nvSpPr>
          <p:spPr>
            <a:xfrm>
              <a:off x="2113658" y="4283315"/>
              <a:ext cx="3647459" cy="276999"/>
            </a:xfrm>
            <a:prstGeom prst="rect">
              <a:avLst/>
            </a:prstGeom>
            <a:noFill/>
            <a:ln>
              <a:noFill/>
            </a:ln>
          </p:spPr>
          <p:txBody>
            <a:bodyPr wrap="square" lIns="121868" tIns="60917" rIns="121868" bIns="60917" anchor="t" anchorCtr="0">
              <a:noAutofit/>
            </a:bodyPr>
            <a:lstStyle/>
            <a:p>
              <a:pPr defTabSz="1218895"/>
              <a:r>
                <a:rPr lang="en-US" b="1" kern="0" dirty="0" smtClean="0">
                  <a:solidFill>
                    <a:srgbClr val="595959"/>
                  </a:solidFill>
                  <a:latin typeface="Times New Roman" panose="02020603050405020304" pitchFamily="18" charset="0"/>
                  <a:ea typeface="Arial"/>
                  <a:cs typeface="Times New Roman" panose="02020603050405020304" pitchFamily="18" charset="0"/>
                  <a:sym typeface="Arial"/>
                </a:rPr>
                <a:t>Sales’ Price</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24" name="Shape 974"/>
          <p:cNvSpPr/>
          <p:nvPr/>
        </p:nvSpPr>
        <p:spPr>
          <a:xfrm rot="10800000">
            <a:off x="8959685" y="5491253"/>
            <a:ext cx="353751" cy="528546"/>
          </a:xfrm>
          <a:custGeom>
            <a:avLst/>
            <a:gdLst/>
            <a:ahLst/>
            <a:cxnLst/>
            <a:rect l="0" t="0" r="0" b="0"/>
            <a:pathLst>
              <a:path w="120000" h="120000" extrusionOk="0">
                <a:moveTo>
                  <a:pt x="51597" y="50921"/>
                </a:moveTo>
                <a:lnTo>
                  <a:pt x="51597" y="19698"/>
                </a:lnTo>
                <a:cubicBezTo>
                  <a:pt x="47669" y="20191"/>
                  <a:pt x="43916" y="21082"/>
                  <a:pt x="40531" y="22332"/>
                </a:cubicBezTo>
                <a:cubicBezTo>
                  <a:pt x="30598" y="26001"/>
                  <a:pt x="25457" y="32166"/>
                  <a:pt x="27169" y="38355"/>
                </a:cubicBezTo>
                <a:cubicBezTo>
                  <a:pt x="29239" y="46431"/>
                  <a:pt x="39005" y="49155"/>
                  <a:pt x="51597" y="50921"/>
                </a:cubicBezTo>
                <a:close/>
                <a:moveTo>
                  <a:pt x="67852" y="100379"/>
                </a:moveTo>
                <a:cubicBezTo>
                  <a:pt x="71963" y="99887"/>
                  <a:pt x="75901" y="98973"/>
                  <a:pt x="79437" y="97667"/>
                </a:cubicBezTo>
                <a:cubicBezTo>
                  <a:pt x="89370" y="93998"/>
                  <a:pt x="94511" y="87833"/>
                  <a:pt x="92799" y="81644"/>
                </a:cubicBezTo>
                <a:cubicBezTo>
                  <a:pt x="89506" y="73388"/>
                  <a:pt x="79840" y="69732"/>
                  <a:pt x="67852" y="67361"/>
                </a:cubicBezTo>
                <a:close/>
                <a:moveTo>
                  <a:pt x="67852" y="120000"/>
                </a:moveTo>
                <a:lnTo>
                  <a:pt x="51597" y="120000"/>
                </a:lnTo>
                <a:lnTo>
                  <a:pt x="51597" y="114256"/>
                </a:lnTo>
                <a:cubicBezTo>
                  <a:pt x="45417" y="113829"/>
                  <a:pt x="39328" y="112890"/>
                  <a:pt x="33554" y="111448"/>
                </a:cubicBezTo>
                <a:cubicBezTo>
                  <a:pt x="13606" y="106463"/>
                  <a:pt x="696" y="96271"/>
                  <a:pt x="0" y="84958"/>
                </a:cubicBezTo>
                <a:lnTo>
                  <a:pt x="26861" y="84529"/>
                </a:lnTo>
                <a:cubicBezTo>
                  <a:pt x="27245" y="90776"/>
                  <a:pt x="34374" y="96404"/>
                  <a:pt x="45389" y="99156"/>
                </a:cubicBezTo>
                <a:cubicBezTo>
                  <a:pt x="47394" y="99657"/>
                  <a:pt x="49467" y="100048"/>
                  <a:pt x="51597" y="100293"/>
                </a:cubicBezTo>
                <a:lnTo>
                  <a:pt x="51597" y="64682"/>
                </a:lnTo>
                <a:cubicBezTo>
                  <a:pt x="30368" y="61567"/>
                  <a:pt x="7690" y="58004"/>
                  <a:pt x="556" y="40045"/>
                </a:cubicBezTo>
                <a:cubicBezTo>
                  <a:pt x="-2422" y="28913"/>
                  <a:pt x="6883" y="17850"/>
                  <a:pt x="24755" y="11249"/>
                </a:cubicBezTo>
                <a:cubicBezTo>
                  <a:pt x="32832" y="8265"/>
                  <a:pt x="42066" y="6412"/>
                  <a:pt x="51597" y="5737"/>
                </a:cubicBezTo>
                <a:lnTo>
                  <a:pt x="51597" y="0"/>
                </a:lnTo>
                <a:lnTo>
                  <a:pt x="67852" y="0"/>
                </a:lnTo>
                <a:lnTo>
                  <a:pt x="67852" y="5703"/>
                </a:lnTo>
                <a:cubicBezTo>
                  <a:pt x="74209" y="6118"/>
                  <a:pt x="80479" y="7068"/>
                  <a:pt x="86414" y="8551"/>
                </a:cubicBezTo>
                <a:cubicBezTo>
                  <a:pt x="106363" y="13536"/>
                  <a:pt x="119273" y="23728"/>
                  <a:pt x="119969" y="35041"/>
                </a:cubicBezTo>
                <a:lnTo>
                  <a:pt x="93108" y="35470"/>
                </a:lnTo>
                <a:cubicBezTo>
                  <a:pt x="92723" y="29223"/>
                  <a:pt x="85594" y="23595"/>
                  <a:pt x="74579" y="20843"/>
                </a:cubicBezTo>
                <a:cubicBezTo>
                  <a:pt x="72410" y="20301"/>
                  <a:pt x="70160" y="19888"/>
                  <a:pt x="67852" y="19639"/>
                </a:cubicBezTo>
                <a:lnTo>
                  <a:pt x="67852" y="52969"/>
                </a:lnTo>
                <a:cubicBezTo>
                  <a:pt x="88284" y="55535"/>
                  <a:pt x="110482" y="59921"/>
                  <a:pt x="119411" y="79734"/>
                </a:cubicBezTo>
                <a:cubicBezTo>
                  <a:pt x="122511" y="90942"/>
                  <a:pt x="113201" y="102106"/>
                  <a:pt x="95213" y="108750"/>
                </a:cubicBezTo>
                <a:cubicBezTo>
                  <a:pt x="86990" y="111788"/>
                  <a:pt x="77568" y="113654"/>
                  <a:pt x="67852" y="114293"/>
                </a:cubicBezTo>
                <a:close/>
              </a:path>
            </a:pathLst>
          </a:custGeom>
          <a:solidFill>
            <a:schemeClr val="accent3">
              <a:lumMod val="75000"/>
            </a:schemeClr>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dk1"/>
              </a:solidFill>
              <a:latin typeface="Arial"/>
              <a:ea typeface="Arial"/>
              <a:cs typeface="Arial"/>
              <a:sym typeface="Arial"/>
            </a:endParaRPr>
          </a:p>
        </p:txBody>
      </p:sp>
      <p:pic>
        <p:nvPicPr>
          <p:cNvPr id="23" name="Picture 2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2852" y="511111"/>
            <a:ext cx="2742160" cy="1288815"/>
          </a:xfrm>
          <a:prstGeom prst="rect">
            <a:avLst/>
          </a:prstGeom>
        </p:spPr>
      </p:pic>
      <p:sp>
        <p:nvSpPr>
          <p:cNvPr id="26" name="Shape 715"/>
          <p:cNvSpPr/>
          <p:nvPr/>
        </p:nvSpPr>
        <p:spPr>
          <a:xfrm>
            <a:off x="8913812" y="1882516"/>
            <a:ext cx="445583" cy="444279"/>
          </a:xfrm>
          <a:custGeom>
            <a:avLst/>
            <a:gdLst/>
            <a:ahLst/>
            <a:cxnLst/>
            <a:rect l="0" t="0" r="0" b="0"/>
            <a:pathLst>
              <a:path w="120000" h="120000" extrusionOk="0">
                <a:moveTo>
                  <a:pt x="26666" y="100217"/>
                </a:moveTo>
                <a:cubicBezTo>
                  <a:pt x="25193" y="100217"/>
                  <a:pt x="24000" y="101415"/>
                  <a:pt x="24000" y="102892"/>
                </a:cubicBezTo>
                <a:cubicBezTo>
                  <a:pt x="24000" y="104369"/>
                  <a:pt x="25193" y="105566"/>
                  <a:pt x="26666" y="105566"/>
                </a:cubicBezTo>
                <a:lnTo>
                  <a:pt x="93333" y="105566"/>
                </a:lnTo>
                <a:cubicBezTo>
                  <a:pt x="94806" y="105566"/>
                  <a:pt x="96000" y="104369"/>
                  <a:pt x="96000" y="102892"/>
                </a:cubicBezTo>
                <a:cubicBezTo>
                  <a:pt x="96000" y="101415"/>
                  <a:pt x="94806" y="100217"/>
                  <a:pt x="93333" y="100217"/>
                </a:cubicBezTo>
                <a:close/>
                <a:moveTo>
                  <a:pt x="26666" y="87913"/>
                </a:moveTo>
                <a:cubicBezTo>
                  <a:pt x="25193" y="87913"/>
                  <a:pt x="24000" y="89111"/>
                  <a:pt x="24000" y="90588"/>
                </a:cubicBezTo>
                <a:cubicBezTo>
                  <a:pt x="24000" y="92065"/>
                  <a:pt x="25193" y="93262"/>
                  <a:pt x="26666" y="93262"/>
                </a:cubicBezTo>
                <a:lnTo>
                  <a:pt x="93333" y="93262"/>
                </a:lnTo>
                <a:cubicBezTo>
                  <a:pt x="94806" y="93262"/>
                  <a:pt x="96000" y="92065"/>
                  <a:pt x="96000" y="90588"/>
                </a:cubicBezTo>
                <a:cubicBezTo>
                  <a:pt x="96000" y="89111"/>
                  <a:pt x="94806" y="87913"/>
                  <a:pt x="93333" y="87913"/>
                </a:cubicBezTo>
                <a:close/>
                <a:moveTo>
                  <a:pt x="26666" y="75609"/>
                </a:moveTo>
                <a:cubicBezTo>
                  <a:pt x="25193" y="75609"/>
                  <a:pt x="24000" y="76806"/>
                  <a:pt x="24000" y="78284"/>
                </a:cubicBezTo>
                <a:cubicBezTo>
                  <a:pt x="24000" y="79761"/>
                  <a:pt x="25193" y="80958"/>
                  <a:pt x="26666" y="80958"/>
                </a:cubicBezTo>
                <a:lnTo>
                  <a:pt x="93333" y="80958"/>
                </a:lnTo>
                <a:cubicBezTo>
                  <a:pt x="94806" y="80958"/>
                  <a:pt x="96000" y="79761"/>
                  <a:pt x="96000" y="78284"/>
                </a:cubicBezTo>
                <a:cubicBezTo>
                  <a:pt x="96000" y="76806"/>
                  <a:pt x="94806" y="75609"/>
                  <a:pt x="93333" y="75609"/>
                </a:cubicBezTo>
                <a:close/>
                <a:moveTo>
                  <a:pt x="26666" y="63305"/>
                </a:moveTo>
                <a:cubicBezTo>
                  <a:pt x="25193" y="63305"/>
                  <a:pt x="24000" y="64502"/>
                  <a:pt x="24000" y="65979"/>
                </a:cubicBezTo>
                <a:cubicBezTo>
                  <a:pt x="24000" y="67457"/>
                  <a:pt x="25193" y="68654"/>
                  <a:pt x="26666" y="68654"/>
                </a:cubicBezTo>
                <a:lnTo>
                  <a:pt x="93333" y="68654"/>
                </a:lnTo>
                <a:cubicBezTo>
                  <a:pt x="94806" y="68654"/>
                  <a:pt x="96000" y="67457"/>
                  <a:pt x="96000" y="65979"/>
                </a:cubicBezTo>
                <a:cubicBezTo>
                  <a:pt x="96000" y="64502"/>
                  <a:pt x="94806" y="63305"/>
                  <a:pt x="93333" y="63305"/>
                </a:cubicBezTo>
                <a:close/>
                <a:moveTo>
                  <a:pt x="26666" y="51001"/>
                </a:moveTo>
                <a:cubicBezTo>
                  <a:pt x="25193" y="51001"/>
                  <a:pt x="24000" y="52198"/>
                  <a:pt x="24000" y="53675"/>
                </a:cubicBezTo>
                <a:cubicBezTo>
                  <a:pt x="24000" y="55152"/>
                  <a:pt x="25193" y="56350"/>
                  <a:pt x="26666" y="56350"/>
                </a:cubicBezTo>
                <a:lnTo>
                  <a:pt x="93333" y="56350"/>
                </a:lnTo>
                <a:cubicBezTo>
                  <a:pt x="94806" y="56350"/>
                  <a:pt x="96000" y="55152"/>
                  <a:pt x="96000" y="53675"/>
                </a:cubicBezTo>
                <a:cubicBezTo>
                  <a:pt x="96000" y="52198"/>
                  <a:pt x="94806" y="51001"/>
                  <a:pt x="93333" y="51001"/>
                </a:cubicBezTo>
                <a:close/>
                <a:moveTo>
                  <a:pt x="26666" y="38697"/>
                </a:moveTo>
                <a:cubicBezTo>
                  <a:pt x="25193" y="38697"/>
                  <a:pt x="24000" y="39894"/>
                  <a:pt x="24000" y="41371"/>
                </a:cubicBezTo>
                <a:cubicBezTo>
                  <a:pt x="24000" y="42848"/>
                  <a:pt x="25193" y="44046"/>
                  <a:pt x="26666" y="44046"/>
                </a:cubicBezTo>
                <a:lnTo>
                  <a:pt x="93333" y="44046"/>
                </a:lnTo>
                <a:cubicBezTo>
                  <a:pt x="94806" y="44046"/>
                  <a:pt x="96000" y="42848"/>
                  <a:pt x="96000" y="41371"/>
                </a:cubicBezTo>
                <a:cubicBezTo>
                  <a:pt x="96000" y="39894"/>
                  <a:pt x="94806" y="38697"/>
                  <a:pt x="93333" y="38697"/>
                </a:cubicBezTo>
                <a:close/>
                <a:moveTo>
                  <a:pt x="0" y="11366"/>
                </a:moveTo>
                <a:lnTo>
                  <a:pt x="6739" y="11366"/>
                </a:lnTo>
                <a:lnTo>
                  <a:pt x="6739" y="17459"/>
                </a:lnTo>
                <a:cubicBezTo>
                  <a:pt x="6739" y="22260"/>
                  <a:pt x="10619" y="26151"/>
                  <a:pt x="15405" y="26151"/>
                </a:cubicBezTo>
                <a:cubicBezTo>
                  <a:pt x="20192" y="26151"/>
                  <a:pt x="24072" y="22260"/>
                  <a:pt x="24072" y="17459"/>
                </a:cubicBezTo>
                <a:lnTo>
                  <a:pt x="24072" y="11366"/>
                </a:lnTo>
                <a:lnTo>
                  <a:pt x="29716" y="11366"/>
                </a:lnTo>
                <a:lnTo>
                  <a:pt x="29716" y="17459"/>
                </a:lnTo>
                <a:cubicBezTo>
                  <a:pt x="29716" y="22260"/>
                  <a:pt x="33597" y="26151"/>
                  <a:pt x="38383" y="26151"/>
                </a:cubicBezTo>
                <a:cubicBezTo>
                  <a:pt x="43170" y="26151"/>
                  <a:pt x="47050" y="22260"/>
                  <a:pt x="47050" y="17459"/>
                </a:cubicBezTo>
                <a:lnTo>
                  <a:pt x="47050" y="11366"/>
                </a:lnTo>
                <a:lnTo>
                  <a:pt x="52694" y="11366"/>
                </a:lnTo>
                <a:lnTo>
                  <a:pt x="52694" y="17459"/>
                </a:lnTo>
                <a:cubicBezTo>
                  <a:pt x="52694" y="22260"/>
                  <a:pt x="56574" y="26151"/>
                  <a:pt x="61361" y="26151"/>
                </a:cubicBezTo>
                <a:cubicBezTo>
                  <a:pt x="66147" y="26151"/>
                  <a:pt x="70028" y="22260"/>
                  <a:pt x="70028" y="17459"/>
                </a:cubicBezTo>
                <a:lnTo>
                  <a:pt x="70028" y="11366"/>
                </a:lnTo>
                <a:lnTo>
                  <a:pt x="75672" y="11366"/>
                </a:lnTo>
                <a:lnTo>
                  <a:pt x="75672" y="17459"/>
                </a:lnTo>
                <a:cubicBezTo>
                  <a:pt x="75672" y="22260"/>
                  <a:pt x="79552" y="26151"/>
                  <a:pt x="84339" y="26151"/>
                </a:cubicBezTo>
                <a:cubicBezTo>
                  <a:pt x="89125" y="26151"/>
                  <a:pt x="93005" y="22260"/>
                  <a:pt x="93005" y="17459"/>
                </a:cubicBezTo>
                <a:lnTo>
                  <a:pt x="93005" y="11366"/>
                </a:lnTo>
                <a:lnTo>
                  <a:pt x="98650" y="11366"/>
                </a:lnTo>
                <a:lnTo>
                  <a:pt x="98650" y="17459"/>
                </a:lnTo>
                <a:cubicBezTo>
                  <a:pt x="98650" y="22259"/>
                  <a:pt x="102530" y="26151"/>
                  <a:pt x="107316" y="26151"/>
                </a:cubicBezTo>
                <a:cubicBezTo>
                  <a:pt x="112103" y="26151"/>
                  <a:pt x="115983" y="22259"/>
                  <a:pt x="115983" y="17459"/>
                </a:cubicBezTo>
                <a:lnTo>
                  <a:pt x="115983" y="11366"/>
                </a:lnTo>
                <a:lnTo>
                  <a:pt x="120000" y="11366"/>
                </a:lnTo>
                <a:lnTo>
                  <a:pt x="120000" y="120000"/>
                </a:lnTo>
                <a:lnTo>
                  <a:pt x="0" y="120000"/>
                </a:lnTo>
                <a:close/>
                <a:moveTo>
                  <a:pt x="15405" y="0"/>
                </a:moveTo>
                <a:cubicBezTo>
                  <a:pt x="17983" y="0"/>
                  <a:pt x="20072" y="2095"/>
                  <a:pt x="20072" y="4680"/>
                </a:cubicBezTo>
                <a:lnTo>
                  <a:pt x="20072" y="18051"/>
                </a:lnTo>
                <a:cubicBezTo>
                  <a:pt x="20072" y="20636"/>
                  <a:pt x="17983" y="22732"/>
                  <a:pt x="15405" y="22732"/>
                </a:cubicBezTo>
                <a:cubicBezTo>
                  <a:pt x="12828" y="22732"/>
                  <a:pt x="10739" y="20636"/>
                  <a:pt x="10739" y="18051"/>
                </a:cubicBezTo>
                <a:lnTo>
                  <a:pt x="10739" y="4680"/>
                </a:lnTo>
                <a:cubicBezTo>
                  <a:pt x="10739" y="2095"/>
                  <a:pt x="12828" y="0"/>
                  <a:pt x="15405" y="0"/>
                </a:cubicBezTo>
                <a:close/>
                <a:moveTo>
                  <a:pt x="38383" y="0"/>
                </a:moveTo>
                <a:cubicBezTo>
                  <a:pt x="40960" y="0"/>
                  <a:pt x="43050" y="2095"/>
                  <a:pt x="43050" y="4680"/>
                </a:cubicBezTo>
                <a:lnTo>
                  <a:pt x="43050" y="18051"/>
                </a:lnTo>
                <a:cubicBezTo>
                  <a:pt x="43050" y="20636"/>
                  <a:pt x="40960" y="22732"/>
                  <a:pt x="38383" y="22732"/>
                </a:cubicBezTo>
                <a:cubicBezTo>
                  <a:pt x="35806" y="22732"/>
                  <a:pt x="33716" y="20636"/>
                  <a:pt x="33716" y="18051"/>
                </a:cubicBezTo>
                <a:lnTo>
                  <a:pt x="33716" y="4680"/>
                </a:lnTo>
                <a:cubicBezTo>
                  <a:pt x="33716" y="2095"/>
                  <a:pt x="35806" y="0"/>
                  <a:pt x="38383" y="0"/>
                </a:cubicBezTo>
                <a:close/>
                <a:moveTo>
                  <a:pt x="61361" y="0"/>
                </a:moveTo>
                <a:cubicBezTo>
                  <a:pt x="63938" y="0"/>
                  <a:pt x="66028" y="2095"/>
                  <a:pt x="66028" y="4680"/>
                </a:cubicBezTo>
                <a:lnTo>
                  <a:pt x="66028" y="18051"/>
                </a:lnTo>
                <a:cubicBezTo>
                  <a:pt x="66028" y="20636"/>
                  <a:pt x="63938" y="22731"/>
                  <a:pt x="61361" y="22731"/>
                </a:cubicBezTo>
                <a:cubicBezTo>
                  <a:pt x="58784" y="22731"/>
                  <a:pt x="56694" y="20636"/>
                  <a:pt x="56694" y="18051"/>
                </a:cubicBezTo>
                <a:lnTo>
                  <a:pt x="56694" y="4680"/>
                </a:lnTo>
                <a:cubicBezTo>
                  <a:pt x="56694" y="2095"/>
                  <a:pt x="58784" y="0"/>
                  <a:pt x="61361" y="0"/>
                </a:cubicBezTo>
                <a:close/>
                <a:moveTo>
                  <a:pt x="84339" y="0"/>
                </a:moveTo>
                <a:cubicBezTo>
                  <a:pt x="86916" y="0"/>
                  <a:pt x="89005" y="2095"/>
                  <a:pt x="89005" y="4680"/>
                </a:cubicBezTo>
                <a:lnTo>
                  <a:pt x="89005" y="18051"/>
                </a:lnTo>
                <a:cubicBezTo>
                  <a:pt x="89005" y="20636"/>
                  <a:pt x="86916" y="22731"/>
                  <a:pt x="84339" y="22731"/>
                </a:cubicBezTo>
                <a:cubicBezTo>
                  <a:pt x="81761" y="22731"/>
                  <a:pt x="79672" y="20636"/>
                  <a:pt x="79672" y="18051"/>
                </a:cubicBezTo>
                <a:lnTo>
                  <a:pt x="79672" y="4680"/>
                </a:lnTo>
                <a:cubicBezTo>
                  <a:pt x="79672" y="2095"/>
                  <a:pt x="81761" y="0"/>
                  <a:pt x="84339" y="0"/>
                </a:cubicBezTo>
                <a:close/>
                <a:moveTo>
                  <a:pt x="107316" y="0"/>
                </a:moveTo>
                <a:cubicBezTo>
                  <a:pt x="109894" y="0"/>
                  <a:pt x="111983" y="2095"/>
                  <a:pt x="111983" y="4680"/>
                </a:cubicBezTo>
                <a:lnTo>
                  <a:pt x="111983" y="18051"/>
                </a:lnTo>
                <a:cubicBezTo>
                  <a:pt x="111983" y="20636"/>
                  <a:pt x="109894" y="22731"/>
                  <a:pt x="107316" y="22731"/>
                </a:cubicBezTo>
                <a:cubicBezTo>
                  <a:pt x="104739" y="22731"/>
                  <a:pt x="102650" y="20636"/>
                  <a:pt x="102650" y="18051"/>
                </a:cubicBezTo>
                <a:lnTo>
                  <a:pt x="102650" y="4680"/>
                </a:lnTo>
                <a:cubicBezTo>
                  <a:pt x="102650" y="2095"/>
                  <a:pt x="104739" y="0"/>
                  <a:pt x="107316" y="0"/>
                </a:cubicBezTo>
                <a:close/>
              </a:path>
            </a:pathLst>
          </a:custGeom>
          <a:solidFill>
            <a:srgbClr val="1ED4DE"/>
          </a:solidFill>
          <a:ln>
            <a:noFill/>
          </a:ln>
        </p:spPr>
        <p:txBody>
          <a:bodyPr wrap="square" lIns="121868" tIns="60917" rIns="121868" bIns="60917" anchor="ctr" anchorCtr="0">
            <a:noAutofit/>
          </a:bodyPr>
          <a:lstStyle/>
          <a:p>
            <a:pPr algn="ctr" defTabSz="1218895"/>
            <a:endParaRPr sz="2399" kern="0">
              <a:solidFill>
                <a:srgbClr val="FFFFFF"/>
              </a:solidFill>
              <a:latin typeface="Arial"/>
              <a:ea typeface="Arial"/>
              <a:cs typeface="Arial"/>
              <a:sym typeface="Arial"/>
            </a:endParaRPr>
          </a:p>
        </p:txBody>
      </p:sp>
      <p:grpSp>
        <p:nvGrpSpPr>
          <p:cNvPr id="28" name="Shape 717"/>
          <p:cNvGrpSpPr/>
          <p:nvPr/>
        </p:nvGrpSpPr>
        <p:grpSpPr>
          <a:xfrm>
            <a:off x="8560868" y="2378816"/>
            <a:ext cx="3705744" cy="897784"/>
            <a:chOff x="2113657" y="4283315"/>
            <a:chExt cx="3887257" cy="673513"/>
          </a:xfrm>
        </p:grpSpPr>
        <p:sp>
          <p:nvSpPr>
            <p:cNvPr id="29" name="Shape 718"/>
            <p:cNvSpPr txBox="1"/>
            <p:nvPr/>
          </p:nvSpPr>
          <p:spPr>
            <a:xfrm>
              <a:off x="2113657" y="4495163"/>
              <a:ext cx="3887257"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a:solidFill>
                    <a:srgbClr val="595959"/>
                  </a:solidFill>
                  <a:latin typeface="Times New Roman" panose="02020603050405020304" pitchFamily="18" charset="0"/>
                  <a:ea typeface="Arial"/>
                  <a:cs typeface="Times New Roman" panose="02020603050405020304" pitchFamily="18" charset="0"/>
                </a:rPr>
                <a:t>Not applicable</a:t>
              </a:r>
              <a:endParaRPr lang="en"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31" name="Shape 719"/>
            <p:cNvSpPr txBox="1"/>
            <p:nvPr/>
          </p:nvSpPr>
          <p:spPr>
            <a:xfrm>
              <a:off x="2113658" y="4283315"/>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sym typeface="Arial"/>
                </a:rPr>
                <a:t>After sale services/ Guarantee</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grpSp>
        <p:nvGrpSpPr>
          <p:cNvPr id="32" name="Shape 720"/>
          <p:cNvGrpSpPr/>
          <p:nvPr/>
        </p:nvGrpSpPr>
        <p:grpSpPr>
          <a:xfrm>
            <a:off x="8560867" y="4261751"/>
            <a:ext cx="3627958" cy="897784"/>
            <a:chOff x="2113657" y="4283314"/>
            <a:chExt cx="3647460" cy="673513"/>
          </a:xfrm>
        </p:grpSpPr>
        <p:sp>
          <p:nvSpPr>
            <p:cNvPr id="33" name="Shape 721"/>
            <p:cNvSpPr txBox="1"/>
            <p:nvPr/>
          </p:nvSpPr>
          <p:spPr>
            <a:xfrm>
              <a:off x="2113657" y="4495162"/>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pt-BR" sz="1600" kern="0" dirty="0" smtClean="0">
                  <a:solidFill>
                    <a:srgbClr val="595959"/>
                  </a:solidFill>
                  <a:latin typeface="Times New Roman" panose="02020603050405020304" pitchFamily="18" charset="0"/>
                  <a:ea typeface="Arial"/>
                  <a:cs typeface="Times New Roman" panose="02020603050405020304" pitchFamily="18" charset="0"/>
                  <a:sym typeface="Arial"/>
                </a:rPr>
                <a:t>Local (Iran) Certificates </a:t>
              </a:r>
              <a:endParaRPr lang="pt-BR"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34" name="Shape 722"/>
            <p:cNvSpPr txBox="1"/>
            <p:nvPr/>
          </p:nvSpPr>
          <p:spPr>
            <a:xfrm>
              <a:off x="2113658" y="4283314"/>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sym typeface="Arial"/>
                </a:rPr>
                <a:t>Standards and legally certificates:</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35" name="Shape 450"/>
          <p:cNvSpPr/>
          <p:nvPr/>
        </p:nvSpPr>
        <p:spPr>
          <a:xfrm>
            <a:off x="8841213" y="3657600"/>
            <a:ext cx="590697" cy="565118"/>
          </a:xfrm>
          <a:custGeom>
            <a:avLst/>
            <a:gdLst/>
            <a:ahLst/>
            <a:cxnLst/>
            <a:rect l="0" t="0" r="0" b="0"/>
            <a:pathLst>
              <a:path w="120000" h="120000" extrusionOk="0">
                <a:moveTo>
                  <a:pt x="65274" y="39473"/>
                </a:moveTo>
                <a:cubicBezTo>
                  <a:pt x="53599" y="36371"/>
                  <a:pt x="41599" y="43242"/>
                  <a:pt x="38470" y="54820"/>
                </a:cubicBezTo>
                <a:cubicBezTo>
                  <a:pt x="35342" y="66398"/>
                  <a:pt x="42270" y="78299"/>
                  <a:pt x="53945" y="81402"/>
                </a:cubicBezTo>
                <a:cubicBezTo>
                  <a:pt x="65620" y="84504"/>
                  <a:pt x="77621" y="77633"/>
                  <a:pt x="80749" y="66055"/>
                </a:cubicBezTo>
                <a:cubicBezTo>
                  <a:pt x="83877" y="54477"/>
                  <a:pt x="76949" y="42576"/>
                  <a:pt x="65274" y="39473"/>
                </a:cubicBezTo>
                <a:close/>
                <a:moveTo>
                  <a:pt x="69168" y="25060"/>
                </a:moveTo>
                <a:cubicBezTo>
                  <a:pt x="88870" y="30296"/>
                  <a:pt x="100561" y="50379"/>
                  <a:pt x="95282" y="69917"/>
                </a:cubicBezTo>
                <a:cubicBezTo>
                  <a:pt x="90003" y="89455"/>
                  <a:pt x="69753" y="101050"/>
                  <a:pt x="50051" y="95815"/>
                </a:cubicBezTo>
                <a:cubicBezTo>
                  <a:pt x="30350" y="90579"/>
                  <a:pt x="18658" y="70496"/>
                  <a:pt x="23937" y="50958"/>
                </a:cubicBezTo>
                <a:cubicBezTo>
                  <a:pt x="29216" y="31420"/>
                  <a:pt x="49467" y="19825"/>
                  <a:pt x="69168" y="25060"/>
                </a:cubicBezTo>
                <a:close/>
                <a:moveTo>
                  <a:pt x="70584" y="19819"/>
                </a:moveTo>
                <a:cubicBezTo>
                  <a:pt x="47964" y="13808"/>
                  <a:pt x="24713" y="27121"/>
                  <a:pt x="18652" y="49554"/>
                </a:cubicBezTo>
                <a:cubicBezTo>
                  <a:pt x="12591" y="71987"/>
                  <a:pt x="26015" y="95045"/>
                  <a:pt x="48635" y="101056"/>
                </a:cubicBezTo>
                <a:cubicBezTo>
                  <a:pt x="71255" y="107067"/>
                  <a:pt x="94506" y="93754"/>
                  <a:pt x="100567" y="71321"/>
                </a:cubicBezTo>
                <a:cubicBezTo>
                  <a:pt x="106628" y="48888"/>
                  <a:pt x="93204" y="25830"/>
                  <a:pt x="70584" y="19819"/>
                </a:cubicBezTo>
                <a:close/>
                <a:moveTo>
                  <a:pt x="120000" y="28418"/>
                </a:moveTo>
                <a:lnTo>
                  <a:pt x="119819" y="29085"/>
                </a:lnTo>
                <a:lnTo>
                  <a:pt x="119636" y="28804"/>
                </a:lnTo>
                <a:close/>
                <a:moveTo>
                  <a:pt x="84120" y="4683"/>
                </a:moveTo>
                <a:lnTo>
                  <a:pt x="83867" y="19572"/>
                </a:lnTo>
                <a:lnTo>
                  <a:pt x="83406" y="19449"/>
                </a:lnTo>
                <a:cubicBezTo>
                  <a:pt x="87163" y="21546"/>
                  <a:pt x="90559" y="24117"/>
                  <a:pt x="93431" y="27166"/>
                </a:cubicBezTo>
                <a:lnTo>
                  <a:pt x="106796" y="23870"/>
                </a:lnTo>
                <a:lnTo>
                  <a:pt x="115363" y="39849"/>
                </a:lnTo>
                <a:lnTo>
                  <a:pt x="105840" y="48364"/>
                </a:lnTo>
                <a:cubicBezTo>
                  <a:pt x="107034" y="52676"/>
                  <a:pt x="107596" y="57191"/>
                  <a:pt x="107394" y="61781"/>
                </a:cubicBezTo>
                <a:lnTo>
                  <a:pt x="119289" y="68330"/>
                </a:lnTo>
                <a:lnTo>
                  <a:pt x="114566" y="85810"/>
                </a:lnTo>
                <a:lnTo>
                  <a:pt x="100132" y="85570"/>
                </a:lnTo>
                <a:cubicBezTo>
                  <a:pt x="98307" y="88594"/>
                  <a:pt x="96096" y="91321"/>
                  <a:pt x="93619" y="93756"/>
                </a:cubicBezTo>
                <a:lnTo>
                  <a:pt x="98359" y="106025"/>
                </a:lnTo>
                <a:lnTo>
                  <a:pt x="83411" y="116405"/>
                </a:lnTo>
                <a:lnTo>
                  <a:pt x="72073" y="106643"/>
                </a:lnTo>
                <a:lnTo>
                  <a:pt x="73453" y="105685"/>
                </a:lnTo>
                <a:cubicBezTo>
                  <a:pt x="69110" y="107079"/>
                  <a:pt x="64517" y="107749"/>
                  <a:pt x="59835" y="107723"/>
                </a:cubicBezTo>
                <a:lnTo>
                  <a:pt x="52963" y="119999"/>
                </a:lnTo>
                <a:lnTo>
                  <a:pt x="35336" y="115316"/>
                </a:lnTo>
                <a:lnTo>
                  <a:pt x="35574" y="101277"/>
                </a:lnTo>
                <a:cubicBezTo>
                  <a:pt x="31839" y="99165"/>
                  <a:pt x="28466" y="96583"/>
                  <a:pt x="25614" y="93529"/>
                </a:cubicBezTo>
                <a:lnTo>
                  <a:pt x="25843" y="94015"/>
                </a:lnTo>
                <a:lnTo>
                  <a:pt x="11102" y="96847"/>
                </a:lnTo>
                <a:lnTo>
                  <a:pt x="3390" y="80445"/>
                </a:lnTo>
                <a:lnTo>
                  <a:pt x="13359" y="72429"/>
                </a:lnTo>
                <a:cubicBezTo>
                  <a:pt x="12295" y="68561"/>
                  <a:pt x="11739" y="64530"/>
                  <a:pt x="11738" y="60428"/>
                </a:cubicBezTo>
                <a:lnTo>
                  <a:pt x="0" y="53965"/>
                </a:lnTo>
                <a:lnTo>
                  <a:pt x="4723" y="36484"/>
                </a:lnTo>
                <a:lnTo>
                  <a:pt x="18174" y="36709"/>
                </a:lnTo>
                <a:cubicBezTo>
                  <a:pt x="19999" y="33515"/>
                  <a:pt x="22203" y="30603"/>
                  <a:pt x="24696" y="27997"/>
                </a:cubicBezTo>
                <a:lnTo>
                  <a:pt x="20190" y="14215"/>
                </a:lnTo>
                <a:lnTo>
                  <a:pt x="35666" y="4625"/>
                </a:lnTo>
                <a:lnTo>
                  <a:pt x="46473" y="14962"/>
                </a:lnTo>
                <a:lnTo>
                  <a:pt x="46365" y="15030"/>
                </a:lnTo>
                <a:cubicBezTo>
                  <a:pt x="50613" y="13704"/>
                  <a:pt x="55098" y="13091"/>
                  <a:pt x="59667" y="13141"/>
                </a:cubicBezTo>
                <a:lnTo>
                  <a:pt x="59206" y="13018"/>
                </a:lnTo>
                <a:lnTo>
                  <a:pt x="66493" y="0"/>
                </a:lnTo>
                <a:close/>
              </a:path>
            </a:pathLst>
          </a:custGeom>
          <a:solidFill>
            <a:srgbClr val="E62949"/>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Tree>
    <p:extLst>
      <p:ext uri="{BB962C8B-B14F-4D97-AF65-F5344CB8AC3E}">
        <p14:creationId xmlns:p14="http://schemas.microsoft.com/office/powerpoint/2010/main" val="3136370014"/>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704"/>
        <p:cNvGrpSpPr/>
        <p:nvPr/>
      </p:nvGrpSpPr>
      <p:grpSpPr>
        <a:xfrm>
          <a:off x="0" y="0"/>
          <a:ext cx="0" cy="0"/>
          <a:chOff x="0" y="0"/>
          <a:chExt cx="0" cy="0"/>
        </a:xfrm>
      </p:grpSpPr>
      <p:sp>
        <p:nvSpPr>
          <p:cNvPr id="707" name="Shape 707"/>
          <p:cNvSpPr txBox="1"/>
          <p:nvPr/>
        </p:nvSpPr>
        <p:spPr>
          <a:xfrm>
            <a:off x="455612" y="2667000"/>
            <a:ext cx="4191000" cy="3048000"/>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kern="0" dirty="0" smtClean="0">
                <a:solidFill>
                  <a:srgbClr val="3F3F3F"/>
                </a:solidFill>
                <a:latin typeface="Times New Roman" panose="02020603050405020304" pitchFamily="18" charset="0"/>
                <a:ea typeface="Arial"/>
                <a:cs typeface="Times New Roman" panose="02020603050405020304" pitchFamily="18" charset="0"/>
                <a:sym typeface="Arial"/>
              </a:rPr>
              <a:t>Lightweight </a:t>
            </a:r>
            <a:r>
              <a:rPr lang="en-US" kern="0" dirty="0">
                <a:solidFill>
                  <a:srgbClr val="3F3F3F"/>
                </a:solidFill>
                <a:latin typeface="Times New Roman" panose="02020603050405020304" pitchFamily="18" charset="0"/>
                <a:ea typeface="Arial"/>
                <a:cs typeface="Times New Roman" panose="02020603050405020304" pitchFamily="18" charset="0"/>
                <a:sym typeface="Arial"/>
              </a:rPr>
              <a:t>formula builds evenly bestowing radiance and coverage for a natural or full finish </a:t>
            </a:r>
            <a:r>
              <a:rPr lang="en-US" kern="0" dirty="0" smtClean="0">
                <a:solidFill>
                  <a:srgbClr val="3F3F3F"/>
                </a:solidFill>
                <a:latin typeface="Times New Roman" panose="02020603050405020304" pitchFamily="18" charset="0"/>
                <a:ea typeface="Arial"/>
                <a:cs typeface="Times New Roman" panose="02020603050405020304" pitchFamily="18" charset="0"/>
                <a:sym typeface="Arial"/>
              </a:rPr>
              <a:t>look.</a:t>
            </a:r>
          </a:p>
          <a:p>
            <a:pPr marL="285750" indent="-285750" defTabSz="1218895">
              <a:buFont typeface="Arial" panose="020B0604020202020204" pitchFamily="34" charset="0"/>
              <a:buChar char="•"/>
            </a:pPr>
            <a:r>
              <a:rPr lang="en-US" kern="0" dirty="0" err="1" smtClean="0">
                <a:solidFill>
                  <a:srgbClr val="3F3F3F"/>
                </a:solidFill>
                <a:latin typeface="Times New Roman" panose="02020603050405020304" pitchFamily="18" charset="0"/>
                <a:ea typeface="Arial"/>
                <a:cs typeface="Times New Roman" panose="02020603050405020304" pitchFamily="18" charset="0"/>
                <a:sym typeface="Arial"/>
              </a:rPr>
              <a:t>Blendable</a:t>
            </a:r>
            <a:r>
              <a:rPr lang="en-US" kern="0" dirty="0" smtClean="0">
                <a:solidFill>
                  <a:srgbClr val="3F3F3F"/>
                </a:solidFill>
                <a:latin typeface="Times New Roman" panose="02020603050405020304" pitchFamily="18" charset="0"/>
                <a:ea typeface="Arial"/>
                <a:cs typeface="Times New Roman" panose="02020603050405020304" pitchFamily="18" charset="0"/>
                <a:sym typeface="Arial"/>
              </a:rPr>
              <a:t> </a:t>
            </a:r>
            <a:r>
              <a:rPr lang="en-US" kern="0" dirty="0">
                <a:solidFill>
                  <a:srgbClr val="3F3F3F"/>
                </a:solidFill>
                <a:latin typeface="Times New Roman" panose="02020603050405020304" pitchFamily="18" charset="0"/>
                <a:ea typeface="Arial"/>
                <a:cs typeface="Times New Roman" panose="02020603050405020304" pitchFamily="18" charset="0"/>
                <a:sym typeface="Arial"/>
              </a:rPr>
              <a:t>texture of this foundation helps effortless application.</a:t>
            </a:r>
          </a:p>
          <a:p>
            <a:pPr marL="285750" indent="-285750" defTabSz="1218895">
              <a:buFont typeface="Arial" panose="020B0604020202020204" pitchFamily="34" charset="0"/>
              <a:buChar char="•"/>
            </a:pPr>
            <a:r>
              <a:rPr lang="en-US" kern="0" dirty="0" smtClean="0">
                <a:solidFill>
                  <a:srgbClr val="3F3F3F"/>
                </a:solidFill>
                <a:latin typeface="Times New Roman" panose="02020603050405020304" pitchFamily="18" charset="0"/>
                <a:ea typeface="Arial"/>
                <a:cs typeface="Times New Roman" panose="02020603050405020304" pitchFamily="18" charset="0"/>
                <a:sym typeface="Arial"/>
              </a:rPr>
              <a:t>Radiance: intense </a:t>
            </a:r>
            <a:r>
              <a:rPr lang="en-US" kern="0" dirty="0">
                <a:solidFill>
                  <a:srgbClr val="3F3F3F"/>
                </a:solidFill>
                <a:latin typeface="Times New Roman" panose="02020603050405020304" pitchFamily="18" charset="0"/>
                <a:ea typeface="Arial"/>
                <a:cs typeface="Times New Roman" panose="02020603050405020304" pitchFamily="18" charset="0"/>
                <a:sym typeface="Arial"/>
              </a:rPr>
              <a:t>luminous glow - Flawless </a:t>
            </a:r>
            <a:r>
              <a:rPr lang="en-US" kern="0" dirty="0" err="1">
                <a:solidFill>
                  <a:srgbClr val="3F3F3F"/>
                </a:solidFill>
                <a:latin typeface="Times New Roman" panose="02020603050405020304" pitchFamily="18" charset="0"/>
                <a:ea typeface="Arial"/>
                <a:cs typeface="Times New Roman" panose="02020603050405020304" pitchFamily="18" charset="0"/>
                <a:sym typeface="Arial"/>
              </a:rPr>
              <a:t>Spreadability</a:t>
            </a:r>
            <a:endParaRPr lang="en-US" kern="0" dirty="0">
              <a:solidFill>
                <a:srgbClr val="3F3F3F"/>
              </a:solidFill>
              <a:latin typeface="Times New Roman" panose="02020603050405020304" pitchFamily="18" charset="0"/>
              <a:ea typeface="Arial"/>
              <a:cs typeface="Times New Roman" panose="02020603050405020304" pitchFamily="18" charset="0"/>
              <a:sym typeface="Arial"/>
            </a:endParaRPr>
          </a:p>
          <a:p>
            <a:pPr marL="285750" indent="-285750" defTabSz="1218895">
              <a:buFont typeface="Arial" panose="020B0604020202020204" pitchFamily="34" charset="0"/>
              <a:buChar char="•"/>
            </a:pPr>
            <a:r>
              <a:rPr lang="en-US" kern="0" dirty="0">
                <a:solidFill>
                  <a:srgbClr val="3F3F3F"/>
                </a:solidFill>
                <a:latin typeface="Times New Roman" panose="02020603050405020304" pitchFamily="18" charset="0"/>
                <a:ea typeface="Arial"/>
                <a:cs typeface="Times New Roman" panose="02020603050405020304" pitchFamily="18" charset="0"/>
                <a:sym typeface="Arial"/>
              </a:rPr>
              <a:t>Coverage: </a:t>
            </a:r>
            <a:r>
              <a:rPr lang="en-US" kern="0" dirty="0" smtClean="0">
                <a:solidFill>
                  <a:srgbClr val="3F3F3F"/>
                </a:solidFill>
                <a:latin typeface="Times New Roman" panose="02020603050405020304" pitchFamily="18" charset="0"/>
                <a:ea typeface="Arial"/>
                <a:cs typeface="Times New Roman" panose="02020603050405020304" pitchFamily="18" charset="0"/>
                <a:sym typeface="Arial"/>
              </a:rPr>
              <a:t>from </a:t>
            </a:r>
            <a:r>
              <a:rPr lang="en-US" kern="0" dirty="0">
                <a:solidFill>
                  <a:srgbClr val="3F3F3F"/>
                </a:solidFill>
                <a:latin typeface="Times New Roman" panose="02020603050405020304" pitchFamily="18" charset="0"/>
                <a:ea typeface="Arial"/>
                <a:cs typeface="Times New Roman" panose="02020603050405020304" pitchFamily="18" charset="0"/>
                <a:sym typeface="Arial"/>
              </a:rPr>
              <a:t>natural-looking to bolder and fuller coverage - Perfect even Finish</a:t>
            </a:r>
          </a:p>
          <a:p>
            <a:pPr marL="285750" indent="-285750" defTabSz="1218895">
              <a:buFont typeface="Arial" panose="020B0604020202020204" pitchFamily="34" charset="0"/>
              <a:buChar char="•"/>
            </a:pPr>
            <a:r>
              <a:rPr lang="en-US" kern="0" dirty="0">
                <a:solidFill>
                  <a:srgbClr val="3F3F3F"/>
                </a:solidFill>
                <a:latin typeface="Times New Roman" panose="02020603050405020304" pitchFamily="18" charset="0"/>
                <a:ea typeface="Arial"/>
                <a:cs typeface="Times New Roman" panose="02020603050405020304" pitchFamily="18" charset="0"/>
                <a:sym typeface="Arial"/>
              </a:rPr>
              <a:t>Hydration: - </a:t>
            </a:r>
            <a:r>
              <a:rPr lang="en-US" kern="0" dirty="0" smtClean="0">
                <a:solidFill>
                  <a:srgbClr val="3F3F3F"/>
                </a:solidFill>
                <a:latin typeface="Times New Roman" panose="02020603050405020304" pitchFamily="18" charset="0"/>
                <a:ea typeface="Arial"/>
                <a:cs typeface="Times New Roman" panose="02020603050405020304" pitchFamily="18" charset="0"/>
                <a:sym typeface="Arial"/>
              </a:rPr>
              <a:t>light </a:t>
            </a:r>
            <a:r>
              <a:rPr lang="en-US" kern="0" dirty="0">
                <a:solidFill>
                  <a:srgbClr val="3F3F3F"/>
                </a:solidFill>
                <a:latin typeface="Times New Roman" panose="02020603050405020304" pitchFamily="18" charset="0"/>
                <a:ea typeface="Arial"/>
                <a:cs typeface="Times New Roman" panose="02020603050405020304" pitchFamily="18" charset="0"/>
                <a:sym typeface="Arial"/>
              </a:rPr>
              <a:t>and </a:t>
            </a:r>
            <a:r>
              <a:rPr lang="en-US" kern="0" dirty="0" err="1">
                <a:solidFill>
                  <a:srgbClr val="3F3F3F"/>
                </a:solidFill>
                <a:latin typeface="Times New Roman" panose="02020603050405020304" pitchFamily="18" charset="0"/>
                <a:ea typeface="Arial"/>
                <a:cs typeface="Times New Roman" panose="02020603050405020304" pitchFamily="18" charset="0"/>
                <a:sym typeface="Arial"/>
              </a:rPr>
              <a:t>blendable</a:t>
            </a:r>
            <a:r>
              <a:rPr lang="en-US" kern="0" dirty="0">
                <a:solidFill>
                  <a:srgbClr val="3F3F3F"/>
                </a:solidFill>
                <a:latin typeface="Times New Roman" panose="02020603050405020304" pitchFamily="18" charset="0"/>
                <a:ea typeface="Arial"/>
                <a:cs typeface="Times New Roman" panose="02020603050405020304" pitchFamily="18" charset="0"/>
                <a:sym typeface="Arial"/>
              </a:rPr>
              <a:t> texture for a fresh looking glow - Matte </a:t>
            </a:r>
            <a:r>
              <a:rPr lang="en-US" kern="0" dirty="0" smtClean="0">
                <a:solidFill>
                  <a:srgbClr val="3F3F3F"/>
                </a:solidFill>
                <a:latin typeface="Times New Roman" panose="02020603050405020304" pitchFamily="18" charset="0"/>
                <a:ea typeface="Arial"/>
                <a:cs typeface="Times New Roman" panose="02020603050405020304" pitchFamily="18" charset="0"/>
                <a:sym typeface="Arial"/>
              </a:rPr>
              <a:t>Finish</a:t>
            </a:r>
          </a:p>
          <a:p>
            <a:pPr marL="285750" indent="-285750" defTabSz="1218895">
              <a:buFont typeface="Arial" panose="020B0604020202020204" pitchFamily="34" charset="0"/>
              <a:buChar char="•"/>
            </a:pPr>
            <a:r>
              <a:rPr lang="en-US" kern="0" dirty="0" smtClean="0">
                <a:solidFill>
                  <a:srgbClr val="3F3F3F"/>
                </a:solidFill>
                <a:latin typeface="Times New Roman" panose="02020603050405020304" pitchFamily="18" charset="0"/>
                <a:ea typeface="Arial"/>
                <a:cs typeface="Times New Roman" panose="02020603050405020304" pitchFamily="18" charset="0"/>
                <a:sym typeface="Arial"/>
              </a:rPr>
              <a:t>Colors</a:t>
            </a:r>
            <a:r>
              <a:rPr lang="en-US" kern="0" dirty="0">
                <a:solidFill>
                  <a:srgbClr val="3F3F3F"/>
                </a:solidFill>
                <a:latin typeface="Times New Roman" panose="02020603050405020304" pitchFamily="18" charset="0"/>
                <a:ea typeface="Arial"/>
                <a:cs typeface="Times New Roman" panose="02020603050405020304" pitchFamily="18" charset="0"/>
                <a:sym typeface="Arial"/>
              </a:rPr>
              <a:t>: Vanilla </a:t>
            </a:r>
            <a:r>
              <a:rPr lang="en-US" kern="0" dirty="0" smtClean="0">
                <a:solidFill>
                  <a:srgbClr val="3F3F3F"/>
                </a:solidFill>
                <a:latin typeface="Times New Roman" panose="02020603050405020304" pitchFamily="18" charset="0"/>
                <a:ea typeface="Arial"/>
                <a:cs typeface="Times New Roman" panose="02020603050405020304" pitchFamily="18" charset="0"/>
                <a:sym typeface="Arial"/>
              </a:rPr>
              <a:t>Cream</a:t>
            </a:r>
            <a:r>
              <a:rPr lang="en-US" kern="0" dirty="0">
                <a:solidFill>
                  <a:srgbClr val="3F3F3F"/>
                </a:solidFill>
                <a:latin typeface="Times New Roman" panose="02020603050405020304" pitchFamily="18" charset="0"/>
                <a:ea typeface="Arial"/>
                <a:cs typeface="Times New Roman" panose="02020603050405020304" pitchFamily="18" charset="0"/>
                <a:sym typeface="Arial"/>
              </a:rPr>
              <a:t>, Bronze, Ivory, Peach, Creamy Coral &amp; Dark Beige </a:t>
            </a:r>
            <a:endParaRPr lang="en-US" kern="0" dirty="0">
              <a:solidFill>
                <a:srgbClr val="3F3F3F"/>
              </a:solidFill>
              <a:ea typeface="Arial"/>
              <a:cs typeface="Arial"/>
              <a:sym typeface="Arial"/>
            </a:endParaRPr>
          </a:p>
        </p:txBody>
      </p:sp>
      <p:sp>
        <p:nvSpPr>
          <p:cNvPr id="708" name="Shape 708"/>
          <p:cNvSpPr txBox="1"/>
          <p:nvPr/>
        </p:nvSpPr>
        <p:spPr>
          <a:xfrm>
            <a:off x="531812" y="2057400"/>
            <a:ext cx="4038600" cy="533341"/>
          </a:xfrm>
          <a:prstGeom prst="rect">
            <a:avLst/>
          </a:prstGeom>
          <a:noFill/>
          <a:ln>
            <a:noFill/>
          </a:ln>
        </p:spPr>
        <p:txBody>
          <a:bodyPr wrap="square" lIns="121868" tIns="60917" rIns="121868" bIns="60917" anchor="t" anchorCtr="0">
            <a:noAutofit/>
          </a:bodyPr>
          <a:lstStyle/>
          <a:p>
            <a:pPr defTabSz="1218895"/>
            <a:r>
              <a:rPr lang="en-US" sz="2400" b="1" kern="0" dirty="0">
                <a:solidFill>
                  <a:srgbClr val="3F3F3F"/>
                </a:solidFill>
                <a:ea typeface="Arial"/>
                <a:cs typeface="Arial"/>
              </a:rPr>
              <a:t>Natural Cover Foundation</a:t>
            </a:r>
            <a:endParaRPr lang="en" sz="2400" b="1" kern="0" dirty="0">
              <a:solidFill>
                <a:srgbClr val="3F3F3F"/>
              </a:solidFill>
              <a:ea typeface="Arial"/>
              <a:cs typeface="Arial"/>
              <a:sym typeface="Arial"/>
            </a:endParaRPr>
          </a:p>
        </p:txBody>
      </p:sp>
      <p:sp>
        <p:nvSpPr>
          <p:cNvPr id="30" name="Shape 451"/>
          <p:cNvSpPr/>
          <p:nvPr/>
        </p:nvSpPr>
        <p:spPr>
          <a:xfrm rot="1795255">
            <a:off x="8958484" y="273676"/>
            <a:ext cx="356158" cy="656509"/>
          </a:xfrm>
          <a:custGeom>
            <a:avLst/>
            <a:gdLst/>
            <a:ahLst/>
            <a:cxnLst/>
            <a:rect l="0" t="0" r="0" b="0"/>
            <a:pathLst>
              <a:path w="120000" h="120000" extrusionOk="0">
                <a:moveTo>
                  <a:pt x="60041" y="0"/>
                </a:moveTo>
                <a:cubicBezTo>
                  <a:pt x="68312" y="142"/>
                  <a:pt x="77049" y="3617"/>
                  <a:pt x="77802" y="9249"/>
                </a:cubicBezTo>
                <a:cubicBezTo>
                  <a:pt x="79731" y="16341"/>
                  <a:pt x="68983" y="18083"/>
                  <a:pt x="72034" y="26607"/>
                </a:cubicBezTo>
                <a:lnTo>
                  <a:pt x="120000" y="26607"/>
                </a:lnTo>
                <a:lnTo>
                  <a:pt x="120000" y="53320"/>
                </a:lnTo>
                <a:cubicBezTo>
                  <a:pt x="105180" y="54850"/>
                  <a:pt x="101982" y="49006"/>
                  <a:pt x="89415" y="50069"/>
                </a:cubicBezTo>
                <a:cubicBezTo>
                  <a:pt x="79319" y="50489"/>
                  <a:pt x="73089" y="55363"/>
                  <a:pt x="72833" y="59977"/>
                </a:cubicBezTo>
                <a:cubicBezTo>
                  <a:pt x="73004" y="64029"/>
                  <a:pt x="79442" y="70012"/>
                  <a:pt x="91464" y="70060"/>
                </a:cubicBezTo>
                <a:cubicBezTo>
                  <a:pt x="106013" y="69226"/>
                  <a:pt x="103877" y="65247"/>
                  <a:pt x="120000" y="65606"/>
                </a:cubicBezTo>
                <a:lnTo>
                  <a:pt x="120000" y="93541"/>
                </a:lnTo>
                <a:lnTo>
                  <a:pt x="70059" y="93541"/>
                </a:lnTo>
                <a:cubicBezTo>
                  <a:pt x="69329" y="102697"/>
                  <a:pt x="76533" y="101447"/>
                  <a:pt x="78036" y="109608"/>
                </a:cubicBezTo>
                <a:cubicBezTo>
                  <a:pt x="77950" y="116314"/>
                  <a:pt x="67224" y="119904"/>
                  <a:pt x="59959" y="120000"/>
                </a:cubicBezTo>
                <a:cubicBezTo>
                  <a:pt x="51687" y="119857"/>
                  <a:pt x="42950" y="116382"/>
                  <a:pt x="42197" y="110750"/>
                </a:cubicBezTo>
                <a:cubicBezTo>
                  <a:pt x="40279" y="103699"/>
                  <a:pt x="50892" y="101936"/>
                  <a:pt x="47995" y="93541"/>
                </a:cubicBezTo>
                <a:lnTo>
                  <a:pt x="0" y="93541"/>
                </a:lnTo>
                <a:lnTo>
                  <a:pt x="0" y="66075"/>
                </a:lnTo>
                <a:cubicBezTo>
                  <a:pt x="15368" y="64341"/>
                  <a:pt x="18478" y="70364"/>
                  <a:pt x="31219" y="69286"/>
                </a:cubicBezTo>
                <a:cubicBezTo>
                  <a:pt x="41315" y="68866"/>
                  <a:pt x="47545" y="63992"/>
                  <a:pt x="47801" y="59379"/>
                </a:cubicBezTo>
                <a:cubicBezTo>
                  <a:pt x="47631" y="55326"/>
                  <a:pt x="41193" y="49343"/>
                  <a:pt x="29171" y="49296"/>
                </a:cubicBezTo>
                <a:cubicBezTo>
                  <a:pt x="14433" y="50140"/>
                  <a:pt x="16816" y="54212"/>
                  <a:pt x="0" y="53739"/>
                </a:cubicBezTo>
                <a:lnTo>
                  <a:pt x="0" y="26607"/>
                </a:lnTo>
                <a:lnTo>
                  <a:pt x="49932" y="26607"/>
                </a:lnTo>
                <a:cubicBezTo>
                  <a:pt x="50748" y="17288"/>
                  <a:pt x="43474" y="18596"/>
                  <a:pt x="41963" y="10391"/>
                </a:cubicBezTo>
                <a:cubicBezTo>
                  <a:pt x="42049" y="3685"/>
                  <a:pt x="52775" y="95"/>
                  <a:pt x="60041" y="0"/>
                </a:cubicBezTo>
                <a:close/>
              </a:path>
            </a:pathLst>
          </a:custGeom>
          <a:solidFill>
            <a:srgbClr val="F4BD2D"/>
          </a:solidFill>
          <a:ln>
            <a:noFill/>
          </a:ln>
          <a:scene3d>
            <a:camera prst="orthographicFront">
              <a:rot lat="0" lon="0" rev="7200000"/>
            </a:camera>
            <a:lightRig rig="threePt" dir="t"/>
          </a:scene3d>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grpSp>
        <p:nvGrpSpPr>
          <p:cNvPr id="19" name="Shape 717"/>
          <p:cNvGrpSpPr/>
          <p:nvPr/>
        </p:nvGrpSpPr>
        <p:grpSpPr>
          <a:xfrm>
            <a:off x="8560868" y="6013117"/>
            <a:ext cx="3253608" cy="897784"/>
            <a:chOff x="2113657" y="4283315"/>
            <a:chExt cx="3647460" cy="673513"/>
          </a:xfrm>
        </p:grpSpPr>
        <p:sp>
          <p:nvSpPr>
            <p:cNvPr id="21" name="Shape 718"/>
            <p:cNvSpPr txBox="1"/>
            <p:nvPr/>
          </p:nvSpPr>
          <p:spPr>
            <a:xfrm>
              <a:off x="2113657" y="4495163"/>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 </a:t>
              </a: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10.0 </a:t>
              </a: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USD</a:t>
              </a:r>
              <a:endPar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22" name="Shape 719"/>
            <p:cNvSpPr txBox="1"/>
            <p:nvPr/>
          </p:nvSpPr>
          <p:spPr>
            <a:xfrm>
              <a:off x="2113658" y="4283315"/>
              <a:ext cx="3647459" cy="276999"/>
            </a:xfrm>
            <a:prstGeom prst="rect">
              <a:avLst/>
            </a:prstGeom>
            <a:noFill/>
            <a:ln>
              <a:noFill/>
            </a:ln>
          </p:spPr>
          <p:txBody>
            <a:bodyPr wrap="square" lIns="121868" tIns="60917" rIns="121868" bIns="60917" anchor="t" anchorCtr="0">
              <a:noAutofit/>
            </a:bodyPr>
            <a:lstStyle/>
            <a:p>
              <a:pPr defTabSz="1218895"/>
              <a:r>
                <a:rPr lang="en-US" b="1" kern="0" dirty="0" smtClean="0">
                  <a:solidFill>
                    <a:srgbClr val="595959"/>
                  </a:solidFill>
                  <a:latin typeface="Times New Roman" panose="02020603050405020304" pitchFamily="18" charset="0"/>
                  <a:ea typeface="Arial"/>
                  <a:cs typeface="Times New Roman" panose="02020603050405020304" pitchFamily="18" charset="0"/>
                  <a:sym typeface="Arial"/>
                </a:rPr>
                <a:t>Sales’ Price</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24" name="Shape 974"/>
          <p:cNvSpPr/>
          <p:nvPr/>
        </p:nvSpPr>
        <p:spPr>
          <a:xfrm rot="10800000">
            <a:off x="8959685" y="5491253"/>
            <a:ext cx="353751" cy="528546"/>
          </a:xfrm>
          <a:custGeom>
            <a:avLst/>
            <a:gdLst/>
            <a:ahLst/>
            <a:cxnLst/>
            <a:rect l="0" t="0" r="0" b="0"/>
            <a:pathLst>
              <a:path w="120000" h="120000" extrusionOk="0">
                <a:moveTo>
                  <a:pt x="51597" y="50921"/>
                </a:moveTo>
                <a:lnTo>
                  <a:pt x="51597" y="19698"/>
                </a:lnTo>
                <a:cubicBezTo>
                  <a:pt x="47669" y="20191"/>
                  <a:pt x="43916" y="21082"/>
                  <a:pt x="40531" y="22332"/>
                </a:cubicBezTo>
                <a:cubicBezTo>
                  <a:pt x="30598" y="26001"/>
                  <a:pt x="25457" y="32166"/>
                  <a:pt x="27169" y="38355"/>
                </a:cubicBezTo>
                <a:cubicBezTo>
                  <a:pt x="29239" y="46431"/>
                  <a:pt x="39005" y="49155"/>
                  <a:pt x="51597" y="50921"/>
                </a:cubicBezTo>
                <a:close/>
                <a:moveTo>
                  <a:pt x="67852" y="100379"/>
                </a:moveTo>
                <a:cubicBezTo>
                  <a:pt x="71963" y="99887"/>
                  <a:pt x="75901" y="98973"/>
                  <a:pt x="79437" y="97667"/>
                </a:cubicBezTo>
                <a:cubicBezTo>
                  <a:pt x="89370" y="93998"/>
                  <a:pt x="94511" y="87833"/>
                  <a:pt x="92799" y="81644"/>
                </a:cubicBezTo>
                <a:cubicBezTo>
                  <a:pt x="89506" y="73388"/>
                  <a:pt x="79840" y="69732"/>
                  <a:pt x="67852" y="67361"/>
                </a:cubicBezTo>
                <a:close/>
                <a:moveTo>
                  <a:pt x="67852" y="120000"/>
                </a:moveTo>
                <a:lnTo>
                  <a:pt x="51597" y="120000"/>
                </a:lnTo>
                <a:lnTo>
                  <a:pt x="51597" y="114256"/>
                </a:lnTo>
                <a:cubicBezTo>
                  <a:pt x="45417" y="113829"/>
                  <a:pt x="39328" y="112890"/>
                  <a:pt x="33554" y="111448"/>
                </a:cubicBezTo>
                <a:cubicBezTo>
                  <a:pt x="13606" y="106463"/>
                  <a:pt x="696" y="96271"/>
                  <a:pt x="0" y="84958"/>
                </a:cubicBezTo>
                <a:lnTo>
                  <a:pt x="26861" y="84529"/>
                </a:lnTo>
                <a:cubicBezTo>
                  <a:pt x="27245" y="90776"/>
                  <a:pt x="34374" y="96404"/>
                  <a:pt x="45389" y="99156"/>
                </a:cubicBezTo>
                <a:cubicBezTo>
                  <a:pt x="47394" y="99657"/>
                  <a:pt x="49467" y="100048"/>
                  <a:pt x="51597" y="100293"/>
                </a:cubicBezTo>
                <a:lnTo>
                  <a:pt x="51597" y="64682"/>
                </a:lnTo>
                <a:cubicBezTo>
                  <a:pt x="30368" y="61567"/>
                  <a:pt x="7690" y="58004"/>
                  <a:pt x="556" y="40045"/>
                </a:cubicBezTo>
                <a:cubicBezTo>
                  <a:pt x="-2422" y="28913"/>
                  <a:pt x="6883" y="17850"/>
                  <a:pt x="24755" y="11249"/>
                </a:cubicBezTo>
                <a:cubicBezTo>
                  <a:pt x="32832" y="8265"/>
                  <a:pt x="42066" y="6412"/>
                  <a:pt x="51597" y="5737"/>
                </a:cubicBezTo>
                <a:lnTo>
                  <a:pt x="51597" y="0"/>
                </a:lnTo>
                <a:lnTo>
                  <a:pt x="67852" y="0"/>
                </a:lnTo>
                <a:lnTo>
                  <a:pt x="67852" y="5703"/>
                </a:lnTo>
                <a:cubicBezTo>
                  <a:pt x="74209" y="6118"/>
                  <a:pt x="80479" y="7068"/>
                  <a:pt x="86414" y="8551"/>
                </a:cubicBezTo>
                <a:cubicBezTo>
                  <a:pt x="106363" y="13536"/>
                  <a:pt x="119273" y="23728"/>
                  <a:pt x="119969" y="35041"/>
                </a:cubicBezTo>
                <a:lnTo>
                  <a:pt x="93108" y="35470"/>
                </a:lnTo>
                <a:cubicBezTo>
                  <a:pt x="92723" y="29223"/>
                  <a:pt x="85594" y="23595"/>
                  <a:pt x="74579" y="20843"/>
                </a:cubicBezTo>
                <a:cubicBezTo>
                  <a:pt x="72410" y="20301"/>
                  <a:pt x="70160" y="19888"/>
                  <a:pt x="67852" y="19639"/>
                </a:cubicBezTo>
                <a:lnTo>
                  <a:pt x="67852" y="52969"/>
                </a:lnTo>
                <a:cubicBezTo>
                  <a:pt x="88284" y="55535"/>
                  <a:pt x="110482" y="59921"/>
                  <a:pt x="119411" y="79734"/>
                </a:cubicBezTo>
                <a:cubicBezTo>
                  <a:pt x="122511" y="90942"/>
                  <a:pt x="113201" y="102106"/>
                  <a:pt x="95213" y="108750"/>
                </a:cubicBezTo>
                <a:cubicBezTo>
                  <a:pt x="86990" y="111788"/>
                  <a:pt x="77568" y="113654"/>
                  <a:pt x="67852" y="114293"/>
                </a:cubicBezTo>
                <a:close/>
              </a:path>
            </a:pathLst>
          </a:custGeom>
          <a:solidFill>
            <a:schemeClr val="accent3">
              <a:lumMod val="75000"/>
            </a:schemeClr>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dk1"/>
              </a:solidFill>
              <a:latin typeface="Arial"/>
              <a:ea typeface="Arial"/>
              <a:cs typeface="Arial"/>
              <a:sym typeface="Arial"/>
            </a:endParaRPr>
          </a:p>
        </p:txBody>
      </p:sp>
      <p:pic>
        <p:nvPicPr>
          <p:cNvPr id="23" name="Picture 2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2312" y="664037"/>
            <a:ext cx="2819400" cy="902208"/>
          </a:xfrm>
          <a:prstGeom prst="rect">
            <a:avLst/>
          </a:prstGeom>
        </p:spPr>
      </p:pic>
      <p:pic>
        <p:nvPicPr>
          <p:cNvPr id="25" name="Picture 24"/>
          <p:cNvPicPr/>
          <p:nvPr/>
        </p:nvPicPr>
        <p:blipFill>
          <a:blip r:embed="rId4" cstate="print">
            <a:extLst>
              <a:ext uri="{28A0092B-C50C-407E-A947-70E740481C1C}">
                <a14:useLocalDpi xmlns:a14="http://schemas.microsoft.com/office/drawing/2010/main" val="0"/>
              </a:ext>
            </a:extLst>
          </a:blip>
          <a:stretch>
            <a:fillRect/>
          </a:stretch>
        </p:blipFill>
        <p:spPr>
          <a:xfrm>
            <a:off x="3886346" y="1781692"/>
            <a:ext cx="5256066" cy="4542908"/>
          </a:xfrm>
          <a:prstGeom prst="rect">
            <a:avLst/>
          </a:prstGeom>
        </p:spPr>
      </p:pic>
      <p:grpSp>
        <p:nvGrpSpPr>
          <p:cNvPr id="26" name="Shape 711"/>
          <p:cNvGrpSpPr/>
          <p:nvPr/>
        </p:nvGrpSpPr>
        <p:grpSpPr>
          <a:xfrm>
            <a:off x="8560868" y="832749"/>
            <a:ext cx="3400944" cy="897785"/>
            <a:chOff x="2113657" y="4283314"/>
            <a:chExt cx="3647460" cy="673514"/>
          </a:xfrm>
        </p:grpSpPr>
        <p:sp>
          <p:nvSpPr>
            <p:cNvPr id="28" name="Shape 712"/>
            <p:cNvSpPr txBox="1"/>
            <p:nvPr/>
          </p:nvSpPr>
          <p:spPr>
            <a:xfrm>
              <a:off x="2113657" y="4495163"/>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50000 Packages (</a:t>
              </a: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Per </a:t>
              </a: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Month)</a:t>
              </a:r>
              <a:endParaRPr lang="en"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29" name="Shape 713"/>
            <p:cNvSpPr txBox="1"/>
            <p:nvPr/>
          </p:nvSpPr>
          <p:spPr>
            <a:xfrm>
              <a:off x="2113658" y="4283314"/>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rPr>
                <a:t>Production capacity</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31" name="Shape 715"/>
          <p:cNvSpPr/>
          <p:nvPr/>
        </p:nvSpPr>
        <p:spPr>
          <a:xfrm>
            <a:off x="8913812" y="1882516"/>
            <a:ext cx="445583" cy="444279"/>
          </a:xfrm>
          <a:custGeom>
            <a:avLst/>
            <a:gdLst/>
            <a:ahLst/>
            <a:cxnLst/>
            <a:rect l="0" t="0" r="0" b="0"/>
            <a:pathLst>
              <a:path w="120000" h="120000" extrusionOk="0">
                <a:moveTo>
                  <a:pt x="26666" y="100217"/>
                </a:moveTo>
                <a:cubicBezTo>
                  <a:pt x="25193" y="100217"/>
                  <a:pt x="24000" y="101415"/>
                  <a:pt x="24000" y="102892"/>
                </a:cubicBezTo>
                <a:cubicBezTo>
                  <a:pt x="24000" y="104369"/>
                  <a:pt x="25193" y="105566"/>
                  <a:pt x="26666" y="105566"/>
                </a:cubicBezTo>
                <a:lnTo>
                  <a:pt x="93333" y="105566"/>
                </a:lnTo>
                <a:cubicBezTo>
                  <a:pt x="94806" y="105566"/>
                  <a:pt x="96000" y="104369"/>
                  <a:pt x="96000" y="102892"/>
                </a:cubicBezTo>
                <a:cubicBezTo>
                  <a:pt x="96000" y="101415"/>
                  <a:pt x="94806" y="100217"/>
                  <a:pt x="93333" y="100217"/>
                </a:cubicBezTo>
                <a:close/>
                <a:moveTo>
                  <a:pt x="26666" y="87913"/>
                </a:moveTo>
                <a:cubicBezTo>
                  <a:pt x="25193" y="87913"/>
                  <a:pt x="24000" y="89111"/>
                  <a:pt x="24000" y="90588"/>
                </a:cubicBezTo>
                <a:cubicBezTo>
                  <a:pt x="24000" y="92065"/>
                  <a:pt x="25193" y="93262"/>
                  <a:pt x="26666" y="93262"/>
                </a:cubicBezTo>
                <a:lnTo>
                  <a:pt x="93333" y="93262"/>
                </a:lnTo>
                <a:cubicBezTo>
                  <a:pt x="94806" y="93262"/>
                  <a:pt x="96000" y="92065"/>
                  <a:pt x="96000" y="90588"/>
                </a:cubicBezTo>
                <a:cubicBezTo>
                  <a:pt x="96000" y="89111"/>
                  <a:pt x="94806" y="87913"/>
                  <a:pt x="93333" y="87913"/>
                </a:cubicBezTo>
                <a:close/>
                <a:moveTo>
                  <a:pt x="26666" y="75609"/>
                </a:moveTo>
                <a:cubicBezTo>
                  <a:pt x="25193" y="75609"/>
                  <a:pt x="24000" y="76806"/>
                  <a:pt x="24000" y="78284"/>
                </a:cubicBezTo>
                <a:cubicBezTo>
                  <a:pt x="24000" y="79761"/>
                  <a:pt x="25193" y="80958"/>
                  <a:pt x="26666" y="80958"/>
                </a:cubicBezTo>
                <a:lnTo>
                  <a:pt x="93333" y="80958"/>
                </a:lnTo>
                <a:cubicBezTo>
                  <a:pt x="94806" y="80958"/>
                  <a:pt x="96000" y="79761"/>
                  <a:pt x="96000" y="78284"/>
                </a:cubicBezTo>
                <a:cubicBezTo>
                  <a:pt x="96000" y="76806"/>
                  <a:pt x="94806" y="75609"/>
                  <a:pt x="93333" y="75609"/>
                </a:cubicBezTo>
                <a:close/>
                <a:moveTo>
                  <a:pt x="26666" y="63305"/>
                </a:moveTo>
                <a:cubicBezTo>
                  <a:pt x="25193" y="63305"/>
                  <a:pt x="24000" y="64502"/>
                  <a:pt x="24000" y="65979"/>
                </a:cubicBezTo>
                <a:cubicBezTo>
                  <a:pt x="24000" y="67457"/>
                  <a:pt x="25193" y="68654"/>
                  <a:pt x="26666" y="68654"/>
                </a:cubicBezTo>
                <a:lnTo>
                  <a:pt x="93333" y="68654"/>
                </a:lnTo>
                <a:cubicBezTo>
                  <a:pt x="94806" y="68654"/>
                  <a:pt x="96000" y="67457"/>
                  <a:pt x="96000" y="65979"/>
                </a:cubicBezTo>
                <a:cubicBezTo>
                  <a:pt x="96000" y="64502"/>
                  <a:pt x="94806" y="63305"/>
                  <a:pt x="93333" y="63305"/>
                </a:cubicBezTo>
                <a:close/>
                <a:moveTo>
                  <a:pt x="26666" y="51001"/>
                </a:moveTo>
                <a:cubicBezTo>
                  <a:pt x="25193" y="51001"/>
                  <a:pt x="24000" y="52198"/>
                  <a:pt x="24000" y="53675"/>
                </a:cubicBezTo>
                <a:cubicBezTo>
                  <a:pt x="24000" y="55152"/>
                  <a:pt x="25193" y="56350"/>
                  <a:pt x="26666" y="56350"/>
                </a:cubicBezTo>
                <a:lnTo>
                  <a:pt x="93333" y="56350"/>
                </a:lnTo>
                <a:cubicBezTo>
                  <a:pt x="94806" y="56350"/>
                  <a:pt x="96000" y="55152"/>
                  <a:pt x="96000" y="53675"/>
                </a:cubicBezTo>
                <a:cubicBezTo>
                  <a:pt x="96000" y="52198"/>
                  <a:pt x="94806" y="51001"/>
                  <a:pt x="93333" y="51001"/>
                </a:cubicBezTo>
                <a:close/>
                <a:moveTo>
                  <a:pt x="26666" y="38697"/>
                </a:moveTo>
                <a:cubicBezTo>
                  <a:pt x="25193" y="38697"/>
                  <a:pt x="24000" y="39894"/>
                  <a:pt x="24000" y="41371"/>
                </a:cubicBezTo>
                <a:cubicBezTo>
                  <a:pt x="24000" y="42848"/>
                  <a:pt x="25193" y="44046"/>
                  <a:pt x="26666" y="44046"/>
                </a:cubicBezTo>
                <a:lnTo>
                  <a:pt x="93333" y="44046"/>
                </a:lnTo>
                <a:cubicBezTo>
                  <a:pt x="94806" y="44046"/>
                  <a:pt x="96000" y="42848"/>
                  <a:pt x="96000" y="41371"/>
                </a:cubicBezTo>
                <a:cubicBezTo>
                  <a:pt x="96000" y="39894"/>
                  <a:pt x="94806" y="38697"/>
                  <a:pt x="93333" y="38697"/>
                </a:cubicBezTo>
                <a:close/>
                <a:moveTo>
                  <a:pt x="0" y="11366"/>
                </a:moveTo>
                <a:lnTo>
                  <a:pt x="6739" y="11366"/>
                </a:lnTo>
                <a:lnTo>
                  <a:pt x="6739" y="17459"/>
                </a:lnTo>
                <a:cubicBezTo>
                  <a:pt x="6739" y="22260"/>
                  <a:pt x="10619" y="26151"/>
                  <a:pt x="15405" y="26151"/>
                </a:cubicBezTo>
                <a:cubicBezTo>
                  <a:pt x="20192" y="26151"/>
                  <a:pt x="24072" y="22260"/>
                  <a:pt x="24072" y="17459"/>
                </a:cubicBezTo>
                <a:lnTo>
                  <a:pt x="24072" y="11366"/>
                </a:lnTo>
                <a:lnTo>
                  <a:pt x="29716" y="11366"/>
                </a:lnTo>
                <a:lnTo>
                  <a:pt x="29716" y="17459"/>
                </a:lnTo>
                <a:cubicBezTo>
                  <a:pt x="29716" y="22260"/>
                  <a:pt x="33597" y="26151"/>
                  <a:pt x="38383" y="26151"/>
                </a:cubicBezTo>
                <a:cubicBezTo>
                  <a:pt x="43170" y="26151"/>
                  <a:pt x="47050" y="22260"/>
                  <a:pt x="47050" y="17459"/>
                </a:cubicBezTo>
                <a:lnTo>
                  <a:pt x="47050" y="11366"/>
                </a:lnTo>
                <a:lnTo>
                  <a:pt x="52694" y="11366"/>
                </a:lnTo>
                <a:lnTo>
                  <a:pt x="52694" y="17459"/>
                </a:lnTo>
                <a:cubicBezTo>
                  <a:pt x="52694" y="22260"/>
                  <a:pt x="56574" y="26151"/>
                  <a:pt x="61361" y="26151"/>
                </a:cubicBezTo>
                <a:cubicBezTo>
                  <a:pt x="66147" y="26151"/>
                  <a:pt x="70028" y="22260"/>
                  <a:pt x="70028" y="17459"/>
                </a:cubicBezTo>
                <a:lnTo>
                  <a:pt x="70028" y="11366"/>
                </a:lnTo>
                <a:lnTo>
                  <a:pt x="75672" y="11366"/>
                </a:lnTo>
                <a:lnTo>
                  <a:pt x="75672" y="17459"/>
                </a:lnTo>
                <a:cubicBezTo>
                  <a:pt x="75672" y="22260"/>
                  <a:pt x="79552" y="26151"/>
                  <a:pt x="84339" y="26151"/>
                </a:cubicBezTo>
                <a:cubicBezTo>
                  <a:pt x="89125" y="26151"/>
                  <a:pt x="93005" y="22260"/>
                  <a:pt x="93005" y="17459"/>
                </a:cubicBezTo>
                <a:lnTo>
                  <a:pt x="93005" y="11366"/>
                </a:lnTo>
                <a:lnTo>
                  <a:pt x="98650" y="11366"/>
                </a:lnTo>
                <a:lnTo>
                  <a:pt x="98650" y="17459"/>
                </a:lnTo>
                <a:cubicBezTo>
                  <a:pt x="98650" y="22259"/>
                  <a:pt x="102530" y="26151"/>
                  <a:pt x="107316" y="26151"/>
                </a:cubicBezTo>
                <a:cubicBezTo>
                  <a:pt x="112103" y="26151"/>
                  <a:pt x="115983" y="22259"/>
                  <a:pt x="115983" y="17459"/>
                </a:cubicBezTo>
                <a:lnTo>
                  <a:pt x="115983" y="11366"/>
                </a:lnTo>
                <a:lnTo>
                  <a:pt x="120000" y="11366"/>
                </a:lnTo>
                <a:lnTo>
                  <a:pt x="120000" y="120000"/>
                </a:lnTo>
                <a:lnTo>
                  <a:pt x="0" y="120000"/>
                </a:lnTo>
                <a:close/>
                <a:moveTo>
                  <a:pt x="15405" y="0"/>
                </a:moveTo>
                <a:cubicBezTo>
                  <a:pt x="17983" y="0"/>
                  <a:pt x="20072" y="2095"/>
                  <a:pt x="20072" y="4680"/>
                </a:cubicBezTo>
                <a:lnTo>
                  <a:pt x="20072" y="18051"/>
                </a:lnTo>
                <a:cubicBezTo>
                  <a:pt x="20072" y="20636"/>
                  <a:pt x="17983" y="22732"/>
                  <a:pt x="15405" y="22732"/>
                </a:cubicBezTo>
                <a:cubicBezTo>
                  <a:pt x="12828" y="22732"/>
                  <a:pt x="10739" y="20636"/>
                  <a:pt x="10739" y="18051"/>
                </a:cubicBezTo>
                <a:lnTo>
                  <a:pt x="10739" y="4680"/>
                </a:lnTo>
                <a:cubicBezTo>
                  <a:pt x="10739" y="2095"/>
                  <a:pt x="12828" y="0"/>
                  <a:pt x="15405" y="0"/>
                </a:cubicBezTo>
                <a:close/>
                <a:moveTo>
                  <a:pt x="38383" y="0"/>
                </a:moveTo>
                <a:cubicBezTo>
                  <a:pt x="40960" y="0"/>
                  <a:pt x="43050" y="2095"/>
                  <a:pt x="43050" y="4680"/>
                </a:cubicBezTo>
                <a:lnTo>
                  <a:pt x="43050" y="18051"/>
                </a:lnTo>
                <a:cubicBezTo>
                  <a:pt x="43050" y="20636"/>
                  <a:pt x="40960" y="22732"/>
                  <a:pt x="38383" y="22732"/>
                </a:cubicBezTo>
                <a:cubicBezTo>
                  <a:pt x="35806" y="22732"/>
                  <a:pt x="33716" y="20636"/>
                  <a:pt x="33716" y="18051"/>
                </a:cubicBezTo>
                <a:lnTo>
                  <a:pt x="33716" y="4680"/>
                </a:lnTo>
                <a:cubicBezTo>
                  <a:pt x="33716" y="2095"/>
                  <a:pt x="35806" y="0"/>
                  <a:pt x="38383" y="0"/>
                </a:cubicBezTo>
                <a:close/>
                <a:moveTo>
                  <a:pt x="61361" y="0"/>
                </a:moveTo>
                <a:cubicBezTo>
                  <a:pt x="63938" y="0"/>
                  <a:pt x="66028" y="2095"/>
                  <a:pt x="66028" y="4680"/>
                </a:cubicBezTo>
                <a:lnTo>
                  <a:pt x="66028" y="18051"/>
                </a:lnTo>
                <a:cubicBezTo>
                  <a:pt x="66028" y="20636"/>
                  <a:pt x="63938" y="22731"/>
                  <a:pt x="61361" y="22731"/>
                </a:cubicBezTo>
                <a:cubicBezTo>
                  <a:pt x="58784" y="22731"/>
                  <a:pt x="56694" y="20636"/>
                  <a:pt x="56694" y="18051"/>
                </a:cubicBezTo>
                <a:lnTo>
                  <a:pt x="56694" y="4680"/>
                </a:lnTo>
                <a:cubicBezTo>
                  <a:pt x="56694" y="2095"/>
                  <a:pt x="58784" y="0"/>
                  <a:pt x="61361" y="0"/>
                </a:cubicBezTo>
                <a:close/>
                <a:moveTo>
                  <a:pt x="84339" y="0"/>
                </a:moveTo>
                <a:cubicBezTo>
                  <a:pt x="86916" y="0"/>
                  <a:pt x="89005" y="2095"/>
                  <a:pt x="89005" y="4680"/>
                </a:cubicBezTo>
                <a:lnTo>
                  <a:pt x="89005" y="18051"/>
                </a:lnTo>
                <a:cubicBezTo>
                  <a:pt x="89005" y="20636"/>
                  <a:pt x="86916" y="22731"/>
                  <a:pt x="84339" y="22731"/>
                </a:cubicBezTo>
                <a:cubicBezTo>
                  <a:pt x="81761" y="22731"/>
                  <a:pt x="79672" y="20636"/>
                  <a:pt x="79672" y="18051"/>
                </a:cubicBezTo>
                <a:lnTo>
                  <a:pt x="79672" y="4680"/>
                </a:lnTo>
                <a:cubicBezTo>
                  <a:pt x="79672" y="2095"/>
                  <a:pt x="81761" y="0"/>
                  <a:pt x="84339" y="0"/>
                </a:cubicBezTo>
                <a:close/>
                <a:moveTo>
                  <a:pt x="107316" y="0"/>
                </a:moveTo>
                <a:cubicBezTo>
                  <a:pt x="109894" y="0"/>
                  <a:pt x="111983" y="2095"/>
                  <a:pt x="111983" y="4680"/>
                </a:cubicBezTo>
                <a:lnTo>
                  <a:pt x="111983" y="18051"/>
                </a:lnTo>
                <a:cubicBezTo>
                  <a:pt x="111983" y="20636"/>
                  <a:pt x="109894" y="22731"/>
                  <a:pt x="107316" y="22731"/>
                </a:cubicBezTo>
                <a:cubicBezTo>
                  <a:pt x="104739" y="22731"/>
                  <a:pt x="102650" y="20636"/>
                  <a:pt x="102650" y="18051"/>
                </a:cubicBezTo>
                <a:lnTo>
                  <a:pt x="102650" y="4680"/>
                </a:lnTo>
                <a:cubicBezTo>
                  <a:pt x="102650" y="2095"/>
                  <a:pt x="104739" y="0"/>
                  <a:pt x="107316" y="0"/>
                </a:cubicBezTo>
                <a:close/>
              </a:path>
            </a:pathLst>
          </a:custGeom>
          <a:solidFill>
            <a:srgbClr val="1ED4DE"/>
          </a:solidFill>
          <a:ln>
            <a:noFill/>
          </a:ln>
        </p:spPr>
        <p:txBody>
          <a:bodyPr wrap="square" lIns="121868" tIns="60917" rIns="121868" bIns="60917" anchor="ctr" anchorCtr="0">
            <a:noAutofit/>
          </a:bodyPr>
          <a:lstStyle/>
          <a:p>
            <a:pPr algn="ctr" defTabSz="1218895"/>
            <a:endParaRPr sz="2399" kern="0">
              <a:solidFill>
                <a:srgbClr val="FFFFFF"/>
              </a:solidFill>
              <a:latin typeface="Arial"/>
              <a:ea typeface="Arial"/>
              <a:cs typeface="Arial"/>
              <a:sym typeface="Arial"/>
            </a:endParaRPr>
          </a:p>
        </p:txBody>
      </p:sp>
      <p:grpSp>
        <p:nvGrpSpPr>
          <p:cNvPr id="32" name="Shape 717"/>
          <p:cNvGrpSpPr/>
          <p:nvPr/>
        </p:nvGrpSpPr>
        <p:grpSpPr>
          <a:xfrm>
            <a:off x="8560868" y="2378816"/>
            <a:ext cx="3705744" cy="897784"/>
            <a:chOff x="2113657" y="4283315"/>
            <a:chExt cx="3887257" cy="673513"/>
          </a:xfrm>
        </p:grpSpPr>
        <p:sp>
          <p:nvSpPr>
            <p:cNvPr id="33" name="Shape 718"/>
            <p:cNvSpPr txBox="1"/>
            <p:nvPr/>
          </p:nvSpPr>
          <p:spPr>
            <a:xfrm>
              <a:off x="2113657" y="4495163"/>
              <a:ext cx="3887257"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a:solidFill>
                    <a:srgbClr val="595959"/>
                  </a:solidFill>
                  <a:latin typeface="Times New Roman" panose="02020603050405020304" pitchFamily="18" charset="0"/>
                  <a:ea typeface="Arial"/>
                  <a:cs typeface="Times New Roman" panose="02020603050405020304" pitchFamily="18" charset="0"/>
                </a:rPr>
                <a:t>Not applicable</a:t>
              </a:r>
              <a:endParaRPr lang="en"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34" name="Shape 719"/>
            <p:cNvSpPr txBox="1"/>
            <p:nvPr/>
          </p:nvSpPr>
          <p:spPr>
            <a:xfrm>
              <a:off x="2113658" y="4283315"/>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sym typeface="Arial"/>
                </a:rPr>
                <a:t>After sale services/ Guarantee</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grpSp>
        <p:nvGrpSpPr>
          <p:cNvPr id="35" name="Shape 720"/>
          <p:cNvGrpSpPr/>
          <p:nvPr/>
        </p:nvGrpSpPr>
        <p:grpSpPr>
          <a:xfrm>
            <a:off x="8560867" y="4261751"/>
            <a:ext cx="3627958" cy="897784"/>
            <a:chOff x="2113657" y="4283314"/>
            <a:chExt cx="3647460" cy="673513"/>
          </a:xfrm>
        </p:grpSpPr>
        <p:sp>
          <p:nvSpPr>
            <p:cNvPr id="36" name="Shape 721"/>
            <p:cNvSpPr txBox="1"/>
            <p:nvPr/>
          </p:nvSpPr>
          <p:spPr>
            <a:xfrm>
              <a:off x="2113657" y="4495162"/>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pt-BR" sz="1600" kern="0" dirty="0" smtClean="0">
                  <a:solidFill>
                    <a:srgbClr val="595959"/>
                  </a:solidFill>
                  <a:latin typeface="Times New Roman" panose="02020603050405020304" pitchFamily="18" charset="0"/>
                  <a:ea typeface="Arial"/>
                  <a:cs typeface="Times New Roman" panose="02020603050405020304" pitchFamily="18" charset="0"/>
                  <a:sym typeface="Arial"/>
                </a:rPr>
                <a:t>Local (Iran) Certificates </a:t>
              </a:r>
              <a:endParaRPr lang="pt-BR"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37" name="Shape 722"/>
            <p:cNvSpPr txBox="1"/>
            <p:nvPr/>
          </p:nvSpPr>
          <p:spPr>
            <a:xfrm>
              <a:off x="2113658" y="4283314"/>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sym typeface="Arial"/>
                </a:rPr>
                <a:t>Standards and legally certificates:</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38" name="Shape 450"/>
          <p:cNvSpPr/>
          <p:nvPr/>
        </p:nvSpPr>
        <p:spPr>
          <a:xfrm>
            <a:off x="8841213" y="3657600"/>
            <a:ext cx="590697" cy="565118"/>
          </a:xfrm>
          <a:custGeom>
            <a:avLst/>
            <a:gdLst/>
            <a:ahLst/>
            <a:cxnLst/>
            <a:rect l="0" t="0" r="0" b="0"/>
            <a:pathLst>
              <a:path w="120000" h="120000" extrusionOk="0">
                <a:moveTo>
                  <a:pt x="65274" y="39473"/>
                </a:moveTo>
                <a:cubicBezTo>
                  <a:pt x="53599" y="36371"/>
                  <a:pt x="41599" y="43242"/>
                  <a:pt x="38470" y="54820"/>
                </a:cubicBezTo>
                <a:cubicBezTo>
                  <a:pt x="35342" y="66398"/>
                  <a:pt x="42270" y="78299"/>
                  <a:pt x="53945" y="81402"/>
                </a:cubicBezTo>
                <a:cubicBezTo>
                  <a:pt x="65620" y="84504"/>
                  <a:pt x="77621" y="77633"/>
                  <a:pt x="80749" y="66055"/>
                </a:cubicBezTo>
                <a:cubicBezTo>
                  <a:pt x="83877" y="54477"/>
                  <a:pt x="76949" y="42576"/>
                  <a:pt x="65274" y="39473"/>
                </a:cubicBezTo>
                <a:close/>
                <a:moveTo>
                  <a:pt x="69168" y="25060"/>
                </a:moveTo>
                <a:cubicBezTo>
                  <a:pt x="88870" y="30296"/>
                  <a:pt x="100561" y="50379"/>
                  <a:pt x="95282" y="69917"/>
                </a:cubicBezTo>
                <a:cubicBezTo>
                  <a:pt x="90003" y="89455"/>
                  <a:pt x="69753" y="101050"/>
                  <a:pt x="50051" y="95815"/>
                </a:cubicBezTo>
                <a:cubicBezTo>
                  <a:pt x="30350" y="90579"/>
                  <a:pt x="18658" y="70496"/>
                  <a:pt x="23937" y="50958"/>
                </a:cubicBezTo>
                <a:cubicBezTo>
                  <a:pt x="29216" y="31420"/>
                  <a:pt x="49467" y="19825"/>
                  <a:pt x="69168" y="25060"/>
                </a:cubicBezTo>
                <a:close/>
                <a:moveTo>
                  <a:pt x="70584" y="19819"/>
                </a:moveTo>
                <a:cubicBezTo>
                  <a:pt x="47964" y="13808"/>
                  <a:pt x="24713" y="27121"/>
                  <a:pt x="18652" y="49554"/>
                </a:cubicBezTo>
                <a:cubicBezTo>
                  <a:pt x="12591" y="71987"/>
                  <a:pt x="26015" y="95045"/>
                  <a:pt x="48635" y="101056"/>
                </a:cubicBezTo>
                <a:cubicBezTo>
                  <a:pt x="71255" y="107067"/>
                  <a:pt x="94506" y="93754"/>
                  <a:pt x="100567" y="71321"/>
                </a:cubicBezTo>
                <a:cubicBezTo>
                  <a:pt x="106628" y="48888"/>
                  <a:pt x="93204" y="25830"/>
                  <a:pt x="70584" y="19819"/>
                </a:cubicBezTo>
                <a:close/>
                <a:moveTo>
                  <a:pt x="120000" y="28418"/>
                </a:moveTo>
                <a:lnTo>
                  <a:pt x="119819" y="29085"/>
                </a:lnTo>
                <a:lnTo>
                  <a:pt x="119636" y="28804"/>
                </a:lnTo>
                <a:close/>
                <a:moveTo>
                  <a:pt x="84120" y="4683"/>
                </a:moveTo>
                <a:lnTo>
                  <a:pt x="83867" y="19572"/>
                </a:lnTo>
                <a:lnTo>
                  <a:pt x="83406" y="19449"/>
                </a:lnTo>
                <a:cubicBezTo>
                  <a:pt x="87163" y="21546"/>
                  <a:pt x="90559" y="24117"/>
                  <a:pt x="93431" y="27166"/>
                </a:cubicBezTo>
                <a:lnTo>
                  <a:pt x="106796" y="23870"/>
                </a:lnTo>
                <a:lnTo>
                  <a:pt x="115363" y="39849"/>
                </a:lnTo>
                <a:lnTo>
                  <a:pt x="105840" y="48364"/>
                </a:lnTo>
                <a:cubicBezTo>
                  <a:pt x="107034" y="52676"/>
                  <a:pt x="107596" y="57191"/>
                  <a:pt x="107394" y="61781"/>
                </a:cubicBezTo>
                <a:lnTo>
                  <a:pt x="119289" y="68330"/>
                </a:lnTo>
                <a:lnTo>
                  <a:pt x="114566" y="85810"/>
                </a:lnTo>
                <a:lnTo>
                  <a:pt x="100132" y="85570"/>
                </a:lnTo>
                <a:cubicBezTo>
                  <a:pt x="98307" y="88594"/>
                  <a:pt x="96096" y="91321"/>
                  <a:pt x="93619" y="93756"/>
                </a:cubicBezTo>
                <a:lnTo>
                  <a:pt x="98359" y="106025"/>
                </a:lnTo>
                <a:lnTo>
                  <a:pt x="83411" y="116405"/>
                </a:lnTo>
                <a:lnTo>
                  <a:pt x="72073" y="106643"/>
                </a:lnTo>
                <a:lnTo>
                  <a:pt x="73453" y="105685"/>
                </a:lnTo>
                <a:cubicBezTo>
                  <a:pt x="69110" y="107079"/>
                  <a:pt x="64517" y="107749"/>
                  <a:pt x="59835" y="107723"/>
                </a:cubicBezTo>
                <a:lnTo>
                  <a:pt x="52963" y="119999"/>
                </a:lnTo>
                <a:lnTo>
                  <a:pt x="35336" y="115316"/>
                </a:lnTo>
                <a:lnTo>
                  <a:pt x="35574" y="101277"/>
                </a:lnTo>
                <a:cubicBezTo>
                  <a:pt x="31839" y="99165"/>
                  <a:pt x="28466" y="96583"/>
                  <a:pt x="25614" y="93529"/>
                </a:cubicBezTo>
                <a:lnTo>
                  <a:pt x="25843" y="94015"/>
                </a:lnTo>
                <a:lnTo>
                  <a:pt x="11102" y="96847"/>
                </a:lnTo>
                <a:lnTo>
                  <a:pt x="3390" y="80445"/>
                </a:lnTo>
                <a:lnTo>
                  <a:pt x="13359" y="72429"/>
                </a:lnTo>
                <a:cubicBezTo>
                  <a:pt x="12295" y="68561"/>
                  <a:pt x="11739" y="64530"/>
                  <a:pt x="11738" y="60428"/>
                </a:cubicBezTo>
                <a:lnTo>
                  <a:pt x="0" y="53965"/>
                </a:lnTo>
                <a:lnTo>
                  <a:pt x="4723" y="36484"/>
                </a:lnTo>
                <a:lnTo>
                  <a:pt x="18174" y="36709"/>
                </a:lnTo>
                <a:cubicBezTo>
                  <a:pt x="19999" y="33515"/>
                  <a:pt x="22203" y="30603"/>
                  <a:pt x="24696" y="27997"/>
                </a:cubicBezTo>
                <a:lnTo>
                  <a:pt x="20190" y="14215"/>
                </a:lnTo>
                <a:lnTo>
                  <a:pt x="35666" y="4625"/>
                </a:lnTo>
                <a:lnTo>
                  <a:pt x="46473" y="14962"/>
                </a:lnTo>
                <a:lnTo>
                  <a:pt x="46365" y="15030"/>
                </a:lnTo>
                <a:cubicBezTo>
                  <a:pt x="50613" y="13704"/>
                  <a:pt x="55098" y="13091"/>
                  <a:pt x="59667" y="13141"/>
                </a:cubicBezTo>
                <a:lnTo>
                  <a:pt x="59206" y="13018"/>
                </a:lnTo>
                <a:lnTo>
                  <a:pt x="66493" y="0"/>
                </a:lnTo>
                <a:close/>
              </a:path>
            </a:pathLst>
          </a:custGeom>
          <a:solidFill>
            <a:srgbClr val="E62949"/>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Tree>
    <p:extLst>
      <p:ext uri="{BB962C8B-B14F-4D97-AF65-F5344CB8AC3E}">
        <p14:creationId xmlns:p14="http://schemas.microsoft.com/office/powerpoint/2010/main" val="4294303908"/>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704"/>
        <p:cNvGrpSpPr/>
        <p:nvPr/>
      </p:nvGrpSpPr>
      <p:grpSpPr>
        <a:xfrm>
          <a:off x="0" y="0"/>
          <a:ext cx="0" cy="0"/>
          <a:chOff x="0" y="0"/>
          <a:chExt cx="0" cy="0"/>
        </a:xfrm>
      </p:grpSpPr>
      <p:sp>
        <p:nvSpPr>
          <p:cNvPr id="707" name="Shape 707"/>
          <p:cNvSpPr txBox="1"/>
          <p:nvPr/>
        </p:nvSpPr>
        <p:spPr>
          <a:xfrm>
            <a:off x="455612" y="3552436"/>
            <a:ext cx="3962400" cy="3076964"/>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kern="0" dirty="0">
                <a:solidFill>
                  <a:srgbClr val="3F3F3F"/>
                </a:solidFill>
                <a:latin typeface="Times New Roman" panose="02020603050405020304" pitchFamily="18" charset="0"/>
                <a:ea typeface="Arial"/>
                <a:cs typeface="Times New Roman" panose="02020603050405020304" pitchFamily="18" charset="0"/>
                <a:sym typeface="Arial"/>
              </a:rPr>
              <a:t>Indications:  Anti-Bacterial &amp; Anti-Plaque</a:t>
            </a:r>
          </a:p>
          <a:p>
            <a:pPr marL="285750" indent="-285750" defTabSz="1218895">
              <a:buFont typeface="Arial" panose="020B0604020202020204" pitchFamily="34" charset="0"/>
              <a:buChar char="•"/>
            </a:pPr>
            <a:r>
              <a:rPr lang="en-US" kern="0" dirty="0">
                <a:solidFill>
                  <a:srgbClr val="3F3F3F"/>
                </a:solidFill>
                <a:latin typeface="Times New Roman" panose="02020603050405020304" pitchFamily="18" charset="0"/>
                <a:ea typeface="Arial"/>
                <a:cs typeface="Times New Roman" panose="02020603050405020304" pitchFamily="18" charset="0"/>
                <a:sym typeface="Arial"/>
              </a:rPr>
              <a:t>Dosage form and packaging:   Cream - 120 gr</a:t>
            </a:r>
          </a:p>
          <a:p>
            <a:pPr marL="285750" indent="-285750" defTabSz="1218895">
              <a:buFont typeface="Arial" panose="020B0604020202020204" pitchFamily="34" charset="0"/>
              <a:buChar char="•"/>
            </a:pPr>
            <a:r>
              <a:rPr lang="en-US" kern="0" dirty="0">
                <a:solidFill>
                  <a:srgbClr val="3F3F3F"/>
                </a:solidFill>
                <a:latin typeface="Times New Roman" panose="02020603050405020304" pitchFamily="18" charset="0"/>
                <a:ea typeface="Arial"/>
                <a:cs typeface="Times New Roman" panose="02020603050405020304" pitchFamily="18" charset="0"/>
                <a:sym typeface="Arial"/>
              </a:rPr>
              <a:t>Composition:  Savory; Cloves; </a:t>
            </a:r>
            <a:r>
              <a:rPr lang="en-US" kern="0" dirty="0" err="1">
                <a:solidFill>
                  <a:srgbClr val="3F3F3F"/>
                </a:solidFill>
                <a:latin typeface="Times New Roman" panose="02020603050405020304" pitchFamily="18" charset="0"/>
                <a:ea typeface="Arial"/>
                <a:cs typeface="Times New Roman" panose="02020603050405020304" pitchFamily="18" charset="0"/>
                <a:sym typeface="Arial"/>
              </a:rPr>
              <a:t>Propolis</a:t>
            </a:r>
            <a:r>
              <a:rPr lang="en-US" kern="0" dirty="0">
                <a:solidFill>
                  <a:srgbClr val="3F3F3F"/>
                </a:solidFill>
                <a:latin typeface="Times New Roman" panose="02020603050405020304" pitchFamily="18" charset="0"/>
                <a:ea typeface="Arial"/>
                <a:cs typeface="Times New Roman" panose="02020603050405020304" pitchFamily="18" charset="0"/>
                <a:sym typeface="Arial"/>
              </a:rPr>
              <a:t>; Eucalyptus</a:t>
            </a:r>
          </a:p>
        </p:txBody>
      </p:sp>
      <p:sp>
        <p:nvSpPr>
          <p:cNvPr id="708" name="Shape 708"/>
          <p:cNvSpPr txBox="1"/>
          <p:nvPr/>
        </p:nvSpPr>
        <p:spPr>
          <a:xfrm>
            <a:off x="531812" y="2427151"/>
            <a:ext cx="4191000" cy="533341"/>
          </a:xfrm>
          <a:prstGeom prst="rect">
            <a:avLst/>
          </a:prstGeom>
          <a:noFill/>
          <a:ln>
            <a:noFill/>
          </a:ln>
        </p:spPr>
        <p:txBody>
          <a:bodyPr wrap="square" lIns="121868" tIns="60917" rIns="121868" bIns="60917" anchor="t" anchorCtr="0">
            <a:noAutofit/>
          </a:bodyPr>
          <a:lstStyle/>
          <a:p>
            <a:pPr defTabSz="1218895"/>
            <a:r>
              <a:rPr lang="en-US" sz="2400" b="1" kern="0" dirty="0">
                <a:solidFill>
                  <a:srgbClr val="3F3F3F"/>
                </a:solidFill>
                <a:ea typeface="Arial"/>
                <a:cs typeface="Arial"/>
              </a:rPr>
              <a:t>ANTI-BACTERIAL &amp; ANTI-PLAQUE TOOTHPASTE</a:t>
            </a:r>
            <a:endParaRPr lang="en" sz="2400" b="1" kern="0" dirty="0">
              <a:solidFill>
                <a:srgbClr val="3F3F3F"/>
              </a:solidFill>
              <a:ea typeface="Arial"/>
              <a:cs typeface="Arial"/>
              <a:sym typeface="Arial"/>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8147" y="421425"/>
            <a:ext cx="2540665" cy="1328277"/>
          </a:xfrm>
          <a:prstGeom prst="rect">
            <a:avLst/>
          </a:prstGeom>
        </p:spPr>
      </p:pic>
      <p:pic>
        <p:nvPicPr>
          <p:cNvPr id="25" name="Picture 24" descr="http://www.herbemarket.com/image/cache/Product/jahangir/Anti-Bacterial-Anti-Plaque%20Toothpaste-500x500.jpg"/>
          <p:cNvPicPr/>
          <p:nvPr/>
        </p:nvPicPr>
        <p:blipFill rotWithShape="1">
          <a:blip r:embed="rId4">
            <a:extLst>
              <a:ext uri="{28A0092B-C50C-407E-A947-70E740481C1C}">
                <a14:useLocalDpi xmlns:a14="http://schemas.microsoft.com/office/drawing/2010/main" val="0"/>
              </a:ext>
            </a:extLst>
          </a:blip>
          <a:srcRect l="29856" r="29856"/>
          <a:stretch/>
        </p:blipFill>
        <p:spPr bwMode="auto">
          <a:xfrm>
            <a:off x="5180012" y="1201985"/>
            <a:ext cx="2500384" cy="5093594"/>
          </a:xfrm>
          <a:prstGeom prst="rect">
            <a:avLst/>
          </a:prstGeom>
          <a:noFill/>
          <a:ln>
            <a:noFill/>
          </a:ln>
        </p:spPr>
      </p:pic>
      <p:grpSp>
        <p:nvGrpSpPr>
          <p:cNvPr id="26" name="Shape 711"/>
          <p:cNvGrpSpPr/>
          <p:nvPr/>
        </p:nvGrpSpPr>
        <p:grpSpPr>
          <a:xfrm>
            <a:off x="8560868" y="832749"/>
            <a:ext cx="3400944" cy="897785"/>
            <a:chOff x="2113657" y="4283314"/>
            <a:chExt cx="3647460" cy="673514"/>
          </a:xfrm>
        </p:grpSpPr>
        <p:sp>
          <p:nvSpPr>
            <p:cNvPr id="28" name="Shape 712"/>
            <p:cNvSpPr txBox="1"/>
            <p:nvPr/>
          </p:nvSpPr>
          <p:spPr>
            <a:xfrm>
              <a:off x="2113657" y="4495163"/>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20000 </a:t>
              </a: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Packages (</a:t>
              </a: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Per </a:t>
              </a: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35 Days)</a:t>
              </a:r>
              <a:endParaRPr lang="en"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29" name="Shape 713"/>
            <p:cNvSpPr txBox="1"/>
            <p:nvPr/>
          </p:nvSpPr>
          <p:spPr>
            <a:xfrm>
              <a:off x="2113658" y="4283314"/>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rPr>
                <a:t>Production capacity</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38" name="Shape 451"/>
          <p:cNvSpPr/>
          <p:nvPr/>
        </p:nvSpPr>
        <p:spPr>
          <a:xfrm rot="1795255">
            <a:off x="8958484" y="273676"/>
            <a:ext cx="356158" cy="656509"/>
          </a:xfrm>
          <a:custGeom>
            <a:avLst/>
            <a:gdLst/>
            <a:ahLst/>
            <a:cxnLst/>
            <a:rect l="0" t="0" r="0" b="0"/>
            <a:pathLst>
              <a:path w="120000" h="120000" extrusionOk="0">
                <a:moveTo>
                  <a:pt x="60041" y="0"/>
                </a:moveTo>
                <a:cubicBezTo>
                  <a:pt x="68312" y="142"/>
                  <a:pt x="77049" y="3617"/>
                  <a:pt x="77802" y="9249"/>
                </a:cubicBezTo>
                <a:cubicBezTo>
                  <a:pt x="79731" y="16341"/>
                  <a:pt x="68983" y="18083"/>
                  <a:pt x="72034" y="26607"/>
                </a:cubicBezTo>
                <a:lnTo>
                  <a:pt x="120000" y="26607"/>
                </a:lnTo>
                <a:lnTo>
                  <a:pt x="120000" y="53320"/>
                </a:lnTo>
                <a:cubicBezTo>
                  <a:pt x="105180" y="54850"/>
                  <a:pt x="101982" y="49006"/>
                  <a:pt x="89415" y="50069"/>
                </a:cubicBezTo>
                <a:cubicBezTo>
                  <a:pt x="79319" y="50489"/>
                  <a:pt x="73089" y="55363"/>
                  <a:pt x="72833" y="59977"/>
                </a:cubicBezTo>
                <a:cubicBezTo>
                  <a:pt x="73004" y="64029"/>
                  <a:pt x="79442" y="70012"/>
                  <a:pt x="91464" y="70060"/>
                </a:cubicBezTo>
                <a:cubicBezTo>
                  <a:pt x="106013" y="69226"/>
                  <a:pt x="103877" y="65247"/>
                  <a:pt x="120000" y="65606"/>
                </a:cubicBezTo>
                <a:lnTo>
                  <a:pt x="120000" y="93541"/>
                </a:lnTo>
                <a:lnTo>
                  <a:pt x="70059" y="93541"/>
                </a:lnTo>
                <a:cubicBezTo>
                  <a:pt x="69329" y="102697"/>
                  <a:pt x="76533" y="101447"/>
                  <a:pt x="78036" y="109608"/>
                </a:cubicBezTo>
                <a:cubicBezTo>
                  <a:pt x="77950" y="116314"/>
                  <a:pt x="67224" y="119904"/>
                  <a:pt x="59959" y="120000"/>
                </a:cubicBezTo>
                <a:cubicBezTo>
                  <a:pt x="51687" y="119857"/>
                  <a:pt x="42950" y="116382"/>
                  <a:pt x="42197" y="110750"/>
                </a:cubicBezTo>
                <a:cubicBezTo>
                  <a:pt x="40279" y="103699"/>
                  <a:pt x="50892" y="101936"/>
                  <a:pt x="47995" y="93541"/>
                </a:cubicBezTo>
                <a:lnTo>
                  <a:pt x="0" y="93541"/>
                </a:lnTo>
                <a:lnTo>
                  <a:pt x="0" y="66075"/>
                </a:lnTo>
                <a:cubicBezTo>
                  <a:pt x="15368" y="64341"/>
                  <a:pt x="18478" y="70364"/>
                  <a:pt x="31219" y="69286"/>
                </a:cubicBezTo>
                <a:cubicBezTo>
                  <a:pt x="41315" y="68866"/>
                  <a:pt x="47545" y="63992"/>
                  <a:pt x="47801" y="59379"/>
                </a:cubicBezTo>
                <a:cubicBezTo>
                  <a:pt x="47631" y="55326"/>
                  <a:pt x="41193" y="49343"/>
                  <a:pt x="29171" y="49296"/>
                </a:cubicBezTo>
                <a:cubicBezTo>
                  <a:pt x="14433" y="50140"/>
                  <a:pt x="16816" y="54212"/>
                  <a:pt x="0" y="53739"/>
                </a:cubicBezTo>
                <a:lnTo>
                  <a:pt x="0" y="26607"/>
                </a:lnTo>
                <a:lnTo>
                  <a:pt x="49932" y="26607"/>
                </a:lnTo>
                <a:cubicBezTo>
                  <a:pt x="50748" y="17288"/>
                  <a:pt x="43474" y="18596"/>
                  <a:pt x="41963" y="10391"/>
                </a:cubicBezTo>
                <a:cubicBezTo>
                  <a:pt x="42049" y="3685"/>
                  <a:pt x="52775" y="95"/>
                  <a:pt x="60041" y="0"/>
                </a:cubicBezTo>
                <a:close/>
              </a:path>
            </a:pathLst>
          </a:custGeom>
          <a:solidFill>
            <a:srgbClr val="F4BD2D"/>
          </a:solidFill>
          <a:ln>
            <a:noFill/>
          </a:ln>
          <a:scene3d>
            <a:camera prst="orthographicFront">
              <a:rot lat="0" lon="0" rev="7200000"/>
            </a:camera>
            <a:lightRig rig="threePt" dir="t"/>
          </a:scene3d>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grpSp>
        <p:nvGrpSpPr>
          <p:cNvPr id="39" name="Shape 717"/>
          <p:cNvGrpSpPr/>
          <p:nvPr/>
        </p:nvGrpSpPr>
        <p:grpSpPr>
          <a:xfrm>
            <a:off x="8560868" y="6013117"/>
            <a:ext cx="3253608" cy="897784"/>
            <a:chOff x="2113657" y="4283315"/>
            <a:chExt cx="3647460" cy="673513"/>
          </a:xfrm>
        </p:grpSpPr>
        <p:sp>
          <p:nvSpPr>
            <p:cNvPr id="40" name="Shape 718"/>
            <p:cNvSpPr txBox="1"/>
            <p:nvPr/>
          </p:nvSpPr>
          <p:spPr>
            <a:xfrm>
              <a:off x="2113657" y="4495163"/>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1.8 USD</a:t>
              </a:r>
            </a:p>
          </p:txBody>
        </p:sp>
        <p:sp>
          <p:nvSpPr>
            <p:cNvPr id="41" name="Shape 719"/>
            <p:cNvSpPr txBox="1"/>
            <p:nvPr/>
          </p:nvSpPr>
          <p:spPr>
            <a:xfrm>
              <a:off x="2113658" y="4283315"/>
              <a:ext cx="3647459" cy="276999"/>
            </a:xfrm>
            <a:prstGeom prst="rect">
              <a:avLst/>
            </a:prstGeom>
            <a:noFill/>
            <a:ln>
              <a:noFill/>
            </a:ln>
          </p:spPr>
          <p:txBody>
            <a:bodyPr wrap="square" lIns="121868" tIns="60917" rIns="121868" bIns="60917" anchor="t" anchorCtr="0">
              <a:noAutofit/>
            </a:bodyPr>
            <a:lstStyle/>
            <a:p>
              <a:pPr defTabSz="1218895"/>
              <a:r>
                <a:rPr lang="en-US" b="1" kern="0" dirty="0" smtClean="0">
                  <a:solidFill>
                    <a:srgbClr val="595959"/>
                  </a:solidFill>
                  <a:latin typeface="Times New Roman" panose="02020603050405020304" pitchFamily="18" charset="0"/>
                  <a:ea typeface="Arial"/>
                  <a:cs typeface="Times New Roman" panose="02020603050405020304" pitchFamily="18" charset="0"/>
                  <a:sym typeface="Arial"/>
                </a:rPr>
                <a:t>Sales’ Price</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42" name="Shape 974"/>
          <p:cNvSpPr/>
          <p:nvPr/>
        </p:nvSpPr>
        <p:spPr>
          <a:xfrm rot="10800000">
            <a:off x="8959685" y="5491253"/>
            <a:ext cx="353751" cy="528546"/>
          </a:xfrm>
          <a:custGeom>
            <a:avLst/>
            <a:gdLst/>
            <a:ahLst/>
            <a:cxnLst/>
            <a:rect l="0" t="0" r="0" b="0"/>
            <a:pathLst>
              <a:path w="120000" h="120000" extrusionOk="0">
                <a:moveTo>
                  <a:pt x="51597" y="50921"/>
                </a:moveTo>
                <a:lnTo>
                  <a:pt x="51597" y="19698"/>
                </a:lnTo>
                <a:cubicBezTo>
                  <a:pt x="47669" y="20191"/>
                  <a:pt x="43916" y="21082"/>
                  <a:pt x="40531" y="22332"/>
                </a:cubicBezTo>
                <a:cubicBezTo>
                  <a:pt x="30598" y="26001"/>
                  <a:pt x="25457" y="32166"/>
                  <a:pt x="27169" y="38355"/>
                </a:cubicBezTo>
                <a:cubicBezTo>
                  <a:pt x="29239" y="46431"/>
                  <a:pt x="39005" y="49155"/>
                  <a:pt x="51597" y="50921"/>
                </a:cubicBezTo>
                <a:close/>
                <a:moveTo>
                  <a:pt x="67852" y="100379"/>
                </a:moveTo>
                <a:cubicBezTo>
                  <a:pt x="71963" y="99887"/>
                  <a:pt x="75901" y="98973"/>
                  <a:pt x="79437" y="97667"/>
                </a:cubicBezTo>
                <a:cubicBezTo>
                  <a:pt x="89370" y="93998"/>
                  <a:pt x="94511" y="87833"/>
                  <a:pt x="92799" y="81644"/>
                </a:cubicBezTo>
                <a:cubicBezTo>
                  <a:pt x="89506" y="73388"/>
                  <a:pt x="79840" y="69732"/>
                  <a:pt x="67852" y="67361"/>
                </a:cubicBezTo>
                <a:close/>
                <a:moveTo>
                  <a:pt x="67852" y="120000"/>
                </a:moveTo>
                <a:lnTo>
                  <a:pt x="51597" y="120000"/>
                </a:lnTo>
                <a:lnTo>
                  <a:pt x="51597" y="114256"/>
                </a:lnTo>
                <a:cubicBezTo>
                  <a:pt x="45417" y="113829"/>
                  <a:pt x="39328" y="112890"/>
                  <a:pt x="33554" y="111448"/>
                </a:cubicBezTo>
                <a:cubicBezTo>
                  <a:pt x="13606" y="106463"/>
                  <a:pt x="696" y="96271"/>
                  <a:pt x="0" y="84958"/>
                </a:cubicBezTo>
                <a:lnTo>
                  <a:pt x="26861" y="84529"/>
                </a:lnTo>
                <a:cubicBezTo>
                  <a:pt x="27245" y="90776"/>
                  <a:pt x="34374" y="96404"/>
                  <a:pt x="45389" y="99156"/>
                </a:cubicBezTo>
                <a:cubicBezTo>
                  <a:pt x="47394" y="99657"/>
                  <a:pt x="49467" y="100048"/>
                  <a:pt x="51597" y="100293"/>
                </a:cubicBezTo>
                <a:lnTo>
                  <a:pt x="51597" y="64682"/>
                </a:lnTo>
                <a:cubicBezTo>
                  <a:pt x="30368" y="61567"/>
                  <a:pt x="7690" y="58004"/>
                  <a:pt x="556" y="40045"/>
                </a:cubicBezTo>
                <a:cubicBezTo>
                  <a:pt x="-2422" y="28913"/>
                  <a:pt x="6883" y="17850"/>
                  <a:pt x="24755" y="11249"/>
                </a:cubicBezTo>
                <a:cubicBezTo>
                  <a:pt x="32832" y="8265"/>
                  <a:pt x="42066" y="6412"/>
                  <a:pt x="51597" y="5737"/>
                </a:cubicBezTo>
                <a:lnTo>
                  <a:pt x="51597" y="0"/>
                </a:lnTo>
                <a:lnTo>
                  <a:pt x="67852" y="0"/>
                </a:lnTo>
                <a:lnTo>
                  <a:pt x="67852" y="5703"/>
                </a:lnTo>
                <a:cubicBezTo>
                  <a:pt x="74209" y="6118"/>
                  <a:pt x="80479" y="7068"/>
                  <a:pt x="86414" y="8551"/>
                </a:cubicBezTo>
                <a:cubicBezTo>
                  <a:pt x="106363" y="13536"/>
                  <a:pt x="119273" y="23728"/>
                  <a:pt x="119969" y="35041"/>
                </a:cubicBezTo>
                <a:lnTo>
                  <a:pt x="93108" y="35470"/>
                </a:lnTo>
                <a:cubicBezTo>
                  <a:pt x="92723" y="29223"/>
                  <a:pt x="85594" y="23595"/>
                  <a:pt x="74579" y="20843"/>
                </a:cubicBezTo>
                <a:cubicBezTo>
                  <a:pt x="72410" y="20301"/>
                  <a:pt x="70160" y="19888"/>
                  <a:pt x="67852" y="19639"/>
                </a:cubicBezTo>
                <a:lnTo>
                  <a:pt x="67852" y="52969"/>
                </a:lnTo>
                <a:cubicBezTo>
                  <a:pt x="88284" y="55535"/>
                  <a:pt x="110482" y="59921"/>
                  <a:pt x="119411" y="79734"/>
                </a:cubicBezTo>
                <a:cubicBezTo>
                  <a:pt x="122511" y="90942"/>
                  <a:pt x="113201" y="102106"/>
                  <a:pt x="95213" y="108750"/>
                </a:cubicBezTo>
                <a:cubicBezTo>
                  <a:pt x="86990" y="111788"/>
                  <a:pt x="77568" y="113654"/>
                  <a:pt x="67852" y="114293"/>
                </a:cubicBezTo>
                <a:close/>
              </a:path>
            </a:pathLst>
          </a:custGeom>
          <a:solidFill>
            <a:schemeClr val="accent3">
              <a:lumMod val="75000"/>
            </a:schemeClr>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dk1"/>
              </a:solidFill>
              <a:latin typeface="Arial"/>
              <a:ea typeface="Arial"/>
              <a:cs typeface="Arial"/>
              <a:sym typeface="Arial"/>
            </a:endParaRPr>
          </a:p>
        </p:txBody>
      </p:sp>
      <p:sp>
        <p:nvSpPr>
          <p:cNvPr id="22" name="Shape 715"/>
          <p:cNvSpPr/>
          <p:nvPr/>
        </p:nvSpPr>
        <p:spPr>
          <a:xfrm>
            <a:off x="8913812" y="1882516"/>
            <a:ext cx="445583" cy="444279"/>
          </a:xfrm>
          <a:custGeom>
            <a:avLst/>
            <a:gdLst/>
            <a:ahLst/>
            <a:cxnLst/>
            <a:rect l="0" t="0" r="0" b="0"/>
            <a:pathLst>
              <a:path w="120000" h="120000" extrusionOk="0">
                <a:moveTo>
                  <a:pt x="26666" y="100217"/>
                </a:moveTo>
                <a:cubicBezTo>
                  <a:pt x="25193" y="100217"/>
                  <a:pt x="24000" y="101415"/>
                  <a:pt x="24000" y="102892"/>
                </a:cubicBezTo>
                <a:cubicBezTo>
                  <a:pt x="24000" y="104369"/>
                  <a:pt x="25193" y="105566"/>
                  <a:pt x="26666" y="105566"/>
                </a:cubicBezTo>
                <a:lnTo>
                  <a:pt x="93333" y="105566"/>
                </a:lnTo>
                <a:cubicBezTo>
                  <a:pt x="94806" y="105566"/>
                  <a:pt x="96000" y="104369"/>
                  <a:pt x="96000" y="102892"/>
                </a:cubicBezTo>
                <a:cubicBezTo>
                  <a:pt x="96000" y="101415"/>
                  <a:pt x="94806" y="100217"/>
                  <a:pt x="93333" y="100217"/>
                </a:cubicBezTo>
                <a:close/>
                <a:moveTo>
                  <a:pt x="26666" y="87913"/>
                </a:moveTo>
                <a:cubicBezTo>
                  <a:pt x="25193" y="87913"/>
                  <a:pt x="24000" y="89111"/>
                  <a:pt x="24000" y="90588"/>
                </a:cubicBezTo>
                <a:cubicBezTo>
                  <a:pt x="24000" y="92065"/>
                  <a:pt x="25193" y="93262"/>
                  <a:pt x="26666" y="93262"/>
                </a:cubicBezTo>
                <a:lnTo>
                  <a:pt x="93333" y="93262"/>
                </a:lnTo>
                <a:cubicBezTo>
                  <a:pt x="94806" y="93262"/>
                  <a:pt x="96000" y="92065"/>
                  <a:pt x="96000" y="90588"/>
                </a:cubicBezTo>
                <a:cubicBezTo>
                  <a:pt x="96000" y="89111"/>
                  <a:pt x="94806" y="87913"/>
                  <a:pt x="93333" y="87913"/>
                </a:cubicBezTo>
                <a:close/>
                <a:moveTo>
                  <a:pt x="26666" y="75609"/>
                </a:moveTo>
                <a:cubicBezTo>
                  <a:pt x="25193" y="75609"/>
                  <a:pt x="24000" y="76806"/>
                  <a:pt x="24000" y="78284"/>
                </a:cubicBezTo>
                <a:cubicBezTo>
                  <a:pt x="24000" y="79761"/>
                  <a:pt x="25193" y="80958"/>
                  <a:pt x="26666" y="80958"/>
                </a:cubicBezTo>
                <a:lnTo>
                  <a:pt x="93333" y="80958"/>
                </a:lnTo>
                <a:cubicBezTo>
                  <a:pt x="94806" y="80958"/>
                  <a:pt x="96000" y="79761"/>
                  <a:pt x="96000" y="78284"/>
                </a:cubicBezTo>
                <a:cubicBezTo>
                  <a:pt x="96000" y="76806"/>
                  <a:pt x="94806" y="75609"/>
                  <a:pt x="93333" y="75609"/>
                </a:cubicBezTo>
                <a:close/>
                <a:moveTo>
                  <a:pt x="26666" y="63305"/>
                </a:moveTo>
                <a:cubicBezTo>
                  <a:pt x="25193" y="63305"/>
                  <a:pt x="24000" y="64502"/>
                  <a:pt x="24000" y="65979"/>
                </a:cubicBezTo>
                <a:cubicBezTo>
                  <a:pt x="24000" y="67457"/>
                  <a:pt x="25193" y="68654"/>
                  <a:pt x="26666" y="68654"/>
                </a:cubicBezTo>
                <a:lnTo>
                  <a:pt x="93333" y="68654"/>
                </a:lnTo>
                <a:cubicBezTo>
                  <a:pt x="94806" y="68654"/>
                  <a:pt x="96000" y="67457"/>
                  <a:pt x="96000" y="65979"/>
                </a:cubicBezTo>
                <a:cubicBezTo>
                  <a:pt x="96000" y="64502"/>
                  <a:pt x="94806" y="63305"/>
                  <a:pt x="93333" y="63305"/>
                </a:cubicBezTo>
                <a:close/>
                <a:moveTo>
                  <a:pt x="26666" y="51001"/>
                </a:moveTo>
                <a:cubicBezTo>
                  <a:pt x="25193" y="51001"/>
                  <a:pt x="24000" y="52198"/>
                  <a:pt x="24000" y="53675"/>
                </a:cubicBezTo>
                <a:cubicBezTo>
                  <a:pt x="24000" y="55152"/>
                  <a:pt x="25193" y="56350"/>
                  <a:pt x="26666" y="56350"/>
                </a:cubicBezTo>
                <a:lnTo>
                  <a:pt x="93333" y="56350"/>
                </a:lnTo>
                <a:cubicBezTo>
                  <a:pt x="94806" y="56350"/>
                  <a:pt x="96000" y="55152"/>
                  <a:pt x="96000" y="53675"/>
                </a:cubicBezTo>
                <a:cubicBezTo>
                  <a:pt x="96000" y="52198"/>
                  <a:pt x="94806" y="51001"/>
                  <a:pt x="93333" y="51001"/>
                </a:cubicBezTo>
                <a:close/>
                <a:moveTo>
                  <a:pt x="26666" y="38697"/>
                </a:moveTo>
                <a:cubicBezTo>
                  <a:pt x="25193" y="38697"/>
                  <a:pt x="24000" y="39894"/>
                  <a:pt x="24000" y="41371"/>
                </a:cubicBezTo>
                <a:cubicBezTo>
                  <a:pt x="24000" y="42848"/>
                  <a:pt x="25193" y="44046"/>
                  <a:pt x="26666" y="44046"/>
                </a:cubicBezTo>
                <a:lnTo>
                  <a:pt x="93333" y="44046"/>
                </a:lnTo>
                <a:cubicBezTo>
                  <a:pt x="94806" y="44046"/>
                  <a:pt x="96000" y="42848"/>
                  <a:pt x="96000" y="41371"/>
                </a:cubicBezTo>
                <a:cubicBezTo>
                  <a:pt x="96000" y="39894"/>
                  <a:pt x="94806" y="38697"/>
                  <a:pt x="93333" y="38697"/>
                </a:cubicBezTo>
                <a:close/>
                <a:moveTo>
                  <a:pt x="0" y="11366"/>
                </a:moveTo>
                <a:lnTo>
                  <a:pt x="6739" y="11366"/>
                </a:lnTo>
                <a:lnTo>
                  <a:pt x="6739" y="17459"/>
                </a:lnTo>
                <a:cubicBezTo>
                  <a:pt x="6739" y="22260"/>
                  <a:pt x="10619" y="26151"/>
                  <a:pt x="15405" y="26151"/>
                </a:cubicBezTo>
                <a:cubicBezTo>
                  <a:pt x="20192" y="26151"/>
                  <a:pt x="24072" y="22260"/>
                  <a:pt x="24072" y="17459"/>
                </a:cubicBezTo>
                <a:lnTo>
                  <a:pt x="24072" y="11366"/>
                </a:lnTo>
                <a:lnTo>
                  <a:pt x="29716" y="11366"/>
                </a:lnTo>
                <a:lnTo>
                  <a:pt x="29716" y="17459"/>
                </a:lnTo>
                <a:cubicBezTo>
                  <a:pt x="29716" y="22260"/>
                  <a:pt x="33597" y="26151"/>
                  <a:pt x="38383" y="26151"/>
                </a:cubicBezTo>
                <a:cubicBezTo>
                  <a:pt x="43170" y="26151"/>
                  <a:pt x="47050" y="22260"/>
                  <a:pt x="47050" y="17459"/>
                </a:cubicBezTo>
                <a:lnTo>
                  <a:pt x="47050" y="11366"/>
                </a:lnTo>
                <a:lnTo>
                  <a:pt x="52694" y="11366"/>
                </a:lnTo>
                <a:lnTo>
                  <a:pt x="52694" y="17459"/>
                </a:lnTo>
                <a:cubicBezTo>
                  <a:pt x="52694" y="22260"/>
                  <a:pt x="56574" y="26151"/>
                  <a:pt x="61361" y="26151"/>
                </a:cubicBezTo>
                <a:cubicBezTo>
                  <a:pt x="66147" y="26151"/>
                  <a:pt x="70028" y="22260"/>
                  <a:pt x="70028" y="17459"/>
                </a:cubicBezTo>
                <a:lnTo>
                  <a:pt x="70028" y="11366"/>
                </a:lnTo>
                <a:lnTo>
                  <a:pt x="75672" y="11366"/>
                </a:lnTo>
                <a:lnTo>
                  <a:pt x="75672" y="17459"/>
                </a:lnTo>
                <a:cubicBezTo>
                  <a:pt x="75672" y="22260"/>
                  <a:pt x="79552" y="26151"/>
                  <a:pt x="84339" y="26151"/>
                </a:cubicBezTo>
                <a:cubicBezTo>
                  <a:pt x="89125" y="26151"/>
                  <a:pt x="93005" y="22260"/>
                  <a:pt x="93005" y="17459"/>
                </a:cubicBezTo>
                <a:lnTo>
                  <a:pt x="93005" y="11366"/>
                </a:lnTo>
                <a:lnTo>
                  <a:pt x="98650" y="11366"/>
                </a:lnTo>
                <a:lnTo>
                  <a:pt x="98650" y="17459"/>
                </a:lnTo>
                <a:cubicBezTo>
                  <a:pt x="98650" y="22259"/>
                  <a:pt x="102530" y="26151"/>
                  <a:pt x="107316" y="26151"/>
                </a:cubicBezTo>
                <a:cubicBezTo>
                  <a:pt x="112103" y="26151"/>
                  <a:pt x="115983" y="22259"/>
                  <a:pt x="115983" y="17459"/>
                </a:cubicBezTo>
                <a:lnTo>
                  <a:pt x="115983" y="11366"/>
                </a:lnTo>
                <a:lnTo>
                  <a:pt x="120000" y="11366"/>
                </a:lnTo>
                <a:lnTo>
                  <a:pt x="120000" y="120000"/>
                </a:lnTo>
                <a:lnTo>
                  <a:pt x="0" y="120000"/>
                </a:lnTo>
                <a:close/>
                <a:moveTo>
                  <a:pt x="15405" y="0"/>
                </a:moveTo>
                <a:cubicBezTo>
                  <a:pt x="17983" y="0"/>
                  <a:pt x="20072" y="2095"/>
                  <a:pt x="20072" y="4680"/>
                </a:cubicBezTo>
                <a:lnTo>
                  <a:pt x="20072" y="18051"/>
                </a:lnTo>
                <a:cubicBezTo>
                  <a:pt x="20072" y="20636"/>
                  <a:pt x="17983" y="22732"/>
                  <a:pt x="15405" y="22732"/>
                </a:cubicBezTo>
                <a:cubicBezTo>
                  <a:pt x="12828" y="22732"/>
                  <a:pt x="10739" y="20636"/>
                  <a:pt x="10739" y="18051"/>
                </a:cubicBezTo>
                <a:lnTo>
                  <a:pt x="10739" y="4680"/>
                </a:lnTo>
                <a:cubicBezTo>
                  <a:pt x="10739" y="2095"/>
                  <a:pt x="12828" y="0"/>
                  <a:pt x="15405" y="0"/>
                </a:cubicBezTo>
                <a:close/>
                <a:moveTo>
                  <a:pt x="38383" y="0"/>
                </a:moveTo>
                <a:cubicBezTo>
                  <a:pt x="40960" y="0"/>
                  <a:pt x="43050" y="2095"/>
                  <a:pt x="43050" y="4680"/>
                </a:cubicBezTo>
                <a:lnTo>
                  <a:pt x="43050" y="18051"/>
                </a:lnTo>
                <a:cubicBezTo>
                  <a:pt x="43050" y="20636"/>
                  <a:pt x="40960" y="22732"/>
                  <a:pt x="38383" y="22732"/>
                </a:cubicBezTo>
                <a:cubicBezTo>
                  <a:pt x="35806" y="22732"/>
                  <a:pt x="33716" y="20636"/>
                  <a:pt x="33716" y="18051"/>
                </a:cubicBezTo>
                <a:lnTo>
                  <a:pt x="33716" y="4680"/>
                </a:lnTo>
                <a:cubicBezTo>
                  <a:pt x="33716" y="2095"/>
                  <a:pt x="35806" y="0"/>
                  <a:pt x="38383" y="0"/>
                </a:cubicBezTo>
                <a:close/>
                <a:moveTo>
                  <a:pt x="61361" y="0"/>
                </a:moveTo>
                <a:cubicBezTo>
                  <a:pt x="63938" y="0"/>
                  <a:pt x="66028" y="2095"/>
                  <a:pt x="66028" y="4680"/>
                </a:cubicBezTo>
                <a:lnTo>
                  <a:pt x="66028" y="18051"/>
                </a:lnTo>
                <a:cubicBezTo>
                  <a:pt x="66028" y="20636"/>
                  <a:pt x="63938" y="22731"/>
                  <a:pt x="61361" y="22731"/>
                </a:cubicBezTo>
                <a:cubicBezTo>
                  <a:pt x="58784" y="22731"/>
                  <a:pt x="56694" y="20636"/>
                  <a:pt x="56694" y="18051"/>
                </a:cubicBezTo>
                <a:lnTo>
                  <a:pt x="56694" y="4680"/>
                </a:lnTo>
                <a:cubicBezTo>
                  <a:pt x="56694" y="2095"/>
                  <a:pt x="58784" y="0"/>
                  <a:pt x="61361" y="0"/>
                </a:cubicBezTo>
                <a:close/>
                <a:moveTo>
                  <a:pt x="84339" y="0"/>
                </a:moveTo>
                <a:cubicBezTo>
                  <a:pt x="86916" y="0"/>
                  <a:pt x="89005" y="2095"/>
                  <a:pt x="89005" y="4680"/>
                </a:cubicBezTo>
                <a:lnTo>
                  <a:pt x="89005" y="18051"/>
                </a:lnTo>
                <a:cubicBezTo>
                  <a:pt x="89005" y="20636"/>
                  <a:pt x="86916" y="22731"/>
                  <a:pt x="84339" y="22731"/>
                </a:cubicBezTo>
                <a:cubicBezTo>
                  <a:pt x="81761" y="22731"/>
                  <a:pt x="79672" y="20636"/>
                  <a:pt x="79672" y="18051"/>
                </a:cubicBezTo>
                <a:lnTo>
                  <a:pt x="79672" y="4680"/>
                </a:lnTo>
                <a:cubicBezTo>
                  <a:pt x="79672" y="2095"/>
                  <a:pt x="81761" y="0"/>
                  <a:pt x="84339" y="0"/>
                </a:cubicBezTo>
                <a:close/>
                <a:moveTo>
                  <a:pt x="107316" y="0"/>
                </a:moveTo>
                <a:cubicBezTo>
                  <a:pt x="109894" y="0"/>
                  <a:pt x="111983" y="2095"/>
                  <a:pt x="111983" y="4680"/>
                </a:cubicBezTo>
                <a:lnTo>
                  <a:pt x="111983" y="18051"/>
                </a:lnTo>
                <a:cubicBezTo>
                  <a:pt x="111983" y="20636"/>
                  <a:pt x="109894" y="22731"/>
                  <a:pt x="107316" y="22731"/>
                </a:cubicBezTo>
                <a:cubicBezTo>
                  <a:pt x="104739" y="22731"/>
                  <a:pt x="102650" y="20636"/>
                  <a:pt x="102650" y="18051"/>
                </a:cubicBezTo>
                <a:lnTo>
                  <a:pt x="102650" y="4680"/>
                </a:lnTo>
                <a:cubicBezTo>
                  <a:pt x="102650" y="2095"/>
                  <a:pt x="104739" y="0"/>
                  <a:pt x="107316" y="0"/>
                </a:cubicBezTo>
                <a:close/>
              </a:path>
            </a:pathLst>
          </a:custGeom>
          <a:solidFill>
            <a:srgbClr val="1ED4DE"/>
          </a:solidFill>
          <a:ln>
            <a:noFill/>
          </a:ln>
        </p:spPr>
        <p:txBody>
          <a:bodyPr wrap="square" lIns="121868" tIns="60917" rIns="121868" bIns="60917" anchor="ctr" anchorCtr="0">
            <a:noAutofit/>
          </a:bodyPr>
          <a:lstStyle/>
          <a:p>
            <a:pPr algn="ctr" defTabSz="1218895"/>
            <a:endParaRPr sz="2399" kern="0">
              <a:solidFill>
                <a:srgbClr val="FFFFFF"/>
              </a:solidFill>
              <a:latin typeface="Arial"/>
              <a:ea typeface="Arial"/>
              <a:cs typeface="Arial"/>
              <a:sym typeface="Arial"/>
            </a:endParaRPr>
          </a:p>
        </p:txBody>
      </p:sp>
      <p:grpSp>
        <p:nvGrpSpPr>
          <p:cNvPr id="23" name="Shape 717"/>
          <p:cNvGrpSpPr/>
          <p:nvPr/>
        </p:nvGrpSpPr>
        <p:grpSpPr>
          <a:xfrm>
            <a:off x="8560868" y="2378816"/>
            <a:ext cx="3705744" cy="897784"/>
            <a:chOff x="2113657" y="4283315"/>
            <a:chExt cx="3887257" cy="673513"/>
          </a:xfrm>
        </p:grpSpPr>
        <p:sp>
          <p:nvSpPr>
            <p:cNvPr id="24" name="Shape 718"/>
            <p:cNvSpPr txBox="1"/>
            <p:nvPr/>
          </p:nvSpPr>
          <p:spPr>
            <a:xfrm>
              <a:off x="2113657" y="4495163"/>
              <a:ext cx="3887257"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a:solidFill>
                    <a:srgbClr val="595959"/>
                  </a:solidFill>
                  <a:latin typeface="Times New Roman" panose="02020603050405020304" pitchFamily="18" charset="0"/>
                  <a:ea typeface="Arial"/>
                  <a:cs typeface="Times New Roman" panose="02020603050405020304" pitchFamily="18" charset="0"/>
                </a:rPr>
                <a:t>Not applicable</a:t>
              </a:r>
              <a:endParaRPr lang="en"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27" name="Shape 719"/>
            <p:cNvSpPr txBox="1"/>
            <p:nvPr/>
          </p:nvSpPr>
          <p:spPr>
            <a:xfrm>
              <a:off x="2113658" y="4283315"/>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sym typeface="Arial"/>
                </a:rPr>
                <a:t>After sale services/ Guarantee</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grpSp>
        <p:nvGrpSpPr>
          <p:cNvPr id="30" name="Shape 720"/>
          <p:cNvGrpSpPr/>
          <p:nvPr/>
        </p:nvGrpSpPr>
        <p:grpSpPr>
          <a:xfrm>
            <a:off x="8560867" y="4261751"/>
            <a:ext cx="3627958" cy="897784"/>
            <a:chOff x="2113657" y="4283314"/>
            <a:chExt cx="3647460" cy="673513"/>
          </a:xfrm>
        </p:grpSpPr>
        <p:sp>
          <p:nvSpPr>
            <p:cNvPr id="44" name="Shape 721"/>
            <p:cNvSpPr txBox="1"/>
            <p:nvPr/>
          </p:nvSpPr>
          <p:spPr>
            <a:xfrm>
              <a:off x="2113657" y="4495162"/>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pt-BR" sz="1600" kern="0" dirty="0" smtClean="0">
                  <a:solidFill>
                    <a:srgbClr val="595959"/>
                  </a:solidFill>
                  <a:latin typeface="Times New Roman" panose="02020603050405020304" pitchFamily="18" charset="0"/>
                  <a:ea typeface="Arial"/>
                  <a:cs typeface="Times New Roman" panose="02020603050405020304" pitchFamily="18" charset="0"/>
                  <a:sym typeface="Arial"/>
                </a:rPr>
                <a:t>Local (Iran) Certificates </a:t>
              </a:r>
              <a:endParaRPr lang="pt-BR"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45" name="Shape 722"/>
            <p:cNvSpPr txBox="1"/>
            <p:nvPr/>
          </p:nvSpPr>
          <p:spPr>
            <a:xfrm>
              <a:off x="2113658" y="4283314"/>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sym typeface="Arial"/>
                </a:rPr>
                <a:t>Standards and legally certificates:</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46" name="Shape 450"/>
          <p:cNvSpPr/>
          <p:nvPr/>
        </p:nvSpPr>
        <p:spPr>
          <a:xfrm>
            <a:off x="8841213" y="3657600"/>
            <a:ext cx="590697" cy="565118"/>
          </a:xfrm>
          <a:custGeom>
            <a:avLst/>
            <a:gdLst/>
            <a:ahLst/>
            <a:cxnLst/>
            <a:rect l="0" t="0" r="0" b="0"/>
            <a:pathLst>
              <a:path w="120000" h="120000" extrusionOk="0">
                <a:moveTo>
                  <a:pt x="65274" y="39473"/>
                </a:moveTo>
                <a:cubicBezTo>
                  <a:pt x="53599" y="36371"/>
                  <a:pt x="41599" y="43242"/>
                  <a:pt x="38470" y="54820"/>
                </a:cubicBezTo>
                <a:cubicBezTo>
                  <a:pt x="35342" y="66398"/>
                  <a:pt x="42270" y="78299"/>
                  <a:pt x="53945" y="81402"/>
                </a:cubicBezTo>
                <a:cubicBezTo>
                  <a:pt x="65620" y="84504"/>
                  <a:pt x="77621" y="77633"/>
                  <a:pt x="80749" y="66055"/>
                </a:cubicBezTo>
                <a:cubicBezTo>
                  <a:pt x="83877" y="54477"/>
                  <a:pt x="76949" y="42576"/>
                  <a:pt x="65274" y="39473"/>
                </a:cubicBezTo>
                <a:close/>
                <a:moveTo>
                  <a:pt x="69168" y="25060"/>
                </a:moveTo>
                <a:cubicBezTo>
                  <a:pt x="88870" y="30296"/>
                  <a:pt x="100561" y="50379"/>
                  <a:pt x="95282" y="69917"/>
                </a:cubicBezTo>
                <a:cubicBezTo>
                  <a:pt x="90003" y="89455"/>
                  <a:pt x="69753" y="101050"/>
                  <a:pt x="50051" y="95815"/>
                </a:cubicBezTo>
                <a:cubicBezTo>
                  <a:pt x="30350" y="90579"/>
                  <a:pt x="18658" y="70496"/>
                  <a:pt x="23937" y="50958"/>
                </a:cubicBezTo>
                <a:cubicBezTo>
                  <a:pt x="29216" y="31420"/>
                  <a:pt x="49467" y="19825"/>
                  <a:pt x="69168" y="25060"/>
                </a:cubicBezTo>
                <a:close/>
                <a:moveTo>
                  <a:pt x="70584" y="19819"/>
                </a:moveTo>
                <a:cubicBezTo>
                  <a:pt x="47964" y="13808"/>
                  <a:pt x="24713" y="27121"/>
                  <a:pt x="18652" y="49554"/>
                </a:cubicBezTo>
                <a:cubicBezTo>
                  <a:pt x="12591" y="71987"/>
                  <a:pt x="26015" y="95045"/>
                  <a:pt x="48635" y="101056"/>
                </a:cubicBezTo>
                <a:cubicBezTo>
                  <a:pt x="71255" y="107067"/>
                  <a:pt x="94506" y="93754"/>
                  <a:pt x="100567" y="71321"/>
                </a:cubicBezTo>
                <a:cubicBezTo>
                  <a:pt x="106628" y="48888"/>
                  <a:pt x="93204" y="25830"/>
                  <a:pt x="70584" y="19819"/>
                </a:cubicBezTo>
                <a:close/>
                <a:moveTo>
                  <a:pt x="120000" y="28418"/>
                </a:moveTo>
                <a:lnTo>
                  <a:pt x="119819" y="29085"/>
                </a:lnTo>
                <a:lnTo>
                  <a:pt x="119636" y="28804"/>
                </a:lnTo>
                <a:close/>
                <a:moveTo>
                  <a:pt x="84120" y="4683"/>
                </a:moveTo>
                <a:lnTo>
                  <a:pt x="83867" y="19572"/>
                </a:lnTo>
                <a:lnTo>
                  <a:pt x="83406" y="19449"/>
                </a:lnTo>
                <a:cubicBezTo>
                  <a:pt x="87163" y="21546"/>
                  <a:pt x="90559" y="24117"/>
                  <a:pt x="93431" y="27166"/>
                </a:cubicBezTo>
                <a:lnTo>
                  <a:pt x="106796" y="23870"/>
                </a:lnTo>
                <a:lnTo>
                  <a:pt x="115363" y="39849"/>
                </a:lnTo>
                <a:lnTo>
                  <a:pt x="105840" y="48364"/>
                </a:lnTo>
                <a:cubicBezTo>
                  <a:pt x="107034" y="52676"/>
                  <a:pt x="107596" y="57191"/>
                  <a:pt x="107394" y="61781"/>
                </a:cubicBezTo>
                <a:lnTo>
                  <a:pt x="119289" y="68330"/>
                </a:lnTo>
                <a:lnTo>
                  <a:pt x="114566" y="85810"/>
                </a:lnTo>
                <a:lnTo>
                  <a:pt x="100132" y="85570"/>
                </a:lnTo>
                <a:cubicBezTo>
                  <a:pt x="98307" y="88594"/>
                  <a:pt x="96096" y="91321"/>
                  <a:pt x="93619" y="93756"/>
                </a:cubicBezTo>
                <a:lnTo>
                  <a:pt x="98359" y="106025"/>
                </a:lnTo>
                <a:lnTo>
                  <a:pt x="83411" y="116405"/>
                </a:lnTo>
                <a:lnTo>
                  <a:pt x="72073" y="106643"/>
                </a:lnTo>
                <a:lnTo>
                  <a:pt x="73453" y="105685"/>
                </a:lnTo>
                <a:cubicBezTo>
                  <a:pt x="69110" y="107079"/>
                  <a:pt x="64517" y="107749"/>
                  <a:pt x="59835" y="107723"/>
                </a:cubicBezTo>
                <a:lnTo>
                  <a:pt x="52963" y="119999"/>
                </a:lnTo>
                <a:lnTo>
                  <a:pt x="35336" y="115316"/>
                </a:lnTo>
                <a:lnTo>
                  <a:pt x="35574" y="101277"/>
                </a:lnTo>
                <a:cubicBezTo>
                  <a:pt x="31839" y="99165"/>
                  <a:pt x="28466" y="96583"/>
                  <a:pt x="25614" y="93529"/>
                </a:cubicBezTo>
                <a:lnTo>
                  <a:pt x="25843" y="94015"/>
                </a:lnTo>
                <a:lnTo>
                  <a:pt x="11102" y="96847"/>
                </a:lnTo>
                <a:lnTo>
                  <a:pt x="3390" y="80445"/>
                </a:lnTo>
                <a:lnTo>
                  <a:pt x="13359" y="72429"/>
                </a:lnTo>
                <a:cubicBezTo>
                  <a:pt x="12295" y="68561"/>
                  <a:pt x="11739" y="64530"/>
                  <a:pt x="11738" y="60428"/>
                </a:cubicBezTo>
                <a:lnTo>
                  <a:pt x="0" y="53965"/>
                </a:lnTo>
                <a:lnTo>
                  <a:pt x="4723" y="36484"/>
                </a:lnTo>
                <a:lnTo>
                  <a:pt x="18174" y="36709"/>
                </a:lnTo>
                <a:cubicBezTo>
                  <a:pt x="19999" y="33515"/>
                  <a:pt x="22203" y="30603"/>
                  <a:pt x="24696" y="27997"/>
                </a:cubicBezTo>
                <a:lnTo>
                  <a:pt x="20190" y="14215"/>
                </a:lnTo>
                <a:lnTo>
                  <a:pt x="35666" y="4625"/>
                </a:lnTo>
                <a:lnTo>
                  <a:pt x="46473" y="14962"/>
                </a:lnTo>
                <a:lnTo>
                  <a:pt x="46365" y="15030"/>
                </a:lnTo>
                <a:cubicBezTo>
                  <a:pt x="50613" y="13704"/>
                  <a:pt x="55098" y="13091"/>
                  <a:pt x="59667" y="13141"/>
                </a:cubicBezTo>
                <a:lnTo>
                  <a:pt x="59206" y="13018"/>
                </a:lnTo>
                <a:lnTo>
                  <a:pt x="66493" y="0"/>
                </a:lnTo>
                <a:close/>
              </a:path>
            </a:pathLst>
          </a:custGeom>
          <a:solidFill>
            <a:srgbClr val="E62949"/>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Tree>
    <p:extLst>
      <p:ext uri="{BB962C8B-B14F-4D97-AF65-F5344CB8AC3E}">
        <p14:creationId xmlns:p14="http://schemas.microsoft.com/office/powerpoint/2010/main" val="1557251973"/>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704"/>
        <p:cNvGrpSpPr/>
        <p:nvPr/>
      </p:nvGrpSpPr>
      <p:grpSpPr>
        <a:xfrm>
          <a:off x="0" y="0"/>
          <a:ext cx="0" cy="0"/>
          <a:chOff x="0" y="0"/>
          <a:chExt cx="0" cy="0"/>
        </a:xfrm>
      </p:grpSpPr>
      <p:sp>
        <p:nvSpPr>
          <p:cNvPr id="707" name="Shape 707"/>
          <p:cNvSpPr txBox="1"/>
          <p:nvPr/>
        </p:nvSpPr>
        <p:spPr>
          <a:xfrm>
            <a:off x="455612" y="3552436"/>
            <a:ext cx="3962400" cy="3076964"/>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kern="0" dirty="0">
                <a:solidFill>
                  <a:srgbClr val="3F3F3F"/>
                </a:solidFill>
                <a:latin typeface="Times New Roman" panose="02020603050405020304" pitchFamily="18" charset="0"/>
                <a:ea typeface="Arial"/>
                <a:cs typeface="Times New Roman" panose="02020603050405020304" pitchFamily="18" charset="0"/>
                <a:sym typeface="Arial"/>
              </a:rPr>
              <a:t>Indications:  Ideal for </a:t>
            </a:r>
            <a:r>
              <a:rPr lang="en-US" kern="0" dirty="0" err="1">
                <a:solidFill>
                  <a:srgbClr val="3F3F3F"/>
                </a:solidFill>
                <a:latin typeface="Times New Roman" panose="02020603050405020304" pitchFamily="18" charset="0"/>
                <a:ea typeface="Arial"/>
                <a:cs typeface="Times New Roman" panose="02020603050405020304" pitchFamily="18" charset="0"/>
                <a:sym typeface="Arial"/>
              </a:rPr>
              <a:t>Melasma</a:t>
            </a:r>
            <a:r>
              <a:rPr lang="en-US" kern="0" dirty="0">
                <a:solidFill>
                  <a:srgbClr val="3F3F3F"/>
                </a:solidFill>
                <a:latin typeface="Times New Roman" panose="02020603050405020304" pitchFamily="18" charset="0"/>
                <a:ea typeface="Arial"/>
                <a:cs typeface="Times New Roman" panose="02020603050405020304" pitchFamily="18" charset="0"/>
                <a:sym typeface="Arial"/>
              </a:rPr>
              <a:t> and Pregnancy Freckles; Reduces Pigmentation Marks; Prevention of Sun Damage and Age Spots</a:t>
            </a:r>
          </a:p>
          <a:p>
            <a:pPr marL="285750" indent="-285750" defTabSz="1218895">
              <a:buFont typeface="Arial" panose="020B0604020202020204" pitchFamily="34" charset="0"/>
              <a:buChar char="•"/>
            </a:pPr>
            <a:r>
              <a:rPr lang="en-US" kern="0" dirty="0">
                <a:solidFill>
                  <a:srgbClr val="3F3F3F"/>
                </a:solidFill>
                <a:latin typeface="Times New Roman" panose="02020603050405020304" pitchFamily="18" charset="0"/>
                <a:ea typeface="Arial"/>
                <a:cs typeface="Times New Roman" panose="02020603050405020304" pitchFamily="18" charset="0"/>
                <a:sym typeface="Arial"/>
              </a:rPr>
              <a:t>Dosage form and packaging: Cream - 75 ml</a:t>
            </a:r>
          </a:p>
          <a:p>
            <a:pPr marL="285750" indent="-285750" defTabSz="1218895">
              <a:buFont typeface="Arial" panose="020B0604020202020204" pitchFamily="34" charset="0"/>
              <a:buChar char="•"/>
            </a:pPr>
            <a:r>
              <a:rPr lang="en-US" kern="0" dirty="0">
                <a:solidFill>
                  <a:srgbClr val="3F3F3F"/>
                </a:solidFill>
                <a:latin typeface="Times New Roman" panose="02020603050405020304" pitchFamily="18" charset="0"/>
                <a:ea typeface="Arial"/>
                <a:cs typeface="Times New Roman" panose="02020603050405020304" pitchFamily="18" charset="0"/>
                <a:sym typeface="Arial"/>
              </a:rPr>
              <a:t>Composition: </a:t>
            </a:r>
            <a:r>
              <a:rPr lang="en-US" kern="0" dirty="0" err="1">
                <a:solidFill>
                  <a:srgbClr val="3F3F3F"/>
                </a:solidFill>
                <a:latin typeface="Times New Roman" panose="02020603050405020304" pitchFamily="18" charset="0"/>
                <a:ea typeface="Arial"/>
                <a:cs typeface="Times New Roman" panose="02020603050405020304" pitchFamily="18" charset="0"/>
                <a:sym typeface="Arial"/>
              </a:rPr>
              <a:t>Silymarin</a:t>
            </a:r>
            <a:r>
              <a:rPr lang="en-US" kern="0" dirty="0">
                <a:solidFill>
                  <a:srgbClr val="3F3F3F"/>
                </a:solidFill>
                <a:latin typeface="Times New Roman" panose="02020603050405020304" pitchFamily="18" charset="0"/>
                <a:ea typeface="Arial"/>
                <a:cs typeface="Times New Roman" panose="02020603050405020304" pitchFamily="18" charset="0"/>
                <a:sym typeface="Arial"/>
              </a:rPr>
              <a:t>; </a:t>
            </a:r>
            <a:r>
              <a:rPr lang="en-US" kern="0" dirty="0" err="1">
                <a:solidFill>
                  <a:srgbClr val="3F3F3F"/>
                </a:solidFill>
                <a:latin typeface="Times New Roman" panose="02020603050405020304" pitchFamily="18" charset="0"/>
                <a:ea typeface="Arial"/>
                <a:cs typeface="Times New Roman" panose="02020603050405020304" pitchFamily="18" charset="0"/>
                <a:sym typeface="Arial"/>
              </a:rPr>
              <a:t>Malva</a:t>
            </a:r>
            <a:endParaRPr lang="en-US" kern="0" dirty="0">
              <a:solidFill>
                <a:srgbClr val="3F3F3F"/>
              </a:solidFill>
              <a:latin typeface="Times New Roman" panose="02020603050405020304" pitchFamily="18" charset="0"/>
              <a:ea typeface="Arial"/>
              <a:cs typeface="Times New Roman" panose="02020603050405020304" pitchFamily="18" charset="0"/>
              <a:sym typeface="Arial"/>
            </a:endParaRPr>
          </a:p>
        </p:txBody>
      </p:sp>
      <p:sp>
        <p:nvSpPr>
          <p:cNvPr id="708" name="Shape 708"/>
          <p:cNvSpPr txBox="1"/>
          <p:nvPr/>
        </p:nvSpPr>
        <p:spPr>
          <a:xfrm>
            <a:off x="531812" y="2427151"/>
            <a:ext cx="4191000" cy="533341"/>
          </a:xfrm>
          <a:prstGeom prst="rect">
            <a:avLst/>
          </a:prstGeom>
          <a:noFill/>
          <a:ln>
            <a:noFill/>
          </a:ln>
        </p:spPr>
        <p:txBody>
          <a:bodyPr wrap="square" lIns="121868" tIns="60917" rIns="121868" bIns="60917" anchor="t" anchorCtr="0">
            <a:noAutofit/>
          </a:bodyPr>
          <a:lstStyle/>
          <a:p>
            <a:pPr defTabSz="1218895"/>
            <a:r>
              <a:rPr lang="en-US" sz="2400" b="1" kern="0" dirty="0">
                <a:solidFill>
                  <a:srgbClr val="3F3F3F"/>
                </a:solidFill>
                <a:ea typeface="Arial"/>
                <a:cs typeface="Arial"/>
              </a:rPr>
              <a:t>ANTI-PIGMENTATION CREAM</a:t>
            </a:r>
            <a:endParaRPr lang="en" sz="2400" b="1" kern="0" dirty="0">
              <a:solidFill>
                <a:srgbClr val="3F3F3F"/>
              </a:solidFill>
              <a:ea typeface="Arial"/>
              <a:cs typeface="Arial"/>
              <a:sym typeface="Arial"/>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8147" y="421425"/>
            <a:ext cx="2540665" cy="1328277"/>
          </a:xfrm>
          <a:prstGeom prst="rect">
            <a:avLst/>
          </a:prstGeom>
        </p:spPr>
      </p:pic>
      <p:pic>
        <p:nvPicPr>
          <p:cNvPr id="23" name="Picture 22" descr="http://www.herbemarket.com/image/cache/Product/jahangir/Anti-pigmentation%20Cream-500x500.jpg"/>
          <p:cNvPicPr/>
          <p:nvPr/>
        </p:nvPicPr>
        <p:blipFill rotWithShape="1">
          <a:blip r:embed="rId4">
            <a:extLst>
              <a:ext uri="{28A0092B-C50C-407E-A947-70E740481C1C}">
                <a14:useLocalDpi xmlns:a14="http://schemas.microsoft.com/office/drawing/2010/main" val="0"/>
              </a:ext>
            </a:extLst>
          </a:blip>
          <a:srcRect l="24736" r="24737"/>
          <a:stretch/>
        </p:blipFill>
        <p:spPr bwMode="auto">
          <a:xfrm>
            <a:off x="5256212" y="1295401"/>
            <a:ext cx="2213402" cy="5086952"/>
          </a:xfrm>
          <a:prstGeom prst="rect">
            <a:avLst/>
          </a:prstGeom>
          <a:noFill/>
          <a:ln>
            <a:noFill/>
          </a:ln>
        </p:spPr>
      </p:pic>
      <p:grpSp>
        <p:nvGrpSpPr>
          <p:cNvPr id="26" name="Shape 711"/>
          <p:cNvGrpSpPr/>
          <p:nvPr/>
        </p:nvGrpSpPr>
        <p:grpSpPr>
          <a:xfrm>
            <a:off x="8560868" y="832749"/>
            <a:ext cx="3400944" cy="897785"/>
            <a:chOff x="2113657" y="4283314"/>
            <a:chExt cx="3647460" cy="673514"/>
          </a:xfrm>
        </p:grpSpPr>
        <p:sp>
          <p:nvSpPr>
            <p:cNvPr id="28" name="Shape 712"/>
            <p:cNvSpPr txBox="1"/>
            <p:nvPr/>
          </p:nvSpPr>
          <p:spPr>
            <a:xfrm>
              <a:off x="2113657" y="4495163"/>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20000 </a:t>
              </a: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Packages (</a:t>
              </a: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Per </a:t>
              </a: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35 Days)</a:t>
              </a:r>
              <a:endParaRPr lang="en"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29" name="Shape 713"/>
            <p:cNvSpPr txBox="1"/>
            <p:nvPr/>
          </p:nvSpPr>
          <p:spPr>
            <a:xfrm>
              <a:off x="2113658" y="4283314"/>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rPr>
                <a:t>Production capacity</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38" name="Shape 451"/>
          <p:cNvSpPr/>
          <p:nvPr/>
        </p:nvSpPr>
        <p:spPr>
          <a:xfrm rot="1795255">
            <a:off x="8958484" y="273676"/>
            <a:ext cx="356158" cy="656509"/>
          </a:xfrm>
          <a:custGeom>
            <a:avLst/>
            <a:gdLst/>
            <a:ahLst/>
            <a:cxnLst/>
            <a:rect l="0" t="0" r="0" b="0"/>
            <a:pathLst>
              <a:path w="120000" h="120000" extrusionOk="0">
                <a:moveTo>
                  <a:pt x="60041" y="0"/>
                </a:moveTo>
                <a:cubicBezTo>
                  <a:pt x="68312" y="142"/>
                  <a:pt x="77049" y="3617"/>
                  <a:pt x="77802" y="9249"/>
                </a:cubicBezTo>
                <a:cubicBezTo>
                  <a:pt x="79731" y="16341"/>
                  <a:pt x="68983" y="18083"/>
                  <a:pt x="72034" y="26607"/>
                </a:cubicBezTo>
                <a:lnTo>
                  <a:pt x="120000" y="26607"/>
                </a:lnTo>
                <a:lnTo>
                  <a:pt x="120000" y="53320"/>
                </a:lnTo>
                <a:cubicBezTo>
                  <a:pt x="105180" y="54850"/>
                  <a:pt x="101982" y="49006"/>
                  <a:pt x="89415" y="50069"/>
                </a:cubicBezTo>
                <a:cubicBezTo>
                  <a:pt x="79319" y="50489"/>
                  <a:pt x="73089" y="55363"/>
                  <a:pt x="72833" y="59977"/>
                </a:cubicBezTo>
                <a:cubicBezTo>
                  <a:pt x="73004" y="64029"/>
                  <a:pt x="79442" y="70012"/>
                  <a:pt x="91464" y="70060"/>
                </a:cubicBezTo>
                <a:cubicBezTo>
                  <a:pt x="106013" y="69226"/>
                  <a:pt x="103877" y="65247"/>
                  <a:pt x="120000" y="65606"/>
                </a:cubicBezTo>
                <a:lnTo>
                  <a:pt x="120000" y="93541"/>
                </a:lnTo>
                <a:lnTo>
                  <a:pt x="70059" y="93541"/>
                </a:lnTo>
                <a:cubicBezTo>
                  <a:pt x="69329" y="102697"/>
                  <a:pt x="76533" y="101447"/>
                  <a:pt x="78036" y="109608"/>
                </a:cubicBezTo>
                <a:cubicBezTo>
                  <a:pt x="77950" y="116314"/>
                  <a:pt x="67224" y="119904"/>
                  <a:pt x="59959" y="120000"/>
                </a:cubicBezTo>
                <a:cubicBezTo>
                  <a:pt x="51687" y="119857"/>
                  <a:pt x="42950" y="116382"/>
                  <a:pt x="42197" y="110750"/>
                </a:cubicBezTo>
                <a:cubicBezTo>
                  <a:pt x="40279" y="103699"/>
                  <a:pt x="50892" y="101936"/>
                  <a:pt x="47995" y="93541"/>
                </a:cubicBezTo>
                <a:lnTo>
                  <a:pt x="0" y="93541"/>
                </a:lnTo>
                <a:lnTo>
                  <a:pt x="0" y="66075"/>
                </a:lnTo>
                <a:cubicBezTo>
                  <a:pt x="15368" y="64341"/>
                  <a:pt x="18478" y="70364"/>
                  <a:pt x="31219" y="69286"/>
                </a:cubicBezTo>
                <a:cubicBezTo>
                  <a:pt x="41315" y="68866"/>
                  <a:pt x="47545" y="63992"/>
                  <a:pt x="47801" y="59379"/>
                </a:cubicBezTo>
                <a:cubicBezTo>
                  <a:pt x="47631" y="55326"/>
                  <a:pt x="41193" y="49343"/>
                  <a:pt x="29171" y="49296"/>
                </a:cubicBezTo>
                <a:cubicBezTo>
                  <a:pt x="14433" y="50140"/>
                  <a:pt x="16816" y="54212"/>
                  <a:pt x="0" y="53739"/>
                </a:cubicBezTo>
                <a:lnTo>
                  <a:pt x="0" y="26607"/>
                </a:lnTo>
                <a:lnTo>
                  <a:pt x="49932" y="26607"/>
                </a:lnTo>
                <a:cubicBezTo>
                  <a:pt x="50748" y="17288"/>
                  <a:pt x="43474" y="18596"/>
                  <a:pt x="41963" y="10391"/>
                </a:cubicBezTo>
                <a:cubicBezTo>
                  <a:pt x="42049" y="3685"/>
                  <a:pt x="52775" y="95"/>
                  <a:pt x="60041" y="0"/>
                </a:cubicBezTo>
                <a:close/>
              </a:path>
            </a:pathLst>
          </a:custGeom>
          <a:solidFill>
            <a:srgbClr val="F4BD2D"/>
          </a:solidFill>
          <a:ln>
            <a:noFill/>
          </a:ln>
          <a:scene3d>
            <a:camera prst="orthographicFront">
              <a:rot lat="0" lon="0" rev="7200000"/>
            </a:camera>
            <a:lightRig rig="threePt" dir="t"/>
          </a:scene3d>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grpSp>
        <p:nvGrpSpPr>
          <p:cNvPr id="39" name="Shape 717"/>
          <p:cNvGrpSpPr/>
          <p:nvPr/>
        </p:nvGrpSpPr>
        <p:grpSpPr>
          <a:xfrm>
            <a:off x="8560868" y="6013117"/>
            <a:ext cx="3253608" cy="897784"/>
            <a:chOff x="2113657" y="4283315"/>
            <a:chExt cx="3647460" cy="673513"/>
          </a:xfrm>
        </p:grpSpPr>
        <p:sp>
          <p:nvSpPr>
            <p:cNvPr id="40" name="Shape 718"/>
            <p:cNvSpPr txBox="1"/>
            <p:nvPr/>
          </p:nvSpPr>
          <p:spPr>
            <a:xfrm>
              <a:off x="2113657" y="4495163"/>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 </a:t>
              </a: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5.5 USD</a:t>
              </a:r>
            </a:p>
          </p:txBody>
        </p:sp>
        <p:sp>
          <p:nvSpPr>
            <p:cNvPr id="41" name="Shape 719"/>
            <p:cNvSpPr txBox="1"/>
            <p:nvPr/>
          </p:nvSpPr>
          <p:spPr>
            <a:xfrm>
              <a:off x="2113658" y="4283315"/>
              <a:ext cx="3647459" cy="276999"/>
            </a:xfrm>
            <a:prstGeom prst="rect">
              <a:avLst/>
            </a:prstGeom>
            <a:noFill/>
            <a:ln>
              <a:noFill/>
            </a:ln>
          </p:spPr>
          <p:txBody>
            <a:bodyPr wrap="square" lIns="121868" tIns="60917" rIns="121868" bIns="60917" anchor="t" anchorCtr="0">
              <a:noAutofit/>
            </a:bodyPr>
            <a:lstStyle/>
            <a:p>
              <a:pPr defTabSz="1218895"/>
              <a:r>
                <a:rPr lang="en-US" b="1" kern="0" dirty="0" smtClean="0">
                  <a:solidFill>
                    <a:srgbClr val="595959"/>
                  </a:solidFill>
                  <a:latin typeface="Times New Roman" panose="02020603050405020304" pitchFamily="18" charset="0"/>
                  <a:ea typeface="Arial"/>
                  <a:cs typeface="Times New Roman" panose="02020603050405020304" pitchFamily="18" charset="0"/>
                  <a:sym typeface="Arial"/>
                </a:rPr>
                <a:t>Sales’ Price</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42" name="Shape 974"/>
          <p:cNvSpPr/>
          <p:nvPr/>
        </p:nvSpPr>
        <p:spPr>
          <a:xfrm rot="10800000">
            <a:off x="8959685" y="5491253"/>
            <a:ext cx="353751" cy="528546"/>
          </a:xfrm>
          <a:custGeom>
            <a:avLst/>
            <a:gdLst/>
            <a:ahLst/>
            <a:cxnLst/>
            <a:rect l="0" t="0" r="0" b="0"/>
            <a:pathLst>
              <a:path w="120000" h="120000" extrusionOk="0">
                <a:moveTo>
                  <a:pt x="51597" y="50921"/>
                </a:moveTo>
                <a:lnTo>
                  <a:pt x="51597" y="19698"/>
                </a:lnTo>
                <a:cubicBezTo>
                  <a:pt x="47669" y="20191"/>
                  <a:pt x="43916" y="21082"/>
                  <a:pt x="40531" y="22332"/>
                </a:cubicBezTo>
                <a:cubicBezTo>
                  <a:pt x="30598" y="26001"/>
                  <a:pt x="25457" y="32166"/>
                  <a:pt x="27169" y="38355"/>
                </a:cubicBezTo>
                <a:cubicBezTo>
                  <a:pt x="29239" y="46431"/>
                  <a:pt x="39005" y="49155"/>
                  <a:pt x="51597" y="50921"/>
                </a:cubicBezTo>
                <a:close/>
                <a:moveTo>
                  <a:pt x="67852" y="100379"/>
                </a:moveTo>
                <a:cubicBezTo>
                  <a:pt x="71963" y="99887"/>
                  <a:pt x="75901" y="98973"/>
                  <a:pt x="79437" y="97667"/>
                </a:cubicBezTo>
                <a:cubicBezTo>
                  <a:pt x="89370" y="93998"/>
                  <a:pt x="94511" y="87833"/>
                  <a:pt x="92799" y="81644"/>
                </a:cubicBezTo>
                <a:cubicBezTo>
                  <a:pt x="89506" y="73388"/>
                  <a:pt x="79840" y="69732"/>
                  <a:pt x="67852" y="67361"/>
                </a:cubicBezTo>
                <a:close/>
                <a:moveTo>
                  <a:pt x="67852" y="120000"/>
                </a:moveTo>
                <a:lnTo>
                  <a:pt x="51597" y="120000"/>
                </a:lnTo>
                <a:lnTo>
                  <a:pt x="51597" y="114256"/>
                </a:lnTo>
                <a:cubicBezTo>
                  <a:pt x="45417" y="113829"/>
                  <a:pt x="39328" y="112890"/>
                  <a:pt x="33554" y="111448"/>
                </a:cubicBezTo>
                <a:cubicBezTo>
                  <a:pt x="13606" y="106463"/>
                  <a:pt x="696" y="96271"/>
                  <a:pt x="0" y="84958"/>
                </a:cubicBezTo>
                <a:lnTo>
                  <a:pt x="26861" y="84529"/>
                </a:lnTo>
                <a:cubicBezTo>
                  <a:pt x="27245" y="90776"/>
                  <a:pt x="34374" y="96404"/>
                  <a:pt x="45389" y="99156"/>
                </a:cubicBezTo>
                <a:cubicBezTo>
                  <a:pt x="47394" y="99657"/>
                  <a:pt x="49467" y="100048"/>
                  <a:pt x="51597" y="100293"/>
                </a:cubicBezTo>
                <a:lnTo>
                  <a:pt x="51597" y="64682"/>
                </a:lnTo>
                <a:cubicBezTo>
                  <a:pt x="30368" y="61567"/>
                  <a:pt x="7690" y="58004"/>
                  <a:pt x="556" y="40045"/>
                </a:cubicBezTo>
                <a:cubicBezTo>
                  <a:pt x="-2422" y="28913"/>
                  <a:pt x="6883" y="17850"/>
                  <a:pt x="24755" y="11249"/>
                </a:cubicBezTo>
                <a:cubicBezTo>
                  <a:pt x="32832" y="8265"/>
                  <a:pt x="42066" y="6412"/>
                  <a:pt x="51597" y="5737"/>
                </a:cubicBezTo>
                <a:lnTo>
                  <a:pt x="51597" y="0"/>
                </a:lnTo>
                <a:lnTo>
                  <a:pt x="67852" y="0"/>
                </a:lnTo>
                <a:lnTo>
                  <a:pt x="67852" y="5703"/>
                </a:lnTo>
                <a:cubicBezTo>
                  <a:pt x="74209" y="6118"/>
                  <a:pt x="80479" y="7068"/>
                  <a:pt x="86414" y="8551"/>
                </a:cubicBezTo>
                <a:cubicBezTo>
                  <a:pt x="106363" y="13536"/>
                  <a:pt x="119273" y="23728"/>
                  <a:pt x="119969" y="35041"/>
                </a:cubicBezTo>
                <a:lnTo>
                  <a:pt x="93108" y="35470"/>
                </a:lnTo>
                <a:cubicBezTo>
                  <a:pt x="92723" y="29223"/>
                  <a:pt x="85594" y="23595"/>
                  <a:pt x="74579" y="20843"/>
                </a:cubicBezTo>
                <a:cubicBezTo>
                  <a:pt x="72410" y="20301"/>
                  <a:pt x="70160" y="19888"/>
                  <a:pt x="67852" y="19639"/>
                </a:cubicBezTo>
                <a:lnTo>
                  <a:pt x="67852" y="52969"/>
                </a:lnTo>
                <a:cubicBezTo>
                  <a:pt x="88284" y="55535"/>
                  <a:pt x="110482" y="59921"/>
                  <a:pt x="119411" y="79734"/>
                </a:cubicBezTo>
                <a:cubicBezTo>
                  <a:pt x="122511" y="90942"/>
                  <a:pt x="113201" y="102106"/>
                  <a:pt x="95213" y="108750"/>
                </a:cubicBezTo>
                <a:cubicBezTo>
                  <a:pt x="86990" y="111788"/>
                  <a:pt x="77568" y="113654"/>
                  <a:pt x="67852" y="114293"/>
                </a:cubicBezTo>
                <a:close/>
              </a:path>
            </a:pathLst>
          </a:custGeom>
          <a:solidFill>
            <a:schemeClr val="accent3">
              <a:lumMod val="75000"/>
            </a:schemeClr>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dk1"/>
              </a:solidFill>
              <a:latin typeface="Arial"/>
              <a:ea typeface="Arial"/>
              <a:cs typeface="Arial"/>
              <a:sym typeface="Arial"/>
            </a:endParaRPr>
          </a:p>
        </p:txBody>
      </p:sp>
      <p:sp>
        <p:nvSpPr>
          <p:cNvPr id="22" name="Shape 715"/>
          <p:cNvSpPr/>
          <p:nvPr/>
        </p:nvSpPr>
        <p:spPr>
          <a:xfrm>
            <a:off x="8913812" y="1882516"/>
            <a:ext cx="445583" cy="444279"/>
          </a:xfrm>
          <a:custGeom>
            <a:avLst/>
            <a:gdLst/>
            <a:ahLst/>
            <a:cxnLst/>
            <a:rect l="0" t="0" r="0" b="0"/>
            <a:pathLst>
              <a:path w="120000" h="120000" extrusionOk="0">
                <a:moveTo>
                  <a:pt x="26666" y="100217"/>
                </a:moveTo>
                <a:cubicBezTo>
                  <a:pt x="25193" y="100217"/>
                  <a:pt x="24000" y="101415"/>
                  <a:pt x="24000" y="102892"/>
                </a:cubicBezTo>
                <a:cubicBezTo>
                  <a:pt x="24000" y="104369"/>
                  <a:pt x="25193" y="105566"/>
                  <a:pt x="26666" y="105566"/>
                </a:cubicBezTo>
                <a:lnTo>
                  <a:pt x="93333" y="105566"/>
                </a:lnTo>
                <a:cubicBezTo>
                  <a:pt x="94806" y="105566"/>
                  <a:pt x="96000" y="104369"/>
                  <a:pt x="96000" y="102892"/>
                </a:cubicBezTo>
                <a:cubicBezTo>
                  <a:pt x="96000" y="101415"/>
                  <a:pt x="94806" y="100217"/>
                  <a:pt x="93333" y="100217"/>
                </a:cubicBezTo>
                <a:close/>
                <a:moveTo>
                  <a:pt x="26666" y="87913"/>
                </a:moveTo>
                <a:cubicBezTo>
                  <a:pt x="25193" y="87913"/>
                  <a:pt x="24000" y="89111"/>
                  <a:pt x="24000" y="90588"/>
                </a:cubicBezTo>
                <a:cubicBezTo>
                  <a:pt x="24000" y="92065"/>
                  <a:pt x="25193" y="93262"/>
                  <a:pt x="26666" y="93262"/>
                </a:cubicBezTo>
                <a:lnTo>
                  <a:pt x="93333" y="93262"/>
                </a:lnTo>
                <a:cubicBezTo>
                  <a:pt x="94806" y="93262"/>
                  <a:pt x="96000" y="92065"/>
                  <a:pt x="96000" y="90588"/>
                </a:cubicBezTo>
                <a:cubicBezTo>
                  <a:pt x="96000" y="89111"/>
                  <a:pt x="94806" y="87913"/>
                  <a:pt x="93333" y="87913"/>
                </a:cubicBezTo>
                <a:close/>
                <a:moveTo>
                  <a:pt x="26666" y="75609"/>
                </a:moveTo>
                <a:cubicBezTo>
                  <a:pt x="25193" y="75609"/>
                  <a:pt x="24000" y="76806"/>
                  <a:pt x="24000" y="78284"/>
                </a:cubicBezTo>
                <a:cubicBezTo>
                  <a:pt x="24000" y="79761"/>
                  <a:pt x="25193" y="80958"/>
                  <a:pt x="26666" y="80958"/>
                </a:cubicBezTo>
                <a:lnTo>
                  <a:pt x="93333" y="80958"/>
                </a:lnTo>
                <a:cubicBezTo>
                  <a:pt x="94806" y="80958"/>
                  <a:pt x="96000" y="79761"/>
                  <a:pt x="96000" y="78284"/>
                </a:cubicBezTo>
                <a:cubicBezTo>
                  <a:pt x="96000" y="76806"/>
                  <a:pt x="94806" y="75609"/>
                  <a:pt x="93333" y="75609"/>
                </a:cubicBezTo>
                <a:close/>
                <a:moveTo>
                  <a:pt x="26666" y="63305"/>
                </a:moveTo>
                <a:cubicBezTo>
                  <a:pt x="25193" y="63305"/>
                  <a:pt x="24000" y="64502"/>
                  <a:pt x="24000" y="65979"/>
                </a:cubicBezTo>
                <a:cubicBezTo>
                  <a:pt x="24000" y="67457"/>
                  <a:pt x="25193" y="68654"/>
                  <a:pt x="26666" y="68654"/>
                </a:cubicBezTo>
                <a:lnTo>
                  <a:pt x="93333" y="68654"/>
                </a:lnTo>
                <a:cubicBezTo>
                  <a:pt x="94806" y="68654"/>
                  <a:pt x="96000" y="67457"/>
                  <a:pt x="96000" y="65979"/>
                </a:cubicBezTo>
                <a:cubicBezTo>
                  <a:pt x="96000" y="64502"/>
                  <a:pt x="94806" y="63305"/>
                  <a:pt x="93333" y="63305"/>
                </a:cubicBezTo>
                <a:close/>
                <a:moveTo>
                  <a:pt x="26666" y="51001"/>
                </a:moveTo>
                <a:cubicBezTo>
                  <a:pt x="25193" y="51001"/>
                  <a:pt x="24000" y="52198"/>
                  <a:pt x="24000" y="53675"/>
                </a:cubicBezTo>
                <a:cubicBezTo>
                  <a:pt x="24000" y="55152"/>
                  <a:pt x="25193" y="56350"/>
                  <a:pt x="26666" y="56350"/>
                </a:cubicBezTo>
                <a:lnTo>
                  <a:pt x="93333" y="56350"/>
                </a:lnTo>
                <a:cubicBezTo>
                  <a:pt x="94806" y="56350"/>
                  <a:pt x="96000" y="55152"/>
                  <a:pt x="96000" y="53675"/>
                </a:cubicBezTo>
                <a:cubicBezTo>
                  <a:pt x="96000" y="52198"/>
                  <a:pt x="94806" y="51001"/>
                  <a:pt x="93333" y="51001"/>
                </a:cubicBezTo>
                <a:close/>
                <a:moveTo>
                  <a:pt x="26666" y="38697"/>
                </a:moveTo>
                <a:cubicBezTo>
                  <a:pt x="25193" y="38697"/>
                  <a:pt x="24000" y="39894"/>
                  <a:pt x="24000" y="41371"/>
                </a:cubicBezTo>
                <a:cubicBezTo>
                  <a:pt x="24000" y="42848"/>
                  <a:pt x="25193" y="44046"/>
                  <a:pt x="26666" y="44046"/>
                </a:cubicBezTo>
                <a:lnTo>
                  <a:pt x="93333" y="44046"/>
                </a:lnTo>
                <a:cubicBezTo>
                  <a:pt x="94806" y="44046"/>
                  <a:pt x="96000" y="42848"/>
                  <a:pt x="96000" y="41371"/>
                </a:cubicBezTo>
                <a:cubicBezTo>
                  <a:pt x="96000" y="39894"/>
                  <a:pt x="94806" y="38697"/>
                  <a:pt x="93333" y="38697"/>
                </a:cubicBezTo>
                <a:close/>
                <a:moveTo>
                  <a:pt x="0" y="11366"/>
                </a:moveTo>
                <a:lnTo>
                  <a:pt x="6739" y="11366"/>
                </a:lnTo>
                <a:lnTo>
                  <a:pt x="6739" y="17459"/>
                </a:lnTo>
                <a:cubicBezTo>
                  <a:pt x="6739" y="22260"/>
                  <a:pt x="10619" y="26151"/>
                  <a:pt x="15405" y="26151"/>
                </a:cubicBezTo>
                <a:cubicBezTo>
                  <a:pt x="20192" y="26151"/>
                  <a:pt x="24072" y="22260"/>
                  <a:pt x="24072" y="17459"/>
                </a:cubicBezTo>
                <a:lnTo>
                  <a:pt x="24072" y="11366"/>
                </a:lnTo>
                <a:lnTo>
                  <a:pt x="29716" y="11366"/>
                </a:lnTo>
                <a:lnTo>
                  <a:pt x="29716" y="17459"/>
                </a:lnTo>
                <a:cubicBezTo>
                  <a:pt x="29716" y="22260"/>
                  <a:pt x="33597" y="26151"/>
                  <a:pt x="38383" y="26151"/>
                </a:cubicBezTo>
                <a:cubicBezTo>
                  <a:pt x="43170" y="26151"/>
                  <a:pt x="47050" y="22260"/>
                  <a:pt x="47050" y="17459"/>
                </a:cubicBezTo>
                <a:lnTo>
                  <a:pt x="47050" y="11366"/>
                </a:lnTo>
                <a:lnTo>
                  <a:pt x="52694" y="11366"/>
                </a:lnTo>
                <a:lnTo>
                  <a:pt x="52694" y="17459"/>
                </a:lnTo>
                <a:cubicBezTo>
                  <a:pt x="52694" y="22260"/>
                  <a:pt x="56574" y="26151"/>
                  <a:pt x="61361" y="26151"/>
                </a:cubicBezTo>
                <a:cubicBezTo>
                  <a:pt x="66147" y="26151"/>
                  <a:pt x="70028" y="22260"/>
                  <a:pt x="70028" y="17459"/>
                </a:cubicBezTo>
                <a:lnTo>
                  <a:pt x="70028" y="11366"/>
                </a:lnTo>
                <a:lnTo>
                  <a:pt x="75672" y="11366"/>
                </a:lnTo>
                <a:lnTo>
                  <a:pt x="75672" y="17459"/>
                </a:lnTo>
                <a:cubicBezTo>
                  <a:pt x="75672" y="22260"/>
                  <a:pt x="79552" y="26151"/>
                  <a:pt x="84339" y="26151"/>
                </a:cubicBezTo>
                <a:cubicBezTo>
                  <a:pt x="89125" y="26151"/>
                  <a:pt x="93005" y="22260"/>
                  <a:pt x="93005" y="17459"/>
                </a:cubicBezTo>
                <a:lnTo>
                  <a:pt x="93005" y="11366"/>
                </a:lnTo>
                <a:lnTo>
                  <a:pt x="98650" y="11366"/>
                </a:lnTo>
                <a:lnTo>
                  <a:pt x="98650" y="17459"/>
                </a:lnTo>
                <a:cubicBezTo>
                  <a:pt x="98650" y="22259"/>
                  <a:pt x="102530" y="26151"/>
                  <a:pt x="107316" y="26151"/>
                </a:cubicBezTo>
                <a:cubicBezTo>
                  <a:pt x="112103" y="26151"/>
                  <a:pt x="115983" y="22259"/>
                  <a:pt x="115983" y="17459"/>
                </a:cubicBezTo>
                <a:lnTo>
                  <a:pt x="115983" y="11366"/>
                </a:lnTo>
                <a:lnTo>
                  <a:pt x="120000" y="11366"/>
                </a:lnTo>
                <a:lnTo>
                  <a:pt x="120000" y="120000"/>
                </a:lnTo>
                <a:lnTo>
                  <a:pt x="0" y="120000"/>
                </a:lnTo>
                <a:close/>
                <a:moveTo>
                  <a:pt x="15405" y="0"/>
                </a:moveTo>
                <a:cubicBezTo>
                  <a:pt x="17983" y="0"/>
                  <a:pt x="20072" y="2095"/>
                  <a:pt x="20072" y="4680"/>
                </a:cubicBezTo>
                <a:lnTo>
                  <a:pt x="20072" y="18051"/>
                </a:lnTo>
                <a:cubicBezTo>
                  <a:pt x="20072" y="20636"/>
                  <a:pt x="17983" y="22732"/>
                  <a:pt x="15405" y="22732"/>
                </a:cubicBezTo>
                <a:cubicBezTo>
                  <a:pt x="12828" y="22732"/>
                  <a:pt x="10739" y="20636"/>
                  <a:pt x="10739" y="18051"/>
                </a:cubicBezTo>
                <a:lnTo>
                  <a:pt x="10739" y="4680"/>
                </a:lnTo>
                <a:cubicBezTo>
                  <a:pt x="10739" y="2095"/>
                  <a:pt x="12828" y="0"/>
                  <a:pt x="15405" y="0"/>
                </a:cubicBezTo>
                <a:close/>
                <a:moveTo>
                  <a:pt x="38383" y="0"/>
                </a:moveTo>
                <a:cubicBezTo>
                  <a:pt x="40960" y="0"/>
                  <a:pt x="43050" y="2095"/>
                  <a:pt x="43050" y="4680"/>
                </a:cubicBezTo>
                <a:lnTo>
                  <a:pt x="43050" y="18051"/>
                </a:lnTo>
                <a:cubicBezTo>
                  <a:pt x="43050" y="20636"/>
                  <a:pt x="40960" y="22732"/>
                  <a:pt x="38383" y="22732"/>
                </a:cubicBezTo>
                <a:cubicBezTo>
                  <a:pt x="35806" y="22732"/>
                  <a:pt x="33716" y="20636"/>
                  <a:pt x="33716" y="18051"/>
                </a:cubicBezTo>
                <a:lnTo>
                  <a:pt x="33716" y="4680"/>
                </a:lnTo>
                <a:cubicBezTo>
                  <a:pt x="33716" y="2095"/>
                  <a:pt x="35806" y="0"/>
                  <a:pt x="38383" y="0"/>
                </a:cubicBezTo>
                <a:close/>
                <a:moveTo>
                  <a:pt x="61361" y="0"/>
                </a:moveTo>
                <a:cubicBezTo>
                  <a:pt x="63938" y="0"/>
                  <a:pt x="66028" y="2095"/>
                  <a:pt x="66028" y="4680"/>
                </a:cubicBezTo>
                <a:lnTo>
                  <a:pt x="66028" y="18051"/>
                </a:lnTo>
                <a:cubicBezTo>
                  <a:pt x="66028" y="20636"/>
                  <a:pt x="63938" y="22731"/>
                  <a:pt x="61361" y="22731"/>
                </a:cubicBezTo>
                <a:cubicBezTo>
                  <a:pt x="58784" y="22731"/>
                  <a:pt x="56694" y="20636"/>
                  <a:pt x="56694" y="18051"/>
                </a:cubicBezTo>
                <a:lnTo>
                  <a:pt x="56694" y="4680"/>
                </a:lnTo>
                <a:cubicBezTo>
                  <a:pt x="56694" y="2095"/>
                  <a:pt x="58784" y="0"/>
                  <a:pt x="61361" y="0"/>
                </a:cubicBezTo>
                <a:close/>
                <a:moveTo>
                  <a:pt x="84339" y="0"/>
                </a:moveTo>
                <a:cubicBezTo>
                  <a:pt x="86916" y="0"/>
                  <a:pt x="89005" y="2095"/>
                  <a:pt x="89005" y="4680"/>
                </a:cubicBezTo>
                <a:lnTo>
                  <a:pt x="89005" y="18051"/>
                </a:lnTo>
                <a:cubicBezTo>
                  <a:pt x="89005" y="20636"/>
                  <a:pt x="86916" y="22731"/>
                  <a:pt x="84339" y="22731"/>
                </a:cubicBezTo>
                <a:cubicBezTo>
                  <a:pt x="81761" y="22731"/>
                  <a:pt x="79672" y="20636"/>
                  <a:pt x="79672" y="18051"/>
                </a:cubicBezTo>
                <a:lnTo>
                  <a:pt x="79672" y="4680"/>
                </a:lnTo>
                <a:cubicBezTo>
                  <a:pt x="79672" y="2095"/>
                  <a:pt x="81761" y="0"/>
                  <a:pt x="84339" y="0"/>
                </a:cubicBezTo>
                <a:close/>
                <a:moveTo>
                  <a:pt x="107316" y="0"/>
                </a:moveTo>
                <a:cubicBezTo>
                  <a:pt x="109894" y="0"/>
                  <a:pt x="111983" y="2095"/>
                  <a:pt x="111983" y="4680"/>
                </a:cubicBezTo>
                <a:lnTo>
                  <a:pt x="111983" y="18051"/>
                </a:lnTo>
                <a:cubicBezTo>
                  <a:pt x="111983" y="20636"/>
                  <a:pt x="109894" y="22731"/>
                  <a:pt x="107316" y="22731"/>
                </a:cubicBezTo>
                <a:cubicBezTo>
                  <a:pt x="104739" y="22731"/>
                  <a:pt x="102650" y="20636"/>
                  <a:pt x="102650" y="18051"/>
                </a:cubicBezTo>
                <a:lnTo>
                  <a:pt x="102650" y="4680"/>
                </a:lnTo>
                <a:cubicBezTo>
                  <a:pt x="102650" y="2095"/>
                  <a:pt x="104739" y="0"/>
                  <a:pt x="107316" y="0"/>
                </a:cubicBezTo>
                <a:close/>
              </a:path>
            </a:pathLst>
          </a:custGeom>
          <a:solidFill>
            <a:srgbClr val="1ED4DE"/>
          </a:solidFill>
          <a:ln>
            <a:noFill/>
          </a:ln>
        </p:spPr>
        <p:txBody>
          <a:bodyPr wrap="square" lIns="121868" tIns="60917" rIns="121868" bIns="60917" anchor="ctr" anchorCtr="0">
            <a:noAutofit/>
          </a:bodyPr>
          <a:lstStyle/>
          <a:p>
            <a:pPr algn="ctr" defTabSz="1218895"/>
            <a:endParaRPr sz="2399" kern="0">
              <a:solidFill>
                <a:srgbClr val="FFFFFF"/>
              </a:solidFill>
              <a:latin typeface="Arial"/>
              <a:ea typeface="Arial"/>
              <a:cs typeface="Arial"/>
              <a:sym typeface="Arial"/>
            </a:endParaRPr>
          </a:p>
        </p:txBody>
      </p:sp>
      <p:grpSp>
        <p:nvGrpSpPr>
          <p:cNvPr id="24" name="Shape 717"/>
          <p:cNvGrpSpPr/>
          <p:nvPr/>
        </p:nvGrpSpPr>
        <p:grpSpPr>
          <a:xfrm>
            <a:off x="8560868" y="2378816"/>
            <a:ext cx="3705744" cy="897784"/>
            <a:chOff x="2113657" y="4283315"/>
            <a:chExt cx="3887257" cy="673513"/>
          </a:xfrm>
        </p:grpSpPr>
        <p:sp>
          <p:nvSpPr>
            <p:cNvPr id="25" name="Shape 718"/>
            <p:cNvSpPr txBox="1"/>
            <p:nvPr/>
          </p:nvSpPr>
          <p:spPr>
            <a:xfrm>
              <a:off x="2113657" y="4495163"/>
              <a:ext cx="3887257"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a:solidFill>
                    <a:srgbClr val="595959"/>
                  </a:solidFill>
                  <a:latin typeface="Times New Roman" panose="02020603050405020304" pitchFamily="18" charset="0"/>
                  <a:ea typeface="Arial"/>
                  <a:cs typeface="Times New Roman" panose="02020603050405020304" pitchFamily="18" charset="0"/>
                </a:rPr>
                <a:t>Not applicable</a:t>
              </a:r>
              <a:endParaRPr lang="en"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27" name="Shape 719"/>
            <p:cNvSpPr txBox="1"/>
            <p:nvPr/>
          </p:nvSpPr>
          <p:spPr>
            <a:xfrm>
              <a:off x="2113658" y="4283315"/>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sym typeface="Arial"/>
                </a:rPr>
                <a:t>After sale services/ Guarantee</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grpSp>
        <p:nvGrpSpPr>
          <p:cNvPr id="30" name="Shape 720"/>
          <p:cNvGrpSpPr/>
          <p:nvPr/>
        </p:nvGrpSpPr>
        <p:grpSpPr>
          <a:xfrm>
            <a:off x="8560867" y="4261751"/>
            <a:ext cx="3627958" cy="897784"/>
            <a:chOff x="2113657" y="4283314"/>
            <a:chExt cx="3647460" cy="673513"/>
          </a:xfrm>
        </p:grpSpPr>
        <p:sp>
          <p:nvSpPr>
            <p:cNvPr id="44" name="Shape 721"/>
            <p:cNvSpPr txBox="1"/>
            <p:nvPr/>
          </p:nvSpPr>
          <p:spPr>
            <a:xfrm>
              <a:off x="2113657" y="4495162"/>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pt-BR" sz="1600" kern="0" dirty="0" smtClean="0">
                  <a:solidFill>
                    <a:srgbClr val="595959"/>
                  </a:solidFill>
                  <a:latin typeface="Times New Roman" panose="02020603050405020304" pitchFamily="18" charset="0"/>
                  <a:ea typeface="Arial"/>
                  <a:cs typeface="Times New Roman" panose="02020603050405020304" pitchFamily="18" charset="0"/>
                  <a:sym typeface="Arial"/>
                </a:rPr>
                <a:t>Local (Iran) Certificates </a:t>
              </a:r>
              <a:endParaRPr lang="pt-BR"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45" name="Shape 722"/>
            <p:cNvSpPr txBox="1"/>
            <p:nvPr/>
          </p:nvSpPr>
          <p:spPr>
            <a:xfrm>
              <a:off x="2113658" y="4283314"/>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sym typeface="Arial"/>
                </a:rPr>
                <a:t>Standards and legally certificates:</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46" name="Shape 450"/>
          <p:cNvSpPr/>
          <p:nvPr/>
        </p:nvSpPr>
        <p:spPr>
          <a:xfrm>
            <a:off x="8841213" y="3657600"/>
            <a:ext cx="590697" cy="565118"/>
          </a:xfrm>
          <a:custGeom>
            <a:avLst/>
            <a:gdLst/>
            <a:ahLst/>
            <a:cxnLst/>
            <a:rect l="0" t="0" r="0" b="0"/>
            <a:pathLst>
              <a:path w="120000" h="120000" extrusionOk="0">
                <a:moveTo>
                  <a:pt x="65274" y="39473"/>
                </a:moveTo>
                <a:cubicBezTo>
                  <a:pt x="53599" y="36371"/>
                  <a:pt x="41599" y="43242"/>
                  <a:pt x="38470" y="54820"/>
                </a:cubicBezTo>
                <a:cubicBezTo>
                  <a:pt x="35342" y="66398"/>
                  <a:pt x="42270" y="78299"/>
                  <a:pt x="53945" y="81402"/>
                </a:cubicBezTo>
                <a:cubicBezTo>
                  <a:pt x="65620" y="84504"/>
                  <a:pt x="77621" y="77633"/>
                  <a:pt x="80749" y="66055"/>
                </a:cubicBezTo>
                <a:cubicBezTo>
                  <a:pt x="83877" y="54477"/>
                  <a:pt x="76949" y="42576"/>
                  <a:pt x="65274" y="39473"/>
                </a:cubicBezTo>
                <a:close/>
                <a:moveTo>
                  <a:pt x="69168" y="25060"/>
                </a:moveTo>
                <a:cubicBezTo>
                  <a:pt x="88870" y="30296"/>
                  <a:pt x="100561" y="50379"/>
                  <a:pt x="95282" y="69917"/>
                </a:cubicBezTo>
                <a:cubicBezTo>
                  <a:pt x="90003" y="89455"/>
                  <a:pt x="69753" y="101050"/>
                  <a:pt x="50051" y="95815"/>
                </a:cubicBezTo>
                <a:cubicBezTo>
                  <a:pt x="30350" y="90579"/>
                  <a:pt x="18658" y="70496"/>
                  <a:pt x="23937" y="50958"/>
                </a:cubicBezTo>
                <a:cubicBezTo>
                  <a:pt x="29216" y="31420"/>
                  <a:pt x="49467" y="19825"/>
                  <a:pt x="69168" y="25060"/>
                </a:cubicBezTo>
                <a:close/>
                <a:moveTo>
                  <a:pt x="70584" y="19819"/>
                </a:moveTo>
                <a:cubicBezTo>
                  <a:pt x="47964" y="13808"/>
                  <a:pt x="24713" y="27121"/>
                  <a:pt x="18652" y="49554"/>
                </a:cubicBezTo>
                <a:cubicBezTo>
                  <a:pt x="12591" y="71987"/>
                  <a:pt x="26015" y="95045"/>
                  <a:pt x="48635" y="101056"/>
                </a:cubicBezTo>
                <a:cubicBezTo>
                  <a:pt x="71255" y="107067"/>
                  <a:pt x="94506" y="93754"/>
                  <a:pt x="100567" y="71321"/>
                </a:cubicBezTo>
                <a:cubicBezTo>
                  <a:pt x="106628" y="48888"/>
                  <a:pt x="93204" y="25830"/>
                  <a:pt x="70584" y="19819"/>
                </a:cubicBezTo>
                <a:close/>
                <a:moveTo>
                  <a:pt x="120000" y="28418"/>
                </a:moveTo>
                <a:lnTo>
                  <a:pt x="119819" y="29085"/>
                </a:lnTo>
                <a:lnTo>
                  <a:pt x="119636" y="28804"/>
                </a:lnTo>
                <a:close/>
                <a:moveTo>
                  <a:pt x="84120" y="4683"/>
                </a:moveTo>
                <a:lnTo>
                  <a:pt x="83867" y="19572"/>
                </a:lnTo>
                <a:lnTo>
                  <a:pt x="83406" y="19449"/>
                </a:lnTo>
                <a:cubicBezTo>
                  <a:pt x="87163" y="21546"/>
                  <a:pt x="90559" y="24117"/>
                  <a:pt x="93431" y="27166"/>
                </a:cubicBezTo>
                <a:lnTo>
                  <a:pt x="106796" y="23870"/>
                </a:lnTo>
                <a:lnTo>
                  <a:pt x="115363" y="39849"/>
                </a:lnTo>
                <a:lnTo>
                  <a:pt x="105840" y="48364"/>
                </a:lnTo>
                <a:cubicBezTo>
                  <a:pt x="107034" y="52676"/>
                  <a:pt x="107596" y="57191"/>
                  <a:pt x="107394" y="61781"/>
                </a:cubicBezTo>
                <a:lnTo>
                  <a:pt x="119289" y="68330"/>
                </a:lnTo>
                <a:lnTo>
                  <a:pt x="114566" y="85810"/>
                </a:lnTo>
                <a:lnTo>
                  <a:pt x="100132" y="85570"/>
                </a:lnTo>
                <a:cubicBezTo>
                  <a:pt x="98307" y="88594"/>
                  <a:pt x="96096" y="91321"/>
                  <a:pt x="93619" y="93756"/>
                </a:cubicBezTo>
                <a:lnTo>
                  <a:pt x="98359" y="106025"/>
                </a:lnTo>
                <a:lnTo>
                  <a:pt x="83411" y="116405"/>
                </a:lnTo>
                <a:lnTo>
                  <a:pt x="72073" y="106643"/>
                </a:lnTo>
                <a:lnTo>
                  <a:pt x="73453" y="105685"/>
                </a:lnTo>
                <a:cubicBezTo>
                  <a:pt x="69110" y="107079"/>
                  <a:pt x="64517" y="107749"/>
                  <a:pt x="59835" y="107723"/>
                </a:cubicBezTo>
                <a:lnTo>
                  <a:pt x="52963" y="119999"/>
                </a:lnTo>
                <a:lnTo>
                  <a:pt x="35336" y="115316"/>
                </a:lnTo>
                <a:lnTo>
                  <a:pt x="35574" y="101277"/>
                </a:lnTo>
                <a:cubicBezTo>
                  <a:pt x="31839" y="99165"/>
                  <a:pt x="28466" y="96583"/>
                  <a:pt x="25614" y="93529"/>
                </a:cubicBezTo>
                <a:lnTo>
                  <a:pt x="25843" y="94015"/>
                </a:lnTo>
                <a:lnTo>
                  <a:pt x="11102" y="96847"/>
                </a:lnTo>
                <a:lnTo>
                  <a:pt x="3390" y="80445"/>
                </a:lnTo>
                <a:lnTo>
                  <a:pt x="13359" y="72429"/>
                </a:lnTo>
                <a:cubicBezTo>
                  <a:pt x="12295" y="68561"/>
                  <a:pt x="11739" y="64530"/>
                  <a:pt x="11738" y="60428"/>
                </a:cubicBezTo>
                <a:lnTo>
                  <a:pt x="0" y="53965"/>
                </a:lnTo>
                <a:lnTo>
                  <a:pt x="4723" y="36484"/>
                </a:lnTo>
                <a:lnTo>
                  <a:pt x="18174" y="36709"/>
                </a:lnTo>
                <a:cubicBezTo>
                  <a:pt x="19999" y="33515"/>
                  <a:pt x="22203" y="30603"/>
                  <a:pt x="24696" y="27997"/>
                </a:cubicBezTo>
                <a:lnTo>
                  <a:pt x="20190" y="14215"/>
                </a:lnTo>
                <a:lnTo>
                  <a:pt x="35666" y="4625"/>
                </a:lnTo>
                <a:lnTo>
                  <a:pt x="46473" y="14962"/>
                </a:lnTo>
                <a:lnTo>
                  <a:pt x="46365" y="15030"/>
                </a:lnTo>
                <a:cubicBezTo>
                  <a:pt x="50613" y="13704"/>
                  <a:pt x="55098" y="13091"/>
                  <a:pt x="59667" y="13141"/>
                </a:cubicBezTo>
                <a:lnTo>
                  <a:pt x="59206" y="13018"/>
                </a:lnTo>
                <a:lnTo>
                  <a:pt x="66493" y="0"/>
                </a:lnTo>
                <a:close/>
              </a:path>
            </a:pathLst>
          </a:custGeom>
          <a:solidFill>
            <a:srgbClr val="E62949"/>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Tree>
    <p:extLst>
      <p:ext uri="{BB962C8B-B14F-4D97-AF65-F5344CB8AC3E}">
        <p14:creationId xmlns:p14="http://schemas.microsoft.com/office/powerpoint/2010/main" val="605552896"/>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704"/>
        <p:cNvGrpSpPr/>
        <p:nvPr/>
      </p:nvGrpSpPr>
      <p:grpSpPr>
        <a:xfrm>
          <a:off x="0" y="0"/>
          <a:ext cx="0" cy="0"/>
          <a:chOff x="0" y="0"/>
          <a:chExt cx="0" cy="0"/>
        </a:xfrm>
      </p:grpSpPr>
      <p:sp>
        <p:nvSpPr>
          <p:cNvPr id="707" name="Shape 707"/>
          <p:cNvSpPr txBox="1"/>
          <p:nvPr/>
        </p:nvSpPr>
        <p:spPr>
          <a:xfrm>
            <a:off x="455612" y="3552436"/>
            <a:ext cx="3962400" cy="3076964"/>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kern="0" dirty="0">
                <a:solidFill>
                  <a:srgbClr val="3F3F3F"/>
                </a:solidFill>
                <a:latin typeface="Times New Roman" panose="02020603050405020304" pitchFamily="18" charset="0"/>
                <a:ea typeface="Arial"/>
                <a:cs typeface="Times New Roman" panose="02020603050405020304" pitchFamily="18" charset="0"/>
                <a:sym typeface="Arial"/>
              </a:rPr>
              <a:t>Indications:   Face wash for oily, acne, sensitive and combination skins</a:t>
            </a:r>
          </a:p>
          <a:p>
            <a:pPr marL="285750" indent="-285750" defTabSz="1218895">
              <a:buFont typeface="Arial" panose="020B0604020202020204" pitchFamily="34" charset="0"/>
              <a:buChar char="•"/>
            </a:pPr>
            <a:r>
              <a:rPr lang="en-US" kern="0" dirty="0">
                <a:solidFill>
                  <a:srgbClr val="3F3F3F"/>
                </a:solidFill>
                <a:latin typeface="Times New Roman" panose="02020603050405020304" pitchFamily="18" charset="0"/>
                <a:ea typeface="Arial"/>
                <a:cs typeface="Times New Roman" panose="02020603050405020304" pitchFamily="18" charset="0"/>
                <a:sym typeface="Arial"/>
              </a:rPr>
              <a:t>Dosage form and packaging:  Gel - 200 ml</a:t>
            </a:r>
          </a:p>
        </p:txBody>
      </p:sp>
      <p:sp>
        <p:nvSpPr>
          <p:cNvPr id="708" name="Shape 708"/>
          <p:cNvSpPr txBox="1"/>
          <p:nvPr/>
        </p:nvSpPr>
        <p:spPr>
          <a:xfrm>
            <a:off x="531812" y="2427151"/>
            <a:ext cx="3886200" cy="533341"/>
          </a:xfrm>
          <a:prstGeom prst="rect">
            <a:avLst/>
          </a:prstGeom>
          <a:noFill/>
          <a:ln>
            <a:noFill/>
          </a:ln>
        </p:spPr>
        <p:txBody>
          <a:bodyPr wrap="square" lIns="121868" tIns="60917" rIns="121868" bIns="60917" anchor="t" anchorCtr="0">
            <a:noAutofit/>
          </a:bodyPr>
          <a:lstStyle/>
          <a:p>
            <a:pPr defTabSz="1218895"/>
            <a:r>
              <a:rPr lang="en-US" sz="2400" b="1" kern="0" dirty="0">
                <a:solidFill>
                  <a:srgbClr val="3F3F3F"/>
                </a:solidFill>
                <a:ea typeface="Arial"/>
                <a:cs typeface="Arial"/>
              </a:rPr>
              <a:t>FACIAL CLEANSING GEL</a:t>
            </a:r>
            <a:endParaRPr lang="en" sz="2400" b="1" kern="0" dirty="0">
              <a:solidFill>
                <a:srgbClr val="3F3F3F"/>
              </a:solidFill>
              <a:ea typeface="Arial"/>
              <a:cs typeface="Arial"/>
              <a:sym typeface="Arial"/>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8147" y="421425"/>
            <a:ext cx="2540665" cy="1328277"/>
          </a:xfrm>
          <a:prstGeom prst="rect">
            <a:avLst/>
          </a:prstGeom>
        </p:spPr>
      </p:pic>
      <p:grpSp>
        <p:nvGrpSpPr>
          <p:cNvPr id="26" name="Shape 711"/>
          <p:cNvGrpSpPr/>
          <p:nvPr/>
        </p:nvGrpSpPr>
        <p:grpSpPr>
          <a:xfrm>
            <a:off x="8560868" y="832749"/>
            <a:ext cx="3400944" cy="897785"/>
            <a:chOff x="2113657" y="4283314"/>
            <a:chExt cx="3647460" cy="673514"/>
          </a:xfrm>
        </p:grpSpPr>
        <p:sp>
          <p:nvSpPr>
            <p:cNvPr id="28" name="Shape 712"/>
            <p:cNvSpPr txBox="1"/>
            <p:nvPr/>
          </p:nvSpPr>
          <p:spPr>
            <a:xfrm>
              <a:off x="2113657" y="4495163"/>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20000 </a:t>
              </a: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Packages (</a:t>
              </a: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Per </a:t>
              </a: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35 Days)</a:t>
              </a:r>
              <a:endParaRPr lang="en"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29" name="Shape 713"/>
            <p:cNvSpPr txBox="1"/>
            <p:nvPr/>
          </p:nvSpPr>
          <p:spPr>
            <a:xfrm>
              <a:off x="2113658" y="4283314"/>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rPr>
                <a:t>Production capacity</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38" name="Shape 451"/>
          <p:cNvSpPr/>
          <p:nvPr/>
        </p:nvSpPr>
        <p:spPr>
          <a:xfrm rot="1795255">
            <a:off x="8958484" y="273676"/>
            <a:ext cx="356158" cy="656509"/>
          </a:xfrm>
          <a:custGeom>
            <a:avLst/>
            <a:gdLst/>
            <a:ahLst/>
            <a:cxnLst/>
            <a:rect l="0" t="0" r="0" b="0"/>
            <a:pathLst>
              <a:path w="120000" h="120000" extrusionOk="0">
                <a:moveTo>
                  <a:pt x="60041" y="0"/>
                </a:moveTo>
                <a:cubicBezTo>
                  <a:pt x="68312" y="142"/>
                  <a:pt x="77049" y="3617"/>
                  <a:pt x="77802" y="9249"/>
                </a:cubicBezTo>
                <a:cubicBezTo>
                  <a:pt x="79731" y="16341"/>
                  <a:pt x="68983" y="18083"/>
                  <a:pt x="72034" y="26607"/>
                </a:cubicBezTo>
                <a:lnTo>
                  <a:pt x="120000" y="26607"/>
                </a:lnTo>
                <a:lnTo>
                  <a:pt x="120000" y="53320"/>
                </a:lnTo>
                <a:cubicBezTo>
                  <a:pt x="105180" y="54850"/>
                  <a:pt x="101982" y="49006"/>
                  <a:pt x="89415" y="50069"/>
                </a:cubicBezTo>
                <a:cubicBezTo>
                  <a:pt x="79319" y="50489"/>
                  <a:pt x="73089" y="55363"/>
                  <a:pt x="72833" y="59977"/>
                </a:cubicBezTo>
                <a:cubicBezTo>
                  <a:pt x="73004" y="64029"/>
                  <a:pt x="79442" y="70012"/>
                  <a:pt x="91464" y="70060"/>
                </a:cubicBezTo>
                <a:cubicBezTo>
                  <a:pt x="106013" y="69226"/>
                  <a:pt x="103877" y="65247"/>
                  <a:pt x="120000" y="65606"/>
                </a:cubicBezTo>
                <a:lnTo>
                  <a:pt x="120000" y="93541"/>
                </a:lnTo>
                <a:lnTo>
                  <a:pt x="70059" y="93541"/>
                </a:lnTo>
                <a:cubicBezTo>
                  <a:pt x="69329" y="102697"/>
                  <a:pt x="76533" y="101447"/>
                  <a:pt x="78036" y="109608"/>
                </a:cubicBezTo>
                <a:cubicBezTo>
                  <a:pt x="77950" y="116314"/>
                  <a:pt x="67224" y="119904"/>
                  <a:pt x="59959" y="120000"/>
                </a:cubicBezTo>
                <a:cubicBezTo>
                  <a:pt x="51687" y="119857"/>
                  <a:pt x="42950" y="116382"/>
                  <a:pt x="42197" y="110750"/>
                </a:cubicBezTo>
                <a:cubicBezTo>
                  <a:pt x="40279" y="103699"/>
                  <a:pt x="50892" y="101936"/>
                  <a:pt x="47995" y="93541"/>
                </a:cubicBezTo>
                <a:lnTo>
                  <a:pt x="0" y="93541"/>
                </a:lnTo>
                <a:lnTo>
                  <a:pt x="0" y="66075"/>
                </a:lnTo>
                <a:cubicBezTo>
                  <a:pt x="15368" y="64341"/>
                  <a:pt x="18478" y="70364"/>
                  <a:pt x="31219" y="69286"/>
                </a:cubicBezTo>
                <a:cubicBezTo>
                  <a:pt x="41315" y="68866"/>
                  <a:pt x="47545" y="63992"/>
                  <a:pt x="47801" y="59379"/>
                </a:cubicBezTo>
                <a:cubicBezTo>
                  <a:pt x="47631" y="55326"/>
                  <a:pt x="41193" y="49343"/>
                  <a:pt x="29171" y="49296"/>
                </a:cubicBezTo>
                <a:cubicBezTo>
                  <a:pt x="14433" y="50140"/>
                  <a:pt x="16816" y="54212"/>
                  <a:pt x="0" y="53739"/>
                </a:cubicBezTo>
                <a:lnTo>
                  <a:pt x="0" y="26607"/>
                </a:lnTo>
                <a:lnTo>
                  <a:pt x="49932" y="26607"/>
                </a:lnTo>
                <a:cubicBezTo>
                  <a:pt x="50748" y="17288"/>
                  <a:pt x="43474" y="18596"/>
                  <a:pt x="41963" y="10391"/>
                </a:cubicBezTo>
                <a:cubicBezTo>
                  <a:pt x="42049" y="3685"/>
                  <a:pt x="52775" y="95"/>
                  <a:pt x="60041" y="0"/>
                </a:cubicBezTo>
                <a:close/>
              </a:path>
            </a:pathLst>
          </a:custGeom>
          <a:solidFill>
            <a:srgbClr val="F4BD2D"/>
          </a:solidFill>
          <a:ln>
            <a:noFill/>
          </a:ln>
          <a:scene3d>
            <a:camera prst="orthographicFront">
              <a:rot lat="0" lon="0" rev="7200000"/>
            </a:camera>
            <a:lightRig rig="threePt" dir="t"/>
          </a:scene3d>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grpSp>
        <p:nvGrpSpPr>
          <p:cNvPr id="39" name="Shape 717"/>
          <p:cNvGrpSpPr/>
          <p:nvPr/>
        </p:nvGrpSpPr>
        <p:grpSpPr>
          <a:xfrm>
            <a:off x="8560868" y="6013117"/>
            <a:ext cx="3253608" cy="897784"/>
            <a:chOff x="2113657" y="4283315"/>
            <a:chExt cx="3647460" cy="673513"/>
          </a:xfrm>
        </p:grpSpPr>
        <p:sp>
          <p:nvSpPr>
            <p:cNvPr id="40" name="Shape 718"/>
            <p:cNvSpPr txBox="1"/>
            <p:nvPr/>
          </p:nvSpPr>
          <p:spPr>
            <a:xfrm>
              <a:off x="2113657" y="4495163"/>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 </a:t>
              </a: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3.38 USD</a:t>
              </a:r>
            </a:p>
          </p:txBody>
        </p:sp>
        <p:sp>
          <p:nvSpPr>
            <p:cNvPr id="41" name="Shape 719"/>
            <p:cNvSpPr txBox="1"/>
            <p:nvPr/>
          </p:nvSpPr>
          <p:spPr>
            <a:xfrm>
              <a:off x="2113658" y="4283315"/>
              <a:ext cx="3647459" cy="276999"/>
            </a:xfrm>
            <a:prstGeom prst="rect">
              <a:avLst/>
            </a:prstGeom>
            <a:noFill/>
            <a:ln>
              <a:noFill/>
            </a:ln>
          </p:spPr>
          <p:txBody>
            <a:bodyPr wrap="square" lIns="121868" tIns="60917" rIns="121868" bIns="60917" anchor="t" anchorCtr="0">
              <a:noAutofit/>
            </a:bodyPr>
            <a:lstStyle/>
            <a:p>
              <a:pPr defTabSz="1218895"/>
              <a:r>
                <a:rPr lang="en-US" b="1" kern="0" dirty="0" smtClean="0">
                  <a:solidFill>
                    <a:srgbClr val="595959"/>
                  </a:solidFill>
                  <a:latin typeface="Times New Roman" panose="02020603050405020304" pitchFamily="18" charset="0"/>
                  <a:ea typeface="Arial"/>
                  <a:cs typeface="Times New Roman" panose="02020603050405020304" pitchFamily="18" charset="0"/>
                  <a:sym typeface="Arial"/>
                </a:rPr>
                <a:t>Sales’ Price</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42" name="Shape 974"/>
          <p:cNvSpPr/>
          <p:nvPr/>
        </p:nvSpPr>
        <p:spPr>
          <a:xfrm rot="10800000">
            <a:off x="8959685" y="5491253"/>
            <a:ext cx="353751" cy="528546"/>
          </a:xfrm>
          <a:custGeom>
            <a:avLst/>
            <a:gdLst/>
            <a:ahLst/>
            <a:cxnLst/>
            <a:rect l="0" t="0" r="0" b="0"/>
            <a:pathLst>
              <a:path w="120000" h="120000" extrusionOk="0">
                <a:moveTo>
                  <a:pt x="51597" y="50921"/>
                </a:moveTo>
                <a:lnTo>
                  <a:pt x="51597" y="19698"/>
                </a:lnTo>
                <a:cubicBezTo>
                  <a:pt x="47669" y="20191"/>
                  <a:pt x="43916" y="21082"/>
                  <a:pt x="40531" y="22332"/>
                </a:cubicBezTo>
                <a:cubicBezTo>
                  <a:pt x="30598" y="26001"/>
                  <a:pt x="25457" y="32166"/>
                  <a:pt x="27169" y="38355"/>
                </a:cubicBezTo>
                <a:cubicBezTo>
                  <a:pt x="29239" y="46431"/>
                  <a:pt x="39005" y="49155"/>
                  <a:pt x="51597" y="50921"/>
                </a:cubicBezTo>
                <a:close/>
                <a:moveTo>
                  <a:pt x="67852" y="100379"/>
                </a:moveTo>
                <a:cubicBezTo>
                  <a:pt x="71963" y="99887"/>
                  <a:pt x="75901" y="98973"/>
                  <a:pt x="79437" y="97667"/>
                </a:cubicBezTo>
                <a:cubicBezTo>
                  <a:pt x="89370" y="93998"/>
                  <a:pt x="94511" y="87833"/>
                  <a:pt x="92799" y="81644"/>
                </a:cubicBezTo>
                <a:cubicBezTo>
                  <a:pt x="89506" y="73388"/>
                  <a:pt x="79840" y="69732"/>
                  <a:pt x="67852" y="67361"/>
                </a:cubicBezTo>
                <a:close/>
                <a:moveTo>
                  <a:pt x="67852" y="120000"/>
                </a:moveTo>
                <a:lnTo>
                  <a:pt x="51597" y="120000"/>
                </a:lnTo>
                <a:lnTo>
                  <a:pt x="51597" y="114256"/>
                </a:lnTo>
                <a:cubicBezTo>
                  <a:pt x="45417" y="113829"/>
                  <a:pt x="39328" y="112890"/>
                  <a:pt x="33554" y="111448"/>
                </a:cubicBezTo>
                <a:cubicBezTo>
                  <a:pt x="13606" y="106463"/>
                  <a:pt x="696" y="96271"/>
                  <a:pt x="0" y="84958"/>
                </a:cubicBezTo>
                <a:lnTo>
                  <a:pt x="26861" y="84529"/>
                </a:lnTo>
                <a:cubicBezTo>
                  <a:pt x="27245" y="90776"/>
                  <a:pt x="34374" y="96404"/>
                  <a:pt x="45389" y="99156"/>
                </a:cubicBezTo>
                <a:cubicBezTo>
                  <a:pt x="47394" y="99657"/>
                  <a:pt x="49467" y="100048"/>
                  <a:pt x="51597" y="100293"/>
                </a:cubicBezTo>
                <a:lnTo>
                  <a:pt x="51597" y="64682"/>
                </a:lnTo>
                <a:cubicBezTo>
                  <a:pt x="30368" y="61567"/>
                  <a:pt x="7690" y="58004"/>
                  <a:pt x="556" y="40045"/>
                </a:cubicBezTo>
                <a:cubicBezTo>
                  <a:pt x="-2422" y="28913"/>
                  <a:pt x="6883" y="17850"/>
                  <a:pt x="24755" y="11249"/>
                </a:cubicBezTo>
                <a:cubicBezTo>
                  <a:pt x="32832" y="8265"/>
                  <a:pt x="42066" y="6412"/>
                  <a:pt x="51597" y="5737"/>
                </a:cubicBezTo>
                <a:lnTo>
                  <a:pt x="51597" y="0"/>
                </a:lnTo>
                <a:lnTo>
                  <a:pt x="67852" y="0"/>
                </a:lnTo>
                <a:lnTo>
                  <a:pt x="67852" y="5703"/>
                </a:lnTo>
                <a:cubicBezTo>
                  <a:pt x="74209" y="6118"/>
                  <a:pt x="80479" y="7068"/>
                  <a:pt x="86414" y="8551"/>
                </a:cubicBezTo>
                <a:cubicBezTo>
                  <a:pt x="106363" y="13536"/>
                  <a:pt x="119273" y="23728"/>
                  <a:pt x="119969" y="35041"/>
                </a:cubicBezTo>
                <a:lnTo>
                  <a:pt x="93108" y="35470"/>
                </a:lnTo>
                <a:cubicBezTo>
                  <a:pt x="92723" y="29223"/>
                  <a:pt x="85594" y="23595"/>
                  <a:pt x="74579" y="20843"/>
                </a:cubicBezTo>
                <a:cubicBezTo>
                  <a:pt x="72410" y="20301"/>
                  <a:pt x="70160" y="19888"/>
                  <a:pt x="67852" y="19639"/>
                </a:cubicBezTo>
                <a:lnTo>
                  <a:pt x="67852" y="52969"/>
                </a:lnTo>
                <a:cubicBezTo>
                  <a:pt x="88284" y="55535"/>
                  <a:pt x="110482" y="59921"/>
                  <a:pt x="119411" y="79734"/>
                </a:cubicBezTo>
                <a:cubicBezTo>
                  <a:pt x="122511" y="90942"/>
                  <a:pt x="113201" y="102106"/>
                  <a:pt x="95213" y="108750"/>
                </a:cubicBezTo>
                <a:cubicBezTo>
                  <a:pt x="86990" y="111788"/>
                  <a:pt x="77568" y="113654"/>
                  <a:pt x="67852" y="114293"/>
                </a:cubicBezTo>
                <a:close/>
              </a:path>
            </a:pathLst>
          </a:custGeom>
          <a:solidFill>
            <a:schemeClr val="accent3">
              <a:lumMod val="75000"/>
            </a:schemeClr>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dk1"/>
              </a:solidFill>
              <a:latin typeface="Arial"/>
              <a:ea typeface="Arial"/>
              <a:cs typeface="Arial"/>
              <a:sym typeface="Arial"/>
            </a:endParaRPr>
          </a:p>
        </p:txBody>
      </p:sp>
      <p:pic>
        <p:nvPicPr>
          <p:cNvPr id="24" name="Picture 23" descr="http://www.herbemarket.com/image/cache/Product/jahangir/Facial%20Cleansing%20Gel-500x500.jpg"/>
          <p:cNvPicPr/>
          <p:nvPr/>
        </p:nvPicPr>
        <p:blipFill rotWithShape="1">
          <a:blip r:embed="rId4">
            <a:extLst>
              <a:ext uri="{28A0092B-C50C-407E-A947-70E740481C1C}">
                <a14:useLocalDpi xmlns:a14="http://schemas.microsoft.com/office/drawing/2010/main" val="0"/>
              </a:ext>
            </a:extLst>
          </a:blip>
          <a:srcRect l="31028" r="31028"/>
          <a:stretch/>
        </p:blipFill>
        <p:spPr bwMode="auto">
          <a:xfrm>
            <a:off x="4972507" y="1350027"/>
            <a:ext cx="2494598" cy="4847708"/>
          </a:xfrm>
          <a:prstGeom prst="rect">
            <a:avLst/>
          </a:prstGeom>
          <a:noFill/>
          <a:ln>
            <a:noFill/>
          </a:ln>
        </p:spPr>
      </p:pic>
      <p:sp>
        <p:nvSpPr>
          <p:cNvPr id="22" name="Shape 715"/>
          <p:cNvSpPr/>
          <p:nvPr/>
        </p:nvSpPr>
        <p:spPr>
          <a:xfrm>
            <a:off x="8913812" y="1882516"/>
            <a:ext cx="445583" cy="444279"/>
          </a:xfrm>
          <a:custGeom>
            <a:avLst/>
            <a:gdLst/>
            <a:ahLst/>
            <a:cxnLst/>
            <a:rect l="0" t="0" r="0" b="0"/>
            <a:pathLst>
              <a:path w="120000" h="120000" extrusionOk="0">
                <a:moveTo>
                  <a:pt x="26666" y="100217"/>
                </a:moveTo>
                <a:cubicBezTo>
                  <a:pt x="25193" y="100217"/>
                  <a:pt x="24000" y="101415"/>
                  <a:pt x="24000" y="102892"/>
                </a:cubicBezTo>
                <a:cubicBezTo>
                  <a:pt x="24000" y="104369"/>
                  <a:pt x="25193" y="105566"/>
                  <a:pt x="26666" y="105566"/>
                </a:cubicBezTo>
                <a:lnTo>
                  <a:pt x="93333" y="105566"/>
                </a:lnTo>
                <a:cubicBezTo>
                  <a:pt x="94806" y="105566"/>
                  <a:pt x="96000" y="104369"/>
                  <a:pt x="96000" y="102892"/>
                </a:cubicBezTo>
                <a:cubicBezTo>
                  <a:pt x="96000" y="101415"/>
                  <a:pt x="94806" y="100217"/>
                  <a:pt x="93333" y="100217"/>
                </a:cubicBezTo>
                <a:close/>
                <a:moveTo>
                  <a:pt x="26666" y="87913"/>
                </a:moveTo>
                <a:cubicBezTo>
                  <a:pt x="25193" y="87913"/>
                  <a:pt x="24000" y="89111"/>
                  <a:pt x="24000" y="90588"/>
                </a:cubicBezTo>
                <a:cubicBezTo>
                  <a:pt x="24000" y="92065"/>
                  <a:pt x="25193" y="93262"/>
                  <a:pt x="26666" y="93262"/>
                </a:cubicBezTo>
                <a:lnTo>
                  <a:pt x="93333" y="93262"/>
                </a:lnTo>
                <a:cubicBezTo>
                  <a:pt x="94806" y="93262"/>
                  <a:pt x="96000" y="92065"/>
                  <a:pt x="96000" y="90588"/>
                </a:cubicBezTo>
                <a:cubicBezTo>
                  <a:pt x="96000" y="89111"/>
                  <a:pt x="94806" y="87913"/>
                  <a:pt x="93333" y="87913"/>
                </a:cubicBezTo>
                <a:close/>
                <a:moveTo>
                  <a:pt x="26666" y="75609"/>
                </a:moveTo>
                <a:cubicBezTo>
                  <a:pt x="25193" y="75609"/>
                  <a:pt x="24000" y="76806"/>
                  <a:pt x="24000" y="78284"/>
                </a:cubicBezTo>
                <a:cubicBezTo>
                  <a:pt x="24000" y="79761"/>
                  <a:pt x="25193" y="80958"/>
                  <a:pt x="26666" y="80958"/>
                </a:cubicBezTo>
                <a:lnTo>
                  <a:pt x="93333" y="80958"/>
                </a:lnTo>
                <a:cubicBezTo>
                  <a:pt x="94806" y="80958"/>
                  <a:pt x="96000" y="79761"/>
                  <a:pt x="96000" y="78284"/>
                </a:cubicBezTo>
                <a:cubicBezTo>
                  <a:pt x="96000" y="76806"/>
                  <a:pt x="94806" y="75609"/>
                  <a:pt x="93333" y="75609"/>
                </a:cubicBezTo>
                <a:close/>
                <a:moveTo>
                  <a:pt x="26666" y="63305"/>
                </a:moveTo>
                <a:cubicBezTo>
                  <a:pt x="25193" y="63305"/>
                  <a:pt x="24000" y="64502"/>
                  <a:pt x="24000" y="65979"/>
                </a:cubicBezTo>
                <a:cubicBezTo>
                  <a:pt x="24000" y="67457"/>
                  <a:pt x="25193" y="68654"/>
                  <a:pt x="26666" y="68654"/>
                </a:cubicBezTo>
                <a:lnTo>
                  <a:pt x="93333" y="68654"/>
                </a:lnTo>
                <a:cubicBezTo>
                  <a:pt x="94806" y="68654"/>
                  <a:pt x="96000" y="67457"/>
                  <a:pt x="96000" y="65979"/>
                </a:cubicBezTo>
                <a:cubicBezTo>
                  <a:pt x="96000" y="64502"/>
                  <a:pt x="94806" y="63305"/>
                  <a:pt x="93333" y="63305"/>
                </a:cubicBezTo>
                <a:close/>
                <a:moveTo>
                  <a:pt x="26666" y="51001"/>
                </a:moveTo>
                <a:cubicBezTo>
                  <a:pt x="25193" y="51001"/>
                  <a:pt x="24000" y="52198"/>
                  <a:pt x="24000" y="53675"/>
                </a:cubicBezTo>
                <a:cubicBezTo>
                  <a:pt x="24000" y="55152"/>
                  <a:pt x="25193" y="56350"/>
                  <a:pt x="26666" y="56350"/>
                </a:cubicBezTo>
                <a:lnTo>
                  <a:pt x="93333" y="56350"/>
                </a:lnTo>
                <a:cubicBezTo>
                  <a:pt x="94806" y="56350"/>
                  <a:pt x="96000" y="55152"/>
                  <a:pt x="96000" y="53675"/>
                </a:cubicBezTo>
                <a:cubicBezTo>
                  <a:pt x="96000" y="52198"/>
                  <a:pt x="94806" y="51001"/>
                  <a:pt x="93333" y="51001"/>
                </a:cubicBezTo>
                <a:close/>
                <a:moveTo>
                  <a:pt x="26666" y="38697"/>
                </a:moveTo>
                <a:cubicBezTo>
                  <a:pt x="25193" y="38697"/>
                  <a:pt x="24000" y="39894"/>
                  <a:pt x="24000" y="41371"/>
                </a:cubicBezTo>
                <a:cubicBezTo>
                  <a:pt x="24000" y="42848"/>
                  <a:pt x="25193" y="44046"/>
                  <a:pt x="26666" y="44046"/>
                </a:cubicBezTo>
                <a:lnTo>
                  <a:pt x="93333" y="44046"/>
                </a:lnTo>
                <a:cubicBezTo>
                  <a:pt x="94806" y="44046"/>
                  <a:pt x="96000" y="42848"/>
                  <a:pt x="96000" y="41371"/>
                </a:cubicBezTo>
                <a:cubicBezTo>
                  <a:pt x="96000" y="39894"/>
                  <a:pt x="94806" y="38697"/>
                  <a:pt x="93333" y="38697"/>
                </a:cubicBezTo>
                <a:close/>
                <a:moveTo>
                  <a:pt x="0" y="11366"/>
                </a:moveTo>
                <a:lnTo>
                  <a:pt x="6739" y="11366"/>
                </a:lnTo>
                <a:lnTo>
                  <a:pt x="6739" y="17459"/>
                </a:lnTo>
                <a:cubicBezTo>
                  <a:pt x="6739" y="22260"/>
                  <a:pt x="10619" y="26151"/>
                  <a:pt x="15405" y="26151"/>
                </a:cubicBezTo>
                <a:cubicBezTo>
                  <a:pt x="20192" y="26151"/>
                  <a:pt x="24072" y="22260"/>
                  <a:pt x="24072" y="17459"/>
                </a:cubicBezTo>
                <a:lnTo>
                  <a:pt x="24072" y="11366"/>
                </a:lnTo>
                <a:lnTo>
                  <a:pt x="29716" y="11366"/>
                </a:lnTo>
                <a:lnTo>
                  <a:pt x="29716" y="17459"/>
                </a:lnTo>
                <a:cubicBezTo>
                  <a:pt x="29716" y="22260"/>
                  <a:pt x="33597" y="26151"/>
                  <a:pt x="38383" y="26151"/>
                </a:cubicBezTo>
                <a:cubicBezTo>
                  <a:pt x="43170" y="26151"/>
                  <a:pt x="47050" y="22260"/>
                  <a:pt x="47050" y="17459"/>
                </a:cubicBezTo>
                <a:lnTo>
                  <a:pt x="47050" y="11366"/>
                </a:lnTo>
                <a:lnTo>
                  <a:pt x="52694" y="11366"/>
                </a:lnTo>
                <a:lnTo>
                  <a:pt x="52694" y="17459"/>
                </a:lnTo>
                <a:cubicBezTo>
                  <a:pt x="52694" y="22260"/>
                  <a:pt x="56574" y="26151"/>
                  <a:pt x="61361" y="26151"/>
                </a:cubicBezTo>
                <a:cubicBezTo>
                  <a:pt x="66147" y="26151"/>
                  <a:pt x="70028" y="22260"/>
                  <a:pt x="70028" y="17459"/>
                </a:cubicBezTo>
                <a:lnTo>
                  <a:pt x="70028" y="11366"/>
                </a:lnTo>
                <a:lnTo>
                  <a:pt x="75672" y="11366"/>
                </a:lnTo>
                <a:lnTo>
                  <a:pt x="75672" y="17459"/>
                </a:lnTo>
                <a:cubicBezTo>
                  <a:pt x="75672" y="22260"/>
                  <a:pt x="79552" y="26151"/>
                  <a:pt x="84339" y="26151"/>
                </a:cubicBezTo>
                <a:cubicBezTo>
                  <a:pt x="89125" y="26151"/>
                  <a:pt x="93005" y="22260"/>
                  <a:pt x="93005" y="17459"/>
                </a:cubicBezTo>
                <a:lnTo>
                  <a:pt x="93005" y="11366"/>
                </a:lnTo>
                <a:lnTo>
                  <a:pt x="98650" y="11366"/>
                </a:lnTo>
                <a:lnTo>
                  <a:pt x="98650" y="17459"/>
                </a:lnTo>
                <a:cubicBezTo>
                  <a:pt x="98650" y="22259"/>
                  <a:pt x="102530" y="26151"/>
                  <a:pt x="107316" y="26151"/>
                </a:cubicBezTo>
                <a:cubicBezTo>
                  <a:pt x="112103" y="26151"/>
                  <a:pt x="115983" y="22259"/>
                  <a:pt x="115983" y="17459"/>
                </a:cubicBezTo>
                <a:lnTo>
                  <a:pt x="115983" y="11366"/>
                </a:lnTo>
                <a:lnTo>
                  <a:pt x="120000" y="11366"/>
                </a:lnTo>
                <a:lnTo>
                  <a:pt x="120000" y="120000"/>
                </a:lnTo>
                <a:lnTo>
                  <a:pt x="0" y="120000"/>
                </a:lnTo>
                <a:close/>
                <a:moveTo>
                  <a:pt x="15405" y="0"/>
                </a:moveTo>
                <a:cubicBezTo>
                  <a:pt x="17983" y="0"/>
                  <a:pt x="20072" y="2095"/>
                  <a:pt x="20072" y="4680"/>
                </a:cubicBezTo>
                <a:lnTo>
                  <a:pt x="20072" y="18051"/>
                </a:lnTo>
                <a:cubicBezTo>
                  <a:pt x="20072" y="20636"/>
                  <a:pt x="17983" y="22732"/>
                  <a:pt x="15405" y="22732"/>
                </a:cubicBezTo>
                <a:cubicBezTo>
                  <a:pt x="12828" y="22732"/>
                  <a:pt x="10739" y="20636"/>
                  <a:pt x="10739" y="18051"/>
                </a:cubicBezTo>
                <a:lnTo>
                  <a:pt x="10739" y="4680"/>
                </a:lnTo>
                <a:cubicBezTo>
                  <a:pt x="10739" y="2095"/>
                  <a:pt x="12828" y="0"/>
                  <a:pt x="15405" y="0"/>
                </a:cubicBezTo>
                <a:close/>
                <a:moveTo>
                  <a:pt x="38383" y="0"/>
                </a:moveTo>
                <a:cubicBezTo>
                  <a:pt x="40960" y="0"/>
                  <a:pt x="43050" y="2095"/>
                  <a:pt x="43050" y="4680"/>
                </a:cubicBezTo>
                <a:lnTo>
                  <a:pt x="43050" y="18051"/>
                </a:lnTo>
                <a:cubicBezTo>
                  <a:pt x="43050" y="20636"/>
                  <a:pt x="40960" y="22732"/>
                  <a:pt x="38383" y="22732"/>
                </a:cubicBezTo>
                <a:cubicBezTo>
                  <a:pt x="35806" y="22732"/>
                  <a:pt x="33716" y="20636"/>
                  <a:pt x="33716" y="18051"/>
                </a:cubicBezTo>
                <a:lnTo>
                  <a:pt x="33716" y="4680"/>
                </a:lnTo>
                <a:cubicBezTo>
                  <a:pt x="33716" y="2095"/>
                  <a:pt x="35806" y="0"/>
                  <a:pt x="38383" y="0"/>
                </a:cubicBezTo>
                <a:close/>
                <a:moveTo>
                  <a:pt x="61361" y="0"/>
                </a:moveTo>
                <a:cubicBezTo>
                  <a:pt x="63938" y="0"/>
                  <a:pt x="66028" y="2095"/>
                  <a:pt x="66028" y="4680"/>
                </a:cubicBezTo>
                <a:lnTo>
                  <a:pt x="66028" y="18051"/>
                </a:lnTo>
                <a:cubicBezTo>
                  <a:pt x="66028" y="20636"/>
                  <a:pt x="63938" y="22731"/>
                  <a:pt x="61361" y="22731"/>
                </a:cubicBezTo>
                <a:cubicBezTo>
                  <a:pt x="58784" y="22731"/>
                  <a:pt x="56694" y="20636"/>
                  <a:pt x="56694" y="18051"/>
                </a:cubicBezTo>
                <a:lnTo>
                  <a:pt x="56694" y="4680"/>
                </a:lnTo>
                <a:cubicBezTo>
                  <a:pt x="56694" y="2095"/>
                  <a:pt x="58784" y="0"/>
                  <a:pt x="61361" y="0"/>
                </a:cubicBezTo>
                <a:close/>
                <a:moveTo>
                  <a:pt x="84339" y="0"/>
                </a:moveTo>
                <a:cubicBezTo>
                  <a:pt x="86916" y="0"/>
                  <a:pt x="89005" y="2095"/>
                  <a:pt x="89005" y="4680"/>
                </a:cubicBezTo>
                <a:lnTo>
                  <a:pt x="89005" y="18051"/>
                </a:lnTo>
                <a:cubicBezTo>
                  <a:pt x="89005" y="20636"/>
                  <a:pt x="86916" y="22731"/>
                  <a:pt x="84339" y="22731"/>
                </a:cubicBezTo>
                <a:cubicBezTo>
                  <a:pt x="81761" y="22731"/>
                  <a:pt x="79672" y="20636"/>
                  <a:pt x="79672" y="18051"/>
                </a:cubicBezTo>
                <a:lnTo>
                  <a:pt x="79672" y="4680"/>
                </a:lnTo>
                <a:cubicBezTo>
                  <a:pt x="79672" y="2095"/>
                  <a:pt x="81761" y="0"/>
                  <a:pt x="84339" y="0"/>
                </a:cubicBezTo>
                <a:close/>
                <a:moveTo>
                  <a:pt x="107316" y="0"/>
                </a:moveTo>
                <a:cubicBezTo>
                  <a:pt x="109894" y="0"/>
                  <a:pt x="111983" y="2095"/>
                  <a:pt x="111983" y="4680"/>
                </a:cubicBezTo>
                <a:lnTo>
                  <a:pt x="111983" y="18051"/>
                </a:lnTo>
                <a:cubicBezTo>
                  <a:pt x="111983" y="20636"/>
                  <a:pt x="109894" y="22731"/>
                  <a:pt x="107316" y="22731"/>
                </a:cubicBezTo>
                <a:cubicBezTo>
                  <a:pt x="104739" y="22731"/>
                  <a:pt x="102650" y="20636"/>
                  <a:pt x="102650" y="18051"/>
                </a:cubicBezTo>
                <a:lnTo>
                  <a:pt x="102650" y="4680"/>
                </a:lnTo>
                <a:cubicBezTo>
                  <a:pt x="102650" y="2095"/>
                  <a:pt x="104739" y="0"/>
                  <a:pt x="107316" y="0"/>
                </a:cubicBezTo>
                <a:close/>
              </a:path>
            </a:pathLst>
          </a:custGeom>
          <a:solidFill>
            <a:srgbClr val="1ED4DE"/>
          </a:solidFill>
          <a:ln>
            <a:noFill/>
          </a:ln>
        </p:spPr>
        <p:txBody>
          <a:bodyPr wrap="square" lIns="121868" tIns="60917" rIns="121868" bIns="60917" anchor="ctr" anchorCtr="0">
            <a:noAutofit/>
          </a:bodyPr>
          <a:lstStyle/>
          <a:p>
            <a:pPr algn="ctr" defTabSz="1218895"/>
            <a:endParaRPr sz="2399" kern="0">
              <a:solidFill>
                <a:srgbClr val="FFFFFF"/>
              </a:solidFill>
              <a:latin typeface="Arial"/>
              <a:ea typeface="Arial"/>
              <a:cs typeface="Arial"/>
              <a:sym typeface="Arial"/>
            </a:endParaRPr>
          </a:p>
        </p:txBody>
      </p:sp>
      <p:grpSp>
        <p:nvGrpSpPr>
          <p:cNvPr id="23" name="Shape 717"/>
          <p:cNvGrpSpPr/>
          <p:nvPr/>
        </p:nvGrpSpPr>
        <p:grpSpPr>
          <a:xfrm>
            <a:off x="8560868" y="2378816"/>
            <a:ext cx="3705744" cy="897784"/>
            <a:chOff x="2113657" y="4283315"/>
            <a:chExt cx="3887257" cy="673513"/>
          </a:xfrm>
        </p:grpSpPr>
        <p:sp>
          <p:nvSpPr>
            <p:cNvPr id="25" name="Shape 718"/>
            <p:cNvSpPr txBox="1"/>
            <p:nvPr/>
          </p:nvSpPr>
          <p:spPr>
            <a:xfrm>
              <a:off x="2113657" y="4495163"/>
              <a:ext cx="3887257"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a:solidFill>
                    <a:srgbClr val="595959"/>
                  </a:solidFill>
                  <a:latin typeface="Times New Roman" panose="02020603050405020304" pitchFamily="18" charset="0"/>
                  <a:ea typeface="Arial"/>
                  <a:cs typeface="Times New Roman" panose="02020603050405020304" pitchFamily="18" charset="0"/>
                </a:rPr>
                <a:t>Not applicable</a:t>
              </a:r>
              <a:endParaRPr lang="en"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27" name="Shape 719"/>
            <p:cNvSpPr txBox="1"/>
            <p:nvPr/>
          </p:nvSpPr>
          <p:spPr>
            <a:xfrm>
              <a:off x="2113658" y="4283315"/>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sym typeface="Arial"/>
                </a:rPr>
                <a:t>After sale services/ Guarantee</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grpSp>
        <p:nvGrpSpPr>
          <p:cNvPr id="30" name="Shape 720"/>
          <p:cNvGrpSpPr/>
          <p:nvPr/>
        </p:nvGrpSpPr>
        <p:grpSpPr>
          <a:xfrm>
            <a:off x="8560867" y="4261751"/>
            <a:ext cx="3627958" cy="897784"/>
            <a:chOff x="2113657" y="4283314"/>
            <a:chExt cx="3647460" cy="673513"/>
          </a:xfrm>
        </p:grpSpPr>
        <p:sp>
          <p:nvSpPr>
            <p:cNvPr id="44" name="Shape 721"/>
            <p:cNvSpPr txBox="1"/>
            <p:nvPr/>
          </p:nvSpPr>
          <p:spPr>
            <a:xfrm>
              <a:off x="2113657" y="4495162"/>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pt-BR" sz="1600" kern="0" dirty="0" smtClean="0">
                  <a:solidFill>
                    <a:srgbClr val="595959"/>
                  </a:solidFill>
                  <a:latin typeface="Times New Roman" panose="02020603050405020304" pitchFamily="18" charset="0"/>
                  <a:ea typeface="Arial"/>
                  <a:cs typeface="Times New Roman" panose="02020603050405020304" pitchFamily="18" charset="0"/>
                  <a:sym typeface="Arial"/>
                </a:rPr>
                <a:t>Local (Iran) Certificates </a:t>
              </a:r>
              <a:endParaRPr lang="pt-BR"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45" name="Shape 722"/>
            <p:cNvSpPr txBox="1"/>
            <p:nvPr/>
          </p:nvSpPr>
          <p:spPr>
            <a:xfrm>
              <a:off x="2113658" y="4283314"/>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sym typeface="Arial"/>
                </a:rPr>
                <a:t>Standards and legally certificates:</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46" name="Shape 450"/>
          <p:cNvSpPr/>
          <p:nvPr/>
        </p:nvSpPr>
        <p:spPr>
          <a:xfrm>
            <a:off x="8841213" y="3657600"/>
            <a:ext cx="590697" cy="565118"/>
          </a:xfrm>
          <a:custGeom>
            <a:avLst/>
            <a:gdLst/>
            <a:ahLst/>
            <a:cxnLst/>
            <a:rect l="0" t="0" r="0" b="0"/>
            <a:pathLst>
              <a:path w="120000" h="120000" extrusionOk="0">
                <a:moveTo>
                  <a:pt x="65274" y="39473"/>
                </a:moveTo>
                <a:cubicBezTo>
                  <a:pt x="53599" y="36371"/>
                  <a:pt x="41599" y="43242"/>
                  <a:pt x="38470" y="54820"/>
                </a:cubicBezTo>
                <a:cubicBezTo>
                  <a:pt x="35342" y="66398"/>
                  <a:pt x="42270" y="78299"/>
                  <a:pt x="53945" y="81402"/>
                </a:cubicBezTo>
                <a:cubicBezTo>
                  <a:pt x="65620" y="84504"/>
                  <a:pt x="77621" y="77633"/>
                  <a:pt x="80749" y="66055"/>
                </a:cubicBezTo>
                <a:cubicBezTo>
                  <a:pt x="83877" y="54477"/>
                  <a:pt x="76949" y="42576"/>
                  <a:pt x="65274" y="39473"/>
                </a:cubicBezTo>
                <a:close/>
                <a:moveTo>
                  <a:pt x="69168" y="25060"/>
                </a:moveTo>
                <a:cubicBezTo>
                  <a:pt x="88870" y="30296"/>
                  <a:pt x="100561" y="50379"/>
                  <a:pt x="95282" y="69917"/>
                </a:cubicBezTo>
                <a:cubicBezTo>
                  <a:pt x="90003" y="89455"/>
                  <a:pt x="69753" y="101050"/>
                  <a:pt x="50051" y="95815"/>
                </a:cubicBezTo>
                <a:cubicBezTo>
                  <a:pt x="30350" y="90579"/>
                  <a:pt x="18658" y="70496"/>
                  <a:pt x="23937" y="50958"/>
                </a:cubicBezTo>
                <a:cubicBezTo>
                  <a:pt x="29216" y="31420"/>
                  <a:pt x="49467" y="19825"/>
                  <a:pt x="69168" y="25060"/>
                </a:cubicBezTo>
                <a:close/>
                <a:moveTo>
                  <a:pt x="70584" y="19819"/>
                </a:moveTo>
                <a:cubicBezTo>
                  <a:pt x="47964" y="13808"/>
                  <a:pt x="24713" y="27121"/>
                  <a:pt x="18652" y="49554"/>
                </a:cubicBezTo>
                <a:cubicBezTo>
                  <a:pt x="12591" y="71987"/>
                  <a:pt x="26015" y="95045"/>
                  <a:pt x="48635" y="101056"/>
                </a:cubicBezTo>
                <a:cubicBezTo>
                  <a:pt x="71255" y="107067"/>
                  <a:pt x="94506" y="93754"/>
                  <a:pt x="100567" y="71321"/>
                </a:cubicBezTo>
                <a:cubicBezTo>
                  <a:pt x="106628" y="48888"/>
                  <a:pt x="93204" y="25830"/>
                  <a:pt x="70584" y="19819"/>
                </a:cubicBezTo>
                <a:close/>
                <a:moveTo>
                  <a:pt x="120000" y="28418"/>
                </a:moveTo>
                <a:lnTo>
                  <a:pt x="119819" y="29085"/>
                </a:lnTo>
                <a:lnTo>
                  <a:pt x="119636" y="28804"/>
                </a:lnTo>
                <a:close/>
                <a:moveTo>
                  <a:pt x="84120" y="4683"/>
                </a:moveTo>
                <a:lnTo>
                  <a:pt x="83867" y="19572"/>
                </a:lnTo>
                <a:lnTo>
                  <a:pt x="83406" y="19449"/>
                </a:lnTo>
                <a:cubicBezTo>
                  <a:pt x="87163" y="21546"/>
                  <a:pt x="90559" y="24117"/>
                  <a:pt x="93431" y="27166"/>
                </a:cubicBezTo>
                <a:lnTo>
                  <a:pt x="106796" y="23870"/>
                </a:lnTo>
                <a:lnTo>
                  <a:pt x="115363" y="39849"/>
                </a:lnTo>
                <a:lnTo>
                  <a:pt x="105840" y="48364"/>
                </a:lnTo>
                <a:cubicBezTo>
                  <a:pt x="107034" y="52676"/>
                  <a:pt x="107596" y="57191"/>
                  <a:pt x="107394" y="61781"/>
                </a:cubicBezTo>
                <a:lnTo>
                  <a:pt x="119289" y="68330"/>
                </a:lnTo>
                <a:lnTo>
                  <a:pt x="114566" y="85810"/>
                </a:lnTo>
                <a:lnTo>
                  <a:pt x="100132" y="85570"/>
                </a:lnTo>
                <a:cubicBezTo>
                  <a:pt x="98307" y="88594"/>
                  <a:pt x="96096" y="91321"/>
                  <a:pt x="93619" y="93756"/>
                </a:cubicBezTo>
                <a:lnTo>
                  <a:pt x="98359" y="106025"/>
                </a:lnTo>
                <a:lnTo>
                  <a:pt x="83411" y="116405"/>
                </a:lnTo>
                <a:lnTo>
                  <a:pt x="72073" y="106643"/>
                </a:lnTo>
                <a:lnTo>
                  <a:pt x="73453" y="105685"/>
                </a:lnTo>
                <a:cubicBezTo>
                  <a:pt x="69110" y="107079"/>
                  <a:pt x="64517" y="107749"/>
                  <a:pt x="59835" y="107723"/>
                </a:cubicBezTo>
                <a:lnTo>
                  <a:pt x="52963" y="119999"/>
                </a:lnTo>
                <a:lnTo>
                  <a:pt x="35336" y="115316"/>
                </a:lnTo>
                <a:lnTo>
                  <a:pt x="35574" y="101277"/>
                </a:lnTo>
                <a:cubicBezTo>
                  <a:pt x="31839" y="99165"/>
                  <a:pt x="28466" y="96583"/>
                  <a:pt x="25614" y="93529"/>
                </a:cubicBezTo>
                <a:lnTo>
                  <a:pt x="25843" y="94015"/>
                </a:lnTo>
                <a:lnTo>
                  <a:pt x="11102" y="96847"/>
                </a:lnTo>
                <a:lnTo>
                  <a:pt x="3390" y="80445"/>
                </a:lnTo>
                <a:lnTo>
                  <a:pt x="13359" y="72429"/>
                </a:lnTo>
                <a:cubicBezTo>
                  <a:pt x="12295" y="68561"/>
                  <a:pt x="11739" y="64530"/>
                  <a:pt x="11738" y="60428"/>
                </a:cubicBezTo>
                <a:lnTo>
                  <a:pt x="0" y="53965"/>
                </a:lnTo>
                <a:lnTo>
                  <a:pt x="4723" y="36484"/>
                </a:lnTo>
                <a:lnTo>
                  <a:pt x="18174" y="36709"/>
                </a:lnTo>
                <a:cubicBezTo>
                  <a:pt x="19999" y="33515"/>
                  <a:pt x="22203" y="30603"/>
                  <a:pt x="24696" y="27997"/>
                </a:cubicBezTo>
                <a:lnTo>
                  <a:pt x="20190" y="14215"/>
                </a:lnTo>
                <a:lnTo>
                  <a:pt x="35666" y="4625"/>
                </a:lnTo>
                <a:lnTo>
                  <a:pt x="46473" y="14962"/>
                </a:lnTo>
                <a:lnTo>
                  <a:pt x="46365" y="15030"/>
                </a:lnTo>
                <a:cubicBezTo>
                  <a:pt x="50613" y="13704"/>
                  <a:pt x="55098" y="13091"/>
                  <a:pt x="59667" y="13141"/>
                </a:cubicBezTo>
                <a:lnTo>
                  <a:pt x="59206" y="13018"/>
                </a:lnTo>
                <a:lnTo>
                  <a:pt x="66493" y="0"/>
                </a:lnTo>
                <a:close/>
              </a:path>
            </a:pathLst>
          </a:custGeom>
          <a:solidFill>
            <a:srgbClr val="E62949"/>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Tree>
    <p:extLst>
      <p:ext uri="{BB962C8B-B14F-4D97-AF65-F5344CB8AC3E}">
        <p14:creationId xmlns:p14="http://schemas.microsoft.com/office/powerpoint/2010/main" val="4041563841"/>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704"/>
        <p:cNvGrpSpPr/>
        <p:nvPr/>
      </p:nvGrpSpPr>
      <p:grpSpPr>
        <a:xfrm>
          <a:off x="0" y="0"/>
          <a:ext cx="0" cy="0"/>
          <a:chOff x="0" y="0"/>
          <a:chExt cx="0" cy="0"/>
        </a:xfrm>
      </p:grpSpPr>
      <p:sp>
        <p:nvSpPr>
          <p:cNvPr id="707" name="Shape 707"/>
          <p:cNvSpPr txBox="1"/>
          <p:nvPr/>
        </p:nvSpPr>
        <p:spPr>
          <a:xfrm>
            <a:off x="455612" y="3552436"/>
            <a:ext cx="3962400" cy="3076964"/>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kern="0" dirty="0">
                <a:solidFill>
                  <a:srgbClr val="3F3F3F"/>
                </a:solidFill>
                <a:latin typeface="Times New Roman" panose="02020603050405020304" pitchFamily="18" charset="0"/>
                <a:ea typeface="Arial"/>
                <a:cs typeface="Times New Roman" panose="02020603050405020304" pitchFamily="18" charset="0"/>
                <a:sym typeface="Arial"/>
              </a:rPr>
              <a:t>Indications:  Hair Color Protecting; Radiance Hair</a:t>
            </a:r>
          </a:p>
          <a:p>
            <a:pPr marL="285750" indent="-285750" defTabSz="1218895">
              <a:buFont typeface="Arial" panose="020B0604020202020204" pitchFamily="34" charset="0"/>
              <a:buChar char="•"/>
            </a:pPr>
            <a:r>
              <a:rPr lang="en-US" kern="0" dirty="0">
                <a:solidFill>
                  <a:srgbClr val="3F3F3F"/>
                </a:solidFill>
                <a:latin typeface="Times New Roman" panose="02020603050405020304" pitchFamily="18" charset="0"/>
                <a:ea typeface="Arial"/>
                <a:cs typeface="Times New Roman" panose="02020603050405020304" pitchFamily="18" charset="0"/>
                <a:sym typeface="Arial"/>
              </a:rPr>
              <a:t>Dosage form and packaging: Shampoo - 200 ml</a:t>
            </a:r>
          </a:p>
          <a:p>
            <a:pPr marL="285750" indent="-285750" defTabSz="1218895">
              <a:buFont typeface="Arial" panose="020B0604020202020204" pitchFamily="34" charset="0"/>
              <a:buChar char="•"/>
            </a:pPr>
            <a:r>
              <a:rPr lang="en-US" kern="0" dirty="0">
                <a:solidFill>
                  <a:srgbClr val="3F3F3F"/>
                </a:solidFill>
                <a:latin typeface="Times New Roman" panose="02020603050405020304" pitchFamily="18" charset="0"/>
                <a:ea typeface="Arial"/>
                <a:cs typeface="Times New Roman" panose="02020603050405020304" pitchFamily="18" charset="0"/>
                <a:sym typeface="Arial"/>
              </a:rPr>
              <a:t>Composition: Pomegranate; </a:t>
            </a:r>
            <a:r>
              <a:rPr lang="en-US" kern="0" dirty="0" err="1">
                <a:solidFill>
                  <a:srgbClr val="3F3F3F"/>
                </a:solidFill>
                <a:latin typeface="Times New Roman" panose="02020603050405020304" pitchFamily="18" charset="0"/>
                <a:ea typeface="Arial"/>
                <a:cs typeface="Times New Roman" panose="02020603050405020304" pitchFamily="18" charset="0"/>
                <a:sym typeface="Arial"/>
              </a:rPr>
              <a:t>Carthamus</a:t>
            </a:r>
            <a:r>
              <a:rPr lang="en-US" kern="0" dirty="0">
                <a:solidFill>
                  <a:srgbClr val="3F3F3F"/>
                </a:solidFill>
                <a:latin typeface="Times New Roman" panose="02020603050405020304" pitchFamily="18" charset="0"/>
                <a:ea typeface="Arial"/>
                <a:cs typeface="Times New Roman" panose="02020603050405020304" pitchFamily="18" charset="0"/>
                <a:sym typeface="Arial"/>
              </a:rPr>
              <a:t>; </a:t>
            </a:r>
            <a:r>
              <a:rPr lang="en-US" kern="0" dirty="0" err="1">
                <a:solidFill>
                  <a:srgbClr val="3F3F3F"/>
                </a:solidFill>
                <a:latin typeface="Times New Roman" panose="02020603050405020304" pitchFamily="18" charset="0"/>
                <a:ea typeface="Arial"/>
                <a:cs typeface="Times New Roman" panose="02020603050405020304" pitchFamily="18" charset="0"/>
                <a:sym typeface="Arial"/>
              </a:rPr>
              <a:t>Tragacanth</a:t>
            </a:r>
            <a:endParaRPr lang="en-US" kern="0" dirty="0">
              <a:solidFill>
                <a:srgbClr val="3F3F3F"/>
              </a:solidFill>
              <a:latin typeface="Times New Roman" panose="02020603050405020304" pitchFamily="18" charset="0"/>
              <a:ea typeface="Arial"/>
              <a:cs typeface="Times New Roman" panose="02020603050405020304" pitchFamily="18" charset="0"/>
              <a:sym typeface="Arial"/>
            </a:endParaRPr>
          </a:p>
        </p:txBody>
      </p:sp>
      <p:sp>
        <p:nvSpPr>
          <p:cNvPr id="708" name="Shape 708"/>
          <p:cNvSpPr txBox="1"/>
          <p:nvPr/>
        </p:nvSpPr>
        <p:spPr>
          <a:xfrm>
            <a:off x="531812" y="2427151"/>
            <a:ext cx="4191000" cy="533341"/>
          </a:xfrm>
          <a:prstGeom prst="rect">
            <a:avLst/>
          </a:prstGeom>
          <a:noFill/>
          <a:ln>
            <a:noFill/>
          </a:ln>
        </p:spPr>
        <p:txBody>
          <a:bodyPr wrap="square" lIns="121868" tIns="60917" rIns="121868" bIns="60917" anchor="t" anchorCtr="0">
            <a:noAutofit/>
          </a:bodyPr>
          <a:lstStyle/>
          <a:p>
            <a:pPr defTabSz="1218895"/>
            <a:r>
              <a:rPr lang="en-US" sz="2400" b="1" dirty="0"/>
              <a:t>HAIR COLOR PROTECTING SHAMPOO</a:t>
            </a:r>
            <a:endParaRPr lang="en" sz="2400" b="1" kern="0" dirty="0">
              <a:solidFill>
                <a:srgbClr val="3F3F3F"/>
              </a:solidFill>
              <a:ea typeface="Arial"/>
              <a:cs typeface="Arial"/>
              <a:sym typeface="Arial"/>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8147" y="421425"/>
            <a:ext cx="2540665" cy="1328277"/>
          </a:xfrm>
          <a:prstGeom prst="rect">
            <a:avLst/>
          </a:prstGeom>
        </p:spPr>
      </p:pic>
      <p:grpSp>
        <p:nvGrpSpPr>
          <p:cNvPr id="26" name="Shape 711"/>
          <p:cNvGrpSpPr/>
          <p:nvPr/>
        </p:nvGrpSpPr>
        <p:grpSpPr>
          <a:xfrm>
            <a:off x="8560868" y="832749"/>
            <a:ext cx="3400944" cy="897785"/>
            <a:chOff x="2113657" y="4283314"/>
            <a:chExt cx="3647460" cy="673514"/>
          </a:xfrm>
        </p:grpSpPr>
        <p:sp>
          <p:nvSpPr>
            <p:cNvPr id="28" name="Shape 712"/>
            <p:cNvSpPr txBox="1"/>
            <p:nvPr/>
          </p:nvSpPr>
          <p:spPr>
            <a:xfrm>
              <a:off x="2113657" y="4495163"/>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20000 </a:t>
              </a: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Packages (</a:t>
              </a: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Per </a:t>
              </a: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35 Days)</a:t>
              </a:r>
              <a:endParaRPr lang="en"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29" name="Shape 713"/>
            <p:cNvSpPr txBox="1"/>
            <p:nvPr/>
          </p:nvSpPr>
          <p:spPr>
            <a:xfrm>
              <a:off x="2113658" y="4283314"/>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rPr>
                <a:t>Production capacity</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38" name="Shape 451"/>
          <p:cNvSpPr/>
          <p:nvPr/>
        </p:nvSpPr>
        <p:spPr>
          <a:xfrm rot="1795255">
            <a:off x="8958484" y="273676"/>
            <a:ext cx="356158" cy="656509"/>
          </a:xfrm>
          <a:custGeom>
            <a:avLst/>
            <a:gdLst/>
            <a:ahLst/>
            <a:cxnLst/>
            <a:rect l="0" t="0" r="0" b="0"/>
            <a:pathLst>
              <a:path w="120000" h="120000" extrusionOk="0">
                <a:moveTo>
                  <a:pt x="60041" y="0"/>
                </a:moveTo>
                <a:cubicBezTo>
                  <a:pt x="68312" y="142"/>
                  <a:pt x="77049" y="3617"/>
                  <a:pt x="77802" y="9249"/>
                </a:cubicBezTo>
                <a:cubicBezTo>
                  <a:pt x="79731" y="16341"/>
                  <a:pt x="68983" y="18083"/>
                  <a:pt x="72034" y="26607"/>
                </a:cubicBezTo>
                <a:lnTo>
                  <a:pt x="120000" y="26607"/>
                </a:lnTo>
                <a:lnTo>
                  <a:pt x="120000" y="53320"/>
                </a:lnTo>
                <a:cubicBezTo>
                  <a:pt x="105180" y="54850"/>
                  <a:pt x="101982" y="49006"/>
                  <a:pt x="89415" y="50069"/>
                </a:cubicBezTo>
                <a:cubicBezTo>
                  <a:pt x="79319" y="50489"/>
                  <a:pt x="73089" y="55363"/>
                  <a:pt x="72833" y="59977"/>
                </a:cubicBezTo>
                <a:cubicBezTo>
                  <a:pt x="73004" y="64029"/>
                  <a:pt x="79442" y="70012"/>
                  <a:pt x="91464" y="70060"/>
                </a:cubicBezTo>
                <a:cubicBezTo>
                  <a:pt x="106013" y="69226"/>
                  <a:pt x="103877" y="65247"/>
                  <a:pt x="120000" y="65606"/>
                </a:cubicBezTo>
                <a:lnTo>
                  <a:pt x="120000" y="93541"/>
                </a:lnTo>
                <a:lnTo>
                  <a:pt x="70059" y="93541"/>
                </a:lnTo>
                <a:cubicBezTo>
                  <a:pt x="69329" y="102697"/>
                  <a:pt x="76533" y="101447"/>
                  <a:pt x="78036" y="109608"/>
                </a:cubicBezTo>
                <a:cubicBezTo>
                  <a:pt x="77950" y="116314"/>
                  <a:pt x="67224" y="119904"/>
                  <a:pt x="59959" y="120000"/>
                </a:cubicBezTo>
                <a:cubicBezTo>
                  <a:pt x="51687" y="119857"/>
                  <a:pt x="42950" y="116382"/>
                  <a:pt x="42197" y="110750"/>
                </a:cubicBezTo>
                <a:cubicBezTo>
                  <a:pt x="40279" y="103699"/>
                  <a:pt x="50892" y="101936"/>
                  <a:pt x="47995" y="93541"/>
                </a:cubicBezTo>
                <a:lnTo>
                  <a:pt x="0" y="93541"/>
                </a:lnTo>
                <a:lnTo>
                  <a:pt x="0" y="66075"/>
                </a:lnTo>
                <a:cubicBezTo>
                  <a:pt x="15368" y="64341"/>
                  <a:pt x="18478" y="70364"/>
                  <a:pt x="31219" y="69286"/>
                </a:cubicBezTo>
                <a:cubicBezTo>
                  <a:pt x="41315" y="68866"/>
                  <a:pt x="47545" y="63992"/>
                  <a:pt x="47801" y="59379"/>
                </a:cubicBezTo>
                <a:cubicBezTo>
                  <a:pt x="47631" y="55326"/>
                  <a:pt x="41193" y="49343"/>
                  <a:pt x="29171" y="49296"/>
                </a:cubicBezTo>
                <a:cubicBezTo>
                  <a:pt x="14433" y="50140"/>
                  <a:pt x="16816" y="54212"/>
                  <a:pt x="0" y="53739"/>
                </a:cubicBezTo>
                <a:lnTo>
                  <a:pt x="0" y="26607"/>
                </a:lnTo>
                <a:lnTo>
                  <a:pt x="49932" y="26607"/>
                </a:lnTo>
                <a:cubicBezTo>
                  <a:pt x="50748" y="17288"/>
                  <a:pt x="43474" y="18596"/>
                  <a:pt x="41963" y="10391"/>
                </a:cubicBezTo>
                <a:cubicBezTo>
                  <a:pt x="42049" y="3685"/>
                  <a:pt x="52775" y="95"/>
                  <a:pt x="60041" y="0"/>
                </a:cubicBezTo>
                <a:close/>
              </a:path>
            </a:pathLst>
          </a:custGeom>
          <a:solidFill>
            <a:srgbClr val="F4BD2D"/>
          </a:solidFill>
          <a:ln>
            <a:noFill/>
          </a:ln>
          <a:scene3d>
            <a:camera prst="orthographicFront">
              <a:rot lat="0" lon="0" rev="7200000"/>
            </a:camera>
            <a:lightRig rig="threePt" dir="t"/>
          </a:scene3d>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grpSp>
        <p:nvGrpSpPr>
          <p:cNvPr id="39" name="Shape 717"/>
          <p:cNvGrpSpPr/>
          <p:nvPr/>
        </p:nvGrpSpPr>
        <p:grpSpPr>
          <a:xfrm>
            <a:off x="8560868" y="6013117"/>
            <a:ext cx="3253608" cy="897784"/>
            <a:chOff x="2113657" y="4283315"/>
            <a:chExt cx="3647460" cy="673513"/>
          </a:xfrm>
        </p:grpSpPr>
        <p:sp>
          <p:nvSpPr>
            <p:cNvPr id="40" name="Shape 718"/>
            <p:cNvSpPr txBox="1"/>
            <p:nvPr/>
          </p:nvSpPr>
          <p:spPr>
            <a:xfrm>
              <a:off x="2113657" y="4495163"/>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 </a:t>
              </a: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2.9 USD</a:t>
              </a:r>
            </a:p>
          </p:txBody>
        </p:sp>
        <p:sp>
          <p:nvSpPr>
            <p:cNvPr id="41" name="Shape 719"/>
            <p:cNvSpPr txBox="1"/>
            <p:nvPr/>
          </p:nvSpPr>
          <p:spPr>
            <a:xfrm>
              <a:off x="2113658" y="4283315"/>
              <a:ext cx="3647459" cy="276999"/>
            </a:xfrm>
            <a:prstGeom prst="rect">
              <a:avLst/>
            </a:prstGeom>
            <a:noFill/>
            <a:ln>
              <a:noFill/>
            </a:ln>
          </p:spPr>
          <p:txBody>
            <a:bodyPr wrap="square" lIns="121868" tIns="60917" rIns="121868" bIns="60917" anchor="t" anchorCtr="0">
              <a:noAutofit/>
            </a:bodyPr>
            <a:lstStyle/>
            <a:p>
              <a:pPr defTabSz="1218895"/>
              <a:r>
                <a:rPr lang="en-US" b="1" kern="0" dirty="0" smtClean="0">
                  <a:solidFill>
                    <a:srgbClr val="595959"/>
                  </a:solidFill>
                  <a:latin typeface="Times New Roman" panose="02020603050405020304" pitchFamily="18" charset="0"/>
                  <a:ea typeface="Arial"/>
                  <a:cs typeface="Times New Roman" panose="02020603050405020304" pitchFamily="18" charset="0"/>
                  <a:sym typeface="Arial"/>
                </a:rPr>
                <a:t>Sales’ Price</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42" name="Shape 974"/>
          <p:cNvSpPr/>
          <p:nvPr/>
        </p:nvSpPr>
        <p:spPr>
          <a:xfrm rot="10800000">
            <a:off x="8959685" y="5491253"/>
            <a:ext cx="353751" cy="528546"/>
          </a:xfrm>
          <a:custGeom>
            <a:avLst/>
            <a:gdLst/>
            <a:ahLst/>
            <a:cxnLst/>
            <a:rect l="0" t="0" r="0" b="0"/>
            <a:pathLst>
              <a:path w="120000" h="120000" extrusionOk="0">
                <a:moveTo>
                  <a:pt x="51597" y="50921"/>
                </a:moveTo>
                <a:lnTo>
                  <a:pt x="51597" y="19698"/>
                </a:lnTo>
                <a:cubicBezTo>
                  <a:pt x="47669" y="20191"/>
                  <a:pt x="43916" y="21082"/>
                  <a:pt x="40531" y="22332"/>
                </a:cubicBezTo>
                <a:cubicBezTo>
                  <a:pt x="30598" y="26001"/>
                  <a:pt x="25457" y="32166"/>
                  <a:pt x="27169" y="38355"/>
                </a:cubicBezTo>
                <a:cubicBezTo>
                  <a:pt x="29239" y="46431"/>
                  <a:pt x="39005" y="49155"/>
                  <a:pt x="51597" y="50921"/>
                </a:cubicBezTo>
                <a:close/>
                <a:moveTo>
                  <a:pt x="67852" y="100379"/>
                </a:moveTo>
                <a:cubicBezTo>
                  <a:pt x="71963" y="99887"/>
                  <a:pt x="75901" y="98973"/>
                  <a:pt x="79437" y="97667"/>
                </a:cubicBezTo>
                <a:cubicBezTo>
                  <a:pt x="89370" y="93998"/>
                  <a:pt x="94511" y="87833"/>
                  <a:pt x="92799" y="81644"/>
                </a:cubicBezTo>
                <a:cubicBezTo>
                  <a:pt x="89506" y="73388"/>
                  <a:pt x="79840" y="69732"/>
                  <a:pt x="67852" y="67361"/>
                </a:cubicBezTo>
                <a:close/>
                <a:moveTo>
                  <a:pt x="67852" y="120000"/>
                </a:moveTo>
                <a:lnTo>
                  <a:pt x="51597" y="120000"/>
                </a:lnTo>
                <a:lnTo>
                  <a:pt x="51597" y="114256"/>
                </a:lnTo>
                <a:cubicBezTo>
                  <a:pt x="45417" y="113829"/>
                  <a:pt x="39328" y="112890"/>
                  <a:pt x="33554" y="111448"/>
                </a:cubicBezTo>
                <a:cubicBezTo>
                  <a:pt x="13606" y="106463"/>
                  <a:pt x="696" y="96271"/>
                  <a:pt x="0" y="84958"/>
                </a:cubicBezTo>
                <a:lnTo>
                  <a:pt x="26861" y="84529"/>
                </a:lnTo>
                <a:cubicBezTo>
                  <a:pt x="27245" y="90776"/>
                  <a:pt x="34374" y="96404"/>
                  <a:pt x="45389" y="99156"/>
                </a:cubicBezTo>
                <a:cubicBezTo>
                  <a:pt x="47394" y="99657"/>
                  <a:pt x="49467" y="100048"/>
                  <a:pt x="51597" y="100293"/>
                </a:cubicBezTo>
                <a:lnTo>
                  <a:pt x="51597" y="64682"/>
                </a:lnTo>
                <a:cubicBezTo>
                  <a:pt x="30368" y="61567"/>
                  <a:pt x="7690" y="58004"/>
                  <a:pt x="556" y="40045"/>
                </a:cubicBezTo>
                <a:cubicBezTo>
                  <a:pt x="-2422" y="28913"/>
                  <a:pt x="6883" y="17850"/>
                  <a:pt x="24755" y="11249"/>
                </a:cubicBezTo>
                <a:cubicBezTo>
                  <a:pt x="32832" y="8265"/>
                  <a:pt x="42066" y="6412"/>
                  <a:pt x="51597" y="5737"/>
                </a:cubicBezTo>
                <a:lnTo>
                  <a:pt x="51597" y="0"/>
                </a:lnTo>
                <a:lnTo>
                  <a:pt x="67852" y="0"/>
                </a:lnTo>
                <a:lnTo>
                  <a:pt x="67852" y="5703"/>
                </a:lnTo>
                <a:cubicBezTo>
                  <a:pt x="74209" y="6118"/>
                  <a:pt x="80479" y="7068"/>
                  <a:pt x="86414" y="8551"/>
                </a:cubicBezTo>
                <a:cubicBezTo>
                  <a:pt x="106363" y="13536"/>
                  <a:pt x="119273" y="23728"/>
                  <a:pt x="119969" y="35041"/>
                </a:cubicBezTo>
                <a:lnTo>
                  <a:pt x="93108" y="35470"/>
                </a:lnTo>
                <a:cubicBezTo>
                  <a:pt x="92723" y="29223"/>
                  <a:pt x="85594" y="23595"/>
                  <a:pt x="74579" y="20843"/>
                </a:cubicBezTo>
                <a:cubicBezTo>
                  <a:pt x="72410" y="20301"/>
                  <a:pt x="70160" y="19888"/>
                  <a:pt x="67852" y="19639"/>
                </a:cubicBezTo>
                <a:lnTo>
                  <a:pt x="67852" y="52969"/>
                </a:lnTo>
                <a:cubicBezTo>
                  <a:pt x="88284" y="55535"/>
                  <a:pt x="110482" y="59921"/>
                  <a:pt x="119411" y="79734"/>
                </a:cubicBezTo>
                <a:cubicBezTo>
                  <a:pt x="122511" y="90942"/>
                  <a:pt x="113201" y="102106"/>
                  <a:pt x="95213" y="108750"/>
                </a:cubicBezTo>
                <a:cubicBezTo>
                  <a:pt x="86990" y="111788"/>
                  <a:pt x="77568" y="113654"/>
                  <a:pt x="67852" y="114293"/>
                </a:cubicBezTo>
                <a:close/>
              </a:path>
            </a:pathLst>
          </a:custGeom>
          <a:solidFill>
            <a:schemeClr val="accent3">
              <a:lumMod val="75000"/>
            </a:schemeClr>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dk1"/>
              </a:solidFill>
              <a:latin typeface="Arial"/>
              <a:ea typeface="Arial"/>
              <a:cs typeface="Arial"/>
              <a:sym typeface="Arial"/>
            </a:endParaRPr>
          </a:p>
        </p:txBody>
      </p:sp>
      <p:pic>
        <p:nvPicPr>
          <p:cNvPr id="24" name="Picture 23" descr="http://www.herbemarket.com/image/cache/Product/jahangir/Hair%20Color%20Protecting%20Shampoo-500x500.jpg"/>
          <p:cNvPicPr/>
          <p:nvPr/>
        </p:nvPicPr>
        <p:blipFill rotWithShape="1">
          <a:blip r:embed="rId4">
            <a:extLst>
              <a:ext uri="{28A0092B-C50C-407E-A947-70E740481C1C}">
                <a14:useLocalDpi xmlns:a14="http://schemas.microsoft.com/office/drawing/2010/main" val="0"/>
              </a:ext>
            </a:extLst>
          </a:blip>
          <a:srcRect l="32857" r="30000"/>
          <a:stretch/>
        </p:blipFill>
        <p:spPr bwMode="auto">
          <a:xfrm>
            <a:off x="5121628" y="1262186"/>
            <a:ext cx="2455167" cy="4935549"/>
          </a:xfrm>
          <a:prstGeom prst="rect">
            <a:avLst/>
          </a:prstGeom>
          <a:noFill/>
          <a:ln>
            <a:noFill/>
          </a:ln>
        </p:spPr>
      </p:pic>
      <p:sp>
        <p:nvSpPr>
          <p:cNvPr id="22" name="Shape 715"/>
          <p:cNvSpPr/>
          <p:nvPr/>
        </p:nvSpPr>
        <p:spPr>
          <a:xfrm>
            <a:off x="8913812" y="1882516"/>
            <a:ext cx="445583" cy="444279"/>
          </a:xfrm>
          <a:custGeom>
            <a:avLst/>
            <a:gdLst/>
            <a:ahLst/>
            <a:cxnLst/>
            <a:rect l="0" t="0" r="0" b="0"/>
            <a:pathLst>
              <a:path w="120000" h="120000" extrusionOk="0">
                <a:moveTo>
                  <a:pt x="26666" y="100217"/>
                </a:moveTo>
                <a:cubicBezTo>
                  <a:pt x="25193" y="100217"/>
                  <a:pt x="24000" y="101415"/>
                  <a:pt x="24000" y="102892"/>
                </a:cubicBezTo>
                <a:cubicBezTo>
                  <a:pt x="24000" y="104369"/>
                  <a:pt x="25193" y="105566"/>
                  <a:pt x="26666" y="105566"/>
                </a:cubicBezTo>
                <a:lnTo>
                  <a:pt x="93333" y="105566"/>
                </a:lnTo>
                <a:cubicBezTo>
                  <a:pt x="94806" y="105566"/>
                  <a:pt x="96000" y="104369"/>
                  <a:pt x="96000" y="102892"/>
                </a:cubicBezTo>
                <a:cubicBezTo>
                  <a:pt x="96000" y="101415"/>
                  <a:pt x="94806" y="100217"/>
                  <a:pt x="93333" y="100217"/>
                </a:cubicBezTo>
                <a:close/>
                <a:moveTo>
                  <a:pt x="26666" y="87913"/>
                </a:moveTo>
                <a:cubicBezTo>
                  <a:pt x="25193" y="87913"/>
                  <a:pt x="24000" y="89111"/>
                  <a:pt x="24000" y="90588"/>
                </a:cubicBezTo>
                <a:cubicBezTo>
                  <a:pt x="24000" y="92065"/>
                  <a:pt x="25193" y="93262"/>
                  <a:pt x="26666" y="93262"/>
                </a:cubicBezTo>
                <a:lnTo>
                  <a:pt x="93333" y="93262"/>
                </a:lnTo>
                <a:cubicBezTo>
                  <a:pt x="94806" y="93262"/>
                  <a:pt x="96000" y="92065"/>
                  <a:pt x="96000" y="90588"/>
                </a:cubicBezTo>
                <a:cubicBezTo>
                  <a:pt x="96000" y="89111"/>
                  <a:pt x="94806" y="87913"/>
                  <a:pt x="93333" y="87913"/>
                </a:cubicBezTo>
                <a:close/>
                <a:moveTo>
                  <a:pt x="26666" y="75609"/>
                </a:moveTo>
                <a:cubicBezTo>
                  <a:pt x="25193" y="75609"/>
                  <a:pt x="24000" y="76806"/>
                  <a:pt x="24000" y="78284"/>
                </a:cubicBezTo>
                <a:cubicBezTo>
                  <a:pt x="24000" y="79761"/>
                  <a:pt x="25193" y="80958"/>
                  <a:pt x="26666" y="80958"/>
                </a:cubicBezTo>
                <a:lnTo>
                  <a:pt x="93333" y="80958"/>
                </a:lnTo>
                <a:cubicBezTo>
                  <a:pt x="94806" y="80958"/>
                  <a:pt x="96000" y="79761"/>
                  <a:pt x="96000" y="78284"/>
                </a:cubicBezTo>
                <a:cubicBezTo>
                  <a:pt x="96000" y="76806"/>
                  <a:pt x="94806" y="75609"/>
                  <a:pt x="93333" y="75609"/>
                </a:cubicBezTo>
                <a:close/>
                <a:moveTo>
                  <a:pt x="26666" y="63305"/>
                </a:moveTo>
                <a:cubicBezTo>
                  <a:pt x="25193" y="63305"/>
                  <a:pt x="24000" y="64502"/>
                  <a:pt x="24000" y="65979"/>
                </a:cubicBezTo>
                <a:cubicBezTo>
                  <a:pt x="24000" y="67457"/>
                  <a:pt x="25193" y="68654"/>
                  <a:pt x="26666" y="68654"/>
                </a:cubicBezTo>
                <a:lnTo>
                  <a:pt x="93333" y="68654"/>
                </a:lnTo>
                <a:cubicBezTo>
                  <a:pt x="94806" y="68654"/>
                  <a:pt x="96000" y="67457"/>
                  <a:pt x="96000" y="65979"/>
                </a:cubicBezTo>
                <a:cubicBezTo>
                  <a:pt x="96000" y="64502"/>
                  <a:pt x="94806" y="63305"/>
                  <a:pt x="93333" y="63305"/>
                </a:cubicBezTo>
                <a:close/>
                <a:moveTo>
                  <a:pt x="26666" y="51001"/>
                </a:moveTo>
                <a:cubicBezTo>
                  <a:pt x="25193" y="51001"/>
                  <a:pt x="24000" y="52198"/>
                  <a:pt x="24000" y="53675"/>
                </a:cubicBezTo>
                <a:cubicBezTo>
                  <a:pt x="24000" y="55152"/>
                  <a:pt x="25193" y="56350"/>
                  <a:pt x="26666" y="56350"/>
                </a:cubicBezTo>
                <a:lnTo>
                  <a:pt x="93333" y="56350"/>
                </a:lnTo>
                <a:cubicBezTo>
                  <a:pt x="94806" y="56350"/>
                  <a:pt x="96000" y="55152"/>
                  <a:pt x="96000" y="53675"/>
                </a:cubicBezTo>
                <a:cubicBezTo>
                  <a:pt x="96000" y="52198"/>
                  <a:pt x="94806" y="51001"/>
                  <a:pt x="93333" y="51001"/>
                </a:cubicBezTo>
                <a:close/>
                <a:moveTo>
                  <a:pt x="26666" y="38697"/>
                </a:moveTo>
                <a:cubicBezTo>
                  <a:pt x="25193" y="38697"/>
                  <a:pt x="24000" y="39894"/>
                  <a:pt x="24000" y="41371"/>
                </a:cubicBezTo>
                <a:cubicBezTo>
                  <a:pt x="24000" y="42848"/>
                  <a:pt x="25193" y="44046"/>
                  <a:pt x="26666" y="44046"/>
                </a:cubicBezTo>
                <a:lnTo>
                  <a:pt x="93333" y="44046"/>
                </a:lnTo>
                <a:cubicBezTo>
                  <a:pt x="94806" y="44046"/>
                  <a:pt x="96000" y="42848"/>
                  <a:pt x="96000" y="41371"/>
                </a:cubicBezTo>
                <a:cubicBezTo>
                  <a:pt x="96000" y="39894"/>
                  <a:pt x="94806" y="38697"/>
                  <a:pt x="93333" y="38697"/>
                </a:cubicBezTo>
                <a:close/>
                <a:moveTo>
                  <a:pt x="0" y="11366"/>
                </a:moveTo>
                <a:lnTo>
                  <a:pt x="6739" y="11366"/>
                </a:lnTo>
                <a:lnTo>
                  <a:pt x="6739" y="17459"/>
                </a:lnTo>
                <a:cubicBezTo>
                  <a:pt x="6739" y="22260"/>
                  <a:pt x="10619" y="26151"/>
                  <a:pt x="15405" y="26151"/>
                </a:cubicBezTo>
                <a:cubicBezTo>
                  <a:pt x="20192" y="26151"/>
                  <a:pt x="24072" y="22260"/>
                  <a:pt x="24072" y="17459"/>
                </a:cubicBezTo>
                <a:lnTo>
                  <a:pt x="24072" y="11366"/>
                </a:lnTo>
                <a:lnTo>
                  <a:pt x="29716" y="11366"/>
                </a:lnTo>
                <a:lnTo>
                  <a:pt x="29716" y="17459"/>
                </a:lnTo>
                <a:cubicBezTo>
                  <a:pt x="29716" y="22260"/>
                  <a:pt x="33597" y="26151"/>
                  <a:pt x="38383" y="26151"/>
                </a:cubicBezTo>
                <a:cubicBezTo>
                  <a:pt x="43170" y="26151"/>
                  <a:pt x="47050" y="22260"/>
                  <a:pt x="47050" y="17459"/>
                </a:cubicBezTo>
                <a:lnTo>
                  <a:pt x="47050" y="11366"/>
                </a:lnTo>
                <a:lnTo>
                  <a:pt x="52694" y="11366"/>
                </a:lnTo>
                <a:lnTo>
                  <a:pt x="52694" y="17459"/>
                </a:lnTo>
                <a:cubicBezTo>
                  <a:pt x="52694" y="22260"/>
                  <a:pt x="56574" y="26151"/>
                  <a:pt x="61361" y="26151"/>
                </a:cubicBezTo>
                <a:cubicBezTo>
                  <a:pt x="66147" y="26151"/>
                  <a:pt x="70028" y="22260"/>
                  <a:pt x="70028" y="17459"/>
                </a:cubicBezTo>
                <a:lnTo>
                  <a:pt x="70028" y="11366"/>
                </a:lnTo>
                <a:lnTo>
                  <a:pt x="75672" y="11366"/>
                </a:lnTo>
                <a:lnTo>
                  <a:pt x="75672" y="17459"/>
                </a:lnTo>
                <a:cubicBezTo>
                  <a:pt x="75672" y="22260"/>
                  <a:pt x="79552" y="26151"/>
                  <a:pt x="84339" y="26151"/>
                </a:cubicBezTo>
                <a:cubicBezTo>
                  <a:pt x="89125" y="26151"/>
                  <a:pt x="93005" y="22260"/>
                  <a:pt x="93005" y="17459"/>
                </a:cubicBezTo>
                <a:lnTo>
                  <a:pt x="93005" y="11366"/>
                </a:lnTo>
                <a:lnTo>
                  <a:pt x="98650" y="11366"/>
                </a:lnTo>
                <a:lnTo>
                  <a:pt x="98650" y="17459"/>
                </a:lnTo>
                <a:cubicBezTo>
                  <a:pt x="98650" y="22259"/>
                  <a:pt x="102530" y="26151"/>
                  <a:pt x="107316" y="26151"/>
                </a:cubicBezTo>
                <a:cubicBezTo>
                  <a:pt x="112103" y="26151"/>
                  <a:pt x="115983" y="22259"/>
                  <a:pt x="115983" y="17459"/>
                </a:cubicBezTo>
                <a:lnTo>
                  <a:pt x="115983" y="11366"/>
                </a:lnTo>
                <a:lnTo>
                  <a:pt x="120000" y="11366"/>
                </a:lnTo>
                <a:lnTo>
                  <a:pt x="120000" y="120000"/>
                </a:lnTo>
                <a:lnTo>
                  <a:pt x="0" y="120000"/>
                </a:lnTo>
                <a:close/>
                <a:moveTo>
                  <a:pt x="15405" y="0"/>
                </a:moveTo>
                <a:cubicBezTo>
                  <a:pt x="17983" y="0"/>
                  <a:pt x="20072" y="2095"/>
                  <a:pt x="20072" y="4680"/>
                </a:cubicBezTo>
                <a:lnTo>
                  <a:pt x="20072" y="18051"/>
                </a:lnTo>
                <a:cubicBezTo>
                  <a:pt x="20072" y="20636"/>
                  <a:pt x="17983" y="22732"/>
                  <a:pt x="15405" y="22732"/>
                </a:cubicBezTo>
                <a:cubicBezTo>
                  <a:pt x="12828" y="22732"/>
                  <a:pt x="10739" y="20636"/>
                  <a:pt x="10739" y="18051"/>
                </a:cubicBezTo>
                <a:lnTo>
                  <a:pt x="10739" y="4680"/>
                </a:lnTo>
                <a:cubicBezTo>
                  <a:pt x="10739" y="2095"/>
                  <a:pt x="12828" y="0"/>
                  <a:pt x="15405" y="0"/>
                </a:cubicBezTo>
                <a:close/>
                <a:moveTo>
                  <a:pt x="38383" y="0"/>
                </a:moveTo>
                <a:cubicBezTo>
                  <a:pt x="40960" y="0"/>
                  <a:pt x="43050" y="2095"/>
                  <a:pt x="43050" y="4680"/>
                </a:cubicBezTo>
                <a:lnTo>
                  <a:pt x="43050" y="18051"/>
                </a:lnTo>
                <a:cubicBezTo>
                  <a:pt x="43050" y="20636"/>
                  <a:pt x="40960" y="22732"/>
                  <a:pt x="38383" y="22732"/>
                </a:cubicBezTo>
                <a:cubicBezTo>
                  <a:pt x="35806" y="22732"/>
                  <a:pt x="33716" y="20636"/>
                  <a:pt x="33716" y="18051"/>
                </a:cubicBezTo>
                <a:lnTo>
                  <a:pt x="33716" y="4680"/>
                </a:lnTo>
                <a:cubicBezTo>
                  <a:pt x="33716" y="2095"/>
                  <a:pt x="35806" y="0"/>
                  <a:pt x="38383" y="0"/>
                </a:cubicBezTo>
                <a:close/>
                <a:moveTo>
                  <a:pt x="61361" y="0"/>
                </a:moveTo>
                <a:cubicBezTo>
                  <a:pt x="63938" y="0"/>
                  <a:pt x="66028" y="2095"/>
                  <a:pt x="66028" y="4680"/>
                </a:cubicBezTo>
                <a:lnTo>
                  <a:pt x="66028" y="18051"/>
                </a:lnTo>
                <a:cubicBezTo>
                  <a:pt x="66028" y="20636"/>
                  <a:pt x="63938" y="22731"/>
                  <a:pt x="61361" y="22731"/>
                </a:cubicBezTo>
                <a:cubicBezTo>
                  <a:pt x="58784" y="22731"/>
                  <a:pt x="56694" y="20636"/>
                  <a:pt x="56694" y="18051"/>
                </a:cubicBezTo>
                <a:lnTo>
                  <a:pt x="56694" y="4680"/>
                </a:lnTo>
                <a:cubicBezTo>
                  <a:pt x="56694" y="2095"/>
                  <a:pt x="58784" y="0"/>
                  <a:pt x="61361" y="0"/>
                </a:cubicBezTo>
                <a:close/>
                <a:moveTo>
                  <a:pt x="84339" y="0"/>
                </a:moveTo>
                <a:cubicBezTo>
                  <a:pt x="86916" y="0"/>
                  <a:pt x="89005" y="2095"/>
                  <a:pt x="89005" y="4680"/>
                </a:cubicBezTo>
                <a:lnTo>
                  <a:pt x="89005" y="18051"/>
                </a:lnTo>
                <a:cubicBezTo>
                  <a:pt x="89005" y="20636"/>
                  <a:pt x="86916" y="22731"/>
                  <a:pt x="84339" y="22731"/>
                </a:cubicBezTo>
                <a:cubicBezTo>
                  <a:pt x="81761" y="22731"/>
                  <a:pt x="79672" y="20636"/>
                  <a:pt x="79672" y="18051"/>
                </a:cubicBezTo>
                <a:lnTo>
                  <a:pt x="79672" y="4680"/>
                </a:lnTo>
                <a:cubicBezTo>
                  <a:pt x="79672" y="2095"/>
                  <a:pt x="81761" y="0"/>
                  <a:pt x="84339" y="0"/>
                </a:cubicBezTo>
                <a:close/>
                <a:moveTo>
                  <a:pt x="107316" y="0"/>
                </a:moveTo>
                <a:cubicBezTo>
                  <a:pt x="109894" y="0"/>
                  <a:pt x="111983" y="2095"/>
                  <a:pt x="111983" y="4680"/>
                </a:cubicBezTo>
                <a:lnTo>
                  <a:pt x="111983" y="18051"/>
                </a:lnTo>
                <a:cubicBezTo>
                  <a:pt x="111983" y="20636"/>
                  <a:pt x="109894" y="22731"/>
                  <a:pt x="107316" y="22731"/>
                </a:cubicBezTo>
                <a:cubicBezTo>
                  <a:pt x="104739" y="22731"/>
                  <a:pt x="102650" y="20636"/>
                  <a:pt x="102650" y="18051"/>
                </a:cubicBezTo>
                <a:lnTo>
                  <a:pt x="102650" y="4680"/>
                </a:lnTo>
                <a:cubicBezTo>
                  <a:pt x="102650" y="2095"/>
                  <a:pt x="104739" y="0"/>
                  <a:pt x="107316" y="0"/>
                </a:cubicBezTo>
                <a:close/>
              </a:path>
            </a:pathLst>
          </a:custGeom>
          <a:solidFill>
            <a:srgbClr val="1ED4DE"/>
          </a:solidFill>
          <a:ln>
            <a:noFill/>
          </a:ln>
        </p:spPr>
        <p:txBody>
          <a:bodyPr wrap="square" lIns="121868" tIns="60917" rIns="121868" bIns="60917" anchor="ctr" anchorCtr="0">
            <a:noAutofit/>
          </a:bodyPr>
          <a:lstStyle/>
          <a:p>
            <a:pPr algn="ctr" defTabSz="1218895"/>
            <a:endParaRPr sz="2399" kern="0">
              <a:solidFill>
                <a:srgbClr val="FFFFFF"/>
              </a:solidFill>
              <a:latin typeface="Arial"/>
              <a:ea typeface="Arial"/>
              <a:cs typeface="Arial"/>
              <a:sym typeface="Arial"/>
            </a:endParaRPr>
          </a:p>
        </p:txBody>
      </p:sp>
      <p:grpSp>
        <p:nvGrpSpPr>
          <p:cNvPr id="23" name="Shape 717"/>
          <p:cNvGrpSpPr/>
          <p:nvPr/>
        </p:nvGrpSpPr>
        <p:grpSpPr>
          <a:xfrm>
            <a:off x="8560868" y="2378816"/>
            <a:ext cx="3705744" cy="897784"/>
            <a:chOff x="2113657" y="4283315"/>
            <a:chExt cx="3887257" cy="673513"/>
          </a:xfrm>
        </p:grpSpPr>
        <p:sp>
          <p:nvSpPr>
            <p:cNvPr id="25" name="Shape 718"/>
            <p:cNvSpPr txBox="1"/>
            <p:nvPr/>
          </p:nvSpPr>
          <p:spPr>
            <a:xfrm>
              <a:off x="2113657" y="4495163"/>
              <a:ext cx="3887257"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a:solidFill>
                    <a:srgbClr val="595959"/>
                  </a:solidFill>
                  <a:latin typeface="Times New Roman" panose="02020603050405020304" pitchFamily="18" charset="0"/>
                  <a:ea typeface="Arial"/>
                  <a:cs typeface="Times New Roman" panose="02020603050405020304" pitchFamily="18" charset="0"/>
                </a:rPr>
                <a:t>Not applicable</a:t>
              </a:r>
              <a:endParaRPr lang="en"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27" name="Shape 719"/>
            <p:cNvSpPr txBox="1"/>
            <p:nvPr/>
          </p:nvSpPr>
          <p:spPr>
            <a:xfrm>
              <a:off x="2113658" y="4283315"/>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sym typeface="Arial"/>
                </a:rPr>
                <a:t>After sale services/ Guarantee</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grpSp>
        <p:nvGrpSpPr>
          <p:cNvPr id="30" name="Shape 720"/>
          <p:cNvGrpSpPr/>
          <p:nvPr/>
        </p:nvGrpSpPr>
        <p:grpSpPr>
          <a:xfrm>
            <a:off x="8560867" y="4261751"/>
            <a:ext cx="3627958" cy="897784"/>
            <a:chOff x="2113657" y="4283314"/>
            <a:chExt cx="3647460" cy="673513"/>
          </a:xfrm>
        </p:grpSpPr>
        <p:sp>
          <p:nvSpPr>
            <p:cNvPr id="44" name="Shape 721"/>
            <p:cNvSpPr txBox="1"/>
            <p:nvPr/>
          </p:nvSpPr>
          <p:spPr>
            <a:xfrm>
              <a:off x="2113657" y="4495162"/>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pt-BR" sz="1600" kern="0" dirty="0" smtClean="0">
                  <a:solidFill>
                    <a:srgbClr val="595959"/>
                  </a:solidFill>
                  <a:latin typeface="Times New Roman" panose="02020603050405020304" pitchFamily="18" charset="0"/>
                  <a:ea typeface="Arial"/>
                  <a:cs typeface="Times New Roman" panose="02020603050405020304" pitchFamily="18" charset="0"/>
                  <a:sym typeface="Arial"/>
                </a:rPr>
                <a:t>Local (Iran) Certificates </a:t>
              </a:r>
              <a:endParaRPr lang="pt-BR"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45" name="Shape 722"/>
            <p:cNvSpPr txBox="1"/>
            <p:nvPr/>
          </p:nvSpPr>
          <p:spPr>
            <a:xfrm>
              <a:off x="2113658" y="4283314"/>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sym typeface="Arial"/>
                </a:rPr>
                <a:t>Standards and legally certificates:</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46" name="Shape 450"/>
          <p:cNvSpPr/>
          <p:nvPr/>
        </p:nvSpPr>
        <p:spPr>
          <a:xfrm>
            <a:off x="8841213" y="3657600"/>
            <a:ext cx="590697" cy="565118"/>
          </a:xfrm>
          <a:custGeom>
            <a:avLst/>
            <a:gdLst/>
            <a:ahLst/>
            <a:cxnLst/>
            <a:rect l="0" t="0" r="0" b="0"/>
            <a:pathLst>
              <a:path w="120000" h="120000" extrusionOk="0">
                <a:moveTo>
                  <a:pt x="65274" y="39473"/>
                </a:moveTo>
                <a:cubicBezTo>
                  <a:pt x="53599" y="36371"/>
                  <a:pt x="41599" y="43242"/>
                  <a:pt x="38470" y="54820"/>
                </a:cubicBezTo>
                <a:cubicBezTo>
                  <a:pt x="35342" y="66398"/>
                  <a:pt x="42270" y="78299"/>
                  <a:pt x="53945" y="81402"/>
                </a:cubicBezTo>
                <a:cubicBezTo>
                  <a:pt x="65620" y="84504"/>
                  <a:pt x="77621" y="77633"/>
                  <a:pt x="80749" y="66055"/>
                </a:cubicBezTo>
                <a:cubicBezTo>
                  <a:pt x="83877" y="54477"/>
                  <a:pt x="76949" y="42576"/>
                  <a:pt x="65274" y="39473"/>
                </a:cubicBezTo>
                <a:close/>
                <a:moveTo>
                  <a:pt x="69168" y="25060"/>
                </a:moveTo>
                <a:cubicBezTo>
                  <a:pt x="88870" y="30296"/>
                  <a:pt x="100561" y="50379"/>
                  <a:pt x="95282" y="69917"/>
                </a:cubicBezTo>
                <a:cubicBezTo>
                  <a:pt x="90003" y="89455"/>
                  <a:pt x="69753" y="101050"/>
                  <a:pt x="50051" y="95815"/>
                </a:cubicBezTo>
                <a:cubicBezTo>
                  <a:pt x="30350" y="90579"/>
                  <a:pt x="18658" y="70496"/>
                  <a:pt x="23937" y="50958"/>
                </a:cubicBezTo>
                <a:cubicBezTo>
                  <a:pt x="29216" y="31420"/>
                  <a:pt x="49467" y="19825"/>
                  <a:pt x="69168" y="25060"/>
                </a:cubicBezTo>
                <a:close/>
                <a:moveTo>
                  <a:pt x="70584" y="19819"/>
                </a:moveTo>
                <a:cubicBezTo>
                  <a:pt x="47964" y="13808"/>
                  <a:pt x="24713" y="27121"/>
                  <a:pt x="18652" y="49554"/>
                </a:cubicBezTo>
                <a:cubicBezTo>
                  <a:pt x="12591" y="71987"/>
                  <a:pt x="26015" y="95045"/>
                  <a:pt x="48635" y="101056"/>
                </a:cubicBezTo>
                <a:cubicBezTo>
                  <a:pt x="71255" y="107067"/>
                  <a:pt x="94506" y="93754"/>
                  <a:pt x="100567" y="71321"/>
                </a:cubicBezTo>
                <a:cubicBezTo>
                  <a:pt x="106628" y="48888"/>
                  <a:pt x="93204" y="25830"/>
                  <a:pt x="70584" y="19819"/>
                </a:cubicBezTo>
                <a:close/>
                <a:moveTo>
                  <a:pt x="120000" y="28418"/>
                </a:moveTo>
                <a:lnTo>
                  <a:pt x="119819" y="29085"/>
                </a:lnTo>
                <a:lnTo>
                  <a:pt x="119636" y="28804"/>
                </a:lnTo>
                <a:close/>
                <a:moveTo>
                  <a:pt x="84120" y="4683"/>
                </a:moveTo>
                <a:lnTo>
                  <a:pt x="83867" y="19572"/>
                </a:lnTo>
                <a:lnTo>
                  <a:pt x="83406" y="19449"/>
                </a:lnTo>
                <a:cubicBezTo>
                  <a:pt x="87163" y="21546"/>
                  <a:pt x="90559" y="24117"/>
                  <a:pt x="93431" y="27166"/>
                </a:cubicBezTo>
                <a:lnTo>
                  <a:pt x="106796" y="23870"/>
                </a:lnTo>
                <a:lnTo>
                  <a:pt x="115363" y="39849"/>
                </a:lnTo>
                <a:lnTo>
                  <a:pt x="105840" y="48364"/>
                </a:lnTo>
                <a:cubicBezTo>
                  <a:pt x="107034" y="52676"/>
                  <a:pt x="107596" y="57191"/>
                  <a:pt x="107394" y="61781"/>
                </a:cubicBezTo>
                <a:lnTo>
                  <a:pt x="119289" y="68330"/>
                </a:lnTo>
                <a:lnTo>
                  <a:pt x="114566" y="85810"/>
                </a:lnTo>
                <a:lnTo>
                  <a:pt x="100132" y="85570"/>
                </a:lnTo>
                <a:cubicBezTo>
                  <a:pt x="98307" y="88594"/>
                  <a:pt x="96096" y="91321"/>
                  <a:pt x="93619" y="93756"/>
                </a:cubicBezTo>
                <a:lnTo>
                  <a:pt x="98359" y="106025"/>
                </a:lnTo>
                <a:lnTo>
                  <a:pt x="83411" y="116405"/>
                </a:lnTo>
                <a:lnTo>
                  <a:pt x="72073" y="106643"/>
                </a:lnTo>
                <a:lnTo>
                  <a:pt x="73453" y="105685"/>
                </a:lnTo>
                <a:cubicBezTo>
                  <a:pt x="69110" y="107079"/>
                  <a:pt x="64517" y="107749"/>
                  <a:pt x="59835" y="107723"/>
                </a:cubicBezTo>
                <a:lnTo>
                  <a:pt x="52963" y="119999"/>
                </a:lnTo>
                <a:lnTo>
                  <a:pt x="35336" y="115316"/>
                </a:lnTo>
                <a:lnTo>
                  <a:pt x="35574" y="101277"/>
                </a:lnTo>
                <a:cubicBezTo>
                  <a:pt x="31839" y="99165"/>
                  <a:pt x="28466" y="96583"/>
                  <a:pt x="25614" y="93529"/>
                </a:cubicBezTo>
                <a:lnTo>
                  <a:pt x="25843" y="94015"/>
                </a:lnTo>
                <a:lnTo>
                  <a:pt x="11102" y="96847"/>
                </a:lnTo>
                <a:lnTo>
                  <a:pt x="3390" y="80445"/>
                </a:lnTo>
                <a:lnTo>
                  <a:pt x="13359" y="72429"/>
                </a:lnTo>
                <a:cubicBezTo>
                  <a:pt x="12295" y="68561"/>
                  <a:pt x="11739" y="64530"/>
                  <a:pt x="11738" y="60428"/>
                </a:cubicBezTo>
                <a:lnTo>
                  <a:pt x="0" y="53965"/>
                </a:lnTo>
                <a:lnTo>
                  <a:pt x="4723" y="36484"/>
                </a:lnTo>
                <a:lnTo>
                  <a:pt x="18174" y="36709"/>
                </a:lnTo>
                <a:cubicBezTo>
                  <a:pt x="19999" y="33515"/>
                  <a:pt x="22203" y="30603"/>
                  <a:pt x="24696" y="27997"/>
                </a:cubicBezTo>
                <a:lnTo>
                  <a:pt x="20190" y="14215"/>
                </a:lnTo>
                <a:lnTo>
                  <a:pt x="35666" y="4625"/>
                </a:lnTo>
                <a:lnTo>
                  <a:pt x="46473" y="14962"/>
                </a:lnTo>
                <a:lnTo>
                  <a:pt x="46365" y="15030"/>
                </a:lnTo>
                <a:cubicBezTo>
                  <a:pt x="50613" y="13704"/>
                  <a:pt x="55098" y="13091"/>
                  <a:pt x="59667" y="13141"/>
                </a:cubicBezTo>
                <a:lnTo>
                  <a:pt x="59206" y="13018"/>
                </a:lnTo>
                <a:lnTo>
                  <a:pt x="66493" y="0"/>
                </a:lnTo>
                <a:close/>
              </a:path>
            </a:pathLst>
          </a:custGeom>
          <a:solidFill>
            <a:srgbClr val="E62949"/>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Tree>
    <p:extLst>
      <p:ext uri="{BB962C8B-B14F-4D97-AF65-F5344CB8AC3E}">
        <p14:creationId xmlns:p14="http://schemas.microsoft.com/office/powerpoint/2010/main" val="699971043"/>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704"/>
        <p:cNvGrpSpPr/>
        <p:nvPr/>
      </p:nvGrpSpPr>
      <p:grpSpPr>
        <a:xfrm>
          <a:off x="0" y="0"/>
          <a:ext cx="0" cy="0"/>
          <a:chOff x="0" y="0"/>
          <a:chExt cx="0" cy="0"/>
        </a:xfrm>
      </p:grpSpPr>
      <p:sp>
        <p:nvSpPr>
          <p:cNvPr id="707" name="Shape 707"/>
          <p:cNvSpPr txBox="1"/>
          <p:nvPr/>
        </p:nvSpPr>
        <p:spPr>
          <a:xfrm>
            <a:off x="455612" y="3552436"/>
            <a:ext cx="3810000" cy="3076964"/>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kern="0" dirty="0" smtClean="0">
                <a:solidFill>
                  <a:srgbClr val="3F3F3F"/>
                </a:solidFill>
                <a:latin typeface="Times New Roman" panose="02020603050405020304" pitchFamily="18" charset="0"/>
                <a:ea typeface="Arial"/>
                <a:cs typeface="Times New Roman" panose="02020603050405020304" pitchFamily="18" charset="0"/>
                <a:sym typeface="Arial"/>
              </a:rPr>
              <a:t>Indications:   Natural Remedy for Skin Rashes &amp; Eczema</a:t>
            </a:r>
          </a:p>
          <a:p>
            <a:pPr marL="285750" indent="-285750" defTabSz="1218895">
              <a:buFont typeface="Arial" panose="020B0604020202020204" pitchFamily="34" charset="0"/>
              <a:buChar char="•"/>
            </a:pPr>
            <a:r>
              <a:rPr lang="en-US" kern="0" dirty="0" smtClean="0">
                <a:solidFill>
                  <a:srgbClr val="3F3F3F"/>
                </a:solidFill>
                <a:latin typeface="Times New Roman" panose="02020603050405020304" pitchFamily="18" charset="0"/>
                <a:ea typeface="Arial"/>
                <a:cs typeface="Times New Roman" panose="02020603050405020304" pitchFamily="18" charset="0"/>
                <a:sym typeface="Arial"/>
              </a:rPr>
              <a:t>Dosage form and packaging:  Cream - 60 ml</a:t>
            </a:r>
          </a:p>
          <a:p>
            <a:pPr marL="285750" indent="-285750" defTabSz="1218895">
              <a:buFont typeface="Arial" panose="020B0604020202020204" pitchFamily="34" charset="0"/>
              <a:buChar char="•"/>
            </a:pPr>
            <a:r>
              <a:rPr lang="en-US" kern="0" dirty="0" smtClean="0">
                <a:solidFill>
                  <a:srgbClr val="3F3F3F"/>
                </a:solidFill>
                <a:latin typeface="Times New Roman" panose="02020603050405020304" pitchFamily="18" charset="0"/>
                <a:ea typeface="Arial"/>
                <a:cs typeface="Times New Roman" panose="02020603050405020304" pitchFamily="18" charset="0"/>
                <a:sym typeface="Arial"/>
              </a:rPr>
              <a:t>Composition: Calendula; Olive oil; Natural Honey</a:t>
            </a:r>
            <a:endParaRPr lang="en-US" kern="0" dirty="0">
              <a:solidFill>
                <a:srgbClr val="3F3F3F"/>
              </a:solidFill>
              <a:latin typeface="Times New Roman" panose="02020603050405020304" pitchFamily="18" charset="0"/>
              <a:ea typeface="Arial"/>
              <a:cs typeface="Times New Roman" panose="02020603050405020304" pitchFamily="18" charset="0"/>
              <a:sym typeface="Arial"/>
            </a:endParaRPr>
          </a:p>
        </p:txBody>
      </p:sp>
      <p:sp>
        <p:nvSpPr>
          <p:cNvPr id="708" name="Shape 708"/>
          <p:cNvSpPr txBox="1"/>
          <p:nvPr/>
        </p:nvSpPr>
        <p:spPr>
          <a:xfrm>
            <a:off x="531812" y="2427151"/>
            <a:ext cx="3886200" cy="533341"/>
          </a:xfrm>
          <a:prstGeom prst="rect">
            <a:avLst/>
          </a:prstGeom>
          <a:noFill/>
          <a:ln>
            <a:noFill/>
          </a:ln>
        </p:spPr>
        <p:txBody>
          <a:bodyPr wrap="square" lIns="121868" tIns="60917" rIns="121868" bIns="60917" anchor="t" anchorCtr="0">
            <a:noAutofit/>
          </a:bodyPr>
          <a:lstStyle/>
          <a:p>
            <a:pPr defTabSz="1218895"/>
            <a:r>
              <a:rPr lang="en-US" sz="2400" b="1" kern="0" dirty="0" smtClean="0">
                <a:solidFill>
                  <a:srgbClr val="3F3F3F"/>
                </a:solidFill>
                <a:ea typeface="Arial"/>
                <a:cs typeface="Arial"/>
              </a:rPr>
              <a:t>HERBAL REPAIR CREAM</a:t>
            </a:r>
            <a:endParaRPr lang="en" sz="2400" b="1" kern="0" dirty="0">
              <a:solidFill>
                <a:srgbClr val="3F3F3F"/>
              </a:solidFill>
              <a:ea typeface="Arial"/>
              <a:cs typeface="Arial"/>
              <a:sym typeface="Arial"/>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8147" y="421425"/>
            <a:ext cx="2540665" cy="1328277"/>
          </a:xfrm>
          <a:prstGeom prst="rect">
            <a:avLst/>
          </a:prstGeom>
        </p:spPr>
      </p:pic>
      <p:grpSp>
        <p:nvGrpSpPr>
          <p:cNvPr id="26" name="Shape 711"/>
          <p:cNvGrpSpPr/>
          <p:nvPr/>
        </p:nvGrpSpPr>
        <p:grpSpPr>
          <a:xfrm>
            <a:off x="8560868" y="832749"/>
            <a:ext cx="3400944" cy="897785"/>
            <a:chOff x="2113657" y="4283314"/>
            <a:chExt cx="3647460" cy="673514"/>
          </a:xfrm>
        </p:grpSpPr>
        <p:sp>
          <p:nvSpPr>
            <p:cNvPr id="28" name="Shape 712"/>
            <p:cNvSpPr txBox="1"/>
            <p:nvPr/>
          </p:nvSpPr>
          <p:spPr>
            <a:xfrm>
              <a:off x="2113657" y="4495163"/>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20000 </a:t>
              </a: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Packages (</a:t>
              </a: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Per </a:t>
              </a: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35 Days)</a:t>
              </a:r>
              <a:endParaRPr lang="en"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29" name="Shape 713"/>
            <p:cNvSpPr txBox="1"/>
            <p:nvPr/>
          </p:nvSpPr>
          <p:spPr>
            <a:xfrm>
              <a:off x="2113658" y="4283314"/>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rPr>
                <a:t>Production capacity</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38" name="Shape 451"/>
          <p:cNvSpPr/>
          <p:nvPr/>
        </p:nvSpPr>
        <p:spPr>
          <a:xfrm rot="1795255">
            <a:off x="8958484" y="273676"/>
            <a:ext cx="356158" cy="656509"/>
          </a:xfrm>
          <a:custGeom>
            <a:avLst/>
            <a:gdLst/>
            <a:ahLst/>
            <a:cxnLst/>
            <a:rect l="0" t="0" r="0" b="0"/>
            <a:pathLst>
              <a:path w="120000" h="120000" extrusionOk="0">
                <a:moveTo>
                  <a:pt x="60041" y="0"/>
                </a:moveTo>
                <a:cubicBezTo>
                  <a:pt x="68312" y="142"/>
                  <a:pt x="77049" y="3617"/>
                  <a:pt x="77802" y="9249"/>
                </a:cubicBezTo>
                <a:cubicBezTo>
                  <a:pt x="79731" y="16341"/>
                  <a:pt x="68983" y="18083"/>
                  <a:pt x="72034" y="26607"/>
                </a:cubicBezTo>
                <a:lnTo>
                  <a:pt x="120000" y="26607"/>
                </a:lnTo>
                <a:lnTo>
                  <a:pt x="120000" y="53320"/>
                </a:lnTo>
                <a:cubicBezTo>
                  <a:pt x="105180" y="54850"/>
                  <a:pt x="101982" y="49006"/>
                  <a:pt x="89415" y="50069"/>
                </a:cubicBezTo>
                <a:cubicBezTo>
                  <a:pt x="79319" y="50489"/>
                  <a:pt x="73089" y="55363"/>
                  <a:pt x="72833" y="59977"/>
                </a:cubicBezTo>
                <a:cubicBezTo>
                  <a:pt x="73004" y="64029"/>
                  <a:pt x="79442" y="70012"/>
                  <a:pt x="91464" y="70060"/>
                </a:cubicBezTo>
                <a:cubicBezTo>
                  <a:pt x="106013" y="69226"/>
                  <a:pt x="103877" y="65247"/>
                  <a:pt x="120000" y="65606"/>
                </a:cubicBezTo>
                <a:lnTo>
                  <a:pt x="120000" y="93541"/>
                </a:lnTo>
                <a:lnTo>
                  <a:pt x="70059" y="93541"/>
                </a:lnTo>
                <a:cubicBezTo>
                  <a:pt x="69329" y="102697"/>
                  <a:pt x="76533" y="101447"/>
                  <a:pt x="78036" y="109608"/>
                </a:cubicBezTo>
                <a:cubicBezTo>
                  <a:pt x="77950" y="116314"/>
                  <a:pt x="67224" y="119904"/>
                  <a:pt x="59959" y="120000"/>
                </a:cubicBezTo>
                <a:cubicBezTo>
                  <a:pt x="51687" y="119857"/>
                  <a:pt x="42950" y="116382"/>
                  <a:pt x="42197" y="110750"/>
                </a:cubicBezTo>
                <a:cubicBezTo>
                  <a:pt x="40279" y="103699"/>
                  <a:pt x="50892" y="101936"/>
                  <a:pt x="47995" y="93541"/>
                </a:cubicBezTo>
                <a:lnTo>
                  <a:pt x="0" y="93541"/>
                </a:lnTo>
                <a:lnTo>
                  <a:pt x="0" y="66075"/>
                </a:lnTo>
                <a:cubicBezTo>
                  <a:pt x="15368" y="64341"/>
                  <a:pt x="18478" y="70364"/>
                  <a:pt x="31219" y="69286"/>
                </a:cubicBezTo>
                <a:cubicBezTo>
                  <a:pt x="41315" y="68866"/>
                  <a:pt x="47545" y="63992"/>
                  <a:pt x="47801" y="59379"/>
                </a:cubicBezTo>
                <a:cubicBezTo>
                  <a:pt x="47631" y="55326"/>
                  <a:pt x="41193" y="49343"/>
                  <a:pt x="29171" y="49296"/>
                </a:cubicBezTo>
                <a:cubicBezTo>
                  <a:pt x="14433" y="50140"/>
                  <a:pt x="16816" y="54212"/>
                  <a:pt x="0" y="53739"/>
                </a:cubicBezTo>
                <a:lnTo>
                  <a:pt x="0" y="26607"/>
                </a:lnTo>
                <a:lnTo>
                  <a:pt x="49932" y="26607"/>
                </a:lnTo>
                <a:cubicBezTo>
                  <a:pt x="50748" y="17288"/>
                  <a:pt x="43474" y="18596"/>
                  <a:pt x="41963" y="10391"/>
                </a:cubicBezTo>
                <a:cubicBezTo>
                  <a:pt x="42049" y="3685"/>
                  <a:pt x="52775" y="95"/>
                  <a:pt x="60041" y="0"/>
                </a:cubicBezTo>
                <a:close/>
              </a:path>
            </a:pathLst>
          </a:custGeom>
          <a:solidFill>
            <a:srgbClr val="F4BD2D"/>
          </a:solidFill>
          <a:ln>
            <a:noFill/>
          </a:ln>
          <a:scene3d>
            <a:camera prst="orthographicFront">
              <a:rot lat="0" lon="0" rev="7200000"/>
            </a:camera>
            <a:lightRig rig="threePt" dir="t"/>
          </a:scene3d>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grpSp>
        <p:nvGrpSpPr>
          <p:cNvPr id="39" name="Shape 717"/>
          <p:cNvGrpSpPr/>
          <p:nvPr/>
        </p:nvGrpSpPr>
        <p:grpSpPr>
          <a:xfrm>
            <a:off x="8560868" y="6013117"/>
            <a:ext cx="3253608" cy="897784"/>
            <a:chOff x="2113657" y="4283315"/>
            <a:chExt cx="3647460" cy="673513"/>
          </a:xfrm>
        </p:grpSpPr>
        <p:sp>
          <p:nvSpPr>
            <p:cNvPr id="40" name="Shape 718"/>
            <p:cNvSpPr txBox="1"/>
            <p:nvPr/>
          </p:nvSpPr>
          <p:spPr>
            <a:xfrm>
              <a:off x="2113657" y="4495163"/>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 </a:t>
              </a: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3.24 USD</a:t>
              </a:r>
            </a:p>
          </p:txBody>
        </p:sp>
        <p:sp>
          <p:nvSpPr>
            <p:cNvPr id="41" name="Shape 719"/>
            <p:cNvSpPr txBox="1"/>
            <p:nvPr/>
          </p:nvSpPr>
          <p:spPr>
            <a:xfrm>
              <a:off x="2113658" y="4283315"/>
              <a:ext cx="3647459" cy="276999"/>
            </a:xfrm>
            <a:prstGeom prst="rect">
              <a:avLst/>
            </a:prstGeom>
            <a:noFill/>
            <a:ln>
              <a:noFill/>
            </a:ln>
          </p:spPr>
          <p:txBody>
            <a:bodyPr wrap="square" lIns="121868" tIns="60917" rIns="121868" bIns="60917" anchor="t" anchorCtr="0">
              <a:noAutofit/>
            </a:bodyPr>
            <a:lstStyle/>
            <a:p>
              <a:pPr defTabSz="1218895"/>
              <a:r>
                <a:rPr lang="en-US" b="1" kern="0" dirty="0" smtClean="0">
                  <a:solidFill>
                    <a:srgbClr val="595959"/>
                  </a:solidFill>
                  <a:latin typeface="Times New Roman" panose="02020603050405020304" pitchFamily="18" charset="0"/>
                  <a:ea typeface="Arial"/>
                  <a:cs typeface="Times New Roman" panose="02020603050405020304" pitchFamily="18" charset="0"/>
                  <a:sym typeface="Arial"/>
                </a:rPr>
                <a:t>Sales’ Price</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42" name="Shape 974"/>
          <p:cNvSpPr/>
          <p:nvPr/>
        </p:nvSpPr>
        <p:spPr>
          <a:xfrm rot="10800000">
            <a:off x="8959685" y="5491253"/>
            <a:ext cx="353751" cy="528546"/>
          </a:xfrm>
          <a:custGeom>
            <a:avLst/>
            <a:gdLst/>
            <a:ahLst/>
            <a:cxnLst/>
            <a:rect l="0" t="0" r="0" b="0"/>
            <a:pathLst>
              <a:path w="120000" h="120000" extrusionOk="0">
                <a:moveTo>
                  <a:pt x="51597" y="50921"/>
                </a:moveTo>
                <a:lnTo>
                  <a:pt x="51597" y="19698"/>
                </a:lnTo>
                <a:cubicBezTo>
                  <a:pt x="47669" y="20191"/>
                  <a:pt x="43916" y="21082"/>
                  <a:pt x="40531" y="22332"/>
                </a:cubicBezTo>
                <a:cubicBezTo>
                  <a:pt x="30598" y="26001"/>
                  <a:pt x="25457" y="32166"/>
                  <a:pt x="27169" y="38355"/>
                </a:cubicBezTo>
                <a:cubicBezTo>
                  <a:pt x="29239" y="46431"/>
                  <a:pt x="39005" y="49155"/>
                  <a:pt x="51597" y="50921"/>
                </a:cubicBezTo>
                <a:close/>
                <a:moveTo>
                  <a:pt x="67852" y="100379"/>
                </a:moveTo>
                <a:cubicBezTo>
                  <a:pt x="71963" y="99887"/>
                  <a:pt x="75901" y="98973"/>
                  <a:pt x="79437" y="97667"/>
                </a:cubicBezTo>
                <a:cubicBezTo>
                  <a:pt x="89370" y="93998"/>
                  <a:pt x="94511" y="87833"/>
                  <a:pt x="92799" y="81644"/>
                </a:cubicBezTo>
                <a:cubicBezTo>
                  <a:pt x="89506" y="73388"/>
                  <a:pt x="79840" y="69732"/>
                  <a:pt x="67852" y="67361"/>
                </a:cubicBezTo>
                <a:close/>
                <a:moveTo>
                  <a:pt x="67852" y="120000"/>
                </a:moveTo>
                <a:lnTo>
                  <a:pt x="51597" y="120000"/>
                </a:lnTo>
                <a:lnTo>
                  <a:pt x="51597" y="114256"/>
                </a:lnTo>
                <a:cubicBezTo>
                  <a:pt x="45417" y="113829"/>
                  <a:pt x="39328" y="112890"/>
                  <a:pt x="33554" y="111448"/>
                </a:cubicBezTo>
                <a:cubicBezTo>
                  <a:pt x="13606" y="106463"/>
                  <a:pt x="696" y="96271"/>
                  <a:pt x="0" y="84958"/>
                </a:cubicBezTo>
                <a:lnTo>
                  <a:pt x="26861" y="84529"/>
                </a:lnTo>
                <a:cubicBezTo>
                  <a:pt x="27245" y="90776"/>
                  <a:pt x="34374" y="96404"/>
                  <a:pt x="45389" y="99156"/>
                </a:cubicBezTo>
                <a:cubicBezTo>
                  <a:pt x="47394" y="99657"/>
                  <a:pt x="49467" y="100048"/>
                  <a:pt x="51597" y="100293"/>
                </a:cubicBezTo>
                <a:lnTo>
                  <a:pt x="51597" y="64682"/>
                </a:lnTo>
                <a:cubicBezTo>
                  <a:pt x="30368" y="61567"/>
                  <a:pt x="7690" y="58004"/>
                  <a:pt x="556" y="40045"/>
                </a:cubicBezTo>
                <a:cubicBezTo>
                  <a:pt x="-2422" y="28913"/>
                  <a:pt x="6883" y="17850"/>
                  <a:pt x="24755" y="11249"/>
                </a:cubicBezTo>
                <a:cubicBezTo>
                  <a:pt x="32832" y="8265"/>
                  <a:pt x="42066" y="6412"/>
                  <a:pt x="51597" y="5737"/>
                </a:cubicBezTo>
                <a:lnTo>
                  <a:pt x="51597" y="0"/>
                </a:lnTo>
                <a:lnTo>
                  <a:pt x="67852" y="0"/>
                </a:lnTo>
                <a:lnTo>
                  <a:pt x="67852" y="5703"/>
                </a:lnTo>
                <a:cubicBezTo>
                  <a:pt x="74209" y="6118"/>
                  <a:pt x="80479" y="7068"/>
                  <a:pt x="86414" y="8551"/>
                </a:cubicBezTo>
                <a:cubicBezTo>
                  <a:pt x="106363" y="13536"/>
                  <a:pt x="119273" y="23728"/>
                  <a:pt x="119969" y="35041"/>
                </a:cubicBezTo>
                <a:lnTo>
                  <a:pt x="93108" y="35470"/>
                </a:lnTo>
                <a:cubicBezTo>
                  <a:pt x="92723" y="29223"/>
                  <a:pt x="85594" y="23595"/>
                  <a:pt x="74579" y="20843"/>
                </a:cubicBezTo>
                <a:cubicBezTo>
                  <a:pt x="72410" y="20301"/>
                  <a:pt x="70160" y="19888"/>
                  <a:pt x="67852" y="19639"/>
                </a:cubicBezTo>
                <a:lnTo>
                  <a:pt x="67852" y="52969"/>
                </a:lnTo>
                <a:cubicBezTo>
                  <a:pt x="88284" y="55535"/>
                  <a:pt x="110482" y="59921"/>
                  <a:pt x="119411" y="79734"/>
                </a:cubicBezTo>
                <a:cubicBezTo>
                  <a:pt x="122511" y="90942"/>
                  <a:pt x="113201" y="102106"/>
                  <a:pt x="95213" y="108750"/>
                </a:cubicBezTo>
                <a:cubicBezTo>
                  <a:pt x="86990" y="111788"/>
                  <a:pt x="77568" y="113654"/>
                  <a:pt x="67852" y="114293"/>
                </a:cubicBezTo>
                <a:close/>
              </a:path>
            </a:pathLst>
          </a:custGeom>
          <a:solidFill>
            <a:schemeClr val="accent3">
              <a:lumMod val="75000"/>
            </a:schemeClr>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dk1"/>
              </a:solidFill>
              <a:latin typeface="Arial"/>
              <a:ea typeface="Arial"/>
              <a:cs typeface="Arial"/>
              <a:sym typeface="Arial"/>
            </a:endParaRPr>
          </a:p>
        </p:txBody>
      </p:sp>
      <p:pic>
        <p:nvPicPr>
          <p:cNvPr id="22" name="Picture 21" descr="http://www.herbemarket.com/image/cache/Product/jahangir/Herbal%20Repair%20Cream-500x500.jpg"/>
          <p:cNvPicPr/>
          <p:nvPr/>
        </p:nvPicPr>
        <p:blipFill rotWithShape="1">
          <a:blip r:embed="rId4">
            <a:extLst>
              <a:ext uri="{28A0092B-C50C-407E-A947-70E740481C1C}">
                <a14:useLocalDpi xmlns:a14="http://schemas.microsoft.com/office/drawing/2010/main" val="0"/>
              </a:ext>
            </a:extLst>
          </a:blip>
          <a:srcRect l="26728" r="23818"/>
          <a:stretch/>
        </p:blipFill>
        <p:spPr bwMode="auto">
          <a:xfrm>
            <a:off x="5151957" y="1608049"/>
            <a:ext cx="2237855" cy="4774303"/>
          </a:xfrm>
          <a:prstGeom prst="rect">
            <a:avLst/>
          </a:prstGeom>
          <a:noFill/>
          <a:ln>
            <a:noFill/>
          </a:ln>
        </p:spPr>
      </p:pic>
      <p:sp>
        <p:nvSpPr>
          <p:cNvPr id="23" name="Shape 715"/>
          <p:cNvSpPr/>
          <p:nvPr/>
        </p:nvSpPr>
        <p:spPr>
          <a:xfrm>
            <a:off x="8913812" y="1882516"/>
            <a:ext cx="445583" cy="444279"/>
          </a:xfrm>
          <a:custGeom>
            <a:avLst/>
            <a:gdLst/>
            <a:ahLst/>
            <a:cxnLst/>
            <a:rect l="0" t="0" r="0" b="0"/>
            <a:pathLst>
              <a:path w="120000" h="120000" extrusionOk="0">
                <a:moveTo>
                  <a:pt x="26666" y="100217"/>
                </a:moveTo>
                <a:cubicBezTo>
                  <a:pt x="25193" y="100217"/>
                  <a:pt x="24000" y="101415"/>
                  <a:pt x="24000" y="102892"/>
                </a:cubicBezTo>
                <a:cubicBezTo>
                  <a:pt x="24000" y="104369"/>
                  <a:pt x="25193" y="105566"/>
                  <a:pt x="26666" y="105566"/>
                </a:cubicBezTo>
                <a:lnTo>
                  <a:pt x="93333" y="105566"/>
                </a:lnTo>
                <a:cubicBezTo>
                  <a:pt x="94806" y="105566"/>
                  <a:pt x="96000" y="104369"/>
                  <a:pt x="96000" y="102892"/>
                </a:cubicBezTo>
                <a:cubicBezTo>
                  <a:pt x="96000" y="101415"/>
                  <a:pt x="94806" y="100217"/>
                  <a:pt x="93333" y="100217"/>
                </a:cubicBezTo>
                <a:close/>
                <a:moveTo>
                  <a:pt x="26666" y="87913"/>
                </a:moveTo>
                <a:cubicBezTo>
                  <a:pt x="25193" y="87913"/>
                  <a:pt x="24000" y="89111"/>
                  <a:pt x="24000" y="90588"/>
                </a:cubicBezTo>
                <a:cubicBezTo>
                  <a:pt x="24000" y="92065"/>
                  <a:pt x="25193" y="93262"/>
                  <a:pt x="26666" y="93262"/>
                </a:cubicBezTo>
                <a:lnTo>
                  <a:pt x="93333" y="93262"/>
                </a:lnTo>
                <a:cubicBezTo>
                  <a:pt x="94806" y="93262"/>
                  <a:pt x="96000" y="92065"/>
                  <a:pt x="96000" y="90588"/>
                </a:cubicBezTo>
                <a:cubicBezTo>
                  <a:pt x="96000" y="89111"/>
                  <a:pt x="94806" y="87913"/>
                  <a:pt x="93333" y="87913"/>
                </a:cubicBezTo>
                <a:close/>
                <a:moveTo>
                  <a:pt x="26666" y="75609"/>
                </a:moveTo>
                <a:cubicBezTo>
                  <a:pt x="25193" y="75609"/>
                  <a:pt x="24000" y="76806"/>
                  <a:pt x="24000" y="78284"/>
                </a:cubicBezTo>
                <a:cubicBezTo>
                  <a:pt x="24000" y="79761"/>
                  <a:pt x="25193" y="80958"/>
                  <a:pt x="26666" y="80958"/>
                </a:cubicBezTo>
                <a:lnTo>
                  <a:pt x="93333" y="80958"/>
                </a:lnTo>
                <a:cubicBezTo>
                  <a:pt x="94806" y="80958"/>
                  <a:pt x="96000" y="79761"/>
                  <a:pt x="96000" y="78284"/>
                </a:cubicBezTo>
                <a:cubicBezTo>
                  <a:pt x="96000" y="76806"/>
                  <a:pt x="94806" y="75609"/>
                  <a:pt x="93333" y="75609"/>
                </a:cubicBezTo>
                <a:close/>
                <a:moveTo>
                  <a:pt x="26666" y="63305"/>
                </a:moveTo>
                <a:cubicBezTo>
                  <a:pt x="25193" y="63305"/>
                  <a:pt x="24000" y="64502"/>
                  <a:pt x="24000" y="65979"/>
                </a:cubicBezTo>
                <a:cubicBezTo>
                  <a:pt x="24000" y="67457"/>
                  <a:pt x="25193" y="68654"/>
                  <a:pt x="26666" y="68654"/>
                </a:cubicBezTo>
                <a:lnTo>
                  <a:pt x="93333" y="68654"/>
                </a:lnTo>
                <a:cubicBezTo>
                  <a:pt x="94806" y="68654"/>
                  <a:pt x="96000" y="67457"/>
                  <a:pt x="96000" y="65979"/>
                </a:cubicBezTo>
                <a:cubicBezTo>
                  <a:pt x="96000" y="64502"/>
                  <a:pt x="94806" y="63305"/>
                  <a:pt x="93333" y="63305"/>
                </a:cubicBezTo>
                <a:close/>
                <a:moveTo>
                  <a:pt x="26666" y="51001"/>
                </a:moveTo>
                <a:cubicBezTo>
                  <a:pt x="25193" y="51001"/>
                  <a:pt x="24000" y="52198"/>
                  <a:pt x="24000" y="53675"/>
                </a:cubicBezTo>
                <a:cubicBezTo>
                  <a:pt x="24000" y="55152"/>
                  <a:pt x="25193" y="56350"/>
                  <a:pt x="26666" y="56350"/>
                </a:cubicBezTo>
                <a:lnTo>
                  <a:pt x="93333" y="56350"/>
                </a:lnTo>
                <a:cubicBezTo>
                  <a:pt x="94806" y="56350"/>
                  <a:pt x="96000" y="55152"/>
                  <a:pt x="96000" y="53675"/>
                </a:cubicBezTo>
                <a:cubicBezTo>
                  <a:pt x="96000" y="52198"/>
                  <a:pt x="94806" y="51001"/>
                  <a:pt x="93333" y="51001"/>
                </a:cubicBezTo>
                <a:close/>
                <a:moveTo>
                  <a:pt x="26666" y="38697"/>
                </a:moveTo>
                <a:cubicBezTo>
                  <a:pt x="25193" y="38697"/>
                  <a:pt x="24000" y="39894"/>
                  <a:pt x="24000" y="41371"/>
                </a:cubicBezTo>
                <a:cubicBezTo>
                  <a:pt x="24000" y="42848"/>
                  <a:pt x="25193" y="44046"/>
                  <a:pt x="26666" y="44046"/>
                </a:cubicBezTo>
                <a:lnTo>
                  <a:pt x="93333" y="44046"/>
                </a:lnTo>
                <a:cubicBezTo>
                  <a:pt x="94806" y="44046"/>
                  <a:pt x="96000" y="42848"/>
                  <a:pt x="96000" y="41371"/>
                </a:cubicBezTo>
                <a:cubicBezTo>
                  <a:pt x="96000" y="39894"/>
                  <a:pt x="94806" y="38697"/>
                  <a:pt x="93333" y="38697"/>
                </a:cubicBezTo>
                <a:close/>
                <a:moveTo>
                  <a:pt x="0" y="11366"/>
                </a:moveTo>
                <a:lnTo>
                  <a:pt x="6739" y="11366"/>
                </a:lnTo>
                <a:lnTo>
                  <a:pt x="6739" y="17459"/>
                </a:lnTo>
                <a:cubicBezTo>
                  <a:pt x="6739" y="22260"/>
                  <a:pt x="10619" y="26151"/>
                  <a:pt x="15405" y="26151"/>
                </a:cubicBezTo>
                <a:cubicBezTo>
                  <a:pt x="20192" y="26151"/>
                  <a:pt x="24072" y="22260"/>
                  <a:pt x="24072" y="17459"/>
                </a:cubicBezTo>
                <a:lnTo>
                  <a:pt x="24072" y="11366"/>
                </a:lnTo>
                <a:lnTo>
                  <a:pt x="29716" y="11366"/>
                </a:lnTo>
                <a:lnTo>
                  <a:pt x="29716" y="17459"/>
                </a:lnTo>
                <a:cubicBezTo>
                  <a:pt x="29716" y="22260"/>
                  <a:pt x="33597" y="26151"/>
                  <a:pt x="38383" y="26151"/>
                </a:cubicBezTo>
                <a:cubicBezTo>
                  <a:pt x="43170" y="26151"/>
                  <a:pt x="47050" y="22260"/>
                  <a:pt x="47050" y="17459"/>
                </a:cubicBezTo>
                <a:lnTo>
                  <a:pt x="47050" y="11366"/>
                </a:lnTo>
                <a:lnTo>
                  <a:pt x="52694" y="11366"/>
                </a:lnTo>
                <a:lnTo>
                  <a:pt x="52694" y="17459"/>
                </a:lnTo>
                <a:cubicBezTo>
                  <a:pt x="52694" y="22260"/>
                  <a:pt x="56574" y="26151"/>
                  <a:pt x="61361" y="26151"/>
                </a:cubicBezTo>
                <a:cubicBezTo>
                  <a:pt x="66147" y="26151"/>
                  <a:pt x="70028" y="22260"/>
                  <a:pt x="70028" y="17459"/>
                </a:cubicBezTo>
                <a:lnTo>
                  <a:pt x="70028" y="11366"/>
                </a:lnTo>
                <a:lnTo>
                  <a:pt x="75672" y="11366"/>
                </a:lnTo>
                <a:lnTo>
                  <a:pt x="75672" y="17459"/>
                </a:lnTo>
                <a:cubicBezTo>
                  <a:pt x="75672" y="22260"/>
                  <a:pt x="79552" y="26151"/>
                  <a:pt x="84339" y="26151"/>
                </a:cubicBezTo>
                <a:cubicBezTo>
                  <a:pt x="89125" y="26151"/>
                  <a:pt x="93005" y="22260"/>
                  <a:pt x="93005" y="17459"/>
                </a:cubicBezTo>
                <a:lnTo>
                  <a:pt x="93005" y="11366"/>
                </a:lnTo>
                <a:lnTo>
                  <a:pt x="98650" y="11366"/>
                </a:lnTo>
                <a:lnTo>
                  <a:pt x="98650" y="17459"/>
                </a:lnTo>
                <a:cubicBezTo>
                  <a:pt x="98650" y="22259"/>
                  <a:pt x="102530" y="26151"/>
                  <a:pt x="107316" y="26151"/>
                </a:cubicBezTo>
                <a:cubicBezTo>
                  <a:pt x="112103" y="26151"/>
                  <a:pt x="115983" y="22259"/>
                  <a:pt x="115983" y="17459"/>
                </a:cubicBezTo>
                <a:lnTo>
                  <a:pt x="115983" y="11366"/>
                </a:lnTo>
                <a:lnTo>
                  <a:pt x="120000" y="11366"/>
                </a:lnTo>
                <a:lnTo>
                  <a:pt x="120000" y="120000"/>
                </a:lnTo>
                <a:lnTo>
                  <a:pt x="0" y="120000"/>
                </a:lnTo>
                <a:close/>
                <a:moveTo>
                  <a:pt x="15405" y="0"/>
                </a:moveTo>
                <a:cubicBezTo>
                  <a:pt x="17983" y="0"/>
                  <a:pt x="20072" y="2095"/>
                  <a:pt x="20072" y="4680"/>
                </a:cubicBezTo>
                <a:lnTo>
                  <a:pt x="20072" y="18051"/>
                </a:lnTo>
                <a:cubicBezTo>
                  <a:pt x="20072" y="20636"/>
                  <a:pt x="17983" y="22732"/>
                  <a:pt x="15405" y="22732"/>
                </a:cubicBezTo>
                <a:cubicBezTo>
                  <a:pt x="12828" y="22732"/>
                  <a:pt x="10739" y="20636"/>
                  <a:pt x="10739" y="18051"/>
                </a:cubicBezTo>
                <a:lnTo>
                  <a:pt x="10739" y="4680"/>
                </a:lnTo>
                <a:cubicBezTo>
                  <a:pt x="10739" y="2095"/>
                  <a:pt x="12828" y="0"/>
                  <a:pt x="15405" y="0"/>
                </a:cubicBezTo>
                <a:close/>
                <a:moveTo>
                  <a:pt x="38383" y="0"/>
                </a:moveTo>
                <a:cubicBezTo>
                  <a:pt x="40960" y="0"/>
                  <a:pt x="43050" y="2095"/>
                  <a:pt x="43050" y="4680"/>
                </a:cubicBezTo>
                <a:lnTo>
                  <a:pt x="43050" y="18051"/>
                </a:lnTo>
                <a:cubicBezTo>
                  <a:pt x="43050" y="20636"/>
                  <a:pt x="40960" y="22732"/>
                  <a:pt x="38383" y="22732"/>
                </a:cubicBezTo>
                <a:cubicBezTo>
                  <a:pt x="35806" y="22732"/>
                  <a:pt x="33716" y="20636"/>
                  <a:pt x="33716" y="18051"/>
                </a:cubicBezTo>
                <a:lnTo>
                  <a:pt x="33716" y="4680"/>
                </a:lnTo>
                <a:cubicBezTo>
                  <a:pt x="33716" y="2095"/>
                  <a:pt x="35806" y="0"/>
                  <a:pt x="38383" y="0"/>
                </a:cubicBezTo>
                <a:close/>
                <a:moveTo>
                  <a:pt x="61361" y="0"/>
                </a:moveTo>
                <a:cubicBezTo>
                  <a:pt x="63938" y="0"/>
                  <a:pt x="66028" y="2095"/>
                  <a:pt x="66028" y="4680"/>
                </a:cubicBezTo>
                <a:lnTo>
                  <a:pt x="66028" y="18051"/>
                </a:lnTo>
                <a:cubicBezTo>
                  <a:pt x="66028" y="20636"/>
                  <a:pt x="63938" y="22731"/>
                  <a:pt x="61361" y="22731"/>
                </a:cubicBezTo>
                <a:cubicBezTo>
                  <a:pt x="58784" y="22731"/>
                  <a:pt x="56694" y="20636"/>
                  <a:pt x="56694" y="18051"/>
                </a:cubicBezTo>
                <a:lnTo>
                  <a:pt x="56694" y="4680"/>
                </a:lnTo>
                <a:cubicBezTo>
                  <a:pt x="56694" y="2095"/>
                  <a:pt x="58784" y="0"/>
                  <a:pt x="61361" y="0"/>
                </a:cubicBezTo>
                <a:close/>
                <a:moveTo>
                  <a:pt x="84339" y="0"/>
                </a:moveTo>
                <a:cubicBezTo>
                  <a:pt x="86916" y="0"/>
                  <a:pt x="89005" y="2095"/>
                  <a:pt x="89005" y="4680"/>
                </a:cubicBezTo>
                <a:lnTo>
                  <a:pt x="89005" y="18051"/>
                </a:lnTo>
                <a:cubicBezTo>
                  <a:pt x="89005" y="20636"/>
                  <a:pt x="86916" y="22731"/>
                  <a:pt x="84339" y="22731"/>
                </a:cubicBezTo>
                <a:cubicBezTo>
                  <a:pt x="81761" y="22731"/>
                  <a:pt x="79672" y="20636"/>
                  <a:pt x="79672" y="18051"/>
                </a:cubicBezTo>
                <a:lnTo>
                  <a:pt x="79672" y="4680"/>
                </a:lnTo>
                <a:cubicBezTo>
                  <a:pt x="79672" y="2095"/>
                  <a:pt x="81761" y="0"/>
                  <a:pt x="84339" y="0"/>
                </a:cubicBezTo>
                <a:close/>
                <a:moveTo>
                  <a:pt x="107316" y="0"/>
                </a:moveTo>
                <a:cubicBezTo>
                  <a:pt x="109894" y="0"/>
                  <a:pt x="111983" y="2095"/>
                  <a:pt x="111983" y="4680"/>
                </a:cubicBezTo>
                <a:lnTo>
                  <a:pt x="111983" y="18051"/>
                </a:lnTo>
                <a:cubicBezTo>
                  <a:pt x="111983" y="20636"/>
                  <a:pt x="109894" y="22731"/>
                  <a:pt x="107316" y="22731"/>
                </a:cubicBezTo>
                <a:cubicBezTo>
                  <a:pt x="104739" y="22731"/>
                  <a:pt x="102650" y="20636"/>
                  <a:pt x="102650" y="18051"/>
                </a:cubicBezTo>
                <a:lnTo>
                  <a:pt x="102650" y="4680"/>
                </a:lnTo>
                <a:cubicBezTo>
                  <a:pt x="102650" y="2095"/>
                  <a:pt x="104739" y="0"/>
                  <a:pt x="107316" y="0"/>
                </a:cubicBezTo>
                <a:close/>
              </a:path>
            </a:pathLst>
          </a:custGeom>
          <a:solidFill>
            <a:srgbClr val="1ED4DE"/>
          </a:solidFill>
          <a:ln>
            <a:noFill/>
          </a:ln>
        </p:spPr>
        <p:txBody>
          <a:bodyPr wrap="square" lIns="121868" tIns="60917" rIns="121868" bIns="60917" anchor="ctr" anchorCtr="0">
            <a:noAutofit/>
          </a:bodyPr>
          <a:lstStyle/>
          <a:p>
            <a:pPr algn="ctr" defTabSz="1218895"/>
            <a:endParaRPr sz="2399" kern="0">
              <a:solidFill>
                <a:srgbClr val="FFFFFF"/>
              </a:solidFill>
              <a:latin typeface="Arial"/>
              <a:ea typeface="Arial"/>
              <a:cs typeface="Arial"/>
              <a:sym typeface="Arial"/>
            </a:endParaRPr>
          </a:p>
        </p:txBody>
      </p:sp>
      <p:grpSp>
        <p:nvGrpSpPr>
          <p:cNvPr id="24" name="Shape 717"/>
          <p:cNvGrpSpPr/>
          <p:nvPr/>
        </p:nvGrpSpPr>
        <p:grpSpPr>
          <a:xfrm>
            <a:off x="8560868" y="2378816"/>
            <a:ext cx="3705744" cy="897784"/>
            <a:chOff x="2113657" y="4283315"/>
            <a:chExt cx="3887257" cy="673513"/>
          </a:xfrm>
        </p:grpSpPr>
        <p:sp>
          <p:nvSpPr>
            <p:cNvPr id="25" name="Shape 718"/>
            <p:cNvSpPr txBox="1"/>
            <p:nvPr/>
          </p:nvSpPr>
          <p:spPr>
            <a:xfrm>
              <a:off x="2113657" y="4495163"/>
              <a:ext cx="3887257"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a:solidFill>
                    <a:srgbClr val="595959"/>
                  </a:solidFill>
                  <a:latin typeface="Times New Roman" panose="02020603050405020304" pitchFamily="18" charset="0"/>
                  <a:ea typeface="Arial"/>
                  <a:cs typeface="Times New Roman" panose="02020603050405020304" pitchFamily="18" charset="0"/>
                </a:rPr>
                <a:t>Not applicable</a:t>
              </a:r>
              <a:endParaRPr lang="en"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27" name="Shape 719"/>
            <p:cNvSpPr txBox="1"/>
            <p:nvPr/>
          </p:nvSpPr>
          <p:spPr>
            <a:xfrm>
              <a:off x="2113658" y="4283315"/>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sym typeface="Arial"/>
                </a:rPr>
                <a:t>After sale services/ Guarantee</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grpSp>
        <p:nvGrpSpPr>
          <p:cNvPr id="30" name="Shape 720"/>
          <p:cNvGrpSpPr/>
          <p:nvPr/>
        </p:nvGrpSpPr>
        <p:grpSpPr>
          <a:xfrm>
            <a:off x="8560867" y="4261751"/>
            <a:ext cx="3627958" cy="897784"/>
            <a:chOff x="2113657" y="4283314"/>
            <a:chExt cx="3647460" cy="673513"/>
          </a:xfrm>
        </p:grpSpPr>
        <p:sp>
          <p:nvSpPr>
            <p:cNvPr id="44" name="Shape 721"/>
            <p:cNvSpPr txBox="1"/>
            <p:nvPr/>
          </p:nvSpPr>
          <p:spPr>
            <a:xfrm>
              <a:off x="2113657" y="4495162"/>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pt-BR" sz="1600" kern="0" dirty="0" smtClean="0">
                  <a:solidFill>
                    <a:srgbClr val="595959"/>
                  </a:solidFill>
                  <a:latin typeface="Times New Roman" panose="02020603050405020304" pitchFamily="18" charset="0"/>
                  <a:ea typeface="Arial"/>
                  <a:cs typeface="Times New Roman" panose="02020603050405020304" pitchFamily="18" charset="0"/>
                  <a:sym typeface="Arial"/>
                </a:rPr>
                <a:t>Local (Iran) Certificates </a:t>
              </a:r>
              <a:endParaRPr lang="pt-BR"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45" name="Shape 722"/>
            <p:cNvSpPr txBox="1"/>
            <p:nvPr/>
          </p:nvSpPr>
          <p:spPr>
            <a:xfrm>
              <a:off x="2113658" y="4283314"/>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sym typeface="Arial"/>
                </a:rPr>
                <a:t>Standards and legally certificates:</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46" name="Shape 450"/>
          <p:cNvSpPr/>
          <p:nvPr/>
        </p:nvSpPr>
        <p:spPr>
          <a:xfrm>
            <a:off x="8841213" y="3657600"/>
            <a:ext cx="590697" cy="565118"/>
          </a:xfrm>
          <a:custGeom>
            <a:avLst/>
            <a:gdLst/>
            <a:ahLst/>
            <a:cxnLst/>
            <a:rect l="0" t="0" r="0" b="0"/>
            <a:pathLst>
              <a:path w="120000" h="120000" extrusionOk="0">
                <a:moveTo>
                  <a:pt x="65274" y="39473"/>
                </a:moveTo>
                <a:cubicBezTo>
                  <a:pt x="53599" y="36371"/>
                  <a:pt x="41599" y="43242"/>
                  <a:pt x="38470" y="54820"/>
                </a:cubicBezTo>
                <a:cubicBezTo>
                  <a:pt x="35342" y="66398"/>
                  <a:pt x="42270" y="78299"/>
                  <a:pt x="53945" y="81402"/>
                </a:cubicBezTo>
                <a:cubicBezTo>
                  <a:pt x="65620" y="84504"/>
                  <a:pt x="77621" y="77633"/>
                  <a:pt x="80749" y="66055"/>
                </a:cubicBezTo>
                <a:cubicBezTo>
                  <a:pt x="83877" y="54477"/>
                  <a:pt x="76949" y="42576"/>
                  <a:pt x="65274" y="39473"/>
                </a:cubicBezTo>
                <a:close/>
                <a:moveTo>
                  <a:pt x="69168" y="25060"/>
                </a:moveTo>
                <a:cubicBezTo>
                  <a:pt x="88870" y="30296"/>
                  <a:pt x="100561" y="50379"/>
                  <a:pt x="95282" y="69917"/>
                </a:cubicBezTo>
                <a:cubicBezTo>
                  <a:pt x="90003" y="89455"/>
                  <a:pt x="69753" y="101050"/>
                  <a:pt x="50051" y="95815"/>
                </a:cubicBezTo>
                <a:cubicBezTo>
                  <a:pt x="30350" y="90579"/>
                  <a:pt x="18658" y="70496"/>
                  <a:pt x="23937" y="50958"/>
                </a:cubicBezTo>
                <a:cubicBezTo>
                  <a:pt x="29216" y="31420"/>
                  <a:pt x="49467" y="19825"/>
                  <a:pt x="69168" y="25060"/>
                </a:cubicBezTo>
                <a:close/>
                <a:moveTo>
                  <a:pt x="70584" y="19819"/>
                </a:moveTo>
                <a:cubicBezTo>
                  <a:pt x="47964" y="13808"/>
                  <a:pt x="24713" y="27121"/>
                  <a:pt x="18652" y="49554"/>
                </a:cubicBezTo>
                <a:cubicBezTo>
                  <a:pt x="12591" y="71987"/>
                  <a:pt x="26015" y="95045"/>
                  <a:pt x="48635" y="101056"/>
                </a:cubicBezTo>
                <a:cubicBezTo>
                  <a:pt x="71255" y="107067"/>
                  <a:pt x="94506" y="93754"/>
                  <a:pt x="100567" y="71321"/>
                </a:cubicBezTo>
                <a:cubicBezTo>
                  <a:pt x="106628" y="48888"/>
                  <a:pt x="93204" y="25830"/>
                  <a:pt x="70584" y="19819"/>
                </a:cubicBezTo>
                <a:close/>
                <a:moveTo>
                  <a:pt x="120000" y="28418"/>
                </a:moveTo>
                <a:lnTo>
                  <a:pt x="119819" y="29085"/>
                </a:lnTo>
                <a:lnTo>
                  <a:pt x="119636" y="28804"/>
                </a:lnTo>
                <a:close/>
                <a:moveTo>
                  <a:pt x="84120" y="4683"/>
                </a:moveTo>
                <a:lnTo>
                  <a:pt x="83867" y="19572"/>
                </a:lnTo>
                <a:lnTo>
                  <a:pt x="83406" y="19449"/>
                </a:lnTo>
                <a:cubicBezTo>
                  <a:pt x="87163" y="21546"/>
                  <a:pt x="90559" y="24117"/>
                  <a:pt x="93431" y="27166"/>
                </a:cubicBezTo>
                <a:lnTo>
                  <a:pt x="106796" y="23870"/>
                </a:lnTo>
                <a:lnTo>
                  <a:pt x="115363" y="39849"/>
                </a:lnTo>
                <a:lnTo>
                  <a:pt x="105840" y="48364"/>
                </a:lnTo>
                <a:cubicBezTo>
                  <a:pt x="107034" y="52676"/>
                  <a:pt x="107596" y="57191"/>
                  <a:pt x="107394" y="61781"/>
                </a:cubicBezTo>
                <a:lnTo>
                  <a:pt x="119289" y="68330"/>
                </a:lnTo>
                <a:lnTo>
                  <a:pt x="114566" y="85810"/>
                </a:lnTo>
                <a:lnTo>
                  <a:pt x="100132" y="85570"/>
                </a:lnTo>
                <a:cubicBezTo>
                  <a:pt x="98307" y="88594"/>
                  <a:pt x="96096" y="91321"/>
                  <a:pt x="93619" y="93756"/>
                </a:cubicBezTo>
                <a:lnTo>
                  <a:pt x="98359" y="106025"/>
                </a:lnTo>
                <a:lnTo>
                  <a:pt x="83411" y="116405"/>
                </a:lnTo>
                <a:lnTo>
                  <a:pt x="72073" y="106643"/>
                </a:lnTo>
                <a:lnTo>
                  <a:pt x="73453" y="105685"/>
                </a:lnTo>
                <a:cubicBezTo>
                  <a:pt x="69110" y="107079"/>
                  <a:pt x="64517" y="107749"/>
                  <a:pt x="59835" y="107723"/>
                </a:cubicBezTo>
                <a:lnTo>
                  <a:pt x="52963" y="119999"/>
                </a:lnTo>
                <a:lnTo>
                  <a:pt x="35336" y="115316"/>
                </a:lnTo>
                <a:lnTo>
                  <a:pt x="35574" y="101277"/>
                </a:lnTo>
                <a:cubicBezTo>
                  <a:pt x="31839" y="99165"/>
                  <a:pt x="28466" y="96583"/>
                  <a:pt x="25614" y="93529"/>
                </a:cubicBezTo>
                <a:lnTo>
                  <a:pt x="25843" y="94015"/>
                </a:lnTo>
                <a:lnTo>
                  <a:pt x="11102" y="96847"/>
                </a:lnTo>
                <a:lnTo>
                  <a:pt x="3390" y="80445"/>
                </a:lnTo>
                <a:lnTo>
                  <a:pt x="13359" y="72429"/>
                </a:lnTo>
                <a:cubicBezTo>
                  <a:pt x="12295" y="68561"/>
                  <a:pt x="11739" y="64530"/>
                  <a:pt x="11738" y="60428"/>
                </a:cubicBezTo>
                <a:lnTo>
                  <a:pt x="0" y="53965"/>
                </a:lnTo>
                <a:lnTo>
                  <a:pt x="4723" y="36484"/>
                </a:lnTo>
                <a:lnTo>
                  <a:pt x="18174" y="36709"/>
                </a:lnTo>
                <a:cubicBezTo>
                  <a:pt x="19999" y="33515"/>
                  <a:pt x="22203" y="30603"/>
                  <a:pt x="24696" y="27997"/>
                </a:cubicBezTo>
                <a:lnTo>
                  <a:pt x="20190" y="14215"/>
                </a:lnTo>
                <a:lnTo>
                  <a:pt x="35666" y="4625"/>
                </a:lnTo>
                <a:lnTo>
                  <a:pt x="46473" y="14962"/>
                </a:lnTo>
                <a:lnTo>
                  <a:pt x="46365" y="15030"/>
                </a:lnTo>
                <a:cubicBezTo>
                  <a:pt x="50613" y="13704"/>
                  <a:pt x="55098" y="13091"/>
                  <a:pt x="59667" y="13141"/>
                </a:cubicBezTo>
                <a:lnTo>
                  <a:pt x="59206" y="13018"/>
                </a:lnTo>
                <a:lnTo>
                  <a:pt x="66493" y="0"/>
                </a:lnTo>
                <a:close/>
              </a:path>
            </a:pathLst>
          </a:custGeom>
          <a:solidFill>
            <a:srgbClr val="E62949"/>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Tree>
    <p:extLst>
      <p:ext uri="{BB962C8B-B14F-4D97-AF65-F5344CB8AC3E}">
        <p14:creationId xmlns:p14="http://schemas.microsoft.com/office/powerpoint/2010/main" val="4179881645"/>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704"/>
        <p:cNvGrpSpPr/>
        <p:nvPr/>
      </p:nvGrpSpPr>
      <p:grpSpPr>
        <a:xfrm>
          <a:off x="0" y="0"/>
          <a:ext cx="0" cy="0"/>
          <a:chOff x="0" y="0"/>
          <a:chExt cx="0" cy="0"/>
        </a:xfrm>
      </p:grpSpPr>
      <p:sp>
        <p:nvSpPr>
          <p:cNvPr id="707" name="Shape 707"/>
          <p:cNvSpPr txBox="1"/>
          <p:nvPr/>
        </p:nvSpPr>
        <p:spPr>
          <a:xfrm>
            <a:off x="455612" y="3352800"/>
            <a:ext cx="3810000" cy="3076964"/>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kern="0" dirty="0">
                <a:solidFill>
                  <a:srgbClr val="3F3F3F"/>
                </a:solidFill>
                <a:latin typeface="Times New Roman" panose="02020603050405020304" pitchFamily="18" charset="0"/>
                <a:ea typeface="Arial"/>
                <a:cs typeface="Times New Roman" panose="02020603050405020304" pitchFamily="18" charset="0"/>
                <a:sym typeface="Arial"/>
              </a:rPr>
              <a:t>Indications:   Anti-oxidant; Moisturizing; Reduce skin dryness and wrinkles</a:t>
            </a:r>
          </a:p>
          <a:p>
            <a:pPr marL="285750" indent="-285750" defTabSz="1218895">
              <a:buFont typeface="Arial" panose="020B0604020202020204" pitchFamily="34" charset="0"/>
              <a:buChar char="•"/>
            </a:pPr>
            <a:r>
              <a:rPr lang="en-US" kern="0" dirty="0">
                <a:solidFill>
                  <a:srgbClr val="3F3F3F"/>
                </a:solidFill>
                <a:latin typeface="Times New Roman" panose="02020603050405020304" pitchFamily="18" charset="0"/>
                <a:ea typeface="Arial"/>
                <a:cs typeface="Times New Roman" panose="02020603050405020304" pitchFamily="18" charset="0"/>
                <a:sym typeface="Arial"/>
              </a:rPr>
              <a:t>Dosage form and packaging:  Cream - 60 ml</a:t>
            </a:r>
          </a:p>
          <a:p>
            <a:pPr marL="285750" indent="-285750" defTabSz="1218895">
              <a:buFont typeface="Arial" panose="020B0604020202020204" pitchFamily="34" charset="0"/>
              <a:buChar char="•"/>
            </a:pPr>
            <a:r>
              <a:rPr lang="en-US" kern="0" dirty="0">
                <a:solidFill>
                  <a:srgbClr val="3F3F3F"/>
                </a:solidFill>
                <a:latin typeface="Times New Roman" panose="02020603050405020304" pitchFamily="18" charset="0"/>
                <a:ea typeface="Arial"/>
                <a:cs typeface="Times New Roman" panose="02020603050405020304" pitchFamily="18" charset="0"/>
                <a:sym typeface="Arial"/>
              </a:rPr>
              <a:t>Composition: Licorice; Green tea</a:t>
            </a:r>
          </a:p>
        </p:txBody>
      </p:sp>
      <p:sp>
        <p:nvSpPr>
          <p:cNvPr id="708" name="Shape 708"/>
          <p:cNvSpPr txBox="1"/>
          <p:nvPr/>
        </p:nvSpPr>
        <p:spPr>
          <a:xfrm>
            <a:off x="531812" y="2514659"/>
            <a:ext cx="3886200" cy="533341"/>
          </a:xfrm>
          <a:prstGeom prst="rect">
            <a:avLst/>
          </a:prstGeom>
          <a:noFill/>
          <a:ln>
            <a:noFill/>
          </a:ln>
        </p:spPr>
        <p:txBody>
          <a:bodyPr wrap="square" lIns="121868" tIns="60917" rIns="121868" bIns="60917" anchor="t" anchorCtr="0">
            <a:noAutofit/>
          </a:bodyPr>
          <a:lstStyle/>
          <a:p>
            <a:pPr defTabSz="1218895"/>
            <a:r>
              <a:rPr lang="en-US" sz="2400" b="1" kern="0" dirty="0">
                <a:solidFill>
                  <a:srgbClr val="3F3F3F"/>
                </a:solidFill>
                <a:ea typeface="Arial"/>
                <a:cs typeface="Arial"/>
              </a:rPr>
              <a:t>LIGHTENING CREAM</a:t>
            </a:r>
            <a:endParaRPr lang="en" sz="2400" b="1" kern="0" dirty="0">
              <a:solidFill>
                <a:srgbClr val="3F3F3F"/>
              </a:solidFill>
              <a:ea typeface="Arial"/>
              <a:cs typeface="Arial"/>
              <a:sym typeface="Arial"/>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8147" y="421425"/>
            <a:ext cx="2540665" cy="1328277"/>
          </a:xfrm>
          <a:prstGeom prst="rect">
            <a:avLst/>
          </a:prstGeom>
        </p:spPr>
      </p:pic>
      <p:grpSp>
        <p:nvGrpSpPr>
          <p:cNvPr id="26" name="Shape 711"/>
          <p:cNvGrpSpPr/>
          <p:nvPr/>
        </p:nvGrpSpPr>
        <p:grpSpPr>
          <a:xfrm>
            <a:off x="8560868" y="832749"/>
            <a:ext cx="3400944" cy="897785"/>
            <a:chOff x="2113657" y="4283314"/>
            <a:chExt cx="3647460" cy="673514"/>
          </a:xfrm>
        </p:grpSpPr>
        <p:sp>
          <p:nvSpPr>
            <p:cNvPr id="28" name="Shape 712"/>
            <p:cNvSpPr txBox="1"/>
            <p:nvPr/>
          </p:nvSpPr>
          <p:spPr>
            <a:xfrm>
              <a:off x="2113657" y="4495163"/>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20000 </a:t>
              </a: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Packages (</a:t>
              </a: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Per </a:t>
              </a: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35 Days)</a:t>
              </a:r>
              <a:endParaRPr lang="en"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29" name="Shape 713"/>
            <p:cNvSpPr txBox="1"/>
            <p:nvPr/>
          </p:nvSpPr>
          <p:spPr>
            <a:xfrm>
              <a:off x="2113658" y="4283314"/>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rPr>
                <a:t>Production capacity</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38" name="Shape 451"/>
          <p:cNvSpPr/>
          <p:nvPr/>
        </p:nvSpPr>
        <p:spPr>
          <a:xfrm rot="1795255">
            <a:off x="8958484" y="273676"/>
            <a:ext cx="356158" cy="656509"/>
          </a:xfrm>
          <a:custGeom>
            <a:avLst/>
            <a:gdLst/>
            <a:ahLst/>
            <a:cxnLst/>
            <a:rect l="0" t="0" r="0" b="0"/>
            <a:pathLst>
              <a:path w="120000" h="120000" extrusionOk="0">
                <a:moveTo>
                  <a:pt x="60041" y="0"/>
                </a:moveTo>
                <a:cubicBezTo>
                  <a:pt x="68312" y="142"/>
                  <a:pt x="77049" y="3617"/>
                  <a:pt x="77802" y="9249"/>
                </a:cubicBezTo>
                <a:cubicBezTo>
                  <a:pt x="79731" y="16341"/>
                  <a:pt x="68983" y="18083"/>
                  <a:pt x="72034" y="26607"/>
                </a:cubicBezTo>
                <a:lnTo>
                  <a:pt x="120000" y="26607"/>
                </a:lnTo>
                <a:lnTo>
                  <a:pt x="120000" y="53320"/>
                </a:lnTo>
                <a:cubicBezTo>
                  <a:pt x="105180" y="54850"/>
                  <a:pt x="101982" y="49006"/>
                  <a:pt x="89415" y="50069"/>
                </a:cubicBezTo>
                <a:cubicBezTo>
                  <a:pt x="79319" y="50489"/>
                  <a:pt x="73089" y="55363"/>
                  <a:pt x="72833" y="59977"/>
                </a:cubicBezTo>
                <a:cubicBezTo>
                  <a:pt x="73004" y="64029"/>
                  <a:pt x="79442" y="70012"/>
                  <a:pt x="91464" y="70060"/>
                </a:cubicBezTo>
                <a:cubicBezTo>
                  <a:pt x="106013" y="69226"/>
                  <a:pt x="103877" y="65247"/>
                  <a:pt x="120000" y="65606"/>
                </a:cubicBezTo>
                <a:lnTo>
                  <a:pt x="120000" y="93541"/>
                </a:lnTo>
                <a:lnTo>
                  <a:pt x="70059" y="93541"/>
                </a:lnTo>
                <a:cubicBezTo>
                  <a:pt x="69329" y="102697"/>
                  <a:pt x="76533" y="101447"/>
                  <a:pt x="78036" y="109608"/>
                </a:cubicBezTo>
                <a:cubicBezTo>
                  <a:pt x="77950" y="116314"/>
                  <a:pt x="67224" y="119904"/>
                  <a:pt x="59959" y="120000"/>
                </a:cubicBezTo>
                <a:cubicBezTo>
                  <a:pt x="51687" y="119857"/>
                  <a:pt x="42950" y="116382"/>
                  <a:pt x="42197" y="110750"/>
                </a:cubicBezTo>
                <a:cubicBezTo>
                  <a:pt x="40279" y="103699"/>
                  <a:pt x="50892" y="101936"/>
                  <a:pt x="47995" y="93541"/>
                </a:cubicBezTo>
                <a:lnTo>
                  <a:pt x="0" y="93541"/>
                </a:lnTo>
                <a:lnTo>
                  <a:pt x="0" y="66075"/>
                </a:lnTo>
                <a:cubicBezTo>
                  <a:pt x="15368" y="64341"/>
                  <a:pt x="18478" y="70364"/>
                  <a:pt x="31219" y="69286"/>
                </a:cubicBezTo>
                <a:cubicBezTo>
                  <a:pt x="41315" y="68866"/>
                  <a:pt x="47545" y="63992"/>
                  <a:pt x="47801" y="59379"/>
                </a:cubicBezTo>
                <a:cubicBezTo>
                  <a:pt x="47631" y="55326"/>
                  <a:pt x="41193" y="49343"/>
                  <a:pt x="29171" y="49296"/>
                </a:cubicBezTo>
                <a:cubicBezTo>
                  <a:pt x="14433" y="50140"/>
                  <a:pt x="16816" y="54212"/>
                  <a:pt x="0" y="53739"/>
                </a:cubicBezTo>
                <a:lnTo>
                  <a:pt x="0" y="26607"/>
                </a:lnTo>
                <a:lnTo>
                  <a:pt x="49932" y="26607"/>
                </a:lnTo>
                <a:cubicBezTo>
                  <a:pt x="50748" y="17288"/>
                  <a:pt x="43474" y="18596"/>
                  <a:pt x="41963" y="10391"/>
                </a:cubicBezTo>
                <a:cubicBezTo>
                  <a:pt x="42049" y="3685"/>
                  <a:pt x="52775" y="95"/>
                  <a:pt x="60041" y="0"/>
                </a:cubicBezTo>
                <a:close/>
              </a:path>
            </a:pathLst>
          </a:custGeom>
          <a:solidFill>
            <a:srgbClr val="F4BD2D"/>
          </a:solidFill>
          <a:ln>
            <a:noFill/>
          </a:ln>
          <a:scene3d>
            <a:camera prst="orthographicFront">
              <a:rot lat="0" lon="0" rev="7200000"/>
            </a:camera>
            <a:lightRig rig="threePt" dir="t"/>
          </a:scene3d>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grpSp>
        <p:nvGrpSpPr>
          <p:cNvPr id="39" name="Shape 717"/>
          <p:cNvGrpSpPr/>
          <p:nvPr/>
        </p:nvGrpSpPr>
        <p:grpSpPr>
          <a:xfrm>
            <a:off x="8560868" y="6013117"/>
            <a:ext cx="3253608" cy="897784"/>
            <a:chOff x="2113657" y="4283315"/>
            <a:chExt cx="3647460" cy="673513"/>
          </a:xfrm>
        </p:grpSpPr>
        <p:sp>
          <p:nvSpPr>
            <p:cNvPr id="40" name="Shape 718"/>
            <p:cNvSpPr txBox="1"/>
            <p:nvPr/>
          </p:nvSpPr>
          <p:spPr>
            <a:xfrm>
              <a:off x="2113657" y="4495163"/>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 </a:t>
              </a: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3.33 USD</a:t>
              </a:r>
            </a:p>
          </p:txBody>
        </p:sp>
        <p:sp>
          <p:nvSpPr>
            <p:cNvPr id="41" name="Shape 719"/>
            <p:cNvSpPr txBox="1"/>
            <p:nvPr/>
          </p:nvSpPr>
          <p:spPr>
            <a:xfrm>
              <a:off x="2113658" y="4283315"/>
              <a:ext cx="3647459" cy="276999"/>
            </a:xfrm>
            <a:prstGeom prst="rect">
              <a:avLst/>
            </a:prstGeom>
            <a:noFill/>
            <a:ln>
              <a:noFill/>
            </a:ln>
          </p:spPr>
          <p:txBody>
            <a:bodyPr wrap="square" lIns="121868" tIns="60917" rIns="121868" bIns="60917" anchor="t" anchorCtr="0">
              <a:noAutofit/>
            </a:bodyPr>
            <a:lstStyle/>
            <a:p>
              <a:pPr defTabSz="1218895"/>
              <a:r>
                <a:rPr lang="en-US" b="1" kern="0" dirty="0" smtClean="0">
                  <a:solidFill>
                    <a:srgbClr val="595959"/>
                  </a:solidFill>
                  <a:latin typeface="Times New Roman" panose="02020603050405020304" pitchFamily="18" charset="0"/>
                  <a:ea typeface="Arial"/>
                  <a:cs typeface="Times New Roman" panose="02020603050405020304" pitchFamily="18" charset="0"/>
                  <a:sym typeface="Arial"/>
                </a:rPr>
                <a:t>Sales’ Price</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42" name="Shape 974"/>
          <p:cNvSpPr/>
          <p:nvPr/>
        </p:nvSpPr>
        <p:spPr>
          <a:xfrm rot="10800000">
            <a:off x="8959685" y="5491253"/>
            <a:ext cx="353751" cy="528546"/>
          </a:xfrm>
          <a:custGeom>
            <a:avLst/>
            <a:gdLst/>
            <a:ahLst/>
            <a:cxnLst/>
            <a:rect l="0" t="0" r="0" b="0"/>
            <a:pathLst>
              <a:path w="120000" h="120000" extrusionOk="0">
                <a:moveTo>
                  <a:pt x="51597" y="50921"/>
                </a:moveTo>
                <a:lnTo>
                  <a:pt x="51597" y="19698"/>
                </a:lnTo>
                <a:cubicBezTo>
                  <a:pt x="47669" y="20191"/>
                  <a:pt x="43916" y="21082"/>
                  <a:pt x="40531" y="22332"/>
                </a:cubicBezTo>
                <a:cubicBezTo>
                  <a:pt x="30598" y="26001"/>
                  <a:pt x="25457" y="32166"/>
                  <a:pt x="27169" y="38355"/>
                </a:cubicBezTo>
                <a:cubicBezTo>
                  <a:pt x="29239" y="46431"/>
                  <a:pt x="39005" y="49155"/>
                  <a:pt x="51597" y="50921"/>
                </a:cubicBezTo>
                <a:close/>
                <a:moveTo>
                  <a:pt x="67852" y="100379"/>
                </a:moveTo>
                <a:cubicBezTo>
                  <a:pt x="71963" y="99887"/>
                  <a:pt x="75901" y="98973"/>
                  <a:pt x="79437" y="97667"/>
                </a:cubicBezTo>
                <a:cubicBezTo>
                  <a:pt x="89370" y="93998"/>
                  <a:pt x="94511" y="87833"/>
                  <a:pt x="92799" y="81644"/>
                </a:cubicBezTo>
                <a:cubicBezTo>
                  <a:pt x="89506" y="73388"/>
                  <a:pt x="79840" y="69732"/>
                  <a:pt x="67852" y="67361"/>
                </a:cubicBezTo>
                <a:close/>
                <a:moveTo>
                  <a:pt x="67852" y="120000"/>
                </a:moveTo>
                <a:lnTo>
                  <a:pt x="51597" y="120000"/>
                </a:lnTo>
                <a:lnTo>
                  <a:pt x="51597" y="114256"/>
                </a:lnTo>
                <a:cubicBezTo>
                  <a:pt x="45417" y="113829"/>
                  <a:pt x="39328" y="112890"/>
                  <a:pt x="33554" y="111448"/>
                </a:cubicBezTo>
                <a:cubicBezTo>
                  <a:pt x="13606" y="106463"/>
                  <a:pt x="696" y="96271"/>
                  <a:pt x="0" y="84958"/>
                </a:cubicBezTo>
                <a:lnTo>
                  <a:pt x="26861" y="84529"/>
                </a:lnTo>
                <a:cubicBezTo>
                  <a:pt x="27245" y="90776"/>
                  <a:pt x="34374" y="96404"/>
                  <a:pt x="45389" y="99156"/>
                </a:cubicBezTo>
                <a:cubicBezTo>
                  <a:pt x="47394" y="99657"/>
                  <a:pt x="49467" y="100048"/>
                  <a:pt x="51597" y="100293"/>
                </a:cubicBezTo>
                <a:lnTo>
                  <a:pt x="51597" y="64682"/>
                </a:lnTo>
                <a:cubicBezTo>
                  <a:pt x="30368" y="61567"/>
                  <a:pt x="7690" y="58004"/>
                  <a:pt x="556" y="40045"/>
                </a:cubicBezTo>
                <a:cubicBezTo>
                  <a:pt x="-2422" y="28913"/>
                  <a:pt x="6883" y="17850"/>
                  <a:pt x="24755" y="11249"/>
                </a:cubicBezTo>
                <a:cubicBezTo>
                  <a:pt x="32832" y="8265"/>
                  <a:pt x="42066" y="6412"/>
                  <a:pt x="51597" y="5737"/>
                </a:cubicBezTo>
                <a:lnTo>
                  <a:pt x="51597" y="0"/>
                </a:lnTo>
                <a:lnTo>
                  <a:pt x="67852" y="0"/>
                </a:lnTo>
                <a:lnTo>
                  <a:pt x="67852" y="5703"/>
                </a:lnTo>
                <a:cubicBezTo>
                  <a:pt x="74209" y="6118"/>
                  <a:pt x="80479" y="7068"/>
                  <a:pt x="86414" y="8551"/>
                </a:cubicBezTo>
                <a:cubicBezTo>
                  <a:pt x="106363" y="13536"/>
                  <a:pt x="119273" y="23728"/>
                  <a:pt x="119969" y="35041"/>
                </a:cubicBezTo>
                <a:lnTo>
                  <a:pt x="93108" y="35470"/>
                </a:lnTo>
                <a:cubicBezTo>
                  <a:pt x="92723" y="29223"/>
                  <a:pt x="85594" y="23595"/>
                  <a:pt x="74579" y="20843"/>
                </a:cubicBezTo>
                <a:cubicBezTo>
                  <a:pt x="72410" y="20301"/>
                  <a:pt x="70160" y="19888"/>
                  <a:pt x="67852" y="19639"/>
                </a:cubicBezTo>
                <a:lnTo>
                  <a:pt x="67852" y="52969"/>
                </a:lnTo>
                <a:cubicBezTo>
                  <a:pt x="88284" y="55535"/>
                  <a:pt x="110482" y="59921"/>
                  <a:pt x="119411" y="79734"/>
                </a:cubicBezTo>
                <a:cubicBezTo>
                  <a:pt x="122511" y="90942"/>
                  <a:pt x="113201" y="102106"/>
                  <a:pt x="95213" y="108750"/>
                </a:cubicBezTo>
                <a:cubicBezTo>
                  <a:pt x="86990" y="111788"/>
                  <a:pt x="77568" y="113654"/>
                  <a:pt x="67852" y="114293"/>
                </a:cubicBezTo>
                <a:close/>
              </a:path>
            </a:pathLst>
          </a:custGeom>
          <a:solidFill>
            <a:schemeClr val="accent3">
              <a:lumMod val="75000"/>
            </a:schemeClr>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dk1"/>
              </a:solidFill>
              <a:latin typeface="Arial"/>
              <a:ea typeface="Arial"/>
              <a:cs typeface="Arial"/>
              <a:sym typeface="Arial"/>
            </a:endParaRPr>
          </a:p>
        </p:txBody>
      </p:sp>
      <p:pic>
        <p:nvPicPr>
          <p:cNvPr id="22" name="Picture 21" descr="http://www.herbemarket.com/image/cache/Product/jahangir/Lightening%20Cream-500x500.jpg"/>
          <p:cNvPicPr/>
          <p:nvPr/>
        </p:nvPicPr>
        <p:blipFill rotWithShape="1">
          <a:blip r:embed="rId4">
            <a:extLst>
              <a:ext uri="{28A0092B-C50C-407E-A947-70E740481C1C}">
                <a14:useLocalDpi xmlns:a14="http://schemas.microsoft.com/office/drawing/2010/main" val="0"/>
              </a:ext>
            </a:extLst>
          </a:blip>
          <a:srcRect l="24007" r="24008"/>
          <a:stretch/>
        </p:blipFill>
        <p:spPr bwMode="auto">
          <a:xfrm>
            <a:off x="5027612" y="1665722"/>
            <a:ext cx="2337498" cy="4764042"/>
          </a:xfrm>
          <a:prstGeom prst="rect">
            <a:avLst/>
          </a:prstGeom>
          <a:noFill/>
          <a:ln>
            <a:noFill/>
          </a:ln>
        </p:spPr>
      </p:pic>
      <p:sp>
        <p:nvSpPr>
          <p:cNvPr id="23" name="Shape 715"/>
          <p:cNvSpPr/>
          <p:nvPr/>
        </p:nvSpPr>
        <p:spPr>
          <a:xfrm>
            <a:off x="8913812" y="1882516"/>
            <a:ext cx="445583" cy="444279"/>
          </a:xfrm>
          <a:custGeom>
            <a:avLst/>
            <a:gdLst/>
            <a:ahLst/>
            <a:cxnLst/>
            <a:rect l="0" t="0" r="0" b="0"/>
            <a:pathLst>
              <a:path w="120000" h="120000" extrusionOk="0">
                <a:moveTo>
                  <a:pt x="26666" y="100217"/>
                </a:moveTo>
                <a:cubicBezTo>
                  <a:pt x="25193" y="100217"/>
                  <a:pt x="24000" y="101415"/>
                  <a:pt x="24000" y="102892"/>
                </a:cubicBezTo>
                <a:cubicBezTo>
                  <a:pt x="24000" y="104369"/>
                  <a:pt x="25193" y="105566"/>
                  <a:pt x="26666" y="105566"/>
                </a:cubicBezTo>
                <a:lnTo>
                  <a:pt x="93333" y="105566"/>
                </a:lnTo>
                <a:cubicBezTo>
                  <a:pt x="94806" y="105566"/>
                  <a:pt x="96000" y="104369"/>
                  <a:pt x="96000" y="102892"/>
                </a:cubicBezTo>
                <a:cubicBezTo>
                  <a:pt x="96000" y="101415"/>
                  <a:pt x="94806" y="100217"/>
                  <a:pt x="93333" y="100217"/>
                </a:cubicBezTo>
                <a:close/>
                <a:moveTo>
                  <a:pt x="26666" y="87913"/>
                </a:moveTo>
                <a:cubicBezTo>
                  <a:pt x="25193" y="87913"/>
                  <a:pt x="24000" y="89111"/>
                  <a:pt x="24000" y="90588"/>
                </a:cubicBezTo>
                <a:cubicBezTo>
                  <a:pt x="24000" y="92065"/>
                  <a:pt x="25193" y="93262"/>
                  <a:pt x="26666" y="93262"/>
                </a:cubicBezTo>
                <a:lnTo>
                  <a:pt x="93333" y="93262"/>
                </a:lnTo>
                <a:cubicBezTo>
                  <a:pt x="94806" y="93262"/>
                  <a:pt x="96000" y="92065"/>
                  <a:pt x="96000" y="90588"/>
                </a:cubicBezTo>
                <a:cubicBezTo>
                  <a:pt x="96000" y="89111"/>
                  <a:pt x="94806" y="87913"/>
                  <a:pt x="93333" y="87913"/>
                </a:cubicBezTo>
                <a:close/>
                <a:moveTo>
                  <a:pt x="26666" y="75609"/>
                </a:moveTo>
                <a:cubicBezTo>
                  <a:pt x="25193" y="75609"/>
                  <a:pt x="24000" y="76806"/>
                  <a:pt x="24000" y="78284"/>
                </a:cubicBezTo>
                <a:cubicBezTo>
                  <a:pt x="24000" y="79761"/>
                  <a:pt x="25193" y="80958"/>
                  <a:pt x="26666" y="80958"/>
                </a:cubicBezTo>
                <a:lnTo>
                  <a:pt x="93333" y="80958"/>
                </a:lnTo>
                <a:cubicBezTo>
                  <a:pt x="94806" y="80958"/>
                  <a:pt x="96000" y="79761"/>
                  <a:pt x="96000" y="78284"/>
                </a:cubicBezTo>
                <a:cubicBezTo>
                  <a:pt x="96000" y="76806"/>
                  <a:pt x="94806" y="75609"/>
                  <a:pt x="93333" y="75609"/>
                </a:cubicBezTo>
                <a:close/>
                <a:moveTo>
                  <a:pt x="26666" y="63305"/>
                </a:moveTo>
                <a:cubicBezTo>
                  <a:pt x="25193" y="63305"/>
                  <a:pt x="24000" y="64502"/>
                  <a:pt x="24000" y="65979"/>
                </a:cubicBezTo>
                <a:cubicBezTo>
                  <a:pt x="24000" y="67457"/>
                  <a:pt x="25193" y="68654"/>
                  <a:pt x="26666" y="68654"/>
                </a:cubicBezTo>
                <a:lnTo>
                  <a:pt x="93333" y="68654"/>
                </a:lnTo>
                <a:cubicBezTo>
                  <a:pt x="94806" y="68654"/>
                  <a:pt x="96000" y="67457"/>
                  <a:pt x="96000" y="65979"/>
                </a:cubicBezTo>
                <a:cubicBezTo>
                  <a:pt x="96000" y="64502"/>
                  <a:pt x="94806" y="63305"/>
                  <a:pt x="93333" y="63305"/>
                </a:cubicBezTo>
                <a:close/>
                <a:moveTo>
                  <a:pt x="26666" y="51001"/>
                </a:moveTo>
                <a:cubicBezTo>
                  <a:pt x="25193" y="51001"/>
                  <a:pt x="24000" y="52198"/>
                  <a:pt x="24000" y="53675"/>
                </a:cubicBezTo>
                <a:cubicBezTo>
                  <a:pt x="24000" y="55152"/>
                  <a:pt x="25193" y="56350"/>
                  <a:pt x="26666" y="56350"/>
                </a:cubicBezTo>
                <a:lnTo>
                  <a:pt x="93333" y="56350"/>
                </a:lnTo>
                <a:cubicBezTo>
                  <a:pt x="94806" y="56350"/>
                  <a:pt x="96000" y="55152"/>
                  <a:pt x="96000" y="53675"/>
                </a:cubicBezTo>
                <a:cubicBezTo>
                  <a:pt x="96000" y="52198"/>
                  <a:pt x="94806" y="51001"/>
                  <a:pt x="93333" y="51001"/>
                </a:cubicBezTo>
                <a:close/>
                <a:moveTo>
                  <a:pt x="26666" y="38697"/>
                </a:moveTo>
                <a:cubicBezTo>
                  <a:pt x="25193" y="38697"/>
                  <a:pt x="24000" y="39894"/>
                  <a:pt x="24000" y="41371"/>
                </a:cubicBezTo>
                <a:cubicBezTo>
                  <a:pt x="24000" y="42848"/>
                  <a:pt x="25193" y="44046"/>
                  <a:pt x="26666" y="44046"/>
                </a:cubicBezTo>
                <a:lnTo>
                  <a:pt x="93333" y="44046"/>
                </a:lnTo>
                <a:cubicBezTo>
                  <a:pt x="94806" y="44046"/>
                  <a:pt x="96000" y="42848"/>
                  <a:pt x="96000" y="41371"/>
                </a:cubicBezTo>
                <a:cubicBezTo>
                  <a:pt x="96000" y="39894"/>
                  <a:pt x="94806" y="38697"/>
                  <a:pt x="93333" y="38697"/>
                </a:cubicBezTo>
                <a:close/>
                <a:moveTo>
                  <a:pt x="0" y="11366"/>
                </a:moveTo>
                <a:lnTo>
                  <a:pt x="6739" y="11366"/>
                </a:lnTo>
                <a:lnTo>
                  <a:pt x="6739" y="17459"/>
                </a:lnTo>
                <a:cubicBezTo>
                  <a:pt x="6739" y="22260"/>
                  <a:pt x="10619" y="26151"/>
                  <a:pt x="15405" y="26151"/>
                </a:cubicBezTo>
                <a:cubicBezTo>
                  <a:pt x="20192" y="26151"/>
                  <a:pt x="24072" y="22260"/>
                  <a:pt x="24072" y="17459"/>
                </a:cubicBezTo>
                <a:lnTo>
                  <a:pt x="24072" y="11366"/>
                </a:lnTo>
                <a:lnTo>
                  <a:pt x="29716" y="11366"/>
                </a:lnTo>
                <a:lnTo>
                  <a:pt x="29716" y="17459"/>
                </a:lnTo>
                <a:cubicBezTo>
                  <a:pt x="29716" y="22260"/>
                  <a:pt x="33597" y="26151"/>
                  <a:pt x="38383" y="26151"/>
                </a:cubicBezTo>
                <a:cubicBezTo>
                  <a:pt x="43170" y="26151"/>
                  <a:pt x="47050" y="22260"/>
                  <a:pt x="47050" y="17459"/>
                </a:cubicBezTo>
                <a:lnTo>
                  <a:pt x="47050" y="11366"/>
                </a:lnTo>
                <a:lnTo>
                  <a:pt x="52694" y="11366"/>
                </a:lnTo>
                <a:lnTo>
                  <a:pt x="52694" y="17459"/>
                </a:lnTo>
                <a:cubicBezTo>
                  <a:pt x="52694" y="22260"/>
                  <a:pt x="56574" y="26151"/>
                  <a:pt x="61361" y="26151"/>
                </a:cubicBezTo>
                <a:cubicBezTo>
                  <a:pt x="66147" y="26151"/>
                  <a:pt x="70028" y="22260"/>
                  <a:pt x="70028" y="17459"/>
                </a:cubicBezTo>
                <a:lnTo>
                  <a:pt x="70028" y="11366"/>
                </a:lnTo>
                <a:lnTo>
                  <a:pt x="75672" y="11366"/>
                </a:lnTo>
                <a:lnTo>
                  <a:pt x="75672" y="17459"/>
                </a:lnTo>
                <a:cubicBezTo>
                  <a:pt x="75672" y="22260"/>
                  <a:pt x="79552" y="26151"/>
                  <a:pt x="84339" y="26151"/>
                </a:cubicBezTo>
                <a:cubicBezTo>
                  <a:pt x="89125" y="26151"/>
                  <a:pt x="93005" y="22260"/>
                  <a:pt x="93005" y="17459"/>
                </a:cubicBezTo>
                <a:lnTo>
                  <a:pt x="93005" y="11366"/>
                </a:lnTo>
                <a:lnTo>
                  <a:pt x="98650" y="11366"/>
                </a:lnTo>
                <a:lnTo>
                  <a:pt x="98650" y="17459"/>
                </a:lnTo>
                <a:cubicBezTo>
                  <a:pt x="98650" y="22259"/>
                  <a:pt x="102530" y="26151"/>
                  <a:pt x="107316" y="26151"/>
                </a:cubicBezTo>
                <a:cubicBezTo>
                  <a:pt x="112103" y="26151"/>
                  <a:pt x="115983" y="22259"/>
                  <a:pt x="115983" y="17459"/>
                </a:cubicBezTo>
                <a:lnTo>
                  <a:pt x="115983" y="11366"/>
                </a:lnTo>
                <a:lnTo>
                  <a:pt x="120000" y="11366"/>
                </a:lnTo>
                <a:lnTo>
                  <a:pt x="120000" y="120000"/>
                </a:lnTo>
                <a:lnTo>
                  <a:pt x="0" y="120000"/>
                </a:lnTo>
                <a:close/>
                <a:moveTo>
                  <a:pt x="15405" y="0"/>
                </a:moveTo>
                <a:cubicBezTo>
                  <a:pt x="17983" y="0"/>
                  <a:pt x="20072" y="2095"/>
                  <a:pt x="20072" y="4680"/>
                </a:cubicBezTo>
                <a:lnTo>
                  <a:pt x="20072" y="18051"/>
                </a:lnTo>
                <a:cubicBezTo>
                  <a:pt x="20072" y="20636"/>
                  <a:pt x="17983" y="22732"/>
                  <a:pt x="15405" y="22732"/>
                </a:cubicBezTo>
                <a:cubicBezTo>
                  <a:pt x="12828" y="22732"/>
                  <a:pt x="10739" y="20636"/>
                  <a:pt x="10739" y="18051"/>
                </a:cubicBezTo>
                <a:lnTo>
                  <a:pt x="10739" y="4680"/>
                </a:lnTo>
                <a:cubicBezTo>
                  <a:pt x="10739" y="2095"/>
                  <a:pt x="12828" y="0"/>
                  <a:pt x="15405" y="0"/>
                </a:cubicBezTo>
                <a:close/>
                <a:moveTo>
                  <a:pt x="38383" y="0"/>
                </a:moveTo>
                <a:cubicBezTo>
                  <a:pt x="40960" y="0"/>
                  <a:pt x="43050" y="2095"/>
                  <a:pt x="43050" y="4680"/>
                </a:cubicBezTo>
                <a:lnTo>
                  <a:pt x="43050" y="18051"/>
                </a:lnTo>
                <a:cubicBezTo>
                  <a:pt x="43050" y="20636"/>
                  <a:pt x="40960" y="22732"/>
                  <a:pt x="38383" y="22732"/>
                </a:cubicBezTo>
                <a:cubicBezTo>
                  <a:pt x="35806" y="22732"/>
                  <a:pt x="33716" y="20636"/>
                  <a:pt x="33716" y="18051"/>
                </a:cubicBezTo>
                <a:lnTo>
                  <a:pt x="33716" y="4680"/>
                </a:lnTo>
                <a:cubicBezTo>
                  <a:pt x="33716" y="2095"/>
                  <a:pt x="35806" y="0"/>
                  <a:pt x="38383" y="0"/>
                </a:cubicBezTo>
                <a:close/>
                <a:moveTo>
                  <a:pt x="61361" y="0"/>
                </a:moveTo>
                <a:cubicBezTo>
                  <a:pt x="63938" y="0"/>
                  <a:pt x="66028" y="2095"/>
                  <a:pt x="66028" y="4680"/>
                </a:cubicBezTo>
                <a:lnTo>
                  <a:pt x="66028" y="18051"/>
                </a:lnTo>
                <a:cubicBezTo>
                  <a:pt x="66028" y="20636"/>
                  <a:pt x="63938" y="22731"/>
                  <a:pt x="61361" y="22731"/>
                </a:cubicBezTo>
                <a:cubicBezTo>
                  <a:pt x="58784" y="22731"/>
                  <a:pt x="56694" y="20636"/>
                  <a:pt x="56694" y="18051"/>
                </a:cubicBezTo>
                <a:lnTo>
                  <a:pt x="56694" y="4680"/>
                </a:lnTo>
                <a:cubicBezTo>
                  <a:pt x="56694" y="2095"/>
                  <a:pt x="58784" y="0"/>
                  <a:pt x="61361" y="0"/>
                </a:cubicBezTo>
                <a:close/>
                <a:moveTo>
                  <a:pt x="84339" y="0"/>
                </a:moveTo>
                <a:cubicBezTo>
                  <a:pt x="86916" y="0"/>
                  <a:pt x="89005" y="2095"/>
                  <a:pt x="89005" y="4680"/>
                </a:cubicBezTo>
                <a:lnTo>
                  <a:pt x="89005" y="18051"/>
                </a:lnTo>
                <a:cubicBezTo>
                  <a:pt x="89005" y="20636"/>
                  <a:pt x="86916" y="22731"/>
                  <a:pt x="84339" y="22731"/>
                </a:cubicBezTo>
                <a:cubicBezTo>
                  <a:pt x="81761" y="22731"/>
                  <a:pt x="79672" y="20636"/>
                  <a:pt x="79672" y="18051"/>
                </a:cubicBezTo>
                <a:lnTo>
                  <a:pt x="79672" y="4680"/>
                </a:lnTo>
                <a:cubicBezTo>
                  <a:pt x="79672" y="2095"/>
                  <a:pt x="81761" y="0"/>
                  <a:pt x="84339" y="0"/>
                </a:cubicBezTo>
                <a:close/>
                <a:moveTo>
                  <a:pt x="107316" y="0"/>
                </a:moveTo>
                <a:cubicBezTo>
                  <a:pt x="109894" y="0"/>
                  <a:pt x="111983" y="2095"/>
                  <a:pt x="111983" y="4680"/>
                </a:cubicBezTo>
                <a:lnTo>
                  <a:pt x="111983" y="18051"/>
                </a:lnTo>
                <a:cubicBezTo>
                  <a:pt x="111983" y="20636"/>
                  <a:pt x="109894" y="22731"/>
                  <a:pt x="107316" y="22731"/>
                </a:cubicBezTo>
                <a:cubicBezTo>
                  <a:pt x="104739" y="22731"/>
                  <a:pt x="102650" y="20636"/>
                  <a:pt x="102650" y="18051"/>
                </a:cubicBezTo>
                <a:lnTo>
                  <a:pt x="102650" y="4680"/>
                </a:lnTo>
                <a:cubicBezTo>
                  <a:pt x="102650" y="2095"/>
                  <a:pt x="104739" y="0"/>
                  <a:pt x="107316" y="0"/>
                </a:cubicBezTo>
                <a:close/>
              </a:path>
            </a:pathLst>
          </a:custGeom>
          <a:solidFill>
            <a:srgbClr val="1ED4DE"/>
          </a:solidFill>
          <a:ln>
            <a:noFill/>
          </a:ln>
        </p:spPr>
        <p:txBody>
          <a:bodyPr wrap="square" lIns="121868" tIns="60917" rIns="121868" bIns="60917" anchor="ctr" anchorCtr="0">
            <a:noAutofit/>
          </a:bodyPr>
          <a:lstStyle/>
          <a:p>
            <a:pPr algn="ctr" defTabSz="1218895"/>
            <a:endParaRPr sz="2399" kern="0">
              <a:solidFill>
                <a:srgbClr val="FFFFFF"/>
              </a:solidFill>
              <a:latin typeface="Arial"/>
              <a:ea typeface="Arial"/>
              <a:cs typeface="Arial"/>
              <a:sym typeface="Arial"/>
            </a:endParaRPr>
          </a:p>
        </p:txBody>
      </p:sp>
      <p:grpSp>
        <p:nvGrpSpPr>
          <p:cNvPr id="24" name="Shape 717"/>
          <p:cNvGrpSpPr/>
          <p:nvPr/>
        </p:nvGrpSpPr>
        <p:grpSpPr>
          <a:xfrm>
            <a:off x="8560868" y="2378816"/>
            <a:ext cx="3705744" cy="897784"/>
            <a:chOff x="2113657" y="4283315"/>
            <a:chExt cx="3887257" cy="673513"/>
          </a:xfrm>
        </p:grpSpPr>
        <p:sp>
          <p:nvSpPr>
            <p:cNvPr id="25" name="Shape 718"/>
            <p:cNvSpPr txBox="1"/>
            <p:nvPr/>
          </p:nvSpPr>
          <p:spPr>
            <a:xfrm>
              <a:off x="2113657" y="4495163"/>
              <a:ext cx="3887257"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a:solidFill>
                    <a:srgbClr val="595959"/>
                  </a:solidFill>
                  <a:latin typeface="Times New Roman" panose="02020603050405020304" pitchFamily="18" charset="0"/>
                  <a:ea typeface="Arial"/>
                  <a:cs typeface="Times New Roman" panose="02020603050405020304" pitchFamily="18" charset="0"/>
                </a:rPr>
                <a:t>Not applicable</a:t>
              </a:r>
              <a:endParaRPr lang="en"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27" name="Shape 719"/>
            <p:cNvSpPr txBox="1"/>
            <p:nvPr/>
          </p:nvSpPr>
          <p:spPr>
            <a:xfrm>
              <a:off x="2113658" y="4283315"/>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sym typeface="Arial"/>
                </a:rPr>
                <a:t>After sale services/ Guarantee</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grpSp>
        <p:nvGrpSpPr>
          <p:cNvPr id="30" name="Shape 720"/>
          <p:cNvGrpSpPr/>
          <p:nvPr/>
        </p:nvGrpSpPr>
        <p:grpSpPr>
          <a:xfrm>
            <a:off x="8560867" y="4261751"/>
            <a:ext cx="3627958" cy="897784"/>
            <a:chOff x="2113657" y="4283314"/>
            <a:chExt cx="3647460" cy="673513"/>
          </a:xfrm>
        </p:grpSpPr>
        <p:sp>
          <p:nvSpPr>
            <p:cNvPr id="44" name="Shape 721"/>
            <p:cNvSpPr txBox="1"/>
            <p:nvPr/>
          </p:nvSpPr>
          <p:spPr>
            <a:xfrm>
              <a:off x="2113657" y="4495162"/>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pt-BR" sz="1600" kern="0" dirty="0" smtClean="0">
                  <a:solidFill>
                    <a:srgbClr val="595959"/>
                  </a:solidFill>
                  <a:latin typeface="Times New Roman" panose="02020603050405020304" pitchFamily="18" charset="0"/>
                  <a:ea typeface="Arial"/>
                  <a:cs typeface="Times New Roman" panose="02020603050405020304" pitchFamily="18" charset="0"/>
                  <a:sym typeface="Arial"/>
                </a:rPr>
                <a:t>Local (Iran) Certificates </a:t>
              </a:r>
              <a:endParaRPr lang="pt-BR"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45" name="Shape 722"/>
            <p:cNvSpPr txBox="1"/>
            <p:nvPr/>
          </p:nvSpPr>
          <p:spPr>
            <a:xfrm>
              <a:off x="2113658" y="4283314"/>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sym typeface="Arial"/>
                </a:rPr>
                <a:t>Standards and legally certificates:</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46" name="Shape 450"/>
          <p:cNvSpPr/>
          <p:nvPr/>
        </p:nvSpPr>
        <p:spPr>
          <a:xfrm>
            <a:off x="8841213" y="3657600"/>
            <a:ext cx="590697" cy="565118"/>
          </a:xfrm>
          <a:custGeom>
            <a:avLst/>
            <a:gdLst/>
            <a:ahLst/>
            <a:cxnLst/>
            <a:rect l="0" t="0" r="0" b="0"/>
            <a:pathLst>
              <a:path w="120000" h="120000" extrusionOk="0">
                <a:moveTo>
                  <a:pt x="65274" y="39473"/>
                </a:moveTo>
                <a:cubicBezTo>
                  <a:pt x="53599" y="36371"/>
                  <a:pt x="41599" y="43242"/>
                  <a:pt x="38470" y="54820"/>
                </a:cubicBezTo>
                <a:cubicBezTo>
                  <a:pt x="35342" y="66398"/>
                  <a:pt x="42270" y="78299"/>
                  <a:pt x="53945" y="81402"/>
                </a:cubicBezTo>
                <a:cubicBezTo>
                  <a:pt x="65620" y="84504"/>
                  <a:pt x="77621" y="77633"/>
                  <a:pt x="80749" y="66055"/>
                </a:cubicBezTo>
                <a:cubicBezTo>
                  <a:pt x="83877" y="54477"/>
                  <a:pt x="76949" y="42576"/>
                  <a:pt x="65274" y="39473"/>
                </a:cubicBezTo>
                <a:close/>
                <a:moveTo>
                  <a:pt x="69168" y="25060"/>
                </a:moveTo>
                <a:cubicBezTo>
                  <a:pt x="88870" y="30296"/>
                  <a:pt x="100561" y="50379"/>
                  <a:pt x="95282" y="69917"/>
                </a:cubicBezTo>
                <a:cubicBezTo>
                  <a:pt x="90003" y="89455"/>
                  <a:pt x="69753" y="101050"/>
                  <a:pt x="50051" y="95815"/>
                </a:cubicBezTo>
                <a:cubicBezTo>
                  <a:pt x="30350" y="90579"/>
                  <a:pt x="18658" y="70496"/>
                  <a:pt x="23937" y="50958"/>
                </a:cubicBezTo>
                <a:cubicBezTo>
                  <a:pt x="29216" y="31420"/>
                  <a:pt x="49467" y="19825"/>
                  <a:pt x="69168" y="25060"/>
                </a:cubicBezTo>
                <a:close/>
                <a:moveTo>
                  <a:pt x="70584" y="19819"/>
                </a:moveTo>
                <a:cubicBezTo>
                  <a:pt x="47964" y="13808"/>
                  <a:pt x="24713" y="27121"/>
                  <a:pt x="18652" y="49554"/>
                </a:cubicBezTo>
                <a:cubicBezTo>
                  <a:pt x="12591" y="71987"/>
                  <a:pt x="26015" y="95045"/>
                  <a:pt x="48635" y="101056"/>
                </a:cubicBezTo>
                <a:cubicBezTo>
                  <a:pt x="71255" y="107067"/>
                  <a:pt x="94506" y="93754"/>
                  <a:pt x="100567" y="71321"/>
                </a:cubicBezTo>
                <a:cubicBezTo>
                  <a:pt x="106628" y="48888"/>
                  <a:pt x="93204" y="25830"/>
                  <a:pt x="70584" y="19819"/>
                </a:cubicBezTo>
                <a:close/>
                <a:moveTo>
                  <a:pt x="120000" y="28418"/>
                </a:moveTo>
                <a:lnTo>
                  <a:pt x="119819" y="29085"/>
                </a:lnTo>
                <a:lnTo>
                  <a:pt x="119636" y="28804"/>
                </a:lnTo>
                <a:close/>
                <a:moveTo>
                  <a:pt x="84120" y="4683"/>
                </a:moveTo>
                <a:lnTo>
                  <a:pt x="83867" y="19572"/>
                </a:lnTo>
                <a:lnTo>
                  <a:pt x="83406" y="19449"/>
                </a:lnTo>
                <a:cubicBezTo>
                  <a:pt x="87163" y="21546"/>
                  <a:pt x="90559" y="24117"/>
                  <a:pt x="93431" y="27166"/>
                </a:cubicBezTo>
                <a:lnTo>
                  <a:pt x="106796" y="23870"/>
                </a:lnTo>
                <a:lnTo>
                  <a:pt x="115363" y="39849"/>
                </a:lnTo>
                <a:lnTo>
                  <a:pt x="105840" y="48364"/>
                </a:lnTo>
                <a:cubicBezTo>
                  <a:pt x="107034" y="52676"/>
                  <a:pt x="107596" y="57191"/>
                  <a:pt x="107394" y="61781"/>
                </a:cubicBezTo>
                <a:lnTo>
                  <a:pt x="119289" y="68330"/>
                </a:lnTo>
                <a:lnTo>
                  <a:pt x="114566" y="85810"/>
                </a:lnTo>
                <a:lnTo>
                  <a:pt x="100132" y="85570"/>
                </a:lnTo>
                <a:cubicBezTo>
                  <a:pt x="98307" y="88594"/>
                  <a:pt x="96096" y="91321"/>
                  <a:pt x="93619" y="93756"/>
                </a:cubicBezTo>
                <a:lnTo>
                  <a:pt x="98359" y="106025"/>
                </a:lnTo>
                <a:lnTo>
                  <a:pt x="83411" y="116405"/>
                </a:lnTo>
                <a:lnTo>
                  <a:pt x="72073" y="106643"/>
                </a:lnTo>
                <a:lnTo>
                  <a:pt x="73453" y="105685"/>
                </a:lnTo>
                <a:cubicBezTo>
                  <a:pt x="69110" y="107079"/>
                  <a:pt x="64517" y="107749"/>
                  <a:pt x="59835" y="107723"/>
                </a:cubicBezTo>
                <a:lnTo>
                  <a:pt x="52963" y="119999"/>
                </a:lnTo>
                <a:lnTo>
                  <a:pt x="35336" y="115316"/>
                </a:lnTo>
                <a:lnTo>
                  <a:pt x="35574" y="101277"/>
                </a:lnTo>
                <a:cubicBezTo>
                  <a:pt x="31839" y="99165"/>
                  <a:pt x="28466" y="96583"/>
                  <a:pt x="25614" y="93529"/>
                </a:cubicBezTo>
                <a:lnTo>
                  <a:pt x="25843" y="94015"/>
                </a:lnTo>
                <a:lnTo>
                  <a:pt x="11102" y="96847"/>
                </a:lnTo>
                <a:lnTo>
                  <a:pt x="3390" y="80445"/>
                </a:lnTo>
                <a:lnTo>
                  <a:pt x="13359" y="72429"/>
                </a:lnTo>
                <a:cubicBezTo>
                  <a:pt x="12295" y="68561"/>
                  <a:pt x="11739" y="64530"/>
                  <a:pt x="11738" y="60428"/>
                </a:cubicBezTo>
                <a:lnTo>
                  <a:pt x="0" y="53965"/>
                </a:lnTo>
                <a:lnTo>
                  <a:pt x="4723" y="36484"/>
                </a:lnTo>
                <a:lnTo>
                  <a:pt x="18174" y="36709"/>
                </a:lnTo>
                <a:cubicBezTo>
                  <a:pt x="19999" y="33515"/>
                  <a:pt x="22203" y="30603"/>
                  <a:pt x="24696" y="27997"/>
                </a:cubicBezTo>
                <a:lnTo>
                  <a:pt x="20190" y="14215"/>
                </a:lnTo>
                <a:lnTo>
                  <a:pt x="35666" y="4625"/>
                </a:lnTo>
                <a:lnTo>
                  <a:pt x="46473" y="14962"/>
                </a:lnTo>
                <a:lnTo>
                  <a:pt x="46365" y="15030"/>
                </a:lnTo>
                <a:cubicBezTo>
                  <a:pt x="50613" y="13704"/>
                  <a:pt x="55098" y="13091"/>
                  <a:pt x="59667" y="13141"/>
                </a:cubicBezTo>
                <a:lnTo>
                  <a:pt x="59206" y="13018"/>
                </a:lnTo>
                <a:lnTo>
                  <a:pt x="66493" y="0"/>
                </a:lnTo>
                <a:close/>
              </a:path>
            </a:pathLst>
          </a:custGeom>
          <a:solidFill>
            <a:srgbClr val="E62949"/>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Tree>
    <p:extLst>
      <p:ext uri="{BB962C8B-B14F-4D97-AF65-F5344CB8AC3E}">
        <p14:creationId xmlns:p14="http://schemas.microsoft.com/office/powerpoint/2010/main" val="3886434348"/>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704"/>
        <p:cNvGrpSpPr/>
        <p:nvPr/>
      </p:nvGrpSpPr>
      <p:grpSpPr>
        <a:xfrm>
          <a:off x="0" y="0"/>
          <a:ext cx="0" cy="0"/>
          <a:chOff x="0" y="0"/>
          <a:chExt cx="0" cy="0"/>
        </a:xfrm>
      </p:grpSpPr>
      <p:pic>
        <p:nvPicPr>
          <p:cNvPr id="23" name="Picture 22" descr="http://www.herbemarket.com/image/cache/Product/jahangir/Sunscreen%20Gel%20SPF%2040-500x500.jpg"/>
          <p:cNvPicPr/>
          <p:nvPr/>
        </p:nvPicPr>
        <p:blipFill rotWithShape="1">
          <a:blip r:embed="rId3">
            <a:extLst>
              <a:ext uri="{28A0092B-C50C-407E-A947-70E740481C1C}">
                <a14:useLocalDpi xmlns:a14="http://schemas.microsoft.com/office/drawing/2010/main" val="0"/>
              </a:ext>
            </a:extLst>
          </a:blip>
          <a:srcRect l="25479" r="25478"/>
          <a:stretch/>
        </p:blipFill>
        <p:spPr bwMode="auto">
          <a:xfrm>
            <a:off x="5103813" y="1600201"/>
            <a:ext cx="2209800" cy="4782152"/>
          </a:xfrm>
          <a:prstGeom prst="rect">
            <a:avLst/>
          </a:prstGeom>
          <a:noFill/>
          <a:ln>
            <a:noFill/>
          </a:ln>
        </p:spPr>
      </p:pic>
      <p:sp>
        <p:nvSpPr>
          <p:cNvPr id="707" name="Shape 707"/>
          <p:cNvSpPr txBox="1"/>
          <p:nvPr/>
        </p:nvSpPr>
        <p:spPr>
          <a:xfrm>
            <a:off x="455612" y="3552436"/>
            <a:ext cx="3962400" cy="3076964"/>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kern="0" dirty="0">
                <a:solidFill>
                  <a:srgbClr val="3F3F3F"/>
                </a:solidFill>
                <a:latin typeface="Times New Roman" panose="02020603050405020304" pitchFamily="18" charset="0"/>
                <a:ea typeface="Arial"/>
                <a:cs typeface="Times New Roman" panose="02020603050405020304" pitchFamily="18" charset="0"/>
                <a:sym typeface="Arial"/>
              </a:rPr>
              <a:t>Indications: Sunscreen for oily and acne prone skin</a:t>
            </a:r>
          </a:p>
          <a:p>
            <a:pPr marL="285750" indent="-285750" defTabSz="1218895">
              <a:buFont typeface="Arial" panose="020B0604020202020204" pitchFamily="34" charset="0"/>
              <a:buChar char="•"/>
            </a:pPr>
            <a:r>
              <a:rPr lang="en-US" kern="0" dirty="0">
                <a:solidFill>
                  <a:srgbClr val="3F3F3F"/>
                </a:solidFill>
                <a:latin typeface="Times New Roman" panose="02020603050405020304" pitchFamily="18" charset="0"/>
                <a:ea typeface="Arial"/>
                <a:cs typeface="Times New Roman" panose="02020603050405020304" pitchFamily="18" charset="0"/>
                <a:sym typeface="Arial"/>
              </a:rPr>
              <a:t>Dosage form and packaging:  Gel - 60 ml</a:t>
            </a:r>
          </a:p>
          <a:p>
            <a:pPr marL="285750" indent="-285750" defTabSz="1218895">
              <a:buFont typeface="Arial" panose="020B0604020202020204" pitchFamily="34" charset="0"/>
              <a:buChar char="•"/>
            </a:pPr>
            <a:r>
              <a:rPr lang="en-US" kern="0" dirty="0">
                <a:solidFill>
                  <a:srgbClr val="3F3F3F"/>
                </a:solidFill>
                <a:latin typeface="Times New Roman" panose="02020603050405020304" pitchFamily="18" charset="0"/>
                <a:ea typeface="Arial"/>
                <a:cs typeface="Times New Roman" panose="02020603050405020304" pitchFamily="18" charset="0"/>
                <a:sym typeface="Arial"/>
              </a:rPr>
              <a:t>Composition: Calendula; Green tea; Cinnamon</a:t>
            </a:r>
          </a:p>
        </p:txBody>
      </p:sp>
      <p:sp>
        <p:nvSpPr>
          <p:cNvPr id="708" name="Shape 708"/>
          <p:cNvSpPr txBox="1"/>
          <p:nvPr/>
        </p:nvSpPr>
        <p:spPr>
          <a:xfrm>
            <a:off x="531812" y="2427151"/>
            <a:ext cx="3429000" cy="533341"/>
          </a:xfrm>
          <a:prstGeom prst="rect">
            <a:avLst/>
          </a:prstGeom>
          <a:noFill/>
          <a:ln>
            <a:noFill/>
          </a:ln>
        </p:spPr>
        <p:txBody>
          <a:bodyPr wrap="square" lIns="121868" tIns="60917" rIns="121868" bIns="60917" anchor="t" anchorCtr="0">
            <a:noAutofit/>
          </a:bodyPr>
          <a:lstStyle/>
          <a:p>
            <a:pPr defTabSz="1218895"/>
            <a:r>
              <a:rPr lang="en-US" sz="2400" b="1" kern="0" dirty="0">
                <a:solidFill>
                  <a:srgbClr val="3F3F3F"/>
                </a:solidFill>
                <a:ea typeface="Arial"/>
                <a:cs typeface="Arial"/>
              </a:rPr>
              <a:t>SUNSCREEN GEL SPF 40</a:t>
            </a:r>
            <a:endParaRPr lang="en" sz="2400" b="1" kern="0" dirty="0">
              <a:solidFill>
                <a:srgbClr val="3F3F3F"/>
              </a:solidFill>
              <a:ea typeface="Arial"/>
              <a:cs typeface="Arial"/>
              <a:sym typeface="Arial"/>
            </a:endParaRP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8147" y="421425"/>
            <a:ext cx="2540665" cy="1328277"/>
          </a:xfrm>
          <a:prstGeom prst="rect">
            <a:avLst/>
          </a:prstGeom>
        </p:spPr>
      </p:pic>
      <p:grpSp>
        <p:nvGrpSpPr>
          <p:cNvPr id="26" name="Shape 711"/>
          <p:cNvGrpSpPr/>
          <p:nvPr/>
        </p:nvGrpSpPr>
        <p:grpSpPr>
          <a:xfrm>
            <a:off x="8560868" y="832749"/>
            <a:ext cx="3400944" cy="897785"/>
            <a:chOff x="2113657" y="4283314"/>
            <a:chExt cx="3647460" cy="673514"/>
          </a:xfrm>
        </p:grpSpPr>
        <p:sp>
          <p:nvSpPr>
            <p:cNvPr id="28" name="Shape 712"/>
            <p:cNvSpPr txBox="1"/>
            <p:nvPr/>
          </p:nvSpPr>
          <p:spPr>
            <a:xfrm>
              <a:off x="2113657" y="4495163"/>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20000 </a:t>
              </a: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Packages (</a:t>
              </a: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Per </a:t>
              </a: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35 Days)</a:t>
              </a:r>
              <a:endParaRPr lang="en"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29" name="Shape 713"/>
            <p:cNvSpPr txBox="1"/>
            <p:nvPr/>
          </p:nvSpPr>
          <p:spPr>
            <a:xfrm>
              <a:off x="2113658" y="4283314"/>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rPr>
                <a:t>Production capacity</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38" name="Shape 451"/>
          <p:cNvSpPr/>
          <p:nvPr/>
        </p:nvSpPr>
        <p:spPr>
          <a:xfrm rot="1795255">
            <a:off x="8958484" y="273676"/>
            <a:ext cx="356158" cy="656509"/>
          </a:xfrm>
          <a:custGeom>
            <a:avLst/>
            <a:gdLst/>
            <a:ahLst/>
            <a:cxnLst/>
            <a:rect l="0" t="0" r="0" b="0"/>
            <a:pathLst>
              <a:path w="120000" h="120000" extrusionOk="0">
                <a:moveTo>
                  <a:pt x="60041" y="0"/>
                </a:moveTo>
                <a:cubicBezTo>
                  <a:pt x="68312" y="142"/>
                  <a:pt x="77049" y="3617"/>
                  <a:pt x="77802" y="9249"/>
                </a:cubicBezTo>
                <a:cubicBezTo>
                  <a:pt x="79731" y="16341"/>
                  <a:pt x="68983" y="18083"/>
                  <a:pt x="72034" y="26607"/>
                </a:cubicBezTo>
                <a:lnTo>
                  <a:pt x="120000" y="26607"/>
                </a:lnTo>
                <a:lnTo>
                  <a:pt x="120000" y="53320"/>
                </a:lnTo>
                <a:cubicBezTo>
                  <a:pt x="105180" y="54850"/>
                  <a:pt x="101982" y="49006"/>
                  <a:pt x="89415" y="50069"/>
                </a:cubicBezTo>
                <a:cubicBezTo>
                  <a:pt x="79319" y="50489"/>
                  <a:pt x="73089" y="55363"/>
                  <a:pt x="72833" y="59977"/>
                </a:cubicBezTo>
                <a:cubicBezTo>
                  <a:pt x="73004" y="64029"/>
                  <a:pt x="79442" y="70012"/>
                  <a:pt x="91464" y="70060"/>
                </a:cubicBezTo>
                <a:cubicBezTo>
                  <a:pt x="106013" y="69226"/>
                  <a:pt x="103877" y="65247"/>
                  <a:pt x="120000" y="65606"/>
                </a:cubicBezTo>
                <a:lnTo>
                  <a:pt x="120000" y="93541"/>
                </a:lnTo>
                <a:lnTo>
                  <a:pt x="70059" y="93541"/>
                </a:lnTo>
                <a:cubicBezTo>
                  <a:pt x="69329" y="102697"/>
                  <a:pt x="76533" y="101447"/>
                  <a:pt x="78036" y="109608"/>
                </a:cubicBezTo>
                <a:cubicBezTo>
                  <a:pt x="77950" y="116314"/>
                  <a:pt x="67224" y="119904"/>
                  <a:pt x="59959" y="120000"/>
                </a:cubicBezTo>
                <a:cubicBezTo>
                  <a:pt x="51687" y="119857"/>
                  <a:pt x="42950" y="116382"/>
                  <a:pt x="42197" y="110750"/>
                </a:cubicBezTo>
                <a:cubicBezTo>
                  <a:pt x="40279" y="103699"/>
                  <a:pt x="50892" y="101936"/>
                  <a:pt x="47995" y="93541"/>
                </a:cubicBezTo>
                <a:lnTo>
                  <a:pt x="0" y="93541"/>
                </a:lnTo>
                <a:lnTo>
                  <a:pt x="0" y="66075"/>
                </a:lnTo>
                <a:cubicBezTo>
                  <a:pt x="15368" y="64341"/>
                  <a:pt x="18478" y="70364"/>
                  <a:pt x="31219" y="69286"/>
                </a:cubicBezTo>
                <a:cubicBezTo>
                  <a:pt x="41315" y="68866"/>
                  <a:pt x="47545" y="63992"/>
                  <a:pt x="47801" y="59379"/>
                </a:cubicBezTo>
                <a:cubicBezTo>
                  <a:pt x="47631" y="55326"/>
                  <a:pt x="41193" y="49343"/>
                  <a:pt x="29171" y="49296"/>
                </a:cubicBezTo>
                <a:cubicBezTo>
                  <a:pt x="14433" y="50140"/>
                  <a:pt x="16816" y="54212"/>
                  <a:pt x="0" y="53739"/>
                </a:cubicBezTo>
                <a:lnTo>
                  <a:pt x="0" y="26607"/>
                </a:lnTo>
                <a:lnTo>
                  <a:pt x="49932" y="26607"/>
                </a:lnTo>
                <a:cubicBezTo>
                  <a:pt x="50748" y="17288"/>
                  <a:pt x="43474" y="18596"/>
                  <a:pt x="41963" y="10391"/>
                </a:cubicBezTo>
                <a:cubicBezTo>
                  <a:pt x="42049" y="3685"/>
                  <a:pt x="52775" y="95"/>
                  <a:pt x="60041" y="0"/>
                </a:cubicBezTo>
                <a:close/>
              </a:path>
            </a:pathLst>
          </a:custGeom>
          <a:solidFill>
            <a:srgbClr val="F4BD2D"/>
          </a:solidFill>
          <a:ln>
            <a:noFill/>
          </a:ln>
          <a:scene3d>
            <a:camera prst="orthographicFront">
              <a:rot lat="0" lon="0" rev="7200000"/>
            </a:camera>
            <a:lightRig rig="threePt" dir="t"/>
          </a:scene3d>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grpSp>
        <p:nvGrpSpPr>
          <p:cNvPr id="39" name="Shape 717"/>
          <p:cNvGrpSpPr/>
          <p:nvPr/>
        </p:nvGrpSpPr>
        <p:grpSpPr>
          <a:xfrm>
            <a:off x="8560868" y="6013117"/>
            <a:ext cx="3253608" cy="897784"/>
            <a:chOff x="2113657" y="4283315"/>
            <a:chExt cx="3647460" cy="673513"/>
          </a:xfrm>
        </p:grpSpPr>
        <p:sp>
          <p:nvSpPr>
            <p:cNvPr id="40" name="Shape 718"/>
            <p:cNvSpPr txBox="1"/>
            <p:nvPr/>
          </p:nvSpPr>
          <p:spPr>
            <a:xfrm>
              <a:off x="2113657" y="4495163"/>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 </a:t>
              </a: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3.24 USD</a:t>
              </a:r>
            </a:p>
          </p:txBody>
        </p:sp>
        <p:sp>
          <p:nvSpPr>
            <p:cNvPr id="41" name="Shape 719"/>
            <p:cNvSpPr txBox="1"/>
            <p:nvPr/>
          </p:nvSpPr>
          <p:spPr>
            <a:xfrm>
              <a:off x="2113658" y="4283315"/>
              <a:ext cx="3647459" cy="276999"/>
            </a:xfrm>
            <a:prstGeom prst="rect">
              <a:avLst/>
            </a:prstGeom>
            <a:noFill/>
            <a:ln>
              <a:noFill/>
            </a:ln>
          </p:spPr>
          <p:txBody>
            <a:bodyPr wrap="square" lIns="121868" tIns="60917" rIns="121868" bIns="60917" anchor="t" anchorCtr="0">
              <a:noAutofit/>
            </a:bodyPr>
            <a:lstStyle/>
            <a:p>
              <a:pPr defTabSz="1218895"/>
              <a:r>
                <a:rPr lang="en-US" b="1" kern="0" dirty="0" smtClean="0">
                  <a:solidFill>
                    <a:srgbClr val="595959"/>
                  </a:solidFill>
                  <a:latin typeface="Times New Roman" panose="02020603050405020304" pitchFamily="18" charset="0"/>
                  <a:ea typeface="Arial"/>
                  <a:cs typeface="Times New Roman" panose="02020603050405020304" pitchFamily="18" charset="0"/>
                  <a:sym typeface="Arial"/>
                </a:rPr>
                <a:t>Sales’ Price</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42" name="Shape 974"/>
          <p:cNvSpPr/>
          <p:nvPr/>
        </p:nvSpPr>
        <p:spPr>
          <a:xfrm rot="10800000">
            <a:off x="8959685" y="5491253"/>
            <a:ext cx="353751" cy="528546"/>
          </a:xfrm>
          <a:custGeom>
            <a:avLst/>
            <a:gdLst/>
            <a:ahLst/>
            <a:cxnLst/>
            <a:rect l="0" t="0" r="0" b="0"/>
            <a:pathLst>
              <a:path w="120000" h="120000" extrusionOk="0">
                <a:moveTo>
                  <a:pt x="51597" y="50921"/>
                </a:moveTo>
                <a:lnTo>
                  <a:pt x="51597" y="19698"/>
                </a:lnTo>
                <a:cubicBezTo>
                  <a:pt x="47669" y="20191"/>
                  <a:pt x="43916" y="21082"/>
                  <a:pt x="40531" y="22332"/>
                </a:cubicBezTo>
                <a:cubicBezTo>
                  <a:pt x="30598" y="26001"/>
                  <a:pt x="25457" y="32166"/>
                  <a:pt x="27169" y="38355"/>
                </a:cubicBezTo>
                <a:cubicBezTo>
                  <a:pt x="29239" y="46431"/>
                  <a:pt x="39005" y="49155"/>
                  <a:pt x="51597" y="50921"/>
                </a:cubicBezTo>
                <a:close/>
                <a:moveTo>
                  <a:pt x="67852" y="100379"/>
                </a:moveTo>
                <a:cubicBezTo>
                  <a:pt x="71963" y="99887"/>
                  <a:pt x="75901" y="98973"/>
                  <a:pt x="79437" y="97667"/>
                </a:cubicBezTo>
                <a:cubicBezTo>
                  <a:pt x="89370" y="93998"/>
                  <a:pt x="94511" y="87833"/>
                  <a:pt x="92799" y="81644"/>
                </a:cubicBezTo>
                <a:cubicBezTo>
                  <a:pt x="89506" y="73388"/>
                  <a:pt x="79840" y="69732"/>
                  <a:pt x="67852" y="67361"/>
                </a:cubicBezTo>
                <a:close/>
                <a:moveTo>
                  <a:pt x="67852" y="120000"/>
                </a:moveTo>
                <a:lnTo>
                  <a:pt x="51597" y="120000"/>
                </a:lnTo>
                <a:lnTo>
                  <a:pt x="51597" y="114256"/>
                </a:lnTo>
                <a:cubicBezTo>
                  <a:pt x="45417" y="113829"/>
                  <a:pt x="39328" y="112890"/>
                  <a:pt x="33554" y="111448"/>
                </a:cubicBezTo>
                <a:cubicBezTo>
                  <a:pt x="13606" y="106463"/>
                  <a:pt x="696" y="96271"/>
                  <a:pt x="0" y="84958"/>
                </a:cubicBezTo>
                <a:lnTo>
                  <a:pt x="26861" y="84529"/>
                </a:lnTo>
                <a:cubicBezTo>
                  <a:pt x="27245" y="90776"/>
                  <a:pt x="34374" y="96404"/>
                  <a:pt x="45389" y="99156"/>
                </a:cubicBezTo>
                <a:cubicBezTo>
                  <a:pt x="47394" y="99657"/>
                  <a:pt x="49467" y="100048"/>
                  <a:pt x="51597" y="100293"/>
                </a:cubicBezTo>
                <a:lnTo>
                  <a:pt x="51597" y="64682"/>
                </a:lnTo>
                <a:cubicBezTo>
                  <a:pt x="30368" y="61567"/>
                  <a:pt x="7690" y="58004"/>
                  <a:pt x="556" y="40045"/>
                </a:cubicBezTo>
                <a:cubicBezTo>
                  <a:pt x="-2422" y="28913"/>
                  <a:pt x="6883" y="17850"/>
                  <a:pt x="24755" y="11249"/>
                </a:cubicBezTo>
                <a:cubicBezTo>
                  <a:pt x="32832" y="8265"/>
                  <a:pt x="42066" y="6412"/>
                  <a:pt x="51597" y="5737"/>
                </a:cubicBezTo>
                <a:lnTo>
                  <a:pt x="51597" y="0"/>
                </a:lnTo>
                <a:lnTo>
                  <a:pt x="67852" y="0"/>
                </a:lnTo>
                <a:lnTo>
                  <a:pt x="67852" y="5703"/>
                </a:lnTo>
                <a:cubicBezTo>
                  <a:pt x="74209" y="6118"/>
                  <a:pt x="80479" y="7068"/>
                  <a:pt x="86414" y="8551"/>
                </a:cubicBezTo>
                <a:cubicBezTo>
                  <a:pt x="106363" y="13536"/>
                  <a:pt x="119273" y="23728"/>
                  <a:pt x="119969" y="35041"/>
                </a:cubicBezTo>
                <a:lnTo>
                  <a:pt x="93108" y="35470"/>
                </a:lnTo>
                <a:cubicBezTo>
                  <a:pt x="92723" y="29223"/>
                  <a:pt x="85594" y="23595"/>
                  <a:pt x="74579" y="20843"/>
                </a:cubicBezTo>
                <a:cubicBezTo>
                  <a:pt x="72410" y="20301"/>
                  <a:pt x="70160" y="19888"/>
                  <a:pt x="67852" y="19639"/>
                </a:cubicBezTo>
                <a:lnTo>
                  <a:pt x="67852" y="52969"/>
                </a:lnTo>
                <a:cubicBezTo>
                  <a:pt x="88284" y="55535"/>
                  <a:pt x="110482" y="59921"/>
                  <a:pt x="119411" y="79734"/>
                </a:cubicBezTo>
                <a:cubicBezTo>
                  <a:pt x="122511" y="90942"/>
                  <a:pt x="113201" y="102106"/>
                  <a:pt x="95213" y="108750"/>
                </a:cubicBezTo>
                <a:cubicBezTo>
                  <a:pt x="86990" y="111788"/>
                  <a:pt x="77568" y="113654"/>
                  <a:pt x="67852" y="114293"/>
                </a:cubicBezTo>
                <a:close/>
              </a:path>
            </a:pathLst>
          </a:custGeom>
          <a:solidFill>
            <a:schemeClr val="accent3">
              <a:lumMod val="75000"/>
            </a:schemeClr>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dk1"/>
              </a:solidFill>
              <a:latin typeface="Arial"/>
              <a:ea typeface="Arial"/>
              <a:cs typeface="Arial"/>
              <a:sym typeface="Arial"/>
            </a:endParaRPr>
          </a:p>
        </p:txBody>
      </p:sp>
      <p:sp>
        <p:nvSpPr>
          <p:cNvPr id="22" name="Shape 715"/>
          <p:cNvSpPr/>
          <p:nvPr/>
        </p:nvSpPr>
        <p:spPr>
          <a:xfrm>
            <a:off x="8913812" y="1882516"/>
            <a:ext cx="445583" cy="444279"/>
          </a:xfrm>
          <a:custGeom>
            <a:avLst/>
            <a:gdLst/>
            <a:ahLst/>
            <a:cxnLst/>
            <a:rect l="0" t="0" r="0" b="0"/>
            <a:pathLst>
              <a:path w="120000" h="120000" extrusionOk="0">
                <a:moveTo>
                  <a:pt x="26666" y="100217"/>
                </a:moveTo>
                <a:cubicBezTo>
                  <a:pt x="25193" y="100217"/>
                  <a:pt x="24000" y="101415"/>
                  <a:pt x="24000" y="102892"/>
                </a:cubicBezTo>
                <a:cubicBezTo>
                  <a:pt x="24000" y="104369"/>
                  <a:pt x="25193" y="105566"/>
                  <a:pt x="26666" y="105566"/>
                </a:cubicBezTo>
                <a:lnTo>
                  <a:pt x="93333" y="105566"/>
                </a:lnTo>
                <a:cubicBezTo>
                  <a:pt x="94806" y="105566"/>
                  <a:pt x="96000" y="104369"/>
                  <a:pt x="96000" y="102892"/>
                </a:cubicBezTo>
                <a:cubicBezTo>
                  <a:pt x="96000" y="101415"/>
                  <a:pt x="94806" y="100217"/>
                  <a:pt x="93333" y="100217"/>
                </a:cubicBezTo>
                <a:close/>
                <a:moveTo>
                  <a:pt x="26666" y="87913"/>
                </a:moveTo>
                <a:cubicBezTo>
                  <a:pt x="25193" y="87913"/>
                  <a:pt x="24000" y="89111"/>
                  <a:pt x="24000" y="90588"/>
                </a:cubicBezTo>
                <a:cubicBezTo>
                  <a:pt x="24000" y="92065"/>
                  <a:pt x="25193" y="93262"/>
                  <a:pt x="26666" y="93262"/>
                </a:cubicBezTo>
                <a:lnTo>
                  <a:pt x="93333" y="93262"/>
                </a:lnTo>
                <a:cubicBezTo>
                  <a:pt x="94806" y="93262"/>
                  <a:pt x="96000" y="92065"/>
                  <a:pt x="96000" y="90588"/>
                </a:cubicBezTo>
                <a:cubicBezTo>
                  <a:pt x="96000" y="89111"/>
                  <a:pt x="94806" y="87913"/>
                  <a:pt x="93333" y="87913"/>
                </a:cubicBezTo>
                <a:close/>
                <a:moveTo>
                  <a:pt x="26666" y="75609"/>
                </a:moveTo>
                <a:cubicBezTo>
                  <a:pt x="25193" y="75609"/>
                  <a:pt x="24000" y="76806"/>
                  <a:pt x="24000" y="78284"/>
                </a:cubicBezTo>
                <a:cubicBezTo>
                  <a:pt x="24000" y="79761"/>
                  <a:pt x="25193" y="80958"/>
                  <a:pt x="26666" y="80958"/>
                </a:cubicBezTo>
                <a:lnTo>
                  <a:pt x="93333" y="80958"/>
                </a:lnTo>
                <a:cubicBezTo>
                  <a:pt x="94806" y="80958"/>
                  <a:pt x="96000" y="79761"/>
                  <a:pt x="96000" y="78284"/>
                </a:cubicBezTo>
                <a:cubicBezTo>
                  <a:pt x="96000" y="76806"/>
                  <a:pt x="94806" y="75609"/>
                  <a:pt x="93333" y="75609"/>
                </a:cubicBezTo>
                <a:close/>
                <a:moveTo>
                  <a:pt x="26666" y="63305"/>
                </a:moveTo>
                <a:cubicBezTo>
                  <a:pt x="25193" y="63305"/>
                  <a:pt x="24000" y="64502"/>
                  <a:pt x="24000" y="65979"/>
                </a:cubicBezTo>
                <a:cubicBezTo>
                  <a:pt x="24000" y="67457"/>
                  <a:pt x="25193" y="68654"/>
                  <a:pt x="26666" y="68654"/>
                </a:cubicBezTo>
                <a:lnTo>
                  <a:pt x="93333" y="68654"/>
                </a:lnTo>
                <a:cubicBezTo>
                  <a:pt x="94806" y="68654"/>
                  <a:pt x="96000" y="67457"/>
                  <a:pt x="96000" y="65979"/>
                </a:cubicBezTo>
                <a:cubicBezTo>
                  <a:pt x="96000" y="64502"/>
                  <a:pt x="94806" y="63305"/>
                  <a:pt x="93333" y="63305"/>
                </a:cubicBezTo>
                <a:close/>
                <a:moveTo>
                  <a:pt x="26666" y="51001"/>
                </a:moveTo>
                <a:cubicBezTo>
                  <a:pt x="25193" y="51001"/>
                  <a:pt x="24000" y="52198"/>
                  <a:pt x="24000" y="53675"/>
                </a:cubicBezTo>
                <a:cubicBezTo>
                  <a:pt x="24000" y="55152"/>
                  <a:pt x="25193" y="56350"/>
                  <a:pt x="26666" y="56350"/>
                </a:cubicBezTo>
                <a:lnTo>
                  <a:pt x="93333" y="56350"/>
                </a:lnTo>
                <a:cubicBezTo>
                  <a:pt x="94806" y="56350"/>
                  <a:pt x="96000" y="55152"/>
                  <a:pt x="96000" y="53675"/>
                </a:cubicBezTo>
                <a:cubicBezTo>
                  <a:pt x="96000" y="52198"/>
                  <a:pt x="94806" y="51001"/>
                  <a:pt x="93333" y="51001"/>
                </a:cubicBezTo>
                <a:close/>
                <a:moveTo>
                  <a:pt x="26666" y="38697"/>
                </a:moveTo>
                <a:cubicBezTo>
                  <a:pt x="25193" y="38697"/>
                  <a:pt x="24000" y="39894"/>
                  <a:pt x="24000" y="41371"/>
                </a:cubicBezTo>
                <a:cubicBezTo>
                  <a:pt x="24000" y="42848"/>
                  <a:pt x="25193" y="44046"/>
                  <a:pt x="26666" y="44046"/>
                </a:cubicBezTo>
                <a:lnTo>
                  <a:pt x="93333" y="44046"/>
                </a:lnTo>
                <a:cubicBezTo>
                  <a:pt x="94806" y="44046"/>
                  <a:pt x="96000" y="42848"/>
                  <a:pt x="96000" y="41371"/>
                </a:cubicBezTo>
                <a:cubicBezTo>
                  <a:pt x="96000" y="39894"/>
                  <a:pt x="94806" y="38697"/>
                  <a:pt x="93333" y="38697"/>
                </a:cubicBezTo>
                <a:close/>
                <a:moveTo>
                  <a:pt x="0" y="11366"/>
                </a:moveTo>
                <a:lnTo>
                  <a:pt x="6739" y="11366"/>
                </a:lnTo>
                <a:lnTo>
                  <a:pt x="6739" y="17459"/>
                </a:lnTo>
                <a:cubicBezTo>
                  <a:pt x="6739" y="22260"/>
                  <a:pt x="10619" y="26151"/>
                  <a:pt x="15405" y="26151"/>
                </a:cubicBezTo>
                <a:cubicBezTo>
                  <a:pt x="20192" y="26151"/>
                  <a:pt x="24072" y="22260"/>
                  <a:pt x="24072" y="17459"/>
                </a:cubicBezTo>
                <a:lnTo>
                  <a:pt x="24072" y="11366"/>
                </a:lnTo>
                <a:lnTo>
                  <a:pt x="29716" y="11366"/>
                </a:lnTo>
                <a:lnTo>
                  <a:pt x="29716" y="17459"/>
                </a:lnTo>
                <a:cubicBezTo>
                  <a:pt x="29716" y="22260"/>
                  <a:pt x="33597" y="26151"/>
                  <a:pt x="38383" y="26151"/>
                </a:cubicBezTo>
                <a:cubicBezTo>
                  <a:pt x="43170" y="26151"/>
                  <a:pt x="47050" y="22260"/>
                  <a:pt x="47050" y="17459"/>
                </a:cubicBezTo>
                <a:lnTo>
                  <a:pt x="47050" y="11366"/>
                </a:lnTo>
                <a:lnTo>
                  <a:pt x="52694" y="11366"/>
                </a:lnTo>
                <a:lnTo>
                  <a:pt x="52694" y="17459"/>
                </a:lnTo>
                <a:cubicBezTo>
                  <a:pt x="52694" y="22260"/>
                  <a:pt x="56574" y="26151"/>
                  <a:pt x="61361" y="26151"/>
                </a:cubicBezTo>
                <a:cubicBezTo>
                  <a:pt x="66147" y="26151"/>
                  <a:pt x="70028" y="22260"/>
                  <a:pt x="70028" y="17459"/>
                </a:cubicBezTo>
                <a:lnTo>
                  <a:pt x="70028" y="11366"/>
                </a:lnTo>
                <a:lnTo>
                  <a:pt x="75672" y="11366"/>
                </a:lnTo>
                <a:lnTo>
                  <a:pt x="75672" y="17459"/>
                </a:lnTo>
                <a:cubicBezTo>
                  <a:pt x="75672" y="22260"/>
                  <a:pt x="79552" y="26151"/>
                  <a:pt x="84339" y="26151"/>
                </a:cubicBezTo>
                <a:cubicBezTo>
                  <a:pt x="89125" y="26151"/>
                  <a:pt x="93005" y="22260"/>
                  <a:pt x="93005" y="17459"/>
                </a:cubicBezTo>
                <a:lnTo>
                  <a:pt x="93005" y="11366"/>
                </a:lnTo>
                <a:lnTo>
                  <a:pt x="98650" y="11366"/>
                </a:lnTo>
                <a:lnTo>
                  <a:pt x="98650" y="17459"/>
                </a:lnTo>
                <a:cubicBezTo>
                  <a:pt x="98650" y="22259"/>
                  <a:pt x="102530" y="26151"/>
                  <a:pt x="107316" y="26151"/>
                </a:cubicBezTo>
                <a:cubicBezTo>
                  <a:pt x="112103" y="26151"/>
                  <a:pt x="115983" y="22259"/>
                  <a:pt x="115983" y="17459"/>
                </a:cubicBezTo>
                <a:lnTo>
                  <a:pt x="115983" y="11366"/>
                </a:lnTo>
                <a:lnTo>
                  <a:pt x="120000" y="11366"/>
                </a:lnTo>
                <a:lnTo>
                  <a:pt x="120000" y="120000"/>
                </a:lnTo>
                <a:lnTo>
                  <a:pt x="0" y="120000"/>
                </a:lnTo>
                <a:close/>
                <a:moveTo>
                  <a:pt x="15405" y="0"/>
                </a:moveTo>
                <a:cubicBezTo>
                  <a:pt x="17983" y="0"/>
                  <a:pt x="20072" y="2095"/>
                  <a:pt x="20072" y="4680"/>
                </a:cubicBezTo>
                <a:lnTo>
                  <a:pt x="20072" y="18051"/>
                </a:lnTo>
                <a:cubicBezTo>
                  <a:pt x="20072" y="20636"/>
                  <a:pt x="17983" y="22732"/>
                  <a:pt x="15405" y="22732"/>
                </a:cubicBezTo>
                <a:cubicBezTo>
                  <a:pt x="12828" y="22732"/>
                  <a:pt x="10739" y="20636"/>
                  <a:pt x="10739" y="18051"/>
                </a:cubicBezTo>
                <a:lnTo>
                  <a:pt x="10739" y="4680"/>
                </a:lnTo>
                <a:cubicBezTo>
                  <a:pt x="10739" y="2095"/>
                  <a:pt x="12828" y="0"/>
                  <a:pt x="15405" y="0"/>
                </a:cubicBezTo>
                <a:close/>
                <a:moveTo>
                  <a:pt x="38383" y="0"/>
                </a:moveTo>
                <a:cubicBezTo>
                  <a:pt x="40960" y="0"/>
                  <a:pt x="43050" y="2095"/>
                  <a:pt x="43050" y="4680"/>
                </a:cubicBezTo>
                <a:lnTo>
                  <a:pt x="43050" y="18051"/>
                </a:lnTo>
                <a:cubicBezTo>
                  <a:pt x="43050" y="20636"/>
                  <a:pt x="40960" y="22732"/>
                  <a:pt x="38383" y="22732"/>
                </a:cubicBezTo>
                <a:cubicBezTo>
                  <a:pt x="35806" y="22732"/>
                  <a:pt x="33716" y="20636"/>
                  <a:pt x="33716" y="18051"/>
                </a:cubicBezTo>
                <a:lnTo>
                  <a:pt x="33716" y="4680"/>
                </a:lnTo>
                <a:cubicBezTo>
                  <a:pt x="33716" y="2095"/>
                  <a:pt x="35806" y="0"/>
                  <a:pt x="38383" y="0"/>
                </a:cubicBezTo>
                <a:close/>
                <a:moveTo>
                  <a:pt x="61361" y="0"/>
                </a:moveTo>
                <a:cubicBezTo>
                  <a:pt x="63938" y="0"/>
                  <a:pt x="66028" y="2095"/>
                  <a:pt x="66028" y="4680"/>
                </a:cubicBezTo>
                <a:lnTo>
                  <a:pt x="66028" y="18051"/>
                </a:lnTo>
                <a:cubicBezTo>
                  <a:pt x="66028" y="20636"/>
                  <a:pt x="63938" y="22731"/>
                  <a:pt x="61361" y="22731"/>
                </a:cubicBezTo>
                <a:cubicBezTo>
                  <a:pt x="58784" y="22731"/>
                  <a:pt x="56694" y="20636"/>
                  <a:pt x="56694" y="18051"/>
                </a:cubicBezTo>
                <a:lnTo>
                  <a:pt x="56694" y="4680"/>
                </a:lnTo>
                <a:cubicBezTo>
                  <a:pt x="56694" y="2095"/>
                  <a:pt x="58784" y="0"/>
                  <a:pt x="61361" y="0"/>
                </a:cubicBezTo>
                <a:close/>
                <a:moveTo>
                  <a:pt x="84339" y="0"/>
                </a:moveTo>
                <a:cubicBezTo>
                  <a:pt x="86916" y="0"/>
                  <a:pt x="89005" y="2095"/>
                  <a:pt x="89005" y="4680"/>
                </a:cubicBezTo>
                <a:lnTo>
                  <a:pt x="89005" y="18051"/>
                </a:lnTo>
                <a:cubicBezTo>
                  <a:pt x="89005" y="20636"/>
                  <a:pt x="86916" y="22731"/>
                  <a:pt x="84339" y="22731"/>
                </a:cubicBezTo>
                <a:cubicBezTo>
                  <a:pt x="81761" y="22731"/>
                  <a:pt x="79672" y="20636"/>
                  <a:pt x="79672" y="18051"/>
                </a:cubicBezTo>
                <a:lnTo>
                  <a:pt x="79672" y="4680"/>
                </a:lnTo>
                <a:cubicBezTo>
                  <a:pt x="79672" y="2095"/>
                  <a:pt x="81761" y="0"/>
                  <a:pt x="84339" y="0"/>
                </a:cubicBezTo>
                <a:close/>
                <a:moveTo>
                  <a:pt x="107316" y="0"/>
                </a:moveTo>
                <a:cubicBezTo>
                  <a:pt x="109894" y="0"/>
                  <a:pt x="111983" y="2095"/>
                  <a:pt x="111983" y="4680"/>
                </a:cubicBezTo>
                <a:lnTo>
                  <a:pt x="111983" y="18051"/>
                </a:lnTo>
                <a:cubicBezTo>
                  <a:pt x="111983" y="20636"/>
                  <a:pt x="109894" y="22731"/>
                  <a:pt x="107316" y="22731"/>
                </a:cubicBezTo>
                <a:cubicBezTo>
                  <a:pt x="104739" y="22731"/>
                  <a:pt x="102650" y="20636"/>
                  <a:pt x="102650" y="18051"/>
                </a:cubicBezTo>
                <a:lnTo>
                  <a:pt x="102650" y="4680"/>
                </a:lnTo>
                <a:cubicBezTo>
                  <a:pt x="102650" y="2095"/>
                  <a:pt x="104739" y="0"/>
                  <a:pt x="107316" y="0"/>
                </a:cubicBezTo>
                <a:close/>
              </a:path>
            </a:pathLst>
          </a:custGeom>
          <a:solidFill>
            <a:srgbClr val="1ED4DE"/>
          </a:solidFill>
          <a:ln>
            <a:noFill/>
          </a:ln>
        </p:spPr>
        <p:txBody>
          <a:bodyPr wrap="square" lIns="121868" tIns="60917" rIns="121868" bIns="60917" anchor="ctr" anchorCtr="0">
            <a:noAutofit/>
          </a:bodyPr>
          <a:lstStyle/>
          <a:p>
            <a:pPr algn="ctr" defTabSz="1218895"/>
            <a:endParaRPr sz="2399" kern="0">
              <a:solidFill>
                <a:srgbClr val="FFFFFF"/>
              </a:solidFill>
              <a:latin typeface="Arial"/>
              <a:ea typeface="Arial"/>
              <a:cs typeface="Arial"/>
              <a:sym typeface="Arial"/>
            </a:endParaRPr>
          </a:p>
        </p:txBody>
      </p:sp>
      <p:grpSp>
        <p:nvGrpSpPr>
          <p:cNvPr id="24" name="Shape 717"/>
          <p:cNvGrpSpPr/>
          <p:nvPr/>
        </p:nvGrpSpPr>
        <p:grpSpPr>
          <a:xfrm>
            <a:off x="8560868" y="2378816"/>
            <a:ext cx="3705744" cy="897784"/>
            <a:chOff x="2113657" y="4283315"/>
            <a:chExt cx="3887257" cy="673513"/>
          </a:xfrm>
        </p:grpSpPr>
        <p:sp>
          <p:nvSpPr>
            <p:cNvPr id="25" name="Shape 718"/>
            <p:cNvSpPr txBox="1"/>
            <p:nvPr/>
          </p:nvSpPr>
          <p:spPr>
            <a:xfrm>
              <a:off x="2113657" y="4495163"/>
              <a:ext cx="3887257"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a:solidFill>
                    <a:srgbClr val="595959"/>
                  </a:solidFill>
                  <a:latin typeface="Times New Roman" panose="02020603050405020304" pitchFamily="18" charset="0"/>
                  <a:ea typeface="Arial"/>
                  <a:cs typeface="Times New Roman" panose="02020603050405020304" pitchFamily="18" charset="0"/>
                </a:rPr>
                <a:t>Not applicable</a:t>
              </a:r>
              <a:endParaRPr lang="en"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27" name="Shape 719"/>
            <p:cNvSpPr txBox="1"/>
            <p:nvPr/>
          </p:nvSpPr>
          <p:spPr>
            <a:xfrm>
              <a:off x="2113658" y="4283315"/>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sym typeface="Arial"/>
                </a:rPr>
                <a:t>After sale services/ Guarantee</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grpSp>
        <p:nvGrpSpPr>
          <p:cNvPr id="30" name="Shape 720"/>
          <p:cNvGrpSpPr/>
          <p:nvPr/>
        </p:nvGrpSpPr>
        <p:grpSpPr>
          <a:xfrm>
            <a:off x="8560867" y="4261751"/>
            <a:ext cx="3627958" cy="897784"/>
            <a:chOff x="2113657" y="4283314"/>
            <a:chExt cx="3647460" cy="673513"/>
          </a:xfrm>
        </p:grpSpPr>
        <p:sp>
          <p:nvSpPr>
            <p:cNvPr id="44" name="Shape 721"/>
            <p:cNvSpPr txBox="1"/>
            <p:nvPr/>
          </p:nvSpPr>
          <p:spPr>
            <a:xfrm>
              <a:off x="2113657" y="4495162"/>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pt-BR" sz="1600" kern="0" dirty="0" smtClean="0">
                  <a:solidFill>
                    <a:srgbClr val="595959"/>
                  </a:solidFill>
                  <a:latin typeface="Times New Roman" panose="02020603050405020304" pitchFamily="18" charset="0"/>
                  <a:ea typeface="Arial"/>
                  <a:cs typeface="Times New Roman" panose="02020603050405020304" pitchFamily="18" charset="0"/>
                  <a:sym typeface="Arial"/>
                </a:rPr>
                <a:t>Local (Iran) Certificates </a:t>
              </a:r>
              <a:endParaRPr lang="pt-BR"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45" name="Shape 722"/>
            <p:cNvSpPr txBox="1"/>
            <p:nvPr/>
          </p:nvSpPr>
          <p:spPr>
            <a:xfrm>
              <a:off x="2113658" y="4283314"/>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sym typeface="Arial"/>
                </a:rPr>
                <a:t>Standards and legally certificates:</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46" name="Shape 450"/>
          <p:cNvSpPr/>
          <p:nvPr/>
        </p:nvSpPr>
        <p:spPr>
          <a:xfrm>
            <a:off x="8841213" y="3657600"/>
            <a:ext cx="590697" cy="565118"/>
          </a:xfrm>
          <a:custGeom>
            <a:avLst/>
            <a:gdLst/>
            <a:ahLst/>
            <a:cxnLst/>
            <a:rect l="0" t="0" r="0" b="0"/>
            <a:pathLst>
              <a:path w="120000" h="120000" extrusionOk="0">
                <a:moveTo>
                  <a:pt x="65274" y="39473"/>
                </a:moveTo>
                <a:cubicBezTo>
                  <a:pt x="53599" y="36371"/>
                  <a:pt x="41599" y="43242"/>
                  <a:pt x="38470" y="54820"/>
                </a:cubicBezTo>
                <a:cubicBezTo>
                  <a:pt x="35342" y="66398"/>
                  <a:pt x="42270" y="78299"/>
                  <a:pt x="53945" y="81402"/>
                </a:cubicBezTo>
                <a:cubicBezTo>
                  <a:pt x="65620" y="84504"/>
                  <a:pt x="77621" y="77633"/>
                  <a:pt x="80749" y="66055"/>
                </a:cubicBezTo>
                <a:cubicBezTo>
                  <a:pt x="83877" y="54477"/>
                  <a:pt x="76949" y="42576"/>
                  <a:pt x="65274" y="39473"/>
                </a:cubicBezTo>
                <a:close/>
                <a:moveTo>
                  <a:pt x="69168" y="25060"/>
                </a:moveTo>
                <a:cubicBezTo>
                  <a:pt x="88870" y="30296"/>
                  <a:pt x="100561" y="50379"/>
                  <a:pt x="95282" y="69917"/>
                </a:cubicBezTo>
                <a:cubicBezTo>
                  <a:pt x="90003" y="89455"/>
                  <a:pt x="69753" y="101050"/>
                  <a:pt x="50051" y="95815"/>
                </a:cubicBezTo>
                <a:cubicBezTo>
                  <a:pt x="30350" y="90579"/>
                  <a:pt x="18658" y="70496"/>
                  <a:pt x="23937" y="50958"/>
                </a:cubicBezTo>
                <a:cubicBezTo>
                  <a:pt x="29216" y="31420"/>
                  <a:pt x="49467" y="19825"/>
                  <a:pt x="69168" y="25060"/>
                </a:cubicBezTo>
                <a:close/>
                <a:moveTo>
                  <a:pt x="70584" y="19819"/>
                </a:moveTo>
                <a:cubicBezTo>
                  <a:pt x="47964" y="13808"/>
                  <a:pt x="24713" y="27121"/>
                  <a:pt x="18652" y="49554"/>
                </a:cubicBezTo>
                <a:cubicBezTo>
                  <a:pt x="12591" y="71987"/>
                  <a:pt x="26015" y="95045"/>
                  <a:pt x="48635" y="101056"/>
                </a:cubicBezTo>
                <a:cubicBezTo>
                  <a:pt x="71255" y="107067"/>
                  <a:pt x="94506" y="93754"/>
                  <a:pt x="100567" y="71321"/>
                </a:cubicBezTo>
                <a:cubicBezTo>
                  <a:pt x="106628" y="48888"/>
                  <a:pt x="93204" y="25830"/>
                  <a:pt x="70584" y="19819"/>
                </a:cubicBezTo>
                <a:close/>
                <a:moveTo>
                  <a:pt x="120000" y="28418"/>
                </a:moveTo>
                <a:lnTo>
                  <a:pt x="119819" y="29085"/>
                </a:lnTo>
                <a:lnTo>
                  <a:pt x="119636" y="28804"/>
                </a:lnTo>
                <a:close/>
                <a:moveTo>
                  <a:pt x="84120" y="4683"/>
                </a:moveTo>
                <a:lnTo>
                  <a:pt x="83867" y="19572"/>
                </a:lnTo>
                <a:lnTo>
                  <a:pt x="83406" y="19449"/>
                </a:lnTo>
                <a:cubicBezTo>
                  <a:pt x="87163" y="21546"/>
                  <a:pt x="90559" y="24117"/>
                  <a:pt x="93431" y="27166"/>
                </a:cubicBezTo>
                <a:lnTo>
                  <a:pt x="106796" y="23870"/>
                </a:lnTo>
                <a:lnTo>
                  <a:pt x="115363" y="39849"/>
                </a:lnTo>
                <a:lnTo>
                  <a:pt x="105840" y="48364"/>
                </a:lnTo>
                <a:cubicBezTo>
                  <a:pt x="107034" y="52676"/>
                  <a:pt x="107596" y="57191"/>
                  <a:pt x="107394" y="61781"/>
                </a:cubicBezTo>
                <a:lnTo>
                  <a:pt x="119289" y="68330"/>
                </a:lnTo>
                <a:lnTo>
                  <a:pt x="114566" y="85810"/>
                </a:lnTo>
                <a:lnTo>
                  <a:pt x="100132" y="85570"/>
                </a:lnTo>
                <a:cubicBezTo>
                  <a:pt x="98307" y="88594"/>
                  <a:pt x="96096" y="91321"/>
                  <a:pt x="93619" y="93756"/>
                </a:cubicBezTo>
                <a:lnTo>
                  <a:pt x="98359" y="106025"/>
                </a:lnTo>
                <a:lnTo>
                  <a:pt x="83411" y="116405"/>
                </a:lnTo>
                <a:lnTo>
                  <a:pt x="72073" y="106643"/>
                </a:lnTo>
                <a:lnTo>
                  <a:pt x="73453" y="105685"/>
                </a:lnTo>
                <a:cubicBezTo>
                  <a:pt x="69110" y="107079"/>
                  <a:pt x="64517" y="107749"/>
                  <a:pt x="59835" y="107723"/>
                </a:cubicBezTo>
                <a:lnTo>
                  <a:pt x="52963" y="119999"/>
                </a:lnTo>
                <a:lnTo>
                  <a:pt x="35336" y="115316"/>
                </a:lnTo>
                <a:lnTo>
                  <a:pt x="35574" y="101277"/>
                </a:lnTo>
                <a:cubicBezTo>
                  <a:pt x="31839" y="99165"/>
                  <a:pt x="28466" y="96583"/>
                  <a:pt x="25614" y="93529"/>
                </a:cubicBezTo>
                <a:lnTo>
                  <a:pt x="25843" y="94015"/>
                </a:lnTo>
                <a:lnTo>
                  <a:pt x="11102" y="96847"/>
                </a:lnTo>
                <a:lnTo>
                  <a:pt x="3390" y="80445"/>
                </a:lnTo>
                <a:lnTo>
                  <a:pt x="13359" y="72429"/>
                </a:lnTo>
                <a:cubicBezTo>
                  <a:pt x="12295" y="68561"/>
                  <a:pt x="11739" y="64530"/>
                  <a:pt x="11738" y="60428"/>
                </a:cubicBezTo>
                <a:lnTo>
                  <a:pt x="0" y="53965"/>
                </a:lnTo>
                <a:lnTo>
                  <a:pt x="4723" y="36484"/>
                </a:lnTo>
                <a:lnTo>
                  <a:pt x="18174" y="36709"/>
                </a:lnTo>
                <a:cubicBezTo>
                  <a:pt x="19999" y="33515"/>
                  <a:pt x="22203" y="30603"/>
                  <a:pt x="24696" y="27997"/>
                </a:cubicBezTo>
                <a:lnTo>
                  <a:pt x="20190" y="14215"/>
                </a:lnTo>
                <a:lnTo>
                  <a:pt x="35666" y="4625"/>
                </a:lnTo>
                <a:lnTo>
                  <a:pt x="46473" y="14962"/>
                </a:lnTo>
                <a:lnTo>
                  <a:pt x="46365" y="15030"/>
                </a:lnTo>
                <a:cubicBezTo>
                  <a:pt x="50613" y="13704"/>
                  <a:pt x="55098" y="13091"/>
                  <a:pt x="59667" y="13141"/>
                </a:cubicBezTo>
                <a:lnTo>
                  <a:pt x="59206" y="13018"/>
                </a:lnTo>
                <a:lnTo>
                  <a:pt x="66493" y="0"/>
                </a:lnTo>
                <a:close/>
              </a:path>
            </a:pathLst>
          </a:custGeom>
          <a:solidFill>
            <a:srgbClr val="E62949"/>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Tree>
    <p:extLst>
      <p:ext uri="{BB962C8B-B14F-4D97-AF65-F5344CB8AC3E}">
        <p14:creationId xmlns:p14="http://schemas.microsoft.com/office/powerpoint/2010/main" val="3942056537"/>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Industrials</a:t>
            </a:r>
            <a:endParaRPr lang="en-US" dirty="0"/>
          </a:p>
        </p:txBody>
      </p:sp>
    </p:spTree>
    <p:extLst>
      <p:ext uri="{BB962C8B-B14F-4D97-AF65-F5344CB8AC3E}">
        <p14:creationId xmlns:p14="http://schemas.microsoft.com/office/powerpoint/2010/main" val="3092713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04"/>
        <p:cNvGrpSpPr/>
        <p:nvPr/>
      </p:nvGrpSpPr>
      <p:grpSpPr>
        <a:xfrm>
          <a:off x="0" y="0"/>
          <a:ext cx="0" cy="0"/>
          <a:chOff x="0" y="0"/>
          <a:chExt cx="0" cy="0"/>
        </a:xfrm>
      </p:grpSpPr>
      <p:sp>
        <p:nvSpPr>
          <p:cNvPr id="708" name="Shape 708"/>
          <p:cNvSpPr txBox="1"/>
          <p:nvPr/>
        </p:nvSpPr>
        <p:spPr>
          <a:xfrm>
            <a:off x="531812" y="2057400"/>
            <a:ext cx="3352800" cy="533341"/>
          </a:xfrm>
          <a:prstGeom prst="rect">
            <a:avLst/>
          </a:prstGeom>
          <a:noFill/>
          <a:ln>
            <a:noFill/>
          </a:ln>
        </p:spPr>
        <p:txBody>
          <a:bodyPr wrap="square" lIns="121868" tIns="60917" rIns="121868" bIns="60917" anchor="t" anchorCtr="0">
            <a:noAutofit/>
          </a:bodyPr>
          <a:lstStyle/>
          <a:p>
            <a:pPr defTabSz="1218895"/>
            <a:r>
              <a:rPr lang="en-US" sz="2400" b="1" dirty="0" err="1"/>
              <a:t>ImageVision</a:t>
            </a:r>
            <a:r>
              <a:rPr lang="en-US" sz="2400" b="1" baseline="30000" dirty="0" err="1"/>
              <a:t>TM</a:t>
            </a:r>
            <a:r>
              <a:rPr lang="en-US" sz="2400" b="1" baseline="30000" dirty="0"/>
              <a:t> </a:t>
            </a:r>
            <a:endParaRPr lang="en" sz="1333" b="1" kern="0" dirty="0">
              <a:solidFill>
                <a:srgbClr val="3F3F3F"/>
              </a:solidFill>
              <a:latin typeface="Arial"/>
              <a:ea typeface="Arial"/>
              <a:cs typeface="Arial"/>
              <a:sym typeface="Arial"/>
            </a:endParaRPr>
          </a:p>
        </p:txBody>
      </p:sp>
      <p:grpSp>
        <p:nvGrpSpPr>
          <p:cNvPr id="711" name="Shape 711"/>
          <p:cNvGrpSpPr/>
          <p:nvPr/>
        </p:nvGrpSpPr>
        <p:grpSpPr>
          <a:xfrm>
            <a:off x="8560868" y="680349"/>
            <a:ext cx="3400944" cy="897785"/>
            <a:chOff x="2113657" y="4283314"/>
            <a:chExt cx="3647460" cy="673514"/>
          </a:xfrm>
        </p:grpSpPr>
        <p:sp>
          <p:nvSpPr>
            <p:cNvPr id="712" name="Shape 712"/>
            <p:cNvSpPr txBox="1"/>
            <p:nvPr/>
          </p:nvSpPr>
          <p:spPr>
            <a:xfrm>
              <a:off x="2113657" y="4495163"/>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10 </a:t>
              </a: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Device (Per month)</a:t>
              </a:r>
              <a:endParaRPr lang="en"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713" name="Shape 713"/>
            <p:cNvSpPr txBox="1"/>
            <p:nvPr/>
          </p:nvSpPr>
          <p:spPr>
            <a:xfrm>
              <a:off x="2113658" y="4283314"/>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rPr>
                <a:t>Production capacity</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715" name="Shape 715"/>
          <p:cNvSpPr/>
          <p:nvPr/>
        </p:nvSpPr>
        <p:spPr>
          <a:xfrm>
            <a:off x="8913812" y="1661061"/>
            <a:ext cx="445583" cy="444279"/>
          </a:xfrm>
          <a:custGeom>
            <a:avLst/>
            <a:gdLst/>
            <a:ahLst/>
            <a:cxnLst/>
            <a:rect l="0" t="0" r="0" b="0"/>
            <a:pathLst>
              <a:path w="120000" h="120000" extrusionOk="0">
                <a:moveTo>
                  <a:pt x="26666" y="100217"/>
                </a:moveTo>
                <a:cubicBezTo>
                  <a:pt x="25193" y="100217"/>
                  <a:pt x="24000" y="101415"/>
                  <a:pt x="24000" y="102892"/>
                </a:cubicBezTo>
                <a:cubicBezTo>
                  <a:pt x="24000" y="104369"/>
                  <a:pt x="25193" y="105566"/>
                  <a:pt x="26666" y="105566"/>
                </a:cubicBezTo>
                <a:lnTo>
                  <a:pt x="93333" y="105566"/>
                </a:lnTo>
                <a:cubicBezTo>
                  <a:pt x="94806" y="105566"/>
                  <a:pt x="96000" y="104369"/>
                  <a:pt x="96000" y="102892"/>
                </a:cubicBezTo>
                <a:cubicBezTo>
                  <a:pt x="96000" y="101415"/>
                  <a:pt x="94806" y="100217"/>
                  <a:pt x="93333" y="100217"/>
                </a:cubicBezTo>
                <a:close/>
                <a:moveTo>
                  <a:pt x="26666" y="87913"/>
                </a:moveTo>
                <a:cubicBezTo>
                  <a:pt x="25193" y="87913"/>
                  <a:pt x="24000" y="89111"/>
                  <a:pt x="24000" y="90588"/>
                </a:cubicBezTo>
                <a:cubicBezTo>
                  <a:pt x="24000" y="92065"/>
                  <a:pt x="25193" y="93262"/>
                  <a:pt x="26666" y="93262"/>
                </a:cubicBezTo>
                <a:lnTo>
                  <a:pt x="93333" y="93262"/>
                </a:lnTo>
                <a:cubicBezTo>
                  <a:pt x="94806" y="93262"/>
                  <a:pt x="96000" y="92065"/>
                  <a:pt x="96000" y="90588"/>
                </a:cubicBezTo>
                <a:cubicBezTo>
                  <a:pt x="96000" y="89111"/>
                  <a:pt x="94806" y="87913"/>
                  <a:pt x="93333" y="87913"/>
                </a:cubicBezTo>
                <a:close/>
                <a:moveTo>
                  <a:pt x="26666" y="75609"/>
                </a:moveTo>
                <a:cubicBezTo>
                  <a:pt x="25193" y="75609"/>
                  <a:pt x="24000" y="76806"/>
                  <a:pt x="24000" y="78284"/>
                </a:cubicBezTo>
                <a:cubicBezTo>
                  <a:pt x="24000" y="79761"/>
                  <a:pt x="25193" y="80958"/>
                  <a:pt x="26666" y="80958"/>
                </a:cubicBezTo>
                <a:lnTo>
                  <a:pt x="93333" y="80958"/>
                </a:lnTo>
                <a:cubicBezTo>
                  <a:pt x="94806" y="80958"/>
                  <a:pt x="96000" y="79761"/>
                  <a:pt x="96000" y="78284"/>
                </a:cubicBezTo>
                <a:cubicBezTo>
                  <a:pt x="96000" y="76806"/>
                  <a:pt x="94806" y="75609"/>
                  <a:pt x="93333" y="75609"/>
                </a:cubicBezTo>
                <a:close/>
                <a:moveTo>
                  <a:pt x="26666" y="63305"/>
                </a:moveTo>
                <a:cubicBezTo>
                  <a:pt x="25193" y="63305"/>
                  <a:pt x="24000" y="64502"/>
                  <a:pt x="24000" y="65979"/>
                </a:cubicBezTo>
                <a:cubicBezTo>
                  <a:pt x="24000" y="67457"/>
                  <a:pt x="25193" y="68654"/>
                  <a:pt x="26666" y="68654"/>
                </a:cubicBezTo>
                <a:lnTo>
                  <a:pt x="93333" y="68654"/>
                </a:lnTo>
                <a:cubicBezTo>
                  <a:pt x="94806" y="68654"/>
                  <a:pt x="96000" y="67457"/>
                  <a:pt x="96000" y="65979"/>
                </a:cubicBezTo>
                <a:cubicBezTo>
                  <a:pt x="96000" y="64502"/>
                  <a:pt x="94806" y="63305"/>
                  <a:pt x="93333" y="63305"/>
                </a:cubicBezTo>
                <a:close/>
                <a:moveTo>
                  <a:pt x="26666" y="51001"/>
                </a:moveTo>
                <a:cubicBezTo>
                  <a:pt x="25193" y="51001"/>
                  <a:pt x="24000" y="52198"/>
                  <a:pt x="24000" y="53675"/>
                </a:cubicBezTo>
                <a:cubicBezTo>
                  <a:pt x="24000" y="55152"/>
                  <a:pt x="25193" y="56350"/>
                  <a:pt x="26666" y="56350"/>
                </a:cubicBezTo>
                <a:lnTo>
                  <a:pt x="93333" y="56350"/>
                </a:lnTo>
                <a:cubicBezTo>
                  <a:pt x="94806" y="56350"/>
                  <a:pt x="96000" y="55152"/>
                  <a:pt x="96000" y="53675"/>
                </a:cubicBezTo>
                <a:cubicBezTo>
                  <a:pt x="96000" y="52198"/>
                  <a:pt x="94806" y="51001"/>
                  <a:pt x="93333" y="51001"/>
                </a:cubicBezTo>
                <a:close/>
                <a:moveTo>
                  <a:pt x="26666" y="38697"/>
                </a:moveTo>
                <a:cubicBezTo>
                  <a:pt x="25193" y="38697"/>
                  <a:pt x="24000" y="39894"/>
                  <a:pt x="24000" y="41371"/>
                </a:cubicBezTo>
                <a:cubicBezTo>
                  <a:pt x="24000" y="42848"/>
                  <a:pt x="25193" y="44046"/>
                  <a:pt x="26666" y="44046"/>
                </a:cubicBezTo>
                <a:lnTo>
                  <a:pt x="93333" y="44046"/>
                </a:lnTo>
                <a:cubicBezTo>
                  <a:pt x="94806" y="44046"/>
                  <a:pt x="96000" y="42848"/>
                  <a:pt x="96000" y="41371"/>
                </a:cubicBezTo>
                <a:cubicBezTo>
                  <a:pt x="96000" y="39894"/>
                  <a:pt x="94806" y="38697"/>
                  <a:pt x="93333" y="38697"/>
                </a:cubicBezTo>
                <a:close/>
                <a:moveTo>
                  <a:pt x="0" y="11366"/>
                </a:moveTo>
                <a:lnTo>
                  <a:pt x="6739" y="11366"/>
                </a:lnTo>
                <a:lnTo>
                  <a:pt x="6739" y="17459"/>
                </a:lnTo>
                <a:cubicBezTo>
                  <a:pt x="6739" y="22260"/>
                  <a:pt x="10619" y="26151"/>
                  <a:pt x="15405" y="26151"/>
                </a:cubicBezTo>
                <a:cubicBezTo>
                  <a:pt x="20192" y="26151"/>
                  <a:pt x="24072" y="22260"/>
                  <a:pt x="24072" y="17459"/>
                </a:cubicBezTo>
                <a:lnTo>
                  <a:pt x="24072" y="11366"/>
                </a:lnTo>
                <a:lnTo>
                  <a:pt x="29716" y="11366"/>
                </a:lnTo>
                <a:lnTo>
                  <a:pt x="29716" y="17459"/>
                </a:lnTo>
                <a:cubicBezTo>
                  <a:pt x="29716" y="22260"/>
                  <a:pt x="33597" y="26151"/>
                  <a:pt x="38383" y="26151"/>
                </a:cubicBezTo>
                <a:cubicBezTo>
                  <a:pt x="43170" y="26151"/>
                  <a:pt x="47050" y="22260"/>
                  <a:pt x="47050" y="17459"/>
                </a:cubicBezTo>
                <a:lnTo>
                  <a:pt x="47050" y="11366"/>
                </a:lnTo>
                <a:lnTo>
                  <a:pt x="52694" y="11366"/>
                </a:lnTo>
                <a:lnTo>
                  <a:pt x="52694" y="17459"/>
                </a:lnTo>
                <a:cubicBezTo>
                  <a:pt x="52694" y="22260"/>
                  <a:pt x="56574" y="26151"/>
                  <a:pt x="61361" y="26151"/>
                </a:cubicBezTo>
                <a:cubicBezTo>
                  <a:pt x="66147" y="26151"/>
                  <a:pt x="70028" y="22260"/>
                  <a:pt x="70028" y="17459"/>
                </a:cubicBezTo>
                <a:lnTo>
                  <a:pt x="70028" y="11366"/>
                </a:lnTo>
                <a:lnTo>
                  <a:pt x="75672" y="11366"/>
                </a:lnTo>
                <a:lnTo>
                  <a:pt x="75672" y="17459"/>
                </a:lnTo>
                <a:cubicBezTo>
                  <a:pt x="75672" y="22260"/>
                  <a:pt x="79552" y="26151"/>
                  <a:pt x="84339" y="26151"/>
                </a:cubicBezTo>
                <a:cubicBezTo>
                  <a:pt x="89125" y="26151"/>
                  <a:pt x="93005" y="22260"/>
                  <a:pt x="93005" y="17459"/>
                </a:cubicBezTo>
                <a:lnTo>
                  <a:pt x="93005" y="11366"/>
                </a:lnTo>
                <a:lnTo>
                  <a:pt x="98650" y="11366"/>
                </a:lnTo>
                <a:lnTo>
                  <a:pt x="98650" y="17459"/>
                </a:lnTo>
                <a:cubicBezTo>
                  <a:pt x="98650" y="22259"/>
                  <a:pt x="102530" y="26151"/>
                  <a:pt x="107316" y="26151"/>
                </a:cubicBezTo>
                <a:cubicBezTo>
                  <a:pt x="112103" y="26151"/>
                  <a:pt x="115983" y="22259"/>
                  <a:pt x="115983" y="17459"/>
                </a:cubicBezTo>
                <a:lnTo>
                  <a:pt x="115983" y="11366"/>
                </a:lnTo>
                <a:lnTo>
                  <a:pt x="120000" y="11366"/>
                </a:lnTo>
                <a:lnTo>
                  <a:pt x="120000" y="120000"/>
                </a:lnTo>
                <a:lnTo>
                  <a:pt x="0" y="120000"/>
                </a:lnTo>
                <a:close/>
                <a:moveTo>
                  <a:pt x="15405" y="0"/>
                </a:moveTo>
                <a:cubicBezTo>
                  <a:pt x="17983" y="0"/>
                  <a:pt x="20072" y="2095"/>
                  <a:pt x="20072" y="4680"/>
                </a:cubicBezTo>
                <a:lnTo>
                  <a:pt x="20072" y="18051"/>
                </a:lnTo>
                <a:cubicBezTo>
                  <a:pt x="20072" y="20636"/>
                  <a:pt x="17983" y="22732"/>
                  <a:pt x="15405" y="22732"/>
                </a:cubicBezTo>
                <a:cubicBezTo>
                  <a:pt x="12828" y="22732"/>
                  <a:pt x="10739" y="20636"/>
                  <a:pt x="10739" y="18051"/>
                </a:cubicBezTo>
                <a:lnTo>
                  <a:pt x="10739" y="4680"/>
                </a:lnTo>
                <a:cubicBezTo>
                  <a:pt x="10739" y="2095"/>
                  <a:pt x="12828" y="0"/>
                  <a:pt x="15405" y="0"/>
                </a:cubicBezTo>
                <a:close/>
                <a:moveTo>
                  <a:pt x="38383" y="0"/>
                </a:moveTo>
                <a:cubicBezTo>
                  <a:pt x="40960" y="0"/>
                  <a:pt x="43050" y="2095"/>
                  <a:pt x="43050" y="4680"/>
                </a:cubicBezTo>
                <a:lnTo>
                  <a:pt x="43050" y="18051"/>
                </a:lnTo>
                <a:cubicBezTo>
                  <a:pt x="43050" y="20636"/>
                  <a:pt x="40960" y="22732"/>
                  <a:pt x="38383" y="22732"/>
                </a:cubicBezTo>
                <a:cubicBezTo>
                  <a:pt x="35806" y="22732"/>
                  <a:pt x="33716" y="20636"/>
                  <a:pt x="33716" y="18051"/>
                </a:cubicBezTo>
                <a:lnTo>
                  <a:pt x="33716" y="4680"/>
                </a:lnTo>
                <a:cubicBezTo>
                  <a:pt x="33716" y="2095"/>
                  <a:pt x="35806" y="0"/>
                  <a:pt x="38383" y="0"/>
                </a:cubicBezTo>
                <a:close/>
                <a:moveTo>
                  <a:pt x="61361" y="0"/>
                </a:moveTo>
                <a:cubicBezTo>
                  <a:pt x="63938" y="0"/>
                  <a:pt x="66028" y="2095"/>
                  <a:pt x="66028" y="4680"/>
                </a:cubicBezTo>
                <a:lnTo>
                  <a:pt x="66028" y="18051"/>
                </a:lnTo>
                <a:cubicBezTo>
                  <a:pt x="66028" y="20636"/>
                  <a:pt x="63938" y="22731"/>
                  <a:pt x="61361" y="22731"/>
                </a:cubicBezTo>
                <a:cubicBezTo>
                  <a:pt x="58784" y="22731"/>
                  <a:pt x="56694" y="20636"/>
                  <a:pt x="56694" y="18051"/>
                </a:cubicBezTo>
                <a:lnTo>
                  <a:pt x="56694" y="4680"/>
                </a:lnTo>
                <a:cubicBezTo>
                  <a:pt x="56694" y="2095"/>
                  <a:pt x="58784" y="0"/>
                  <a:pt x="61361" y="0"/>
                </a:cubicBezTo>
                <a:close/>
                <a:moveTo>
                  <a:pt x="84339" y="0"/>
                </a:moveTo>
                <a:cubicBezTo>
                  <a:pt x="86916" y="0"/>
                  <a:pt x="89005" y="2095"/>
                  <a:pt x="89005" y="4680"/>
                </a:cubicBezTo>
                <a:lnTo>
                  <a:pt x="89005" y="18051"/>
                </a:lnTo>
                <a:cubicBezTo>
                  <a:pt x="89005" y="20636"/>
                  <a:pt x="86916" y="22731"/>
                  <a:pt x="84339" y="22731"/>
                </a:cubicBezTo>
                <a:cubicBezTo>
                  <a:pt x="81761" y="22731"/>
                  <a:pt x="79672" y="20636"/>
                  <a:pt x="79672" y="18051"/>
                </a:cubicBezTo>
                <a:lnTo>
                  <a:pt x="79672" y="4680"/>
                </a:lnTo>
                <a:cubicBezTo>
                  <a:pt x="79672" y="2095"/>
                  <a:pt x="81761" y="0"/>
                  <a:pt x="84339" y="0"/>
                </a:cubicBezTo>
                <a:close/>
                <a:moveTo>
                  <a:pt x="107316" y="0"/>
                </a:moveTo>
                <a:cubicBezTo>
                  <a:pt x="109894" y="0"/>
                  <a:pt x="111983" y="2095"/>
                  <a:pt x="111983" y="4680"/>
                </a:cubicBezTo>
                <a:lnTo>
                  <a:pt x="111983" y="18051"/>
                </a:lnTo>
                <a:cubicBezTo>
                  <a:pt x="111983" y="20636"/>
                  <a:pt x="109894" y="22731"/>
                  <a:pt x="107316" y="22731"/>
                </a:cubicBezTo>
                <a:cubicBezTo>
                  <a:pt x="104739" y="22731"/>
                  <a:pt x="102650" y="20636"/>
                  <a:pt x="102650" y="18051"/>
                </a:cubicBezTo>
                <a:lnTo>
                  <a:pt x="102650" y="4680"/>
                </a:lnTo>
                <a:cubicBezTo>
                  <a:pt x="102650" y="2095"/>
                  <a:pt x="104739" y="0"/>
                  <a:pt x="107316" y="0"/>
                </a:cubicBezTo>
                <a:close/>
              </a:path>
            </a:pathLst>
          </a:custGeom>
          <a:solidFill>
            <a:srgbClr val="1ED4DE"/>
          </a:solidFill>
          <a:ln>
            <a:noFill/>
          </a:ln>
        </p:spPr>
        <p:txBody>
          <a:bodyPr wrap="square" lIns="121868" tIns="60917" rIns="121868" bIns="60917" anchor="ctr" anchorCtr="0">
            <a:noAutofit/>
          </a:bodyPr>
          <a:lstStyle/>
          <a:p>
            <a:pPr algn="ctr" defTabSz="1218895"/>
            <a:endParaRPr sz="2399" kern="0">
              <a:solidFill>
                <a:srgbClr val="FFFFFF"/>
              </a:solidFill>
              <a:latin typeface="Arial"/>
              <a:ea typeface="Arial"/>
              <a:cs typeface="Arial"/>
              <a:sym typeface="Arial"/>
            </a:endParaRPr>
          </a:p>
        </p:txBody>
      </p:sp>
      <p:sp>
        <p:nvSpPr>
          <p:cNvPr id="719" name="Shape 719"/>
          <p:cNvSpPr txBox="1"/>
          <p:nvPr/>
        </p:nvSpPr>
        <p:spPr>
          <a:xfrm>
            <a:off x="8560869" y="2194461"/>
            <a:ext cx="3253607" cy="369236"/>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sym typeface="Arial"/>
              </a:rPr>
              <a:t>After sale services/ Guarantee</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nvGrpSpPr>
          <p:cNvPr id="720" name="Shape 720"/>
          <p:cNvGrpSpPr/>
          <p:nvPr/>
        </p:nvGrpSpPr>
        <p:grpSpPr>
          <a:xfrm>
            <a:off x="8560867" y="3990308"/>
            <a:ext cx="3627958" cy="897785"/>
            <a:chOff x="2113657" y="4283314"/>
            <a:chExt cx="3647460" cy="673514"/>
          </a:xfrm>
        </p:grpSpPr>
        <p:sp>
          <p:nvSpPr>
            <p:cNvPr id="721" name="Shape 721"/>
            <p:cNvSpPr txBox="1"/>
            <p:nvPr/>
          </p:nvSpPr>
          <p:spPr>
            <a:xfrm>
              <a:off x="2113657" y="4495163"/>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fr-FR" sz="1600" kern="0" dirty="0" smtClean="0">
                  <a:solidFill>
                    <a:srgbClr val="595959"/>
                  </a:solidFill>
                  <a:latin typeface="Times New Roman" panose="02020603050405020304" pitchFamily="18" charset="0"/>
                  <a:ea typeface="Arial"/>
                  <a:cs typeface="Times New Roman" panose="02020603050405020304" pitchFamily="18" charset="0"/>
                  <a:sym typeface="Arial"/>
                </a:rPr>
                <a:t>CE</a:t>
              </a:r>
            </a:p>
            <a:p>
              <a:pPr marL="285750" indent="-285750" defTabSz="1218895">
                <a:buFont typeface="Arial" panose="020B0604020202020204" pitchFamily="34" charset="0"/>
                <a:buChar char="•"/>
              </a:pPr>
              <a:r>
                <a:rPr lang="fr-FR" sz="1600" kern="0" dirty="0" smtClean="0">
                  <a:solidFill>
                    <a:srgbClr val="595959"/>
                  </a:solidFill>
                  <a:latin typeface="Times New Roman" panose="02020603050405020304" pitchFamily="18" charset="0"/>
                  <a:ea typeface="Arial"/>
                  <a:cs typeface="Times New Roman" panose="02020603050405020304" pitchFamily="18" charset="0"/>
                  <a:sym typeface="Arial"/>
                </a:rPr>
                <a:t>IEC60601-1-4 , IEC60601-1-1</a:t>
              </a:r>
            </a:p>
            <a:p>
              <a:pPr marL="285750" indent="-285750" defTabSz="1218895">
                <a:buFont typeface="Arial" panose="020B0604020202020204" pitchFamily="34" charset="0"/>
                <a:buChar char="•"/>
              </a:pPr>
              <a:r>
                <a:rPr lang="fr-FR" sz="1600" kern="0" dirty="0" smtClean="0">
                  <a:solidFill>
                    <a:srgbClr val="595959"/>
                  </a:solidFill>
                  <a:latin typeface="Times New Roman" panose="02020603050405020304" pitchFamily="18" charset="0"/>
                  <a:ea typeface="Arial"/>
                  <a:cs typeface="Times New Roman" panose="02020603050405020304" pitchFamily="18" charset="0"/>
                  <a:sym typeface="Arial"/>
                </a:rPr>
                <a:t>IEC60601-1-2 ,  </a:t>
              </a:r>
              <a:r>
                <a:rPr lang="fr-FR" sz="1600" kern="0" dirty="0">
                  <a:solidFill>
                    <a:srgbClr val="595959"/>
                  </a:solidFill>
                  <a:latin typeface="Times New Roman" panose="02020603050405020304" pitchFamily="18" charset="0"/>
                  <a:ea typeface="Arial"/>
                  <a:cs typeface="Times New Roman" panose="02020603050405020304" pitchFamily="18" charset="0"/>
                  <a:sym typeface="Arial"/>
                </a:rPr>
                <a:t>ISO9001-2008</a:t>
              </a:r>
              <a:endParaRPr lang="pt-BR"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722" name="Shape 722"/>
            <p:cNvSpPr txBox="1"/>
            <p:nvPr/>
          </p:nvSpPr>
          <p:spPr>
            <a:xfrm>
              <a:off x="2113658" y="4283314"/>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sym typeface="Arial"/>
                </a:rPr>
                <a:t>Standards and legally certificates:</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30" name="Shape 451"/>
          <p:cNvSpPr/>
          <p:nvPr/>
        </p:nvSpPr>
        <p:spPr>
          <a:xfrm rot="1795255">
            <a:off x="8958484" y="121276"/>
            <a:ext cx="356158" cy="656509"/>
          </a:xfrm>
          <a:custGeom>
            <a:avLst/>
            <a:gdLst/>
            <a:ahLst/>
            <a:cxnLst/>
            <a:rect l="0" t="0" r="0" b="0"/>
            <a:pathLst>
              <a:path w="120000" h="120000" extrusionOk="0">
                <a:moveTo>
                  <a:pt x="60041" y="0"/>
                </a:moveTo>
                <a:cubicBezTo>
                  <a:pt x="68312" y="142"/>
                  <a:pt x="77049" y="3617"/>
                  <a:pt x="77802" y="9249"/>
                </a:cubicBezTo>
                <a:cubicBezTo>
                  <a:pt x="79731" y="16341"/>
                  <a:pt x="68983" y="18083"/>
                  <a:pt x="72034" y="26607"/>
                </a:cubicBezTo>
                <a:lnTo>
                  <a:pt x="120000" y="26607"/>
                </a:lnTo>
                <a:lnTo>
                  <a:pt x="120000" y="53320"/>
                </a:lnTo>
                <a:cubicBezTo>
                  <a:pt x="105180" y="54850"/>
                  <a:pt x="101982" y="49006"/>
                  <a:pt x="89415" y="50069"/>
                </a:cubicBezTo>
                <a:cubicBezTo>
                  <a:pt x="79319" y="50489"/>
                  <a:pt x="73089" y="55363"/>
                  <a:pt x="72833" y="59977"/>
                </a:cubicBezTo>
                <a:cubicBezTo>
                  <a:pt x="73004" y="64029"/>
                  <a:pt x="79442" y="70012"/>
                  <a:pt x="91464" y="70060"/>
                </a:cubicBezTo>
                <a:cubicBezTo>
                  <a:pt x="106013" y="69226"/>
                  <a:pt x="103877" y="65247"/>
                  <a:pt x="120000" y="65606"/>
                </a:cubicBezTo>
                <a:lnTo>
                  <a:pt x="120000" y="93541"/>
                </a:lnTo>
                <a:lnTo>
                  <a:pt x="70059" y="93541"/>
                </a:lnTo>
                <a:cubicBezTo>
                  <a:pt x="69329" y="102697"/>
                  <a:pt x="76533" y="101447"/>
                  <a:pt x="78036" y="109608"/>
                </a:cubicBezTo>
                <a:cubicBezTo>
                  <a:pt x="77950" y="116314"/>
                  <a:pt x="67224" y="119904"/>
                  <a:pt x="59959" y="120000"/>
                </a:cubicBezTo>
                <a:cubicBezTo>
                  <a:pt x="51687" y="119857"/>
                  <a:pt x="42950" y="116382"/>
                  <a:pt x="42197" y="110750"/>
                </a:cubicBezTo>
                <a:cubicBezTo>
                  <a:pt x="40279" y="103699"/>
                  <a:pt x="50892" y="101936"/>
                  <a:pt x="47995" y="93541"/>
                </a:cubicBezTo>
                <a:lnTo>
                  <a:pt x="0" y="93541"/>
                </a:lnTo>
                <a:lnTo>
                  <a:pt x="0" y="66075"/>
                </a:lnTo>
                <a:cubicBezTo>
                  <a:pt x="15368" y="64341"/>
                  <a:pt x="18478" y="70364"/>
                  <a:pt x="31219" y="69286"/>
                </a:cubicBezTo>
                <a:cubicBezTo>
                  <a:pt x="41315" y="68866"/>
                  <a:pt x="47545" y="63992"/>
                  <a:pt x="47801" y="59379"/>
                </a:cubicBezTo>
                <a:cubicBezTo>
                  <a:pt x="47631" y="55326"/>
                  <a:pt x="41193" y="49343"/>
                  <a:pt x="29171" y="49296"/>
                </a:cubicBezTo>
                <a:cubicBezTo>
                  <a:pt x="14433" y="50140"/>
                  <a:pt x="16816" y="54212"/>
                  <a:pt x="0" y="53739"/>
                </a:cubicBezTo>
                <a:lnTo>
                  <a:pt x="0" y="26607"/>
                </a:lnTo>
                <a:lnTo>
                  <a:pt x="49932" y="26607"/>
                </a:lnTo>
                <a:cubicBezTo>
                  <a:pt x="50748" y="17288"/>
                  <a:pt x="43474" y="18596"/>
                  <a:pt x="41963" y="10391"/>
                </a:cubicBezTo>
                <a:cubicBezTo>
                  <a:pt x="42049" y="3685"/>
                  <a:pt x="52775" y="95"/>
                  <a:pt x="60041" y="0"/>
                </a:cubicBezTo>
                <a:close/>
              </a:path>
            </a:pathLst>
          </a:custGeom>
          <a:solidFill>
            <a:srgbClr val="F4BD2D"/>
          </a:solidFill>
          <a:ln>
            <a:noFill/>
          </a:ln>
          <a:scene3d>
            <a:camera prst="orthographicFront">
              <a:rot lat="0" lon="0" rev="7200000"/>
            </a:camera>
            <a:lightRig rig="threePt" dir="t"/>
          </a:scene3d>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grpSp>
        <p:nvGrpSpPr>
          <p:cNvPr id="19" name="Shape 717"/>
          <p:cNvGrpSpPr/>
          <p:nvPr/>
        </p:nvGrpSpPr>
        <p:grpSpPr>
          <a:xfrm>
            <a:off x="8560868" y="5882388"/>
            <a:ext cx="3253608" cy="897784"/>
            <a:chOff x="2113657" y="4283315"/>
            <a:chExt cx="3647460" cy="673513"/>
          </a:xfrm>
        </p:grpSpPr>
        <p:sp>
          <p:nvSpPr>
            <p:cNvPr id="21" name="Shape 718"/>
            <p:cNvSpPr txBox="1"/>
            <p:nvPr/>
          </p:nvSpPr>
          <p:spPr>
            <a:xfrm>
              <a:off x="2113657" y="4495163"/>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105,000 $ </a:t>
              </a: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- 145,000 </a:t>
              </a: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 (</a:t>
              </a: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Depending </a:t>
              </a: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on </a:t>
              </a: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The Options</a:t>
              </a: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a:t>
              </a:r>
              <a:endPar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22" name="Shape 719"/>
            <p:cNvSpPr txBox="1"/>
            <p:nvPr/>
          </p:nvSpPr>
          <p:spPr>
            <a:xfrm>
              <a:off x="2113658" y="4283315"/>
              <a:ext cx="3647459" cy="276999"/>
            </a:xfrm>
            <a:prstGeom prst="rect">
              <a:avLst/>
            </a:prstGeom>
            <a:noFill/>
            <a:ln>
              <a:noFill/>
            </a:ln>
          </p:spPr>
          <p:txBody>
            <a:bodyPr wrap="square" lIns="121868" tIns="60917" rIns="121868" bIns="60917" anchor="t" anchorCtr="0">
              <a:noAutofit/>
            </a:bodyPr>
            <a:lstStyle/>
            <a:p>
              <a:pPr defTabSz="1218895"/>
              <a:r>
                <a:rPr lang="en-US" b="1" kern="0" dirty="0" smtClean="0">
                  <a:solidFill>
                    <a:srgbClr val="595959"/>
                  </a:solidFill>
                  <a:latin typeface="Times New Roman" panose="02020603050405020304" pitchFamily="18" charset="0"/>
                  <a:ea typeface="Arial"/>
                  <a:cs typeface="Times New Roman" panose="02020603050405020304" pitchFamily="18" charset="0"/>
                  <a:sym typeface="Arial"/>
                </a:rPr>
                <a:t>Sales’ Price</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3318" y="552450"/>
            <a:ext cx="2254494" cy="971550"/>
          </a:xfrm>
          <a:prstGeom prst="rect">
            <a:avLst/>
          </a:prstGeom>
        </p:spPr>
      </p:pic>
      <p:sp>
        <p:nvSpPr>
          <p:cNvPr id="28" name="Shape 718"/>
          <p:cNvSpPr txBox="1"/>
          <p:nvPr/>
        </p:nvSpPr>
        <p:spPr>
          <a:xfrm>
            <a:off x="8560868" y="2493886"/>
            <a:ext cx="3477143" cy="615393"/>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a:solidFill>
                  <a:srgbClr val="595959"/>
                </a:solidFill>
                <a:latin typeface="Times New Roman" panose="02020603050405020304" pitchFamily="18" charset="0"/>
                <a:ea typeface="Arial"/>
                <a:cs typeface="Times New Roman" panose="02020603050405020304" pitchFamily="18" charset="0"/>
              </a:rPr>
              <a:t>120 months after sale services</a:t>
            </a:r>
          </a:p>
          <a:p>
            <a:pPr marL="285750" indent="-285750" defTabSz="1218895">
              <a:buFont typeface="Arial" panose="020B0604020202020204" pitchFamily="34" charset="0"/>
              <a:buChar char="•"/>
            </a:pPr>
            <a:r>
              <a:rPr lang="en-US" sz="1600" kern="0" dirty="0">
                <a:solidFill>
                  <a:srgbClr val="595959"/>
                </a:solidFill>
                <a:latin typeface="Times New Roman" panose="02020603050405020304" pitchFamily="18" charset="0"/>
                <a:ea typeface="Arial"/>
                <a:cs typeface="Times New Roman" panose="02020603050405020304" pitchFamily="18" charset="0"/>
              </a:rPr>
              <a:t>12 months Guarantee</a:t>
            </a:r>
            <a:endParaRPr lang="en"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pic>
        <p:nvPicPr>
          <p:cNvPr id="23" name="Picture 22" descr="C:\Users\Ebrahimi\Downloads\345345.jpg"/>
          <p:cNvPicPr/>
          <p:nvPr/>
        </p:nvPicPr>
        <p:blipFill>
          <a:blip r:embed="rId4">
            <a:extLst>
              <a:ext uri="{28A0092B-C50C-407E-A947-70E740481C1C}">
                <a14:useLocalDpi xmlns:a14="http://schemas.microsoft.com/office/drawing/2010/main" val="0"/>
              </a:ext>
            </a:extLst>
          </a:blip>
          <a:srcRect/>
          <a:stretch>
            <a:fillRect/>
          </a:stretch>
        </p:blipFill>
        <p:spPr bwMode="auto">
          <a:xfrm>
            <a:off x="3699093" y="237716"/>
            <a:ext cx="4605119" cy="6544084"/>
          </a:xfrm>
          <a:prstGeom prst="rect">
            <a:avLst/>
          </a:prstGeom>
          <a:noFill/>
          <a:ln>
            <a:noFill/>
          </a:ln>
        </p:spPr>
      </p:pic>
      <p:sp>
        <p:nvSpPr>
          <p:cNvPr id="24" name="Shape 974"/>
          <p:cNvSpPr/>
          <p:nvPr/>
        </p:nvSpPr>
        <p:spPr>
          <a:xfrm rot="10800000">
            <a:off x="8959687" y="5364411"/>
            <a:ext cx="353751" cy="528546"/>
          </a:xfrm>
          <a:custGeom>
            <a:avLst/>
            <a:gdLst/>
            <a:ahLst/>
            <a:cxnLst/>
            <a:rect l="0" t="0" r="0" b="0"/>
            <a:pathLst>
              <a:path w="120000" h="120000" extrusionOk="0">
                <a:moveTo>
                  <a:pt x="51597" y="50921"/>
                </a:moveTo>
                <a:lnTo>
                  <a:pt x="51597" y="19698"/>
                </a:lnTo>
                <a:cubicBezTo>
                  <a:pt x="47669" y="20191"/>
                  <a:pt x="43916" y="21082"/>
                  <a:pt x="40531" y="22332"/>
                </a:cubicBezTo>
                <a:cubicBezTo>
                  <a:pt x="30598" y="26001"/>
                  <a:pt x="25457" y="32166"/>
                  <a:pt x="27169" y="38355"/>
                </a:cubicBezTo>
                <a:cubicBezTo>
                  <a:pt x="29239" y="46431"/>
                  <a:pt x="39005" y="49155"/>
                  <a:pt x="51597" y="50921"/>
                </a:cubicBezTo>
                <a:close/>
                <a:moveTo>
                  <a:pt x="67852" y="100379"/>
                </a:moveTo>
                <a:cubicBezTo>
                  <a:pt x="71963" y="99887"/>
                  <a:pt x="75901" y="98973"/>
                  <a:pt x="79437" y="97667"/>
                </a:cubicBezTo>
                <a:cubicBezTo>
                  <a:pt x="89370" y="93998"/>
                  <a:pt x="94511" y="87833"/>
                  <a:pt x="92799" y="81644"/>
                </a:cubicBezTo>
                <a:cubicBezTo>
                  <a:pt x="89506" y="73388"/>
                  <a:pt x="79840" y="69732"/>
                  <a:pt x="67852" y="67361"/>
                </a:cubicBezTo>
                <a:close/>
                <a:moveTo>
                  <a:pt x="67852" y="120000"/>
                </a:moveTo>
                <a:lnTo>
                  <a:pt x="51597" y="120000"/>
                </a:lnTo>
                <a:lnTo>
                  <a:pt x="51597" y="114256"/>
                </a:lnTo>
                <a:cubicBezTo>
                  <a:pt x="45417" y="113829"/>
                  <a:pt x="39328" y="112890"/>
                  <a:pt x="33554" y="111448"/>
                </a:cubicBezTo>
                <a:cubicBezTo>
                  <a:pt x="13606" y="106463"/>
                  <a:pt x="696" y="96271"/>
                  <a:pt x="0" y="84958"/>
                </a:cubicBezTo>
                <a:lnTo>
                  <a:pt x="26861" y="84529"/>
                </a:lnTo>
                <a:cubicBezTo>
                  <a:pt x="27245" y="90776"/>
                  <a:pt x="34374" y="96404"/>
                  <a:pt x="45389" y="99156"/>
                </a:cubicBezTo>
                <a:cubicBezTo>
                  <a:pt x="47394" y="99657"/>
                  <a:pt x="49467" y="100048"/>
                  <a:pt x="51597" y="100293"/>
                </a:cubicBezTo>
                <a:lnTo>
                  <a:pt x="51597" y="64682"/>
                </a:lnTo>
                <a:cubicBezTo>
                  <a:pt x="30368" y="61567"/>
                  <a:pt x="7690" y="58004"/>
                  <a:pt x="556" y="40045"/>
                </a:cubicBezTo>
                <a:cubicBezTo>
                  <a:pt x="-2422" y="28913"/>
                  <a:pt x="6883" y="17850"/>
                  <a:pt x="24755" y="11249"/>
                </a:cubicBezTo>
                <a:cubicBezTo>
                  <a:pt x="32832" y="8265"/>
                  <a:pt x="42066" y="6412"/>
                  <a:pt x="51597" y="5737"/>
                </a:cubicBezTo>
                <a:lnTo>
                  <a:pt x="51597" y="0"/>
                </a:lnTo>
                <a:lnTo>
                  <a:pt x="67852" y="0"/>
                </a:lnTo>
                <a:lnTo>
                  <a:pt x="67852" y="5703"/>
                </a:lnTo>
                <a:cubicBezTo>
                  <a:pt x="74209" y="6118"/>
                  <a:pt x="80479" y="7068"/>
                  <a:pt x="86414" y="8551"/>
                </a:cubicBezTo>
                <a:cubicBezTo>
                  <a:pt x="106363" y="13536"/>
                  <a:pt x="119273" y="23728"/>
                  <a:pt x="119969" y="35041"/>
                </a:cubicBezTo>
                <a:lnTo>
                  <a:pt x="93108" y="35470"/>
                </a:lnTo>
                <a:cubicBezTo>
                  <a:pt x="92723" y="29223"/>
                  <a:pt x="85594" y="23595"/>
                  <a:pt x="74579" y="20843"/>
                </a:cubicBezTo>
                <a:cubicBezTo>
                  <a:pt x="72410" y="20301"/>
                  <a:pt x="70160" y="19888"/>
                  <a:pt x="67852" y="19639"/>
                </a:cubicBezTo>
                <a:lnTo>
                  <a:pt x="67852" y="52969"/>
                </a:lnTo>
                <a:cubicBezTo>
                  <a:pt x="88284" y="55535"/>
                  <a:pt x="110482" y="59921"/>
                  <a:pt x="119411" y="79734"/>
                </a:cubicBezTo>
                <a:cubicBezTo>
                  <a:pt x="122511" y="90942"/>
                  <a:pt x="113201" y="102106"/>
                  <a:pt x="95213" y="108750"/>
                </a:cubicBezTo>
                <a:cubicBezTo>
                  <a:pt x="86990" y="111788"/>
                  <a:pt x="77568" y="113654"/>
                  <a:pt x="67852" y="114293"/>
                </a:cubicBezTo>
                <a:close/>
              </a:path>
            </a:pathLst>
          </a:custGeom>
          <a:solidFill>
            <a:schemeClr val="accent3">
              <a:lumMod val="75000"/>
            </a:schemeClr>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dk1"/>
              </a:solidFill>
              <a:latin typeface="Arial"/>
              <a:ea typeface="Arial"/>
              <a:cs typeface="Arial"/>
              <a:sym typeface="Arial"/>
            </a:endParaRPr>
          </a:p>
        </p:txBody>
      </p:sp>
      <p:sp>
        <p:nvSpPr>
          <p:cNvPr id="25" name="Shape 450"/>
          <p:cNvSpPr/>
          <p:nvPr/>
        </p:nvSpPr>
        <p:spPr>
          <a:xfrm>
            <a:off x="8841213" y="3380236"/>
            <a:ext cx="590697" cy="565118"/>
          </a:xfrm>
          <a:custGeom>
            <a:avLst/>
            <a:gdLst/>
            <a:ahLst/>
            <a:cxnLst/>
            <a:rect l="0" t="0" r="0" b="0"/>
            <a:pathLst>
              <a:path w="120000" h="120000" extrusionOk="0">
                <a:moveTo>
                  <a:pt x="65274" y="39473"/>
                </a:moveTo>
                <a:cubicBezTo>
                  <a:pt x="53599" y="36371"/>
                  <a:pt x="41599" y="43242"/>
                  <a:pt x="38470" y="54820"/>
                </a:cubicBezTo>
                <a:cubicBezTo>
                  <a:pt x="35342" y="66398"/>
                  <a:pt x="42270" y="78299"/>
                  <a:pt x="53945" y="81402"/>
                </a:cubicBezTo>
                <a:cubicBezTo>
                  <a:pt x="65620" y="84504"/>
                  <a:pt x="77621" y="77633"/>
                  <a:pt x="80749" y="66055"/>
                </a:cubicBezTo>
                <a:cubicBezTo>
                  <a:pt x="83877" y="54477"/>
                  <a:pt x="76949" y="42576"/>
                  <a:pt x="65274" y="39473"/>
                </a:cubicBezTo>
                <a:close/>
                <a:moveTo>
                  <a:pt x="69168" y="25060"/>
                </a:moveTo>
                <a:cubicBezTo>
                  <a:pt x="88870" y="30296"/>
                  <a:pt x="100561" y="50379"/>
                  <a:pt x="95282" y="69917"/>
                </a:cubicBezTo>
                <a:cubicBezTo>
                  <a:pt x="90003" y="89455"/>
                  <a:pt x="69753" y="101050"/>
                  <a:pt x="50051" y="95815"/>
                </a:cubicBezTo>
                <a:cubicBezTo>
                  <a:pt x="30350" y="90579"/>
                  <a:pt x="18658" y="70496"/>
                  <a:pt x="23937" y="50958"/>
                </a:cubicBezTo>
                <a:cubicBezTo>
                  <a:pt x="29216" y="31420"/>
                  <a:pt x="49467" y="19825"/>
                  <a:pt x="69168" y="25060"/>
                </a:cubicBezTo>
                <a:close/>
                <a:moveTo>
                  <a:pt x="70584" y="19819"/>
                </a:moveTo>
                <a:cubicBezTo>
                  <a:pt x="47964" y="13808"/>
                  <a:pt x="24713" y="27121"/>
                  <a:pt x="18652" y="49554"/>
                </a:cubicBezTo>
                <a:cubicBezTo>
                  <a:pt x="12591" y="71987"/>
                  <a:pt x="26015" y="95045"/>
                  <a:pt x="48635" y="101056"/>
                </a:cubicBezTo>
                <a:cubicBezTo>
                  <a:pt x="71255" y="107067"/>
                  <a:pt x="94506" y="93754"/>
                  <a:pt x="100567" y="71321"/>
                </a:cubicBezTo>
                <a:cubicBezTo>
                  <a:pt x="106628" y="48888"/>
                  <a:pt x="93204" y="25830"/>
                  <a:pt x="70584" y="19819"/>
                </a:cubicBezTo>
                <a:close/>
                <a:moveTo>
                  <a:pt x="120000" y="28418"/>
                </a:moveTo>
                <a:lnTo>
                  <a:pt x="119819" y="29085"/>
                </a:lnTo>
                <a:lnTo>
                  <a:pt x="119636" y="28804"/>
                </a:lnTo>
                <a:close/>
                <a:moveTo>
                  <a:pt x="84120" y="4683"/>
                </a:moveTo>
                <a:lnTo>
                  <a:pt x="83867" y="19572"/>
                </a:lnTo>
                <a:lnTo>
                  <a:pt x="83406" y="19449"/>
                </a:lnTo>
                <a:cubicBezTo>
                  <a:pt x="87163" y="21546"/>
                  <a:pt x="90559" y="24117"/>
                  <a:pt x="93431" y="27166"/>
                </a:cubicBezTo>
                <a:lnTo>
                  <a:pt x="106796" y="23870"/>
                </a:lnTo>
                <a:lnTo>
                  <a:pt x="115363" y="39849"/>
                </a:lnTo>
                <a:lnTo>
                  <a:pt x="105840" y="48364"/>
                </a:lnTo>
                <a:cubicBezTo>
                  <a:pt x="107034" y="52676"/>
                  <a:pt x="107596" y="57191"/>
                  <a:pt x="107394" y="61781"/>
                </a:cubicBezTo>
                <a:lnTo>
                  <a:pt x="119289" y="68330"/>
                </a:lnTo>
                <a:lnTo>
                  <a:pt x="114566" y="85810"/>
                </a:lnTo>
                <a:lnTo>
                  <a:pt x="100132" y="85570"/>
                </a:lnTo>
                <a:cubicBezTo>
                  <a:pt x="98307" y="88594"/>
                  <a:pt x="96096" y="91321"/>
                  <a:pt x="93619" y="93756"/>
                </a:cubicBezTo>
                <a:lnTo>
                  <a:pt x="98359" y="106025"/>
                </a:lnTo>
                <a:lnTo>
                  <a:pt x="83411" y="116405"/>
                </a:lnTo>
                <a:lnTo>
                  <a:pt x="72073" y="106643"/>
                </a:lnTo>
                <a:lnTo>
                  <a:pt x="73453" y="105685"/>
                </a:lnTo>
                <a:cubicBezTo>
                  <a:pt x="69110" y="107079"/>
                  <a:pt x="64517" y="107749"/>
                  <a:pt x="59835" y="107723"/>
                </a:cubicBezTo>
                <a:lnTo>
                  <a:pt x="52963" y="119999"/>
                </a:lnTo>
                <a:lnTo>
                  <a:pt x="35336" y="115316"/>
                </a:lnTo>
                <a:lnTo>
                  <a:pt x="35574" y="101277"/>
                </a:lnTo>
                <a:cubicBezTo>
                  <a:pt x="31839" y="99165"/>
                  <a:pt x="28466" y="96583"/>
                  <a:pt x="25614" y="93529"/>
                </a:cubicBezTo>
                <a:lnTo>
                  <a:pt x="25843" y="94015"/>
                </a:lnTo>
                <a:lnTo>
                  <a:pt x="11102" y="96847"/>
                </a:lnTo>
                <a:lnTo>
                  <a:pt x="3390" y="80445"/>
                </a:lnTo>
                <a:lnTo>
                  <a:pt x="13359" y="72429"/>
                </a:lnTo>
                <a:cubicBezTo>
                  <a:pt x="12295" y="68561"/>
                  <a:pt x="11739" y="64530"/>
                  <a:pt x="11738" y="60428"/>
                </a:cubicBezTo>
                <a:lnTo>
                  <a:pt x="0" y="53965"/>
                </a:lnTo>
                <a:lnTo>
                  <a:pt x="4723" y="36484"/>
                </a:lnTo>
                <a:lnTo>
                  <a:pt x="18174" y="36709"/>
                </a:lnTo>
                <a:cubicBezTo>
                  <a:pt x="19999" y="33515"/>
                  <a:pt x="22203" y="30603"/>
                  <a:pt x="24696" y="27997"/>
                </a:cubicBezTo>
                <a:lnTo>
                  <a:pt x="20190" y="14215"/>
                </a:lnTo>
                <a:lnTo>
                  <a:pt x="35666" y="4625"/>
                </a:lnTo>
                <a:lnTo>
                  <a:pt x="46473" y="14962"/>
                </a:lnTo>
                <a:lnTo>
                  <a:pt x="46365" y="15030"/>
                </a:lnTo>
                <a:cubicBezTo>
                  <a:pt x="50613" y="13704"/>
                  <a:pt x="55098" y="13091"/>
                  <a:pt x="59667" y="13141"/>
                </a:cubicBezTo>
                <a:lnTo>
                  <a:pt x="59206" y="13018"/>
                </a:lnTo>
                <a:lnTo>
                  <a:pt x="66493" y="0"/>
                </a:lnTo>
                <a:close/>
              </a:path>
            </a:pathLst>
          </a:custGeom>
          <a:solidFill>
            <a:srgbClr val="E62949"/>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707" name="Shape 707"/>
          <p:cNvSpPr txBox="1"/>
          <p:nvPr/>
        </p:nvSpPr>
        <p:spPr>
          <a:xfrm>
            <a:off x="455611" y="2942836"/>
            <a:ext cx="3483812" cy="3076964"/>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Unique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multi-face tool to eliminate line of sight problem</a:t>
            </a:r>
          </a:p>
          <a:p>
            <a:pPr marL="285750" indent="-285750" defTabSz="1218895">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Specific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tool design to access all sinuses</a:t>
            </a:r>
          </a:p>
          <a:p>
            <a:pPr marL="285750" indent="-285750" defTabSz="1218895">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Tracking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device with extensive field of view</a:t>
            </a:r>
          </a:p>
          <a:p>
            <a:pPr marL="285750" indent="-285750" defTabSz="1218895">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Review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of surgery procedure via auto saved module </a:t>
            </a:r>
          </a:p>
          <a:p>
            <a:pPr marL="285750" indent="-285750" defTabSz="1218895">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Extensive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operational area coverage with two long articulated arms</a:t>
            </a:r>
          </a:p>
          <a:p>
            <a:pPr marL="285750" indent="-285750" defTabSz="1218895">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General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adaptors to define selected surgery tools as a navigation probe</a:t>
            </a:r>
          </a:p>
        </p:txBody>
      </p:sp>
    </p:spTree>
    <p:extLst>
      <p:ext uri="{BB962C8B-B14F-4D97-AF65-F5344CB8AC3E}">
        <p14:creationId xmlns:p14="http://schemas.microsoft.com/office/powerpoint/2010/main" val="2188406742"/>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704"/>
        <p:cNvGrpSpPr/>
        <p:nvPr/>
      </p:nvGrpSpPr>
      <p:grpSpPr>
        <a:xfrm>
          <a:off x="0" y="0"/>
          <a:ext cx="0" cy="0"/>
          <a:chOff x="0" y="0"/>
          <a:chExt cx="0" cy="0"/>
        </a:xfrm>
      </p:grpSpPr>
      <p:sp>
        <p:nvSpPr>
          <p:cNvPr id="707" name="Shape 707"/>
          <p:cNvSpPr txBox="1"/>
          <p:nvPr/>
        </p:nvSpPr>
        <p:spPr>
          <a:xfrm>
            <a:off x="455611" y="2866636"/>
            <a:ext cx="3733802" cy="3076964"/>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It has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a flexible structure that can be used as DCS, PMS, SCS, etc. </a:t>
            </a:r>
            <a:endPar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endParaRPr>
          </a:p>
          <a:p>
            <a:pPr marL="285750" indent="-285750" defTabSz="1218895">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Any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failure in one of the network cables, </a:t>
            </a: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switches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or </a:t>
            </a: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cards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has no effect in full functioning of the system</a:t>
            </a: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a:t>
            </a:r>
          </a:p>
          <a:p>
            <a:pPr marL="285750" indent="-285750" defTabSz="1218895">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Hardware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is a modular system based on IEEE-1014(VME) which is an industrial computer that includes CPU, IO and communication modules.</a:t>
            </a:r>
          </a:p>
          <a:p>
            <a:pPr marL="285750" indent="-285750" defTabSz="1218895">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Use for </a:t>
            </a:r>
            <a:r>
              <a:rPr lang="en-US" sz="1600" kern="0" dirty="0" err="1" smtClean="0">
                <a:solidFill>
                  <a:srgbClr val="3F3F3F"/>
                </a:solidFill>
                <a:latin typeface="Times New Roman" panose="02020603050405020304" pitchFamily="18" charset="0"/>
                <a:ea typeface="Arial"/>
                <a:cs typeface="Times New Roman" panose="02020603050405020304" pitchFamily="18" charset="0"/>
                <a:sym typeface="Arial"/>
              </a:rPr>
              <a:t>controling</a:t>
            </a: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systems in:</a:t>
            </a:r>
          </a:p>
          <a:p>
            <a:pPr lvl="1" defTabSz="1218895"/>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Oil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&amp; Gas and Petrochemical </a:t>
            </a: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industry, Mine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and </a:t>
            </a: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metal, Water and Construction Industries, Power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(Generation, Transmission, </a:t>
            </a: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Distribution), Railway,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etc</a:t>
            </a: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a:t>
            </a:r>
          </a:p>
          <a:p>
            <a:pPr marL="285750" indent="-285750" defTabSz="1218895">
              <a:buFont typeface="Arial" panose="020B0604020202020204" pitchFamily="34" charset="0"/>
              <a:buChar char="•"/>
            </a:pPr>
            <a:endParaRPr lang="en-US" sz="1600" kern="0" dirty="0">
              <a:solidFill>
                <a:srgbClr val="3F3F3F"/>
              </a:solidFill>
              <a:latin typeface="Times New Roman" panose="02020603050405020304" pitchFamily="18" charset="0"/>
              <a:ea typeface="Arial"/>
              <a:cs typeface="Times New Roman" panose="02020603050405020304" pitchFamily="18" charset="0"/>
              <a:sym typeface="Arial"/>
            </a:endParaRPr>
          </a:p>
        </p:txBody>
      </p:sp>
      <p:sp>
        <p:nvSpPr>
          <p:cNvPr id="708" name="Shape 708"/>
          <p:cNvSpPr txBox="1"/>
          <p:nvPr/>
        </p:nvSpPr>
        <p:spPr>
          <a:xfrm>
            <a:off x="531812" y="2057400"/>
            <a:ext cx="3352800" cy="533341"/>
          </a:xfrm>
          <a:prstGeom prst="rect">
            <a:avLst/>
          </a:prstGeom>
          <a:noFill/>
          <a:ln>
            <a:noFill/>
          </a:ln>
        </p:spPr>
        <p:txBody>
          <a:bodyPr wrap="square" lIns="121868" tIns="60917" rIns="121868" bIns="60917" anchor="t" anchorCtr="0">
            <a:noAutofit/>
          </a:bodyPr>
          <a:lstStyle/>
          <a:p>
            <a:pPr defTabSz="1218895"/>
            <a:r>
              <a:rPr lang="en-US" sz="2400" b="1" dirty="0"/>
              <a:t>KTC-DCS</a:t>
            </a:r>
            <a:r>
              <a:rPr lang="en-US" sz="2400" b="1" baseline="30000" dirty="0"/>
              <a:t> </a:t>
            </a:r>
            <a:endParaRPr lang="en" sz="1333" b="1" kern="0" dirty="0">
              <a:solidFill>
                <a:srgbClr val="3F3F3F"/>
              </a:solidFill>
              <a:latin typeface="Arial"/>
              <a:ea typeface="Arial"/>
              <a:cs typeface="Arial"/>
              <a:sym typeface="Arial"/>
            </a:endParaRPr>
          </a:p>
        </p:txBody>
      </p:sp>
      <p:grpSp>
        <p:nvGrpSpPr>
          <p:cNvPr id="711" name="Shape 711"/>
          <p:cNvGrpSpPr/>
          <p:nvPr/>
        </p:nvGrpSpPr>
        <p:grpSpPr>
          <a:xfrm>
            <a:off x="8560868" y="680349"/>
            <a:ext cx="3400944" cy="897785"/>
            <a:chOff x="2113657" y="4283314"/>
            <a:chExt cx="3647460" cy="673514"/>
          </a:xfrm>
        </p:grpSpPr>
        <p:sp>
          <p:nvSpPr>
            <p:cNvPr id="712" name="Shape 712"/>
            <p:cNvSpPr txBox="1"/>
            <p:nvPr/>
          </p:nvSpPr>
          <p:spPr>
            <a:xfrm>
              <a:off x="2113657" y="4495163"/>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3 – 5 Projects (Per year)</a:t>
              </a:r>
              <a:endParaRPr lang="en"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713" name="Shape 713"/>
            <p:cNvSpPr txBox="1"/>
            <p:nvPr/>
          </p:nvSpPr>
          <p:spPr>
            <a:xfrm>
              <a:off x="2113658" y="4283314"/>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rPr>
                <a:t>Production capacity</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715" name="Shape 715"/>
          <p:cNvSpPr/>
          <p:nvPr/>
        </p:nvSpPr>
        <p:spPr>
          <a:xfrm>
            <a:off x="8913812" y="1661061"/>
            <a:ext cx="445583" cy="444279"/>
          </a:xfrm>
          <a:custGeom>
            <a:avLst/>
            <a:gdLst/>
            <a:ahLst/>
            <a:cxnLst/>
            <a:rect l="0" t="0" r="0" b="0"/>
            <a:pathLst>
              <a:path w="120000" h="120000" extrusionOk="0">
                <a:moveTo>
                  <a:pt x="26666" y="100217"/>
                </a:moveTo>
                <a:cubicBezTo>
                  <a:pt x="25193" y="100217"/>
                  <a:pt x="24000" y="101415"/>
                  <a:pt x="24000" y="102892"/>
                </a:cubicBezTo>
                <a:cubicBezTo>
                  <a:pt x="24000" y="104369"/>
                  <a:pt x="25193" y="105566"/>
                  <a:pt x="26666" y="105566"/>
                </a:cubicBezTo>
                <a:lnTo>
                  <a:pt x="93333" y="105566"/>
                </a:lnTo>
                <a:cubicBezTo>
                  <a:pt x="94806" y="105566"/>
                  <a:pt x="96000" y="104369"/>
                  <a:pt x="96000" y="102892"/>
                </a:cubicBezTo>
                <a:cubicBezTo>
                  <a:pt x="96000" y="101415"/>
                  <a:pt x="94806" y="100217"/>
                  <a:pt x="93333" y="100217"/>
                </a:cubicBezTo>
                <a:close/>
                <a:moveTo>
                  <a:pt x="26666" y="87913"/>
                </a:moveTo>
                <a:cubicBezTo>
                  <a:pt x="25193" y="87913"/>
                  <a:pt x="24000" y="89111"/>
                  <a:pt x="24000" y="90588"/>
                </a:cubicBezTo>
                <a:cubicBezTo>
                  <a:pt x="24000" y="92065"/>
                  <a:pt x="25193" y="93262"/>
                  <a:pt x="26666" y="93262"/>
                </a:cubicBezTo>
                <a:lnTo>
                  <a:pt x="93333" y="93262"/>
                </a:lnTo>
                <a:cubicBezTo>
                  <a:pt x="94806" y="93262"/>
                  <a:pt x="96000" y="92065"/>
                  <a:pt x="96000" y="90588"/>
                </a:cubicBezTo>
                <a:cubicBezTo>
                  <a:pt x="96000" y="89111"/>
                  <a:pt x="94806" y="87913"/>
                  <a:pt x="93333" y="87913"/>
                </a:cubicBezTo>
                <a:close/>
                <a:moveTo>
                  <a:pt x="26666" y="75609"/>
                </a:moveTo>
                <a:cubicBezTo>
                  <a:pt x="25193" y="75609"/>
                  <a:pt x="24000" y="76806"/>
                  <a:pt x="24000" y="78284"/>
                </a:cubicBezTo>
                <a:cubicBezTo>
                  <a:pt x="24000" y="79761"/>
                  <a:pt x="25193" y="80958"/>
                  <a:pt x="26666" y="80958"/>
                </a:cubicBezTo>
                <a:lnTo>
                  <a:pt x="93333" y="80958"/>
                </a:lnTo>
                <a:cubicBezTo>
                  <a:pt x="94806" y="80958"/>
                  <a:pt x="96000" y="79761"/>
                  <a:pt x="96000" y="78284"/>
                </a:cubicBezTo>
                <a:cubicBezTo>
                  <a:pt x="96000" y="76806"/>
                  <a:pt x="94806" y="75609"/>
                  <a:pt x="93333" y="75609"/>
                </a:cubicBezTo>
                <a:close/>
                <a:moveTo>
                  <a:pt x="26666" y="63305"/>
                </a:moveTo>
                <a:cubicBezTo>
                  <a:pt x="25193" y="63305"/>
                  <a:pt x="24000" y="64502"/>
                  <a:pt x="24000" y="65979"/>
                </a:cubicBezTo>
                <a:cubicBezTo>
                  <a:pt x="24000" y="67457"/>
                  <a:pt x="25193" y="68654"/>
                  <a:pt x="26666" y="68654"/>
                </a:cubicBezTo>
                <a:lnTo>
                  <a:pt x="93333" y="68654"/>
                </a:lnTo>
                <a:cubicBezTo>
                  <a:pt x="94806" y="68654"/>
                  <a:pt x="96000" y="67457"/>
                  <a:pt x="96000" y="65979"/>
                </a:cubicBezTo>
                <a:cubicBezTo>
                  <a:pt x="96000" y="64502"/>
                  <a:pt x="94806" y="63305"/>
                  <a:pt x="93333" y="63305"/>
                </a:cubicBezTo>
                <a:close/>
                <a:moveTo>
                  <a:pt x="26666" y="51001"/>
                </a:moveTo>
                <a:cubicBezTo>
                  <a:pt x="25193" y="51001"/>
                  <a:pt x="24000" y="52198"/>
                  <a:pt x="24000" y="53675"/>
                </a:cubicBezTo>
                <a:cubicBezTo>
                  <a:pt x="24000" y="55152"/>
                  <a:pt x="25193" y="56350"/>
                  <a:pt x="26666" y="56350"/>
                </a:cubicBezTo>
                <a:lnTo>
                  <a:pt x="93333" y="56350"/>
                </a:lnTo>
                <a:cubicBezTo>
                  <a:pt x="94806" y="56350"/>
                  <a:pt x="96000" y="55152"/>
                  <a:pt x="96000" y="53675"/>
                </a:cubicBezTo>
                <a:cubicBezTo>
                  <a:pt x="96000" y="52198"/>
                  <a:pt x="94806" y="51001"/>
                  <a:pt x="93333" y="51001"/>
                </a:cubicBezTo>
                <a:close/>
                <a:moveTo>
                  <a:pt x="26666" y="38697"/>
                </a:moveTo>
                <a:cubicBezTo>
                  <a:pt x="25193" y="38697"/>
                  <a:pt x="24000" y="39894"/>
                  <a:pt x="24000" y="41371"/>
                </a:cubicBezTo>
                <a:cubicBezTo>
                  <a:pt x="24000" y="42848"/>
                  <a:pt x="25193" y="44046"/>
                  <a:pt x="26666" y="44046"/>
                </a:cubicBezTo>
                <a:lnTo>
                  <a:pt x="93333" y="44046"/>
                </a:lnTo>
                <a:cubicBezTo>
                  <a:pt x="94806" y="44046"/>
                  <a:pt x="96000" y="42848"/>
                  <a:pt x="96000" y="41371"/>
                </a:cubicBezTo>
                <a:cubicBezTo>
                  <a:pt x="96000" y="39894"/>
                  <a:pt x="94806" y="38697"/>
                  <a:pt x="93333" y="38697"/>
                </a:cubicBezTo>
                <a:close/>
                <a:moveTo>
                  <a:pt x="0" y="11366"/>
                </a:moveTo>
                <a:lnTo>
                  <a:pt x="6739" y="11366"/>
                </a:lnTo>
                <a:lnTo>
                  <a:pt x="6739" y="17459"/>
                </a:lnTo>
                <a:cubicBezTo>
                  <a:pt x="6739" y="22260"/>
                  <a:pt x="10619" y="26151"/>
                  <a:pt x="15405" y="26151"/>
                </a:cubicBezTo>
                <a:cubicBezTo>
                  <a:pt x="20192" y="26151"/>
                  <a:pt x="24072" y="22260"/>
                  <a:pt x="24072" y="17459"/>
                </a:cubicBezTo>
                <a:lnTo>
                  <a:pt x="24072" y="11366"/>
                </a:lnTo>
                <a:lnTo>
                  <a:pt x="29716" y="11366"/>
                </a:lnTo>
                <a:lnTo>
                  <a:pt x="29716" y="17459"/>
                </a:lnTo>
                <a:cubicBezTo>
                  <a:pt x="29716" y="22260"/>
                  <a:pt x="33597" y="26151"/>
                  <a:pt x="38383" y="26151"/>
                </a:cubicBezTo>
                <a:cubicBezTo>
                  <a:pt x="43170" y="26151"/>
                  <a:pt x="47050" y="22260"/>
                  <a:pt x="47050" y="17459"/>
                </a:cubicBezTo>
                <a:lnTo>
                  <a:pt x="47050" y="11366"/>
                </a:lnTo>
                <a:lnTo>
                  <a:pt x="52694" y="11366"/>
                </a:lnTo>
                <a:lnTo>
                  <a:pt x="52694" y="17459"/>
                </a:lnTo>
                <a:cubicBezTo>
                  <a:pt x="52694" y="22260"/>
                  <a:pt x="56574" y="26151"/>
                  <a:pt x="61361" y="26151"/>
                </a:cubicBezTo>
                <a:cubicBezTo>
                  <a:pt x="66147" y="26151"/>
                  <a:pt x="70028" y="22260"/>
                  <a:pt x="70028" y="17459"/>
                </a:cubicBezTo>
                <a:lnTo>
                  <a:pt x="70028" y="11366"/>
                </a:lnTo>
                <a:lnTo>
                  <a:pt x="75672" y="11366"/>
                </a:lnTo>
                <a:lnTo>
                  <a:pt x="75672" y="17459"/>
                </a:lnTo>
                <a:cubicBezTo>
                  <a:pt x="75672" y="22260"/>
                  <a:pt x="79552" y="26151"/>
                  <a:pt x="84339" y="26151"/>
                </a:cubicBezTo>
                <a:cubicBezTo>
                  <a:pt x="89125" y="26151"/>
                  <a:pt x="93005" y="22260"/>
                  <a:pt x="93005" y="17459"/>
                </a:cubicBezTo>
                <a:lnTo>
                  <a:pt x="93005" y="11366"/>
                </a:lnTo>
                <a:lnTo>
                  <a:pt x="98650" y="11366"/>
                </a:lnTo>
                <a:lnTo>
                  <a:pt x="98650" y="17459"/>
                </a:lnTo>
                <a:cubicBezTo>
                  <a:pt x="98650" y="22259"/>
                  <a:pt x="102530" y="26151"/>
                  <a:pt x="107316" y="26151"/>
                </a:cubicBezTo>
                <a:cubicBezTo>
                  <a:pt x="112103" y="26151"/>
                  <a:pt x="115983" y="22259"/>
                  <a:pt x="115983" y="17459"/>
                </a:cubicBezTo>
                <a:lnTo>
                  <a:pt x="115983" y="11366"/>
                </a:lnTo>
                <a:lnTo>
                  <a:pt x="120000" y="11366"/>
                </a:lnTo>
                <a:lnTo>
                  <a:pt x="120000" y="120000"/>
                </a:lnTo>
                <a:lnTo>
                  <a:pt x="0" y="120000"/>
                </a:lnTo>
                <a:close/>
                <a:moveTo>
                  <a:pt x="15405" y="0"/>
                </a:moveTo>
                <a:cubicBezTo>
                  <a:pt x="17983" y="0"/>
                  <a:pt x="20072" y="2095"/>
                  <a:pt x="20072" y="4680"/>
                </a:cubicBezTo>
                <a:lnTo>
                  <a:pt x="20072" y="18051"/>
                </a:lnTo>
                <a:cubicBezTo>
                  <a:pt x="20072" y="20636"/>
                  <a:pt x="17983" y="22732"/>
                  <a:pt x="15405" y="22732"/>
                </a:cubicBezTo>
                <a:cubicBezTo>
                  <a:pt x="12828" y="22732"/>
                  <a:pt x="10739" y="20636"/>
                  <a:pt x="10739" y="18051"/>
                </a:cubicBezTo>
                <a:lnTo>
                  <a:pt x="10739" y="4680"/>
                </a:lnTo>
                <a:cubicBezTo>
                  <a:pt x="10739" y="2095"/>
                  <a:pt x="12828" y="0"/>
                  <a:pt x="15405" y="0"/>
                </a:cubicBezTo>
                <a:close/>
                <a:moveTo>
                  <a:pt x="38383" y="0"/>
                </a:moveTo>
                <a:cubicBezTo>
                  <a:pt x="40960" y="0"/>
                  <a:pt x="43050" y="2095"/>
                  <a:pt x="43050" y="4680"/>
                </a:cubicBezTo>
                <a:lnTo>
                  <a:pt x="43050" y="18051"/>
                </a:lnTo>
                <a:cubicBezTo>
                  <a:pt x="43050" y="20636"/>
                  <a:pt x="40960" y="22732"/>
                  <a:pt x="38383" y="22732"/>
                </a:cubicBezTo>
                <a:cubicBezTo>
                  <a:pt x="35806" y="22732"/>
                  <a:pt x="33716" y="20636"/>
                  <a:pt x="33716" y="18051"/>
                </a:cubicBezTo>
                <a:lnTo>
                  <a:pt x="33716" y="4680"/>
                </a:lnTo>
                <a:cubicBezTo>
                  <a:pt x="33716" y="2095"/>
                  <a:pt x="35806" y="0"/>
                  <a:pt x="38383" y="0"/>
                </a:cubicBezTo>
                <a:close/>
                <a:moveTo>
                  <a:pt x="61361" y="0"/>
                </a:moveTo>
                <a:cubicBezTo>
                  <a:pt x="63938" y="0"/>
                  <a:pt x="66028" y="2095"/>
                  <a:pt x="66028" y="4680"/>
                </a:cubicBezTo>
                <a:lnTo>
                  <a:pt x="66028" y="18051"/>
                </a:lnTo>
                <a:cubicBezTo>
                  <a:pt x="66028" y="20636"/>
                  <a:pt x="63938" y="22731"/>
                  <a:pt x="61361" y="22731"/>
                </a:cubicBezTo>
                <a:cubicBezTo>
                  <a:pt x="58784" y="22731"/>
                  <a:pt x="56694" y="20636"/>
                  <a:pt x="56694" y="18051"/>
                </a:cubicBezTo>
                <a:lnTo>
                  <a:pt x="56694" y="4680"/>
                </a:lnTo>
                <a:cubicBezTo>
                  <a:pt x="56694" y="2095"/>
                  <a:pt x="58784" y="0"/>
                  <a:pt x="61361" y="0"/>
                </a:cubicBezTo>
                <a:close/>
                <a:moveTo>
                  <a:pt x="84339" y="0"/>
                </a:moveTo>
                <a:cubicBezTo>
                  <a:pt x="86916" y="0"/>
                  <a:pt x="89005" y="2095"/>
                  <a:pt x="89005" y="4680"/>
                </a:cubicBezTo>
                <a:lnTo>
                  <a:pt x="89005" y="18051"/>
                </a:lnTo>
                <a:cubicBezTo>
                  <a:pt x="89005" y="20636"/>
                  <a:pt x="86916" y="22731"/>
                  <a:pt x="84339" y="22731"/>
                </a:cubicBezTo>
                <a:cubicBezTo>
                  <a:pt x="81761" y="22731"/>
                  <a:pt x="79672" y="20636"/>
                  <a:pt x="79672" y="18051"/>
                </a:cubicBezTo>
                <a:lnTo>
                  <a:pt x="79672" y="4680"/>
                </a:lnTo>
                <a:cubicBezTo>
                  <a:pt x="79672" y="2095"/>
                  <a:pt x="81761" y="0"/>
                  <a:pt x="84339" y="0"/>
                </a:cubicBezTo>
                <a:close/>
                <a:moveTo>
                  <a:pt x="107316" y="0"/>
                </a:moveTo>
                <a:cubicBezTo>
                  <a:pt x="109894" y="0"/>
                  <a:pt x="111983" y="2095"/>
                  <a:pt x="111983" y="4680"/>
                </a:cubicBezTo>
                <a:lnTo>
                  <a:pt x="111983" y="18051"/>
                </a:lnTo>
                <a:cubicBezTo>
                  <a:pt x="111983" y="20636"/>
                  <a:pt x="109894" y="22731"/>
                  <a:pt x="107316" y="22731"/>
                </a:cubicBezTo>
                <a:cubicBezTo>
                  <a:pt x="104739" y="22731"/>
                  <a:pt x="102650" y="20636"/>
                  <a:pt x="102650" y="18051"/>
                </a:cubicBezTo>
                <a:lnTo>
                  <a:pt x="102650" y="4680"/>
                </a:lnTo>
                <a:cubicBezTo>
                  <a:pt x="102650" y="2095"/>
                  <a:pt x="104739" y="0"/>
                  <a:pt x="107316" y="0"/>
                </a:cubicBezTo>
                <a:close/>
              </a:path>
            </a:pathLst>
          </a:custGeom>
          <a:solidFill>
            <a:srgbClr val="1ED4DE"/>
          </a:solidFill>
          <a:ln>
            <a:noFill/>
          </a:ln>
        </p:spPr>
        <p:txBody>
          <a:bodyPr wrap="square" lIns="121868" tIns="60917" rIns="121868" bIns="60917" anchor="ctr" anchorCtr="0">
            <a:noAutofit/>
          </a:bodyPr>
          <a:lstStyle/>
          <a:p>
            <a:pPr algn="ctr" defTabSz="1218895"/>
            <a:endParaRPr sz="2399" kern="0">
              <a:solidFill>
                <a:srgbClr val="FFFFFF"/>
              </a:solidFill>
              <a:latin typeface="Arial"/>
              <a:ea typeface="Arial"/>
              <a:cs typeface="Arial"/>
              <a:sym typeface="Arial"/>
            </a:endParaRPr>
          </a:p>
        </p:txBody>
      </p:sp>
      <p:sp>
        <p:nvSpPr>
          <p:cNvPr id="719" name="Shape 719"/>
          <p:cNvSpPr txBox="1"/>
          <p:nvPr/>
        </p:nvSpPr>
        <p:spPr>
          <a:xfrm>
            <a:off x="8560869" y="2194461"/>
            <a:ext cx="3253607" cy="369236"/>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sym typeface="Arial"/>
              </a:rPr>
              <a:t>After sale services/ Guarantee</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nvGrpSpPr>
          <p:cNvPr id="720" name="Shape 720"/>
          <p:cNvGrpSpPr/>
          <p:nvPr/>
        </p:nvGrpSpPr>
        <p:grpSpPr>
          <a:xfrm>
            <a:off x="8560867" y="3990308"/>
            <a:ext cx="3627958" cy="897785"/>
            <a:chOff x="2113657" y="4283314"/>
            <a:chExt cx="3647460" cy="673514"/>
          </a:xfrm>
        </p:grpSpPr>
        <p:sp>
          <p:nvSpPr>
            <p:cNvPr id="721" name="Shape 721"/>
            <p:cNvSpPr txBox="1"/>
            <p:nvPr/>
          </p:nvSpPr>
          <p:spPr>
            <a:xfrm>
              <a:off x="2113657" y="4495163"/>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fr-FR" sz="1600" kern="0" dirty="0" smtClean="0">
                  <a:solidFill>
                    <a:srgbClr val="595959"/>
                  </a:solidFill>
                  <a:latin typeface="Times New Roman" panose="02020603050405020304" pitchFamily="18" charset="0"/>
                  <a:ea typeface="Arial"/>
                  <a:cs typeface="Times New Roman" panose="02020603050405020304" pitchFamily="18" charset="0"/>
                  <a:sym typeface="Arial"/>
                </a:rPr>
                <a:t>CE</a:t>
              </a:r>
            </a:p>
            <a:p>
              <a:pPr marL="285750" indent="-285750" defTabSz="1218895">
                <a:buFont typeface="Arial" panose="020B0604020202020204" pitchFamily="34" charset="0"/>
                <a:buChar char="•"/>
              </a:pPr>
              <a:r>
                <a:rPr lang="fr-FR" sz="1600" kern="0" dirty="0" smtClean="0">
                  <a:solidFill>
                    <a:srgbClr val="595959"/>
                  </a:solidFill>
                  <a:latin typeface="Times New Roman" panose="02020603050405020304" pitchFamily="18" charset="0"/>
                  <a:ea typeface="Arial"/>
                  <a:cs typeface="Times New Roman" panose="02020603050405020304" pitchFamily="18" charset="0"/>
                  <a:sym typeface="Arial"/>
                </a:rPr>
                <a:t>IEC6</a:t>
              </a: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1000</a:t>
              </a:r>
              <a:r>
                <a:rPr lang="fr-FR" sz="1600" kern="0" dirty="0" smtClean="0">
                  <a:solidFill>
                    <a:srgbClr val="595959"/>
                  </a:solidFill>
                  <a:latin typeface="Times New Roman" panose="02020603050405020304" pitchFamily="18" charset="0"/>
                  <a:ea typeface="Arial"/>
                  <a:cs typeface="Times New Roman" panose="02020603050405020304" pitchFamily="18" charset="0"/>
                  <a:sym typeface="Arial"/>
                </a:rPr>
                <a:t> , IEC60068</a:t>
              </a:r>
            </a:p>
            <a:p>
              <a:pPr marL="285750" indent="-285750" defTabSz="1218895">
                <a:buFont typeface="Arial" panose="020B0604020202020204" pitchFamily="34" charset="0"/>
                <a:buChar char="•"/>
              </a:pPr>
              <a:r>
                <a:rPr lang="pt-BR" sz="1600" kern="0" dirty="0" smtClean="0">
                  <a:solidFill>
                    <a:srgbClr val="595959"/>
                  </a:solidFill>
                  <a:latin typeface="Times New Roman" panose="02020603050405020304" pitchFamily="18" charset="0"/>
                  <a:ea typeface="Arial"/>
                  <a:cs typeface="Times New Roman" panose="02020603050405020304" pitchFamily="18" charset="0"/>
                  <a:sym typeface="Arial"/>
                </a:rPr>
                <a:t>Certificate of Security evaluation </a:t>
              </a:r>
              <a:endParaRPr lang="pt-BR"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722" name="Shape 722"/>
            <p:cNvSpPr txBox="1"/>
            <p:nvPr/>
          </p:nvSpPr>
          <p:spPr>
            <a:xfrm>
              <a:off x="2113658" y="4283314"/>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sym typeface="Arial"/>
                </a:rPr>
                <a:t>Standards and legally certificates:</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29" name="Shape 450"/>
          <p:cNvSpPr/>
          <p:nvPr/>
        </p:nvSpPr>
        <p:spPr>
          <a:xfrm>
            <a:off x="8863945" y="3413661"/>
            <a:ext cx="545316" cy="588847"/>
          </a:xfrm>
          <a:custGeom>
            <a:avLst/>
            <a:gdLst/>
            <a:ahLst/>
            <a:cxnLst/>
            <a:rect l="0" t="0" r="0" b="0"/>
            <a:pathLst>
              <a:path w="120000" h="120000" extrusionOk="0">
                <a:moveTo>
                  <a:pt x="65274" y="39473"/>
                </a:moveTo>
                <a:cubicBezTo>
                  <a:pt x="53599" y="36371"/>
                  <a:pt x="41599" y="43242"/>
                  <a:pt x="38470" y="54820"/>
                </a:cubicBezTo>
                <a:cubicBezTo>
                  <a:pt x="35342" y="66398"/>
                  <a:pt x="42270" y="78299"/>
                  <a:pt x="53945" y="81402"/>
                </a:cubicBezTo>
                <a:cubicBezTo>
                  <a:pt x="65620" y="84504"/>
                  <a:pt x="77621" y="77633"/>
                  <a:pt x="80749" y="66055"/>
                </a:cubicBezTo>
                <a:cubicBezTo>
                  <a:pt x="83877" y="54477"/>
                  <a:pt x="76949" y="42576"/>
                  <a:pt x="65274" y="39473"/>
                </a:cubicBezTo>
                <a:close/>
                <a:moveTo>
                  <a:pt x="69168" y="25060"/>
                </a:moveTo>
                <a:cubicBezTo>
                  <a:pt x="88870" y="30296"/>
                  <a:pt x="100561" y="50379"/>
                  <a:pt x="95282" y="69917"/>
                </a:cubicBezTo>
                <a:cubicBezTo>
                  <a:pt x="90003" y="89455"/>
                  <a:pt x="69753" y="101050"/>
                  <a:pt x="50051" y="95815"/>
                </a:cubicBezTo>
                <a:cubicBezTo>
                  <a:pt x="30350" y="90579"/>
                  <a:pt x="18658" y="70496"/>
                  <a:pt x="23937" y="50958"/>
                </a:cubicBezTo>
                <a:cubicBezTo>
                  <a:pt x="29216" y="31420"/>
                  <a:pt x="49467" y="19825"/>
                  <a:pt x="69168" y="25060"/>
                </a:cubicBezTo>
                <a:close/>
                <a:moveTo>
                  <a:pt x="70584" y="19819"/>
                </a:moveTo>
                <a:cubicBezTo>
                  <a:pt x="47964" y="13808"/>
                  <a:pt x="24713" y="27121"/>
                  <a:pt x="18652" y="49554"/>
                </a:cubicBezTo>
                <a:cubicBezTo>
                  <a:pt x="12591" y="71987"/>
                  <a:pt x="26015" y="95045"/>
                  <a:pt x="48635" y="101056"/>
                </a:cubicBezTo>
                <a:cubicBezTo>
                  <a:pt x="71255" y="107067"/>
                  <a:pt x="94506" y="93754"/>
                  <a:pt x="100567" y="71321"/>
                </a:cubicBezTo>
                <a:cubicBezTo>
                  <a:pt x="106628" y="48888"/>
                  <a:pt x="93204" y="25830"/>
                  <a:pt x="70584" y="19819"/>
                </a:cubicBezTo>
                <a:close/>
                <a:moveTo>
                  <a:pt x="120000" y="28418"/>
                </a:moveTo>
                <a:lnTo>
                  <a:pt x="119819" y="29085"/>
                </a:lnTo>
                <a:lnTo>
                  <a:pt x="119636" y="28804"/>
                </a:lnTo>
                <a:close/>
                <a:moveTo>
                  <a:pt x="84120" y="4683"/>
                </a:moveTo>
                <a:lnTo>
                  <a:pt x="83867" y="19572"/>
                </a:lnTo>
                <a:lnTo>
                  <a:pt x="83406" y="19449"/>
                </a:lnTo>
                <a:cubicBezTo>
                  <a:pt x="87163" y="21546"/>
                  <a:pt x="90559" y="24117"/>
                  <a:pt x="93431" y="27166"/>
                </a:cubicBezTo>
                <a:lnTo>
                  <a:pt x="106796" y="23870"/>
                </a:lnTo>
                <a:lnTo>
                  <a:pt x="115363" y="39849"/>
                </a:lnTo>
                <a:lnTo>
                  <a:pt x="105840" y="48364"/>
                </a:lnTo>
                <a:cubicBezTo>
                  <a:pt x="107034" y="52676"/>
                  <a:pt x="107596" y="57191"/>
                  <a:pt x="107394" y="61781"/>
                </a:cubicBezTo>
                <a:lnTo>
                  <a:pt x="119289" y="68330"/>
                </a:lnTo>
                <a:lnTo>
                  <a:pt x="114566" y="85810"/>
                </a:lnTo>
                <a:lnTo>
                  <a:pt x="100132" y="85570"/>
                </a:lnTo>
                <a:cubicBezTo>
                  <a:pt x="98307" y="88594"/>
                  <a:pt x="96096" y="91321"/>
                  <a:pt x="93619" y="93756"/>
                </a:cubicBezTo>
                <a:lnTo>
                  <a:pt x="98359" y="106025"/>
                </a:lnTo>
                <a:lnTo>
                  <a:pt x="83411" y="116405"/>
                </a:lnTo>
                <a:lnTo>
                  <a:pt x="72073" y="106643"/>
                </a:lnTo>
                <a:lnTo>
                  <a:pt x="73453" y="105685"/>
                </a:lnTo>
                <a:cubicBezTo>
                  <a:pt x="69110" y="107079"/>
                  <a:pt x="64517" y="107749"/>
                  <a:pt x="59835" y="107723"/>
                </a:cubicBezTo>
                <a:lnTo>
                  <a:pt x="52963" y="119999"/>
                </a:lnTo>
                <a:lnTo>
                  <a:pt x="35336" y="115316"/>
                </a:lnTo>
                <a:lnTo>
                  <a:pt x="35574" y="101277"/>
                </a:lnTo>
                <a:cubicBezTo>
                  <a:pt x="31839" y="99165"/>
                  <a:pt x="28466" y="96583"/>
                  <a:pt x="25614" y="93529"/>
                </a:cubicBezTo>
                <a:lnTo>
                  <a:pt x="25843" y="94015"/>
                </a:lnTo>
                <a:lnTo>
                  <a:pt x="11102" y="96847"/>
                </a:lnTo>
                <a:lnTo>
                  <a:pt x="3390" y="80445"/>
                </a:lnTo>
                <a:lnTo>
                  <a:pt x="13359" y="72429"/>
                </a:lnTo>
                <a:cubicBezTo>
                  <a:pt x="12295" y="68561"/>
                  <a:pt x="11739" y="64530"/>
                  <a:pt x="11738" y="60428"/>
                </a:cubicBezTo>
                <a:lnTo>
                  <a:pt x="0" y="53965"/>
                </a:lnTo>
                <a:lnTo>
                  <a:pt x="4723" y="36484"/>
                </a:lnTo>
                <a:lnTo>
                  <a:pt x="18174" y="36709"/>
                </a:lnTo>
                <a:cubicBezTo>
                  <a:pt x="19999" y="33515"/>
                  <a:pt x="22203" y="30603"/>
                  <a:pt x="24696" y="27997"/>
                </a:cubicBezTo>
                <a:lnTo>
                  <a:pt x="20190" y="14215"/>
                </a:lnTo>
                <a:lnTo>
                  <a:pt x="35666" y="4625"/>
                </a:lnTo>
                <a:lnTo>
                  <a:pt x="46473" y="14962"/>
                </a:lnTo>
                <a:lnTo>
                  <a:pt x="46365" y="15030"/>
                </a:lnTo>
                <a:cubicBezTo>
                  <a:pt x="50613" y="13704"/>
                  <a:pt x="55098" y="13091"/>
                  <a:pt x="59667" y="13141"/>
                </a:cubicBezTo>
                <a:lnTo>
                  <a:pt x="59206" y="13018"/>
                </a:lnTo>
                <a:lnTo>
                  <a:pt x="66493" y="0"/>
                </a:lnTo>
                <a:close/>
              </a:path>
            </a:pathLst>
          </a:custGeom>
          <a:solidFill>
            <a:srgbClr val="E62949"/>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30" name="Shape 451"/>
          <p:cNvSpPr/>
          <p:nvPr/>
        </p:nvSpPr>
        <p:spPr>
          <a:xfrm rot="1795255">
            <a:off x="8958484" y="121276"/>
            <a:ext cx="356158" cy="656509"/>
          </a:xfrm>
          <a:custGeom>
            <a:avLst/>
            <a:gdLst/>
            <a:ahLst/>
            <a:cxnLst/>
            <a:rect l="0" t="0" r="0" b="0"/>
            <a:pathLst>
              <a:path w="120000" h="120000" extrusionOk="0">
                <a:moveTo>
                  <a:pt x="60041" y="0"/>
                </a:moveTo>
                <a:cubicBezTo>
                  <a:pt x="68312" y="142"/>
                  <a:pt x="77049" y="3617"/>
                  <a:pt x="77802" y="9249"/>
                </a:cubicBezTo>
                <a:cubicBezTo>
                  <a:pt x="79731" y="16341"/>
                  <a:pt x="68983" y="18083"/>
                  <a:pt x="72034" y="26607"/>
                </a:cubicBezTo>
                <a:lnTo>
                  <a:pt x="120000" y="26607"/>
                </a:lnTo>
                <a:lnTo>
                  <a:pt x="120000" y="53320"/>
                </a:lnTo>
                <a:cubicBezTo>
                  <a:pt x="105180" y="54850"/>
                  <a:pt x="101982" y="49006"/>
                  <a:pt x="89415" y="50069"/>
                </a:cubicBezTo>
                <a:cubicBezTo>
                  <a:pt x="79319" y="50489"/>
                  <a:pt x="73089" y="55363"/>
                  <a:pt x="72833" y="59977"/>
                </a:cubicBezTo>
                <a:cubicBezTo>
                  <a:pt x="73004" y="64029"/>
                  <a:pt x="79442" y="70012"/>
                  <a:pt x="91464" y="70060"/>
                </a:cubicBezTo>
                <a:cubicBezTo>
                  <a:pt x="106013" y="69226"/>
                  <a:pt x="103877" y="65247"/>
                  <a:pt x="120000" y="65606"/>
                </a:cubicBezTo>
                <a:lnTo>
                  <a:pt x="120000" y="93541"/>
                </a:lnTo>
                <a:lnTo>
                  <a:pt x="70059" y="93541"/>
                </a:lnTo>
                <a:cubicBezTo>
                  <a:pt x="69329" y="102697"/>
                  <a:pt x="76533" y="101447"/>
                  <a:pt x="78036" y="109608"/>
                </a:cubicBezTo>
                <a:cubicBezTo>
                  <a:pt x="77950" y="116314"/>
                  <a:pt x="67224" y="119904"/>
                  <a:pt x="59959" y="120000"/>
                </a:cubicBezTo>
                <a:cubicBezTo>
                  <a:pt x="51687" y="119857"/>
                  <a:pt x="42950" y="116382"/>
                  <a:pt x="42197" y="110750"/>
                </a:cubicBezTo>
                <a:cubicBezTo>
                  <a:pt x="40279" y="103699"/>
                  <a:pt x="50892" y="101936"/>
                  <a:pt x="47995" y="93541"/>
                </a:cubicBezTo>
                <a:lnTo>
                  <a:pt x="0" y="93541"/>
                </a:lnTo>
                <a:lnTo>
                  <a:pt x="0" y="66075"/>
                </a:lnTo>
                <a:cubicBezTo>
                  <a:pt x="15368" y="64341"/>
                  <a:pt x="18478" y="70364"/>
                  <a:pt x="31219" y="69286"/>
                </a:cubicBezTo>
                <a:cubicBezTo>
                  <a:pt x="41315" y="68866"/>
                  <a:pt x="47545" y="63992"/>
                  <a:pt x="47801" y="59379"/>
                </a:cubicBezTo>
                <a:cubicBezTo>
                  <a:pt x="47631" y="55326"/>
                  <a:pt x="41193" y="49343"/>
                  <a:pt x="29171" y="49296"/>
                </a:cubicBezTo>
                <a:cubicBezTo>
                  <a:pt x="14433" y="50140"/>
                  <a:pt x="16816" y="54212"/>
                  <a:pt x="0" y="53739"/>
                </a:cubicBezTo>
                <a:lnTo>
                  <a:pt x="0" y="26607"/>
                </a:lnTo>
                <a:lnTo>
                  <a:pt x="49932" y="26607"/>
                </a:lnTo>
                <a:cubicBezTo>
                  <a:pt x="50748" y="17288"/>
                  <a:pt x="43474" y="18596"/>
                  <a:pt x="41963" y="10391"/>
                </a:cubicBezTo>
                <a:cubicBezTo>
                  <a:pt x="42049" y="3685"/>
                  <a:pt x="52775" y="95"/>
                  <a:pt x="60041" y="0"/>
                </a:cubicBezTo>
                <a:close/>
              </a:path>
            </a:pathLst>
          </a:custGeom>
          <a:solidFill>
            <a:srgbClr val="F4BD2D"/>
          </a:solidFill>
          <a:ln>
            <a:noFill/>
          </a:ln>
          <a:scene3d>
            <a:camera prst="orthographicFront">
              <a:rot lat="0" lon="0" rev="7200000"/>
            </a:camera>
            <a:lightRig rig="threePt" dir="t"/>
          </a:scene3d>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grpSp>
        <p:nvGrpSpPr>
          <p:cNvPr id="19" name="Shape 717"/>
          <p:cNvGrpSpPr/>
          <p:nvPr/>
        </p:nvGrpSpPr>
        <p:grpSpPr>
          <a:xfrm>
            <a:off x="8560868" y="5882388"/>
            <a:ext cx="3253608" cy="897784"/>
            <a:chOff x="2113657" y="4283315"/>
            <a:chExt cx="3647460" cy="673513"/>
          </a:xfrm>
        </p:grpSpPr>
        <p:sp>
          <p:nvSpPr>
            <p:cNvPr id="21" name="Shape 718"/>
            <p:cNvSpPr txBox="1"/>
            <p:nvPr/>
          </p:nvSpPr>
          <p:spPr>
            <a:xfrm>
              <a:off x="2113657" y="4495163"/>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250,000 </a:t>
              </a: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 </a:t>
              </a: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 </a:t>
              </a: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12,000,000 $ (</a:t>
              </a: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Depending </a:t>
              </a: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on </a:t>
              </a: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Project Scale)</a:t>
              </a:r>
            </a:p>
          </p:txBody>
        </p:sp>
        <p:sp>
          <p:nvSpPr>
            <p:cNvPr id="22" name="Shape 719"/>
            <p:cNvSpPr txBox="1"/>
            <p:nvPr/>
          </p:nvSpPr>
          <p:spPr>
            <a:xfrm>
              <a:off x="2113658" y="4283315"/>
              <a:ext cx="3647459" cy="276999"/>
            </a:xfrm>
            <a:prstGeom prst="rect">
              <a:avLst/>
            </a:prstGeom>
            <a:noFill/>
            <a:ln>
              <a:noFill/>
            </a:ln>
          </p:spPr>
          <p:txBody>
            <a:bodyPr wrap="square" lIns="121868" tIns="60917" rIns="121868" bIns="60917" anchor="t" anchorCtr="0">
              <a:noAutofit/>
            </a:bodyPr>
            <a:lstStyle/>
            <a:p>
              <a:pPr defTabSz="1218895"/>
              <a:r>
                <a:rPr lang="en-US" b="1" kern="0" dirty="0" smtClean="0">
                  <a:solidFill>
                    <a:srgbClr val="595959"/>
                  </a:solidFill>
                  <a:latin typeface="Times New Roman" panose="02020603050405020304" pitchFamily="18" charset="0"/>
                  <a:ea typeface="Arial"/>
                  <a:cs typeface="Times New Roman" panose="02020603050405020304" pitchFamily="18" charset="0"/>
                  <a:sym typeface="Arial"/>
                </a:rPr>
                <a:t>Sales’ Price</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28" name="Shape 718"/>
          <p:cNvSpPr txBox="1"/>
          <p:nvPr/>
        </p:nvSpPr>
        <p:spPr>
          <a:xfrm>
            <a:off x="8560868" y="2493886"/>
            <a:ext cx="3477143" cy="615393"/>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smtClean="0">
                <a:solidFill>
                  <a:srgbClr val="595959"/>
                </a:solidFill>
                <a:latin typeface="Times New Roman" panose="02020603050405020304" pitchFamily="18" charset="0"/>
                <a:ea typeface="Arial"/>
                <a:cs typeface="Times New Roman" panose="02020603050405020304" pitchFamily="18" charset="0"/>
              </a:rPr>
              <a:t>84 </a:t>
            </a:r>
            <a:r>
              <a:rPr lang="en-US" sz="1600" kern="0" dirty="0">
                <a:solidFill>
                  <a:srgbClr val="595959"/>
                </a:solidFill>
                <a:latin typeface="Times New Roman" panose="02020603050405020304" pitchFamily="18" charset="0"/>
                <a:ea typeface="Arial"/>
                <a:cs typeface="Times New Roman" panose="02020603050405020304" pitchFamily="18" charset="0"/>
              </a:rPr>
              <a:t>months after sale services</a:t>
            </a:r>
          </a:p>
          <a:p>
            <a:pPr marL="285750" indent="-285750" defTabSz="1218895">
              <a:buFont typeface="Arial" panose="020B0604020202020204" pitchFamily="34" charset="0"/>
              <a:buChar char="•"/>
            </a:pPr>
            <a:r>
              <a:rPr lang="en-US" sz="1600" kern="0" dirty="0">
                <a:solidFill>
                  <a:srgbClr val="595959"/>
                </a:solidFill>
                <a:latin typeface="Times New Roman" panose="02020603050405020304" pitchFamily="18" charset="0"/>
                <a:ea typeface="Arial"/>
                <a:cs typeface="Times New Roman" panose="02020603050405020304" pitchFamily="18" charset="0"/>
              </a:rPr>
              <a:t>12 months Guarantee</a:t>
            </a:r>
            <a:endParaRPr lang="en"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pic>
        <p:nvPicPr>
          <p:cNvPr id="24" name="Picture 23"/>
          <p:cNvPicPr/>
          <p:nvPr/>
        </p:nvPicPr>
        <p:blipFill rotWithShape="1">
          <a:blip r:embed="rId3" cstate="print">
            <a:extLst>
              <a:ext uri="{28A0092B-C50C-407E-A947-70E740481C1C}">
                <a14:useLocalDpi xmlns:a14="http://schemas.microsoft.com/office/drawing/2010/main" val="0"/>
              </a:ext>
            </a:extLst>
          </a:blip>
          <a:srcRect l="2110" t="1111" r="3839" b="2223"/>
          <a:stretch/>
        </p:blipFill>
        <p:spPr>
          <a:xfrm>
            <a:off x="4418012" y="0"/>
            <a:ext cx="4038600" cy="6858000"/>
          </a:xfrm>
          <a:prstGeom prst="rect">
            <a:avLst/>
          </a:prstGeom>
          <a:ln>
            <a:noFill/>
          </a:ln>
        </p:spPr>
      </p:pic>
      <p:pic>
        <p:nvPicPr>
          <p:cNvPr id="25" name="Picture 24"/>
          <p:cNvPicPr/>
          <p:nvPr/>
        </p:nvPicPr>
        <p:blipFill>
          <a:blip r:embed="rId4">
            <a:extLst>
              <a:ext uri="{28A0092B-C50C-407E-A947-70E740481C1C}">
                <a14:useLocalDpi xmlns:a14="http://schemas.microsoft.com/office/drawing/2010/main" val="0"/>
              </a:ext>
            </a:extLst>
          </a:blip>
          <a:stretch>
            <a:fillRect/>
          </a:stretch>
        </p:blipFill>
        <p:spPr>
          <a:xfrm>
            <a:off x="552492" y="624603"/>
            <a:ext cx="3027319" cy="1080702"/>
          </a:xfrm>
          <a:prstGeom prst="rect">
            <a:avLst/>
          </a:prstGeom>
        </p:spPr>
      </p:pic>
      <p:sp>
        <p:nvSpPr>
          <p:cNvPr id="23" name="Shape 974"/>
          <p:cNvSpPr/>
          <p:nvPr/>
        </p:nvSpPr>
        <p:spPr>
          <a:xfrm rot="10800000">
            <a:off x="8959687" y="5338853"/>
            <a:ext cx="353751" cy="528546"/>
          </a:xfrm>
          <a:custGeom>
            <a:avLst/>
            <a:gdLst/>
            <a:ahLst/>
            <a:cxnLst/>
            <a:rect l="0" t="0" r="0" b="0"/>
            <a:pathLst>
              <a:path w="120000" h="120000" extrusionOk="0">
                <a:moveTo>
                  <a:pt x="51597" y="50921"/>
                </a:moveTo>
                <a:lnTo>
                  <a:pt x="51597" y="19698"/>
                </a:lnTo>
                <a:cubicBezTo>
                  <a:pt x="47669" y="20191"/>
                  <a:pt x="43916" y="21082"/>
                  <a:pt x="40531" y="22332"/>
                </a:cubicBezTo>
                <a:cubicBezTo>
                  <a:pt x="30598" y="26001"/>
                  <a:pt x="25457" y="32166"/>
                  <a:pt x="27169" y="38355"/>
                </a:cubicBezTo>
                <a:cubicBezTo>
                  <a:pt x="29239" y="46431"/>
                  <a:pt x="39005" y="49155"/>
                  <a:pt x="51597" y="50921"/>
                </a:cubicBezTo>
                <a:close/>
                <a:moveTo>
                  <a:pt x="67852" y="100379"/>
                </a:moveTo>
                <a:cubicBezTo>
                  <a:pt x="71963" y="99887"/>
                  <a:pt x="75901" y="98973"/>
                  <a:pt x="79437" y="97667"/>
                </a:cubicBezTo>
                <a:cubicBezTo>
                  <a:pt x="89370" y="93998"/>
                  <a:pt x="94511" y="87833"/>
                  <a:pt x="92799" y="81644"/>
                </a:cubicBezTo>
                <a:cubicBezTo>
                  <a:pt x="89506" y="73388"/>
                  <a:pt x="79840" y="69732"/>
                  <a:pt x="67852" y="67361"/>
                </a:cubicBezTo>
                <a:close/>
                <a:moveTo>
                  <a:pt x="67852" y="120000"/>
                </a:moveTo>
                <a:lnTo>
                  <a:pt x="51597" y="120000"/>
                </a:lnTo>
                <a:lnTo>
                  <a:pt x="51597" y="114256"/>
                </a:lnTo>
                <a:cubicBezTo>
                  <a:pt x="45417" y="113829"/>
                  <a:pt x="39328" y="112890"/>
                  <a:pt x="33554" y="111448"/>
                </a:cubicBezTo>
                <a:cubicBezTo>
                  <a:pt x="13606" y="106463"/>
                  <a:pt x="696" y="96271"/>
                  <a:pt x="0" y="84958"/>
                </a:cubicBezTo>
                <a:lnTo>
                  <a:pt x="26861" y="84529"/>
                </a:lnTo>
                <a:cubicBezTo>
                  <a:pt x="27245" y="90776"/>
                  <a:pt x="34374" y="96404"/>
                  <a:pt x="45389" y="99156"/>
                </a:cubicBezTo>
                <a:cubicBezTo>
                  <a:pt x="47394" y="99657"/>
                  <a:pt x="49467" y="100048"/>
                  <a:pt x="51597" y="100293"/>
                </a:cubicBezTo>
                <a:lnTo>
                  <a:pt x="51597" y="64682"/>
                </a:lnTo>
                <a:cubicBezTo>
                  <a:pt x="30368" y="61567"/>
                  <a:pt x="7690" y="58004"/>
                  <a:pt x="556" y="40045"/>
                </a:cubicBezTo>
                <a:cubicBezTo>
                  <a:pt x="-2422" y="28913"/>
                  <a:pt x="6883" y="17850"/>
                  <a:pt x="24755" y="11249"/>
                </a:cubicBezTo>
                <a:cubicBezTo>
                  <a:pt x="32832" y="8265"/>
                  <a:pt x="42066" y="6412"/>
                  <a:pt x="51597" y="5737"/>
                </a:cubicBezTo>
                <a:lnTo>
                  <a:pt x="51597" y="0"/>
                </a:lnTo>
                <a:lnTo>
                  <a:pt x="67852" y="0"/>
                </a:lnTo>
                <a:lnTo>
                  <a:pt x="67852" y="5703"/>
                </a:lnTo>
                <a:cubicBezTo>
                  <a:pt x="74209" y="6118"/>
                  <a:pt x="80479" y="7068"/>
                  <a:pt x="86414" y="8551"/>
                </a:cubicBezTo>
                <a:cubicBezTo>
                  <a:pt x="106363" y="13536"/>
                  <a:pt x="119273" y="23728"/>
                  <a:pt x="119969" y="35041"/>
                </a:cubicBezTo>
                <a:lnTo>
                  <a:pt x="93108" y="35470"/>
                </a:lnTo>
                <a:cubicBezTo>
                  <a:pt x="92723" y="29223"/>
                  <a:pt x="85594" y="23595"/>
                  <a:pt x="74579" y="20843"/>
                </a:cubicBezTo>
                <a:cubicBezTo>
                  <a:pt x="72410" y="20301"/>
                  <a:pt x="70160" y="19888"/>
                  <a:pt x="67852" y="19639"/>
                </a:cubicBezTo>
                <a:lnTo>
                  <a:pt x="67852" y="52969"/>
                </a:lnTo>
                <a:cubicBezTo>
                  <a:pt x="88284" y="55535"/>
                  <a:pt x="110482" y="59921"/>
                  <a:pt x="119411" y="79734"/>
                </a:cubicBezTo>
                <a:cubicBezTo>
                  <a:pt x="122511" y="90942"/>
                  <a:pt x="113201" y="102106"/>
                  <a:pt x="95213" y="108750"/>
                </a:cubicBezTo>
                <a:cubicBezTo>
                  <a:pt x="86990" y="111788"/>
                  <a:pt x="77568" y="113654"/>
                  <a:pt x="67852" y="114293"/>
                </a:cubicBezTo>
                <a:close/>
              </a:path>
            </a:pathLst>
          </a:custGeom>
          <a:solidFill>
            <a:schemeClr val="accent3">
              <a:lumMod val="75000"/>
            </a:schemeClr>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dk1"/>
              </a:solidFill>
              <a:latin typeface="Arial"/>
              <a:ea typeface="Arial"/>
              <a:cs typeface="Arial"/>
              <a:sym typeface="Arial"/>
            </a:endParaRPr>
          </a:p>
        </p:txBody>
      </p:sp>
    </p:spTree>
    <p:extLst>
      <p:ext uri="{BB962C8B-B14F-4D97-AF65-F5344CB8AC3E}">
        <p14:creationId xmlns:p14="http://schemas.microsoft.com/office/powerpoint/2010/main" val="2706746705"/>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704"/>
        <p:cNvGrpSpPr/>
        <p:nvPr/>
      </p:nvGrpSpPr>
      <p:grpSpPr>
        <a:xfrm>
          <a:off x="0" y="0"/>
          <a:ext cx="0" cy="0"/>
          <a:chOff x="0" y="0"/>
          <a:chExt cx="0" cy="0"/>
        </a:xfrm>
      </p:grpSpPr>
      <p:sp>
        <p:nvSpPr>
          <p:cNvPr id="707" name="Shape 707"/>
          <p:cNvSpPr txBox="1"/>
          <p:nvPr/>
        </p:nvSpPr>
        <p:spPr>
          <a:xfrm>
            <a:off x="455611" y="2866636"/>
            <a:ext cx="3733802" cy="3076964"/>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It  is a </a:t>
            </a: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powerful,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flexible, distributed Supervisory Control and Data Acquisition (SCADA) system. </a:t>
            </a:r>
            <a:endPar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endParaRPr>
          </a:p>
          <a:p>
            <a:pPr marL="285750" indent="-285750" defTabSz="1218895">
              <a:buFont typeface="Arial" panose="020B0604020202020204" pitchFamily="34" charset="0"/>
              <a:buChar char="•"/>
            </a:pP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This package provides organizations with critical information, enabling them to improve their overall business performance</a:t>
            </a: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a:t>
            </a:r>
          </a:p>
          <a:p>
            <a:pPr marL="285750" indent="-285750" defTabSz="1218895">
              <a:buFont typeface="Arial" panose="020B0604020202020204" pitchFamily="34" charset="0"/>
              <a:buChar char="•"/>
            </a:pP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Full modular, preventing of total failure at failure of a specific module</a:t>
            </a:r>
          </a:p>
          <a:p>
            <a:pPr marL="285750" indent="-285750" defTabSz="1218895">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Use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for </a:t>
            </a:r>
            <a:r>
              <a:rPr lang="en-US" sz="1600" kern="0" dirty="0" err="1">
                <a:solidFill>
                  <a:srgbClr val="3F3F3F"/>
                </a:solidFill>
                <a:latin typeface="Times New Roman" panose="02020603050405020304" pitchFamily="18" charset="0"/>
                <a:ea typeface="Arial"/>
                <a:cs typeface="Times New Roman" panose="02020603050405020304" pitchFamily="18" charset="0"/>
                <a:sym typeface="Arial"/>
              </a:rPr>
              <a:t>controling</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 systems in:</a:t>
            </a:r>
          </a:p>
          <a:p>
            <a:pPr lvl="1" defTabSz="1218895"/>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Oil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&amp; Gas and Petrochemical </a:t>
            </a: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industry, Mine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and </a:t>
            </a: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metal, Water and Construction Industries, Power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(Generation, Transmission, </a:t>
            </a: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Distribution), Railway,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etc</a:t>
            </a: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a:t>
            </a:r>
          </a:p>
          <a:p>
            <a:pPr marL="285750" indent="-285750" defTabSz="1218895">
              <a:buFont typeface="Arial" panose="020B0604020202020204" pitchFamily="34" charset="0"/>
              <a:buChar char="•"/>
            </a:pPr>
            <a:endParaRPr lang="en-US" sz="1600" kern="0" dirty="0">
              <a:solidFill>
                <a:srgbClr val="3F3F3F"/>
              </a:solidFill>
              <a:latin typeface="Times New Roman" panose="02020603050405020304" pitchFamily="18" charset="0"/>
              <a:ea typeface="Arial"/>
              <a:cs typeface="Times New Roman" panose="02020603050405020304" pitchFamily="18" charset="0"/>
              <a:sym typeface="Arial"/>
            </a:endParaRPr>
          </a:p>
        </p:txBody>
      </p:sp>
      <p:sp>
        <p:nvSpPr>
          <p:cNvPr id="708" name="Shape 708"/>
          <p:cNvSpPr txBox="1"/>
          <p:nvPr/>
        </p:nvSpPr>
        <p:spPr>
          <a:xfrm>
            <a:off x="531812" y="2057400"/>
            <a:ext cx="3352800" cy="533341"/>
          </a:xfrm>
          <a:prstGeom prst="rect">
            <a:avLst/>
          </a:prstGeom>
          <a:noFill/>
          <a:ln>
            <a:noFill/>
          </a:ln>
        </p:spPr>
        <p:txBody>
          <a:bodyPr wrap="square" lIns="121868" tIns="60917" rIns="121868" bIns="60917" anchor="t" anchorCtr="0">
            <a:noAutofit/>
          </a:bodyPr>
          <a:lstStyle/>
          <a:p>
            <a:pPr defTabSz="1218895"/>
            <a:r>
              <a:rPr lang="en-US" sz="2400" b="1" dirty="0"/>
              <a:t>KTC-SCADA</a:t>
            </a:r>
            <a:r>
              <a:rPr lang="en-US" sz="2400" b="1" baseline="30000" dirty="0"/>
              <a:t> </a:t>
            </a:r>
            <a:endParaRPr lang="en" sz="1333" b="1" kern="0" dirty="0">
              <a:solidFill>
                <a:srgbClr val="3F3F3F"/>
              </a:solidFill>
              <a:latin typeface="Arial"/>
              <a:ea typeface="Arial"/>
              <a:cs typeface="Arial"/>
              <a:sym typeface="Arial"/>
            </a:endParaRPr>
          </a:p>
        </p:txBody>
      </p:sp>
      <p:grpSp>
        <p:nvGrpSpPr>
          <p:cNvPr id="711" name="Shape 711"/>
          <p:cNvGrpSpPr/>
          <p:nvPr/>
        </p:nvGrpSpPr>
        <p:grpSpPr>
          <a:xfrm>
            <a:off x="8560868" y="680349"/>
            <a:ext cx="3400944" cy="897785"/>
            <a:chOff x="2113657" y="4283314"/>
            <a:chExt cx="3647460" cy="673514"/>
          </a:xfrm>
        </p:grpSpPr>
        <p:sp>
          <p:nvSpPr>
            <p:cNvPr id="712" name="Shape 712"/>
            <p:cNvSpPr txBox="1"/>
            <p:nvPr/>
          </p:nvSpPr>
          <p:spPr>
            <a:xfrm>
              <a:off x="2113657" y="4495163"/>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3 – 5 Projects (Per year)</a:t>
              </a:r>
              <a:endParaRPr lang="en"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713" name="Shape 713"/>
            <p:cNvSpPr txBox="1"/>
            <p:nvPr/>
          </p:nvSpPr>
          <p:spPr>
            <a:xfrm>
              <a:off x="2113658" y="4283314"/>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rPr>
                <a:t>Production capacity</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715" name="Shape 715"/>
          <p:cNvSpPr/>
          <p:nvPr/>
        </p:nvSpPr>
        <p:spPr>
          <a:xfrm>
            <a:off x="8913812" y="1661061"/>
            <a:ext cx="445583" cy="444279"/>
          </a:xfrm>
          <a:custGeom>
            <a:avLst/>
            <a:gdLst/>
            <a:ahLst/>
            <a:cxnLst/>
            <a:rect l="0" t="0" r="0" b="0"/>
            <a:pathLst>
              <a:path w="120000" h="120000" extrusionOk="0">
                <a:moveTo>
                  <a:pt x="26666" y="100217"/>
                </a:moveTo>
                <a:cubicBezTo>
                  <a:pt x="25193" y="100217"/>
                  <a:pt x="24000" y="101415"/>
                  <a:pt x="24000" y="102892"/>
                </a:cubicBezTo>
                <a:cubicBezTo>
                  <a:pt x="24000" y="104369"/>
                  <a:pt x="25193" y="105566"/>
                  <a:pt x="26666" y="105566"/>
                </a:cubicBezTo>
                <a:lnTo>
                  <a:pt x="93333" y="105566"/>
                </a:lnTo>
                <a:cubicBezTo>
                  <a:pt x="94806" y="105566"/>
                  <a:pt x="96000" y="104369"/>
                  <a:pt x="96000" y="102892"/>
                </a:cubicBezTo>
                <a:cubicBezTo>
                  <a:pt x="96000" y="101415"/>
                  <a:pt x="94806" y="100217"/>
                  <a:pt x="93333" y="100217"/>
                </a:cubicBezTo>
                <a:close/>
                <a:moveTo>
                  <a:pt x="26666" y="87913"/>
                </a:moveTo>
                <a:cubicBezTo>
                  <a:pt x="25193" y="87913"/>
                  <a:pt x="24000" y="89111"/>
                  <a:pt x="24000" y="90588"/>
                </a:cubicBezTo>
                <a:cubicBezTo>
                  <a:pt x="24000" y="92065"/>
                  <a:pt x="25193" y="93262"/>
                  <a:pt x="26666" y="93262"/>
                </a:cubicBezTo>
                <a:lnTo>
                  <a:pt x="93333" y="93262"/>
                </a:lnTo>
                <a:cubicBezTo>
                  <a:pt x="94806" y="93262"/>
                  <a:pt x="96000" y="92065"/>
                  <a:pt x="96000" y="90588"/>
                </a:cubicBezTo>
                <a:cubicBezTo>
                  <a:pt x="96000" y="89111"/>
                  <a:pt x="94806" y="87913"/>
                  <a:pt x="93333" y="87913"/>
                </a:cubicBezTo>
                <a:close/>
                <a:moveTo>
                  <a:pt x="26666" y="75609"/>
                </a:moveTo>
                <a:cubicBezTo>
                  <a:pt x="25193" y="75609"/>
                  <a:pt x="24000" y="76806"/>
                  <a:pt x="24000" y="78284"/>
                </a:cubicBezTo>
                <a:cubicBezTo>
                  <a:pt x="24000" y="79761"/>
                  <a:pt x="25193" y="80958"/>
                  <a:pt x="26666" y="80958"/>
                </a:cubicBezTo>
                <a:lnTo>
                  <a:pt x="93333" y="80958"/>
                </a:lnTo>
                <a:cubicBezTo>
                  <a:pt x="94806" y="80958"/>
                  <a:pt x="96000" y="79761"/>
                  <a:pt x="96000" y="78284"/>
                </a:cubicBezTo>
                <a:cubicBezTo>
                  <a:pt x="96000" y="76806"/>
                  <a:pt x="94806" y="75609"/>
                  <a:pt x="93333" y="75609"/>
                </a:cubicBezTo>
                <a:close/>
                <a:moveTo>
                  <a:pt x="26666" y="63305"/>
                </a:moveTo>
                <a:cubicBezTo>
                  <a:pt x="25193" y="63305"/>
                  <a:pt x="24000" y="64502"/>
                  <a:pt x="24000" y="65979"/>
                </a:cubicBezTo>
                <a:cubicBezTo>
                  <a:pt x="24000" y="67457"/>
                  <a:pt x="25193" y="68654"/>
                  <a:pt x="26666" y="68654"/>
                </a:cubicBezTo>
                <a:lnTo>
                  <a:pt x="93333" y="68654"/>
                </a:lnTo>
                <a:cubicBezTo>
                  <a:pt x="94806" y="68654"/>
                  <a:pt x="96000" y="67457"/>
                  <a:pt x="96000" y="65979"/>
                </a:cubicBezTo>
                <a:cubicBezTo>
                  <a:pt x="96000" y="64502"/>
                  <a:pt x="94806" y="63305"/>
                  <a:pt x="93333" y="63305"/>
                </a:cubicBezTo>
                <a:close/>
                <a:moveTo>
                  <a:pt x="26666" y="51001"/>
                </a:moveTo>
                <a:cubicBezTo>
                  <a:pt x="25193" y="51001"/>
                  <a:pt x="24000" y="52198"/>
                  <a:pt x="24000" y="53675"/>
                </a:cubicBezTo>
                <a:cubicBezTo>
                  <a:pt x="24000" y="55152"/>
                  <a:pt x="25193" y="56350"/>
                  <a:pt x="26666" y="56350"/>
                </a:cubicBezTo>
                <a:lnTo>
                  <a:pt x="93333" y="56350"/>
                </a:lnTo>
                <a:cubicBezTo>
                  <a:pt x="94806" y="56350"/>
                  <a:pt x="96000" y="55152"/>
                  <a:pt x="96000" y="53675"/>
                </a:cubicBezTo>
                <a:cubicBezTo>
                  <a:pt x="96000" y="52198"/>
                  <a:pt x="94806" y="51001"/>
                  <a:pt x="93333" y="51001"/>
                </a:cubicBezTo>
                <a:close/>
                <a:moveTo>
                  <a:pt x="26666" y="38697"/>
                </a:moveTo>
                <a:cubicBezTo>
                  <a:pt x="25193" y="38697"/>
                  <a:pt x="24000" y="39894"/>
                  <a:pt x="24000" y="41371"/>
                </a:cubicBezTo>
                <a:cubicBezTo>
                  <a:pt x="24000" y="42848"/>
                  <a:pt x="25193" y="44046"/>
                  <a:pt x="26666" y="44046"/>
                </a:cubicBezTo>
                <a:lnTo>
                  <a:pt x="93333" y="44046"/>
                </a:lnTo>
                <a:cubicBezTo>
                  <a:pt x="94806" y="44046"/>
                  <a:pt x="96000" y="42848"/>
                  <a:pt x="96000" y="41371"/>
                </a:cubicBezTo>
                <a:cubicBezTo>
                  <a:pt x="96000" y="39894"/>
                  <a:pt x="94806" y="38697"/>
                  <a:pt x="93333" y="38697"/>
                </a:cubicBezTo>
                <a:close/>
                <a:moveTo>
                  <a:pt x="0" y="11366"/>
                </a:moveTo>
                <a:lnTo>
                  <a:pt x="6739" y="11366"/>
                </a:lnTo>
                <a:lnTo>
                  <a:pt x="6739" y="17459"/>
                </a:lnTo>
                <a:cubicBezTo>
                  <a:pt x="6739" y="22260"/>
                  <a:pt x="10619" y="26151"/>
                  <a:pt x="15405" y="26151"/>
                </a:cubicBezTo>
                <a:cubicBezTo>
                  <a:pt x="20192" y="26151"/>
                  <a:pt x="24072" y="22260"/>
                  <a:pt x="24072" y="17459"/>
                </a:cubicBezTo>
                <a:lnTo>
                  <a:pt x="24072" y="11366"/>
                </a:lnTo>
                <a:lnTo>
                  <a:pt x="29716" y="11366"/>
                </a:lnTo>
                <a:lnTo>
                  <a:pt x="29716" y="17459"/>
                </a:lnTo>
                <a:cubicBezTo>
                  <a:pt x="29716" y="22260"/>
                  <a:pt x="33597" y="26151"/>
                  <a:pt x="38383" y="26151"/>
                </a:cubicBezTo>
                <a:cubicBezTo>
                  <a:pt x="43170" y="26151"/>
                  <a:pt x="47050" y="22260"/>
                  <a:pt x="47050" y="17459"/>
                </a:cubicBezTo>
                <a:lnTo>
                  <a:pt x="47050" y="11366"/>
                </a:lnTo>
                <a:lnTo>
                  <a:pt x="52694" y="11366"/>
                </a:lnTo>
                <a:lnTo>
                  <a:pt x="52694" y="17459"/>
                </a:lnTo>
                <a:cubicBezTo>
                  <a:pt x="52694" y="22260"/>
                  <a:pt x="56574" y="26151"/>
                  <a:pt x="61361" y="26151"/>
                </a:cubicBezTo>
                <a:cubicBezTo>
                  <a:pt x="66147" y="26151"/>
                  <a:pt x="70028" y="22260"/>
                  <a:pt x="70028" y="17459"/>
                </a:cubicBezTo>
                <a:lnTo>
                  <a:pt x="70028" y="11366"/>
                </a:lnTo>
                <a:lnTo>
                  <a:pt x="75672" y="11366"/>
                </a:lnTo>
                <a:lnTo>
                  <a:pt x="75672" y="17459"/>
                </a:lnTo>
                <a:cubicBezTo>
                  <a:pt x="75672" y="22260"/>
                  <a:pt x="79552" y="26151"/>
                  <a:pt x="84339" y="26151"/>
                </a:cubicBezTo>
                <a:cubicBezTo>
                  <a:pt x="89125" y="26151"/>
                  <a:pt x="93005" y="22260"/>
                  <a:pt x="93005" y="17459"/>
                </a:cubicBezTo>
                <a:lnTo>
                  <a:pt x="93005" y="11366"/>
                </a:lnTo>
                <a:lnTo>
                  <a:pt x="98650" y="11366"/>
                </a:lnTo>
                <a:lnTo>
                  <a:pt x="98650" y="17459"/>
                </a:lnTo>
                <a:cubicBezTo>
                  <a:pt x="98650" y="22259"/>
                  <a:pt x="102530" y="26151"/>
                  <a:pt x="107316" y="26151"/>
                </a:cubicBezTo>
                <a:cubicBezTo>
                  <a:pt x="112103" y="26151"/>
                  <a:pt x="115983" y="22259"/>
                  <a:pt x="115983" y="17459"/>
                </a:cubicBezTo>
                <a:lnTo>
                  <a:pt x="115983" y="11366"/>
                </a:lnTo>
                <a:lnTo>
                  <a:pt x="120000" y="11366"/>
                </a:lnTo>
                <a:lnTo>
                  <a:pt x="120000" y="120000"/>
                </a:lnTo>
                <a:lnTo>
                  <a:pt x="0" y="120000"/>
                </a:lnTo>
                <a:close/>
                <a:moveTo>
                  <a:pt x="15405" y="0"/>
                </a:moveTo>
                <a:cubicBezTo>
                  <a:pt x="17983" y="0"/>
                  <a:pt x="20072" y="2095"/>
                  <a:pt x="20072" y="4680"/>
                </a:cubicBezTo>
                <a:lnTo>
                  <a:pt x="20072" y="18051"/>
                </a:lnTo>
                <a:cubicBezTo>
                  <a:pt x="20072" y="20636"/>
                  <a:pt x="17983" y="22732"/>
                  <a:pt x="15405" y="22732"/>
                </a:cubicBezTo>
                <a:cubicBezTo>
                  <a:pt x="12828" y="22732"/>
                  <a:pt x="10739" y="20636"/>
                  <a:pt x="10739" y="18051"/>
                </a:cubicBezTo>
                <a:lnTo>
                  <a:pt x="10739" y="4680"/>
                </a:lnTo>
                <a:cubicBezTo>
                  <a:pt x="10739" y="2095"/>
                  <a:pt x="12828" y="0"/>
                  <a:pt x="15405" y="0"/>
                </a:cubicBezTo>
                <a:close/>
                <a:moveTo>
                  <a:pt x="38383" y="0"/>
                </a:moveTo>
                <a:cubicBezTo>
                  <a:pt x="40960" y="0"/>
                  <a:pt x="43050" y="2095"/>
                  <a:pt x="43050" y="4680"/>
                </a:cubicBezTo>
                <a:lnTo>
                  <a:pt x="43050" y="18051"/>
                </a:lnTo>
                <a:cubicBezTo>
                  <a:pt x="43050" y="20636"/>
                  <a:pt x="40960" y="22732"/>
                  <a:pt x="38383" y="22732"/>
                </a:cubicBezTo>
                <a:cubicBezTo>
                  <a:pt x="35806" y="22732"/>
                  <a:pt x="33716" y="20636"/>
                  <a:pt x="33716" y="18051"/>
                </a:cubicBezTo>
                <a:lnTo>
                  <a:pt x="33716" y="4680"/>
                </a:lnTo>
                <a:cubicBezTo>
                  <a:pt x="33716" y="2095"/>
                  <a:pt x="35806" y="0"/>
                  <a:pt x="38383" y="0"/>
                </a:cubicBezTo>
                <a:close/>
                <a:moveTo>
                  <a:pt x="61361" y="0"/>
                </a:moveTo>
                <a:cubicBezTo>
                  <a:pt x="63938" y="0"/>
                  <a:pt x="66028" y="2095"/>
                  <a:pt x="66028" y="4680"/>
                </a:cubicBezTo>
                <a:lnTo>
                  <a:pt x="66028" y="18051"/>
                </a:lnTo>
                <a:cubicBezTo>
                  <a:pt x="66028" y="20636"/>
                  <a:pt x="63938" y="22731"/>
                  <a:pt x="61361" y="22731"/>
                </a:cubicBezTo>
                <a:cubicBezTo>
                  <a:pt x="58784" y="22731"/>
                  <a:pt x="56694" y="20636"/>
                  <a:pt x="56694" y="18051"/>
                </a:cubicBezTo>
                <a:lnTo>
                  <a:pt x="56694" y="4680"/>
                </a:lnTo>
                <a:cubicBezTo>
                  <a:pt x="56694" y="2095"/>
                  <a:pt x="58784" y="0"/>
                  <a:pt x="61361" y="0"/>
                </a:cubicBezTo>
                <a:close/>
                <a:moveTo>
                  <a:pt x="84339" y="0"/>
                </a:moveTo>
                <a:cubicBezTo>
                  <a:pt x="86916" y="0"/>
                  <a:pt x="89005" y="2095"/>
                  <a:pt x="89005" y="4680"/>
                </a:cubicBezTo>
                <a:lnTo>
                  <a:pt x="89005" y="18051"/>
                </a:lnTo>
                <a:cubicBezTo>
                  <a:pt x="89005" y="20636"/>
                  <a:pt x="86916" y="22731"/>
                  <a:pt x="84339" y="22731"/>
                </a:cubicBezTo>
                <a:cubicBezTo>
                  <a:pt x="81761" y="22731"/>
                  <a:pt x="79672" y="20636"/>
                  <a:pt x="79672" y="18051"/>
                </a:cubicBezTo>
                <a:lnTo>
                  <a:pt x="79672" y="4680"/>
                </a:lnTo>
                <a:cubicBezTo>
                  <a:pt x="79672" y="2095"/>
                  <a:pt x="81761" y="0"/>
                  <a:pt x="84339" y="0"/>
                </a:cubicBezTo>
                <a:close/>
                <a:moveTo>
                  <a:pt x="107316" y="0"/>
                </a:moveTo>
                <a:cubicBezTo>
                  <a:pt x="109894" y="0"/>
                  <a:pt x="111983" y="2095"/>
                  <a:pt x="111983" y="4680"/>
                </a:cubicBezTo>
                <a:lnTo>
                  <a:pt x="111983" y="18051"/>
                </a:lnTo>
                <a:cubicBezTo>
                  <a:pt x="111983" y="20636"/>
                  <a:pt x="109894" y="22731"/>
                  <a:pt x="107316" y="22731"/>
                </a:cubicBezTo>
                <a:cubicBezTo>
                  <a:pt x="104739" y="22731"/>
                  <a:pt x="102650" y="20636"/>
                  <a:pt x="102650" y="18051"/>
                </a:cubicBezTo>
                <a:lnTo>
                  <a:pt x="102650" y="4680"/>
                </a:lnTo>
                <a:cubicBezTo>
                  <a:pt x="102650" y="2095"/>
                  <a:pt x="104739" y="0"/>
                  <a:pt x="107316" y="0"/>
                </a:cubicBezTo>
                <a:close/>
              </a:path>
            </a:pathLst>
          </a:custGeom>
          <a:solidFill>
            <a:srgbClr val="1ED4DE"/>
          </a:solidFill>
          <a:ln>
            <a:noFill/>
          </a:ln>
        </p:spPr>
        <p:txBody>
          <a:bodyPr wrap="square" lIns="121868" tIns="60917" rIns="121868" bIns="60917" anchor="ctr" anchorCtr="0">
            <a:noAutofit/>
          </a:bodyPr>
          <a:lstStyle/>
          <a:p>
            <a:pPr algn="ctr" defTabSz="1218895"/>
            <a:endParaRPr sz="2399" kern="0">
              <a:solidFill>
                <a:srgbClr val="FFFFFF"/>
              </a:solidFill>
              <a:latin typeface="Arial"/>
              <a:ea typeface="Arial"/>
              <a:cs typeface="Arial"/>
              <a:sym typeface="Arial"/>
            </a:endParaRPr>
          </a:p>
        </p:txBody>
      </p:sp>
      <p:sp>
        <p:nvSpPr>
          <p:cNvPr id="719" name="Shape 719"/>
          <p:cNvSpPr txBox="1"/>
          <p:nvPr/>
        </p:nvSpPr>
        <p:spPr>
          <a:xfrm>
            <a:off x="8560869" y="2194461"/>
            <a:ext cx="3253607" cy="369236"/>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sym typeface="Arial"/>
              </a:rPr>
              <a:t>After sale services/ Guarantee</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nvGrpSpPr>
          <p:cNvPr id="720" name="Shape 720"/>
          <p:cNvGrpSpPr/>
          <p:nvPr/>
        </p:nvGrpSpPr>
        <p:grpSpPr>
          <a:xfrm>
            <a:off x="8560867" y="3990308"/>
            <a:ext cx="3627958" cy="897785"/>
            <a:chOff x="2113657" y="4283314"/>
            <a:chExt cx="3647460" cy="673514"/>
          </a:xfrm>
        </p:grpSpPr>
        <p:sp>
          <p:nvSpPr>
            <p:cNvPr id="721" name="Shape 721"/>
            <p:cNvSpPr txBox="1"/>
            <p:nvPr/>
          </p:nvSpPr>
          <p:spPr>
            <a:xfrm>
              <a:off x="2113657" y="4495163"/>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fr-FR" sz="1600" kern="0" dirty="0">
                  <a:solidFill>
                    <a:srgbClr val="595959"/>
                  </a:solidFill>
                  <a:latin typeface="Times New Roman" panose="02020603050405020304" pitchFamily="18" charset="0"/>
                  <a:ea typeface="Arial"/>
                  <a:cs typeface="Times New Roman" panose="02020603050405020304" pitchFamily="18" charset="0"/>
                  <a:sym typeface="Arial"/>
                </a:rPr>
                <a:t>OHSAS 18001:2007</a:t>
              </a:r>
              <a:endParaRPr lang="fr-FR" sz="1600" kern="0" dirty="0" smtClean="0">
                <a:solidFill>
                  <a:srgbClr val="595959"/>
                </a:solidFill>
                <a:latin typeface="Times New Roman" panose="02020603050405020304" pitchFamily="18" charset="0"/>
                <a:ea typeface="Arial"/>
                <a:cs typeface="Times New Roman" panose="02020603050405020304" pitchFamily="18" charset="0"/>
                <a:sym typeface="Arial"/>
              </a:endParaRPr>
            </a:p>
            <a:p>
              <a:pPr marL="285750" indent="-285750" defTabSz="1218895">
                <a:buFont typeface="Arial" panose="020B0604020202020204" pitchFamily="34" charset="0"/>
                <a:buChar char="•"/>
              </a:pPr>
              <a:r>
                <a:rPr lang="fr-FR" sz="1600" kern="0" dirty="0">
                  <a:solidFill>
                    <a:srgbClr val="595959"/>
                  </a:solidFill>
                  <a:latin typeface="Times New Roman" panose="02020603050405020304" pitchFamily="18" charset="0"/>
                  <a:ea typeface="Arial"/>
                  <a:cs typeface="Times New Roman" panose="02020603050405020304" pitchFamily="18" charset="0"/>
                  <a:sym typeface="Arial"/>
                </a:rPr>
                <a:t>ISO 9001: 2008, ISO 14001:2008</a:t>
              </a:r>
            </a:p>
            <a:p>
              <a:pPr marL="285750" indent="-285750" defTabSz="1218895">
                <a:buFont typeface="Arial" panose="020B0604020202020204" pitchFamily="34" charset="0"/>
                <a:buChar char="•"/>
              </a:pPr>
              <a:r>
                <a:rPr lang="pt-BR" sz="1600" kern="0" dirty="0">
                  <a:solidFill>
                    <a:srgbClr val="595959"/>
                  </a:solidFill>
                  <a:latin typeface="Times New Roman" panose="02020603050405020304" pitchFamily="18" charset="0"/>
                  <a:ea typeface="Arial"/>
                  <a:cs typeface="Times New Roman" panose="02020603050405020304" pitchFamily="18" charset="0"/>
                  <a:sym typeface="Arial"/>
                </a:rPr>
                <a:t>HSE-MS HSE </a:t>
              </a:r>
            </a:p>
          </p:txBody>
        </p:sp>
        <p:sp>
          <p:nvSpPr>
            <p:cNvPr id="722" name="Shape 722"/>
            <p:cNvSpPr txBox="1"/>
            <p:nvPr/>
          </p:nvSpPr>
          <p:spPr>
            <a:xfrm>
              <a:off x="2113658" y="4283314"/>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sym typeface="Arial"/>
                </a:rPr>
                <a:t>Standards and legally certificates:</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29" name="Shape 450"/>
          <p:cNvSpPr/>
          <p:nvPr/>
        </p:nvSpPr>
        <p:spPr>
          <a:xfrm>
            <a:off x="8863945" y="3413661"/>
            <a:ext cx="545316" cy="588847"/>
          </a:xfrm>
          <a:custGeom>
            <a:avLst/>
            <a:gdLst/>
            <a:ahLst/>
            <a:cxnLst/>
            <a:rect l="0" t="0" r="0" b="0"/>
            <a:pathLst>
              <a:path w="120000" h="120000" extrusionOk="0">
                <a:moveTo>
                  <a:pt x="65274" y="39473"/>
                </a:moveTo>
                <a:cubicBezTo>
                  <a:pt x="53599" y="36371"/>
                  <a:pt x="41599" y="43242"/>
                  <a:pt x="38470" y="54820"/>
                </a:cubicBezTo>
                <a:cubicBezTo>
                  <a:pt x="35342" y="66398"/>
                  <a:pt x="42270" y="78299"/>
                  <a:pt x="53945" y="81402"/>
                </a:cubicBezTo>
                <a:cubicBezTo>
                  <a:pt x="65620" y="84504"/>
                  <a:pt x="77621" y="77633"/>
                  <a:pt x="80749" y="66055"/>
                </a:cubicBezTo>
                <a:cubicBezTo>
                  <a:pt x="83877" y="54477"/>
                  <a:pt x="76949" y="42576"/>
                  <a:pt x="65274" y="39473"/>
                </a:cubicBezTo>
                <a:close/>
                <a:moveTo>
                  <a:pt x="69168" y="25060"/>
                </a:moveTo>
                <a:cubicBezTo>
                  <a:pt x="88870" y="30296"/>
                  <a:pt x="100561" y="50379"/>
                  <a:pt x="95282" y="69917"/>
                </a:cubicBezTo>
                <a:cubicBezTo>
                  <a:pt x="90003" y="89455"/>
                  <a:pt x="69753" y="101050"/>
                  <a:pt x="50051" y="95815"/>
                </a:cubicBezTo>
                <a:cubicBezTo>
                  <a:pt x="30350" y="90579"/>
                  <a:pt x="18658" y="70496"/>
                  <a:pt x="23937" y="50958"/>
                </a:cubicBezTo>
                <a:cubicBezTo>
                  <a:pt x="29216" y="31420"/>
                  <a:pt x="49467" y="19825"/>
                  <a:pt x="69168" y="25060"/>
                </a:cubicBezTo>
                <a:close/>
                <a:moveTo>
                  <a:pt x="70584" y="19819"/>
                </a:moveTo>
                <a:cubicBezTo>
                  <a:pt x="47964" y="13808"/>
                  <a:pt x="24713" y="27121"/>
                  <a:pt x="18652" y="49554"/>
                </a:cubicBezTo>
                <a:cubicBezTo>
                  <a:pt x="12591" y="71987"/>
                  <a:pt x="26015" y="95045"/>
                  <a:pt x="48635" y="101056"/>
                </a:cubicBezTo>
                <a:cubicBezTo>
                  <a:pt x="71255" y="107067"/>
                  <a:pt x="94506" y="93754"/>
                  <a:pt x="100567" y="71321"/>
                </a:cubicBezTo>
                <a:cubicBezTo>
                  <a:pt x="106628" y="48888"/>
                  <a:pt x="93204" y="25830"/>
                  <a:pt x="70584" y="19819"/>
                </a:cubicBezTo>
                <a:close/>
                <a:moveTo>
                  <a:pt x="120000" y="28418"/>
                </a:moveTo>
                <a:lnTo>
                  <a:pt x="119819" y="29085"/>
                </a:lnTo>
                <a:lnTo>
                  <a:pt x="119636" y="28804"/>
                </a:lnTo>
                <a:close/>
                <a:moveTo>
                  <a:pt x="84120" y="4683"/>
                </a:moveTo>
                <a:lnTo>
                  <a:pt x="83867" y="19572"/>
                </a:lnTo>
                <a:lnTo>
                  <a:pt x="83406" y="19449"/>
                </a:lnTo>
                <a:cubicBezTo>
                  <a:pt x="87163" y="21546"/>
                  <a:pt x="90559" y="24117"/>
                  <a:pt x="93431" y="27166"/>
                </a:cubicBezTo>
                <a:lnTo>
                  <a:pt x="106796" y="23870"/>
                </a:lnTo>
                <a:lnTo>
                  <a:pt x="115363" y="39849"/>
                </a:lnTo>
                <a:lnTo>
                  <a:pt x="105840" y="48364"/>
                </a:lnTo>
                <a:cubicBezTo>
                  <a:pt x="107034" y="52676"/>
                  <a:pt x="107596" y="57191"/>
                  <a:pt x="107394" y="61781"/>
                </a:cubicBezTo>
                <a:lnTo>
                  <a:pt x="119289" y="68330"/>
                </a:lnTo>
                <a:lnTo>
                  <a:pt x="114566" y="85810"/>
                </a:lnTo>
                <a:lnTo>
                  <a:pt x="100132" y="85570"/>
                </a:lnTo>
                <a:cubicBezTo>
                  <a:pt x="98307" y="88594"/>
                  <a:pt x="96096" y="91321"/>
                  <a:pt x="93619" y="93756"/>
                </a:cubicBezTo>
                <a:lnTo>
                  <a:pt x="98359" y="106025"/>
                </a:lnTo>
                <a:lnTo>
                  <a:pt x="83411" y="116405"/>
                </a:lnTo>
                <a:lnTo>
                  <a:pt x="72073" y="106643"/>
                </a:lnTo>
                <a:lnTo>
                  <a:pt x="73453" y="105685"/>
                </a:lnTo>
                <a:cubicBezTo>
                  <a:pt x="69110" y="107079"/>
                  <a:pt x="64517" y="107749"/>
                  <a:pt x="59835" y="107723"/>
                </a:cubicBezTo>
                <a:lnTo>
                  <a:pt x="52963" y="119999"/>
                </a:lnTo>
                <a:lnTo>
                  <a:pt x="35336" y="115316"/>
                </a:lnTo>
                <a:lnTo>
                  <a:pt x="35574" y="101277"/>
                </a:lnTo>
                <a:cubicBezTo>
                  <a:pt x="31839" y="99165"/>
                  <a:pt x="28466" y="96583"/>
                  <a:pt x="25614" y="93529"/>
                </a:cubicBezTo>
                <a:lnTo>
                  <a:pt x="25843" y="94015"/>
                </a:lnTo>
                <a:lnTo>
                  <a:pt x="11102" y="96847"/>
                </a:lnTo>
                <a:lnTo>
                  <a:pt x="3390" y="80445"/>
                </a:lnTo>
                <a:lnTo>
                  <a:pt x="13359" y="72429"/>
                </a:lnTo>
                <a:cubicBezTo>
                  <a:pt x="12295" y="68561"/>
                  <a:pt x="11739" y="64530"/>
                  <a:pt x="11738" y="60428"/>
                </a:cubicBezTo>
                <a:lnTo>
                  <a:pt x="0" y="53965"/>
                </a:lnTo>
                <a:lnTo>
                  <a:pt x="4723" y="36484"/>
                </a:lnTo>
                <a:lnTo>
                  <a:pt x="18174" y="36709"/>
                </a:lnTo>
                <a:cubicBezTo>
                  <a:pt x="19999" y="33515"/>
                  <a:pt x="22203" y="30603"/>
                  <a:pt x="24696" y="27997"/>
                </a:cubicBezTo>
                <a:lnTo>
                  <a:pt x="20190" y="14215"/>
                </a:lnTo>
                <a:lnTo>
                  <a:pt x="35666" y="4625"/>
                </a:lnTo>
                <a:lnTo>
                  <a:pt x="46473" y="14962"/>
                </a:lnTo>
                <a:lnTo>
                  <a:pt x="46365" y="15030"/>
                </a:lnTo>
                <a:cubicBezTo>
                  <a:pt x="50613" y="13704"/>
                  <a:pt x="55098" y="13091"/>
                  <a:pt x="59667" y="13141"/>
                </a:cubicBezTo>
                <a:lnTo>
                  <a:pt x="59206" y="13018"/>
                </a:lnTo>
                <a:lnTo>
                  <a:pt x="66493" y="0"/>
                </a:lnTo>
                <a:close/>
              </a:path>
            </a:pathLst>
          </a:custGeom>
          <a:solidFill>
            <a:srgbClr val="E62949"/>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30" name="Shape 451"/>
          <p:cNvSpPr/>
          <p:nvPr/>
        </p:nvSpPr>
        <p:spPr>
          <a:xfrm rot="1795255">
            <a:off x="8958484" y="121276"/>
            <a:ext cx="356158" cy="656509"/>
          </a:xfrm>
          <a:custGeom>
            <a:avLst/>
            <a:gdLst/>
            <a:ahLst/>
            <a:cxnLst/>
            <a:rect l="0" t="0" r="0" b="0"/>
            <a:pathLst>
              <a:path w="120000" h="120000" extrusionOk="0">
                <a:moveTo>
                  <a:pt x="60041" y="0"/>
                </a:moveTo>
                <a:cubicBezTo>
                  <a:pt x="68312" y="142"/>
                  <a:pt x="77049" y="3617"/>
                  <a:pt x="77802" y="9249"/>
                </a:cubicBezTo>
                <a:cubicBezTo>
                  <a:pt x="79731" y="16341"/>
                  <a:pt x="68983" y="18083"/>
                  <a:pt x="72034" y="26607"/>
                </a:cubicBezTo>
                <a:lnTo>
                  <a:pt x="120000" y="26607"/>
                </a:lnTo>
                <a:lnTo>
                  <a:pt x="120000" y="53320"/>
                </a:lnTo>
                <a:cubicBezTo>
                  <a:pt x="105180" y="54850"/>
                  <a:pt x="101982" y="49006"/>
                  <a:pt x="89415" y="50069"/>
                </a:cubicBezTo>
                <a:cubicBezTo>
                  <a:pt x="79319" y="50489"/>
                  <a:pt x="73089" y="55363"/>
                  <a:pt x="72833" y="59977"/>
                </a:cubicBezTo>
                <a:cubicBezTo>
                  <a:pt x="73004" y="64029"/>
                  <a:pt x="79442" y="70012"/>
                  <a:pt x="91464" y="70060"/>
                </a:cubicBezTo>
                <a:cubicBezTo>
                  <a:pt x="106013" y="69226"/>
                  <a:pt x="103877" y="65247"/>
                  <a:pt x="120000" y="65606"/>
                </a:cubicBezTo>
                <a:lnTo>
                  <a:pt x="120000" y="93541"/>
                </a:lnTo>
                <a:lnTo>
                  <a:pt x="70059" y="93541"/>
                </a:lnTo>
                <a:cubicBezTo>
                  <a:pt x="69329" y="102697"/>
                  <a:pt x="76533" y="101447"/>
                  <a:pt x="78036" y="109608"/>
                </a:cubicBezTo>
                <a:cubicBezTo>
                  <a:pt x="77950" y="116314"/>
                  <a:pt x="67224" y="119904"/>
                  <a:pt x="59959" y="120000"/>
                </a:cubicBezTo>
                <a:cubicBezTo>
                  <a:pt x="51687" y="119857"/>
                  <a:pt x="42950" y="116382"/>
                  <a:pt x="42197" y="110750"/>
                </a:cubicBezTo>
                <a:cubicBezTo>
                  <a:pt x="40279" y="103699"/>
                  <a:pt x="50892" y="101936"/>
                  <a:pt x="47995" y="93541"/>
                </a:cubicBezTo>
                <a:lnTo>
                  <a:pt x="0" y="93541"/>
                </a:lnTo>
                <a:lnTo>
                  <a:pt x="0" y="66075"/>
                </a:lnTo>
                <a:cubicBezTo>
                  <a:pt x="15368" y="64341"/>
                  <a:pt x="18478" y="70364"/>
                  <a:pt x="31219" y="69286"/>
                </a:cubicBezTo>
                <a:cubicBezTo>
                  <a:pt x="41315" y="68866"/>
                  <a:pt x="47545" y="63992"/>
                  <a:pt x="47801" y="59379"/>
                </a:cubicBezTo>
                <a:cubicBezTo>
                  <a:pt x="47631" y="55326"/>
                  <a:pt x="41193" y="49343"/>
                  <a:pt x="29171" y="49296"/>
                </a:cubicBezTo>
                <a:cubicBezTo>
                  <a:pt x="14433" y="50140"/>
                  <a:pt x="16816" y="54212"/>
                  <a:pt x="0" y="53739"/>
                </a:cubicBezTo>
                <a:lnTo>
                  <a:pt x="0" y="26607"/>
                </a:lnTo>
                <a:lnTo>
                  <a:pt x="49932" y="26607"/>
                </a:lnTo>
                <a:cubicBezTo>
                  <a:pt x="50748" y="17288"/>
                  <a:pt x="43474" y="18596"/>
                  <a:pt x="41963" y="10391"/>
                </a:cubicBezTo>
                <a:cubicBezTo>
                  <a:pt x="42049" y="3685"/>
                  <a:pt x="52775" y="95"/>
                  <a:pt x="60041" y="0"/>
                </a:cubicBezTo>
                <a:close/>
              </a:path>
            </a:pathLst>
          </a:custGeom>
          <a:solidFill>
            <a:srgbClr val="F4BD2D"/>
          </a:solidFill>
          <a:ln>
            <a:noFill/>
          </a:ln>
          <a:scene3d>
            <a:camera prst="orthographicFront">
              <a:rot lat="0" lon="0" rev="7200000"/>
            </a:camera>
            <a:lightRig rig="threePt" dir="t"/>
          </a:scene3d>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grpSp>
        <p:nvGrpSpPr>
          <p:cNvPr id="19" name="Shape 717"/>
          <p:cNvGrpSpPr/>
          <p:nvPr/>
        </p:nvGrpSpPr>
        <p:grpSpPr>
          <a:xfrm>
            <a:off x="8560868" y="5882388"/>
            <a:ext cx="3253608" cy="897784"/>
            <a:chOff x="2113657" y="4283315"/>
            <a:chExt cx="3647460" cy="673513"/>
          </a:xfrm>
        </p:grpSpPr>
        <p:sp>
          <p:nvSpPr>
            <p:cNvPr id="21" name="Shape 718"/>
            <p:cNvSpPr txBox="1"/>
            <p:nvPr/>
          </p:nvSpPr>
          <p:spPr>
            <a:xfrm>
              <a:off x="2113657" y="4495163"/>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450,000 </a:t>
              </a: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 </a:t>
              </a: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- 36,000,000 </a:t>
              </a: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 (</a:t>
              </a: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Depending </a:t>
              </a: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on </a:t>
              </a: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Project Scale)</a:t>
              </a:r>
            </a:p>
          </p:txBody>
        </p:sp>
        <p:sp>
          <p:nvSpPr>
            <p:cNvPr id="22" name="Shape 719"/>
            <p:cNvSpPr txBox="1"/>
            <p:nvPr/>
          </p:nvSpPr>
          <p:spPr>
            <a:xfrm>
              <a:off x="2113658" y="4283315"/>
              <a:ext cx="3647459" cy="276999"/>
            </a:xfrm>
            <a:prstGeom prst="rect">
              <a:avLst/>
            </a:prstGeom>
            <a:noFill/>
            <a:ln>
              <a:noFill/>
            </a:ln>
          </p:spPr>
          <p:txBody>
            <a:bodyPr wrap="square" lIns="121868" tIns="60917" rIns="121868" bIns="60917" anchor="t" anchorCtr="0">
              <a:noAutofit/>
            </a:bodyPr>
            <a:lstStyle/>
            <a:p>
              <a:pPr defTabSz="1218895"/>
              <a:r>
                <a:rPr lang="en-US" b="1" kern="0" dirty="0" smtClean="0">
                  <a:solidFill>
                    <a:srgbClr val="595959"/>
                  </a:solidFill>
                  <a:latin typeface="Times New Roman" panose="02020603050405020304" pitchFamily="18" charset="0"/>
                  <a:ea typeface="Arial"/>
                  <a:cs typeface="Times New Roman" panose="02020603050405020304" pitchFamily="18" charset="0"/>
                  <a:sym typeface="Arial"/>
                </a:rPr>
                <a:t>Sales’ Price</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28" name="Shape 718"/>
          <p:cNvSpPr txBox="1"/>
          <p:nvPr/>
        </p:nvSpPr>
        <p:spPr>
          <a:xfrm>
            <a:off x="8560868" y="2493886"/>
            <a:ext cx="3477143" cy="615393"/>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smtClean="0">
                <a:solidFill>
                  <a:srgbClr val="595959"/>
                </a:solidFill>
                <a:latin typeface="Times New Roman" panose="02020603050405020304" pitchFamily="18" charset="0"/>
                <a:ea typeface="Arial"/>
                <a:cs typeface="Times New Roman" panose="02020603050405020304" pitchFamily="18" charset="0"/>
              </a:rPr>
              <a:t>84 </a:t>
            </a:r>
            <a:r>
              <a:rPr lang="en-US" sz="1600" kern="0" dirty="0">
                <a:solidFill>
                  <a:srgbClr val="595959"/>
                </a:solidFill>
                <a:latin typeface="Times New Roman" panose="02020603050405020304" pitchFamily="18" charset="0"/>
                <a:ea typeface="Arial"/>
                <a:cs typeface="Times New Roman" panose="02020603050405020304" pitchFamily="18" charset="0"/>
              </a:rPr>
              <a:t>months after sale services</a:t>
            </a:r>
          </a:p>
          <a:p>
            <a:pPr marL="285750" indent="-285750" defTabSz="1218895">
              <a:buFont typeface="Arial" panose="020B0604020202020204" pitchFamily="34" charset="0"/>
              <a:buChar char="•"/>
            </a:pPr>
            <a:r>
              <a:rPr lang="en-US" sz="1600" kern="0" dirty="0">
                <a:solidFill>
                  <a:srgbClr val="595959"/>
                </a:solidFill>
                <a:latin typeface="Times New Roman" panose="02020603050405020304" pitchFamily="18" charset="0"/>
                <a:ea typeface="Arial"/>
                <a:cs typeface="Times New Roman" panose="02020603050405020304" pitchFamily="18" charset="0"/>
              </a:rPr>
              <a:t>12 months Guarantee</a:t>
            </a:r>
            <a:endParaRPr lang="en"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pic>
        <p:nvPicPr>
          <p:cNvPr id="25" name="Picture 24"/>
          <p:cNvPicPr/>
          <p:nvPr/>
        </p:nvPicPr>
        <p:blipFill>
          <a:blip r:embed="rId3">
            <a:extLst>
              <a:ext uri="{28A0092B-C50C-407E-A947-70E740481C1C}">
                <a14:useLocalDpi xmlns:a14="http://schemas.microsoft.com/office/drawing/2010/main" val="0"/>
              </a:ext>
            </a:extLst>
          </a:blip>
          <a:stretch>
            <a:fillRect/>
          </a:stretch>
        </p:blipFill>
        <p:spPr>
          <a:xfrm>
            <a:off x="552492" y="624603"/>
            <a:ext cx="3027319" cy="1080702"/>
          </a:xfrm>
          <a:prstGeom prst="rect">
            <a:avLst/>
          </a:prstGeom>
        </p:spPr>
      </p:pic>
      <p:pic>
        <p:nvPicPr>
          <p:cNvPr id="23" name="Picture 22"/>
          <p:cNvPicPr/>
          <p:nvPr/>
        </p:nvPicPr>
        <p:blipFill>
          <a:blip r:embed="rId4">
            <a:extLst>
              <a:ext uri="{28A0092B-C50C-407E-A947-70E740481C1C}">
                <a14:useLocalDpi xmlns:a14="http://schemas.microsoft.com/office/drawing/2010/main" val="0"/>
              </a:ext>
            </a:extLst>
          </a:blip>
          <a:srcRect/>
          <a:stretch>
            <a:fillRect/>
          </a:stretch>
        </p:blipFill>
        <p:spPr bwMode="auto">
          <a:xfrm>
            <a:off x="4341811" y="0"/>
            <a:ext cx="4114801" cy="6858000"/>
          </a:xfrm>
          <a:prstGeom prst="rect">
            <a:avLst/>
          </a:prstGeom>
          <a:noFill/>
          <a:ln>
            <a:noFill/>
          </a:ln>
        </p:spPr>
      </p:pic>
      <p:sp>
        <p:nvSpPr>
          <p:cNvPr id="24" name="Shape 974"/>
          <p:cNvSpPr/>
          <p:nvPr/>
        </p:nvSpPr>
        <p:spPr>
          <a:xfrm rot="10800000">
            <a:off x="8959687" y="5338853"/>
            <a:ext cx="353751" cy="528546"/>
          </a:xfrm>
          <a:custGeom>
            <a:avLst/>
            <a:gdLst/>
            <a:ahLst/>
            <a:cxnLst/>
            <a:rect l="0" t="0" r="0" b="0"/>
            <a:pathLst>
              <a:path w="120000" h="120000" extrusionOk="0">
                <a:moveTo>
                  <a:pt x="51597" y="50921"/>
                </a:moveTo>
                <a:lnTo>
                  <a:pt x="51597" y="19698"/>
                </a:lnTo>
                <a:cubicBezTo>
                  <a:pt x="47669" y="20191"/>
                  <a:pt x="43916" y="21082"/>
                  <a:pt x="40531" y="22332"/>
                </a:cubicBezTo>
                <a:cubicBezTo>
                  <a:pt x="30598" y="26001"/>
                  <a:pt x="25457" y="32166"/>
                  <a:pt x="27169" y="38355"/>
                </a:cubicBezTo>
                <a:cubicBezTo>
                  <a:pt x="29239" y="46431"/>
                  <a:pt x="39005" y="49155"/>
                  <a:pt x="51597" y="50921"/>
                </a:cubicBezTo>
                <a:close/>
                <a:moveTo>
                  <a:pt x="67852" y="100379"/>
                </a:moveTo>
                <a:cubicBezTo>
                  <a:pt x="71963" y="99887"/>
                  <a:pt x="75901" y="98973"/>
                  <a:pt x="79437" y="97667"/>
                </a:cubicBezTo>
                <a:cubicBezTo>
                  <a:pt x="89370" y="93998"/>
                  <a:pt x="94511" y="87833"/>
                  <a:pt x="92799" y="81644"/>
                </a:cubicBezTo>
                <a:cubicBezTo>
                  <a:pt x="89506" y="73388"/>
                  <a:pt x="79840" y="69732"/>
                  <a:pt x="67852" y="67361"/>
                </a:cubicBezTo>
                <a:close/>
                <a:moveTo>
                  <a:pt x="67852" y="120000"/>
                </a:moveTo>
                <a:lnTo>
                  <a:pt x="51597" y="120000"/>
                </a:lnTo>
                <a:lnTo>
                  <a:pt x="51597" y="114256"/>
                </a:lnTo>
                <a:cubicBezTo>
                  <a:pt x="45417" y="113829"/>
                  <a:pt x="39328" y="112890"/>
                  <a:pt x="33554" y="111448"/>
                </a:cubicBezTo>
                <a:cubicBezTo>
                  <a:pt x="13606" y="106463"/>
                  <a:pt x="696" y="96271"/>
                  <a:pt x="0" y="84958"/>
                </a:cubicBezTo>
                <a:lnTo>
                  <a:pt x="26861" y="84529"/>
                </a:lnTo>
                <a:cubicBezTo>
                  <a:pt x="27245" y="90776"/>
                  <a:pt x="34374" y="96404"/>
                  <a:pt x="45389" y="99156"/>
                </a:cubicBezTo>
                <a:cubicBezTo>
                  <a:pt x="47394" y="99657"/>
                  <a:pt x="49467" y="100048"/>
                  <a:pt x="51597" y="100293"/>
                </a:cubicBezTo>
                <a:lnTo>
                  <a:pt x="51597" y="64682"/>
                </a:lnTo>
                <a:cubicBezTo>
                  <a:pt x="30368" y="61567"/>
                  <a:pt x="7690" y="58004"/>
                  <a:pt x="556" y="40045"/>
                </a:cubicBezTo>
                <a:cubicBezTo>
                  <a:pt x="-2422" y="28913"/>
                  <a:pt x="6883" y="17850"/>
                  <a:pt x="24755" y="11249"/>
                </a:cubicBezTo>
                <a:cubicBezTo>
                  <a:pt x="32832" y="8265"/>
                  <a:pt x="42066" y="6412"/>
                  <a:pt x="51597" y="5737"/>
                </a:cubicBezTo>
                <a:lnTo>
                  <a:pt x="51597" y="0"/>
                </a:lnTo>
                <a:lnTo>
                  <a:pt x="67852" y="0"/>
                </a:lnTo>
                <a:lnTo>
                  <a:pt x="67852" y="5703"/>
                </a:lnTo>
                <a:cubicBezTo>
                  <a:pt x="74209" y="6118"/>
                  <a:pt x="80479" y="7068"/>
                  <a:pt x="86414" y="8551"/>
                </a:cubicBezTo>
                <a:cubicBezTo>
                  <a:pt x="106363" y="13536"/>
                  <a:pt x="119273" y="23728"/>
                  <a:pt x="119969" y="35041"/>
                </a:cubicBezTo>
                <a:lnTo>
                  <a:pt x="93108" y="35470"/>
                </a:lnTo>
                <a:cubicBezTo>
                  <a:pt x="92723" y="29223"/>
                  <a:pt x="85594" y="23595"/>
                  <a:pt x="74579" y="20843"/>
                </a:cubicBezTo>
                <a:cubicBezTo>
                  <a:pt x="72410" y="20301"/>
                  <a:pt x="70160" y="19888"/>
                  <a:pt x="67852" y="19639"/>
                </a:cubicBezTo>
                <a:lnTo>
                  <a:pt x="67852" y="52969"/>
                </a:lnTo>
                <a:cubicBezTo>
                  <a:pt x="88284" y="55535"/>
                  <a:pt x="110482" y="59921"/>
                  <a:pt x="119411" y="79734"/>
                </a:cubicBezTo>
                <a:cubicBezTo>
                  <a:pt x="122511" y="90942"/>
                  <a:pt x="113201" y="102106"/>
                  <a:pt x="95213" y="108750"/>
                </a:cubicBezTo>
                <a:cubicBezTo>
                  <a:pt x="86990" y="111788"/>
                  <a:pt x="77568" y="113654"/>
                  <a:pt x="67852" y="114293"/>
                </a:cubicBezTo>
                <a:close/>
              </a:path>
            </a:pathLst>
          </a:custGeom>
          <a:solidFill>
            <a:schemeClr val="accent3">
              <a:lumMod val="75000"/>
            </a:schemeClr>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dk1"/>
              </a:solidFill>
              <a:latin typeface="Arial"/>
              <a:ea typeface="Arial"/>
              <a:cs typeface="Arial"/>
              <a:sym typeface="Arial"/>
            </a:endParaRPr>
          </a:p>
        </p:txBody>
      </p:sp>
    </p:spTree>
    <p:extLst>
      <p:ext uri="{BB962C8B-B14F-4D97-AF65-F5344CB8AC3E}">
        <p14:creationId xmlns:p14="http://schemas.microsoft.com/office/powerpoint/2010/main" val="983912425"/>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704"/>
        <p:cNvGrpSpPr/>
        <p:nvPr/>
      </p:nvGrpSpPr>
      <p:grpSpPr>
        <a:xfrm>
          <a:off x="0" y="0"/>
          <a:ext cx="0" cy="0"/>
          <a:chOff x="0" y="0"/>
          <a:chExt cx="0" cy="0"/>
        </a:xfrm>
      </p:grpSpPr>
      <p:sp>
        <p:nvSpPr>
          <p:cNvPr id="707" name="Shape 707"/>
          <p:cNvSpPr txBox="1"/>
          <p:nvPr/>
        </p:nvSpPr>
        <p:spPr>
          <a:xfrm>
            <a:off x="455612" y="2971800"/>
            <a:ext cx="3991794" cy="3076964"/>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Applicable to agricultural wells, diesel pumps, and gravity currents</a:t>
            </a:r>
          </a:p>
          <a:p>
            <a:pPr marL="285750" indent="-285750" defTabSz="1218895">
              <a:buFont typeface="Arial" panose="020B0604020202020204" pitchFamily="34" charset="0"/>
              <a:buChar char="•"/>
            </a:pP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Based on measurement of the amount of passing water with accuracy of 0.5%</a:t>
            </a:r>
          </a:p>
          <a:p>
            <a:pPr marL="285750" indent="-285750" defTabSz="1218895">
              <a:buFont typeface="Arial" panose="020B0604020202020204" pitchFamily="34" charset="0"/>
              <a:buChar char="•"/>
            </a:pP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No moving mechanical parts in the way of water flow</a:t>
            </a:r>
          </a:p>
          <a:p>
            <a:pPr marL="285750" indent="-285750" defTabSz="1218895">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On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site easy and fast repair </a:t>
            </a: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(modular</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a:t>
            </a:r>
          </a:p>
          <a:p>
            <a:pPr marL="285750" indent="-285750" defTabSz="1218895">
              <a:buFont typeface="Arial" panose="020B0604020202020204" pitchFamily="34" charset="0"/>
              <a:buChar char="•"/>
            </a:pP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Impossible to contravene and manipulate</a:t>
            </a:r>
          </a:p>
          <a:p>
            <a:pPr marL="285750" indent="-285750" defTabSz="1218895">
              <a:buFont typeface="Arial" panose="020B0604020202020204" pitchFamily="34" charset="0"/>
              <a:buChar char="•"/>
            </a:pP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Without fragile pieces</a:t>
            </a:r>
          </a:p>
          <a:p>
            <a:pPr marL="285750" indent="-285750" defTabSz="1218895">
              <a:buFont typeface="Arial" panose="020B0604020202020204" pitchFamily="34" charset="0"/>
              <a:buChar char="•"/>
            </a:pP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Sealed in order to protect the meter from being removed</a:t>
            </a:r>
          </a:p>
          <a:p>
            <a:pPr marL="285750" indent="-285750" defTabSz="1218895">
              <a:buFont typeface="Arial" panose="020B0604020202020204" pitchFamily="34" charset="0"/>
              <a:buChar char="•"/>
            </a:pP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Seamless cast iron body which requires neither input electricity nor any </a:t>
            </a: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protectors</a:t>
            </a:r>
            <a:endParaRPr lang="en-US" sz="1600" kern="0" dirty="0">
              <a:solidFill>
                <a:srgbClr val="3F3F3F"/>
              </a:solidFill>
              <a:latin typeface="Times New Roman" panose="02020603050405020304" pitchFamily="18" charset="0"/>
              <a:ea typeface="Arial"/>
              <a:cs typeface="Times New Roman" panose="02020603050405020304" pitchFamily="18" charset="0"/>
              <a:sym typeface="Arial"/>
            </a:endParaRPr>
          </a:p>
          <a:p>
            <a:pPr marL="285750" indent="-285750" defTabSz="1218895">
              <a:buFont typeface="Arial" panose="020B0604020202020204" pitchFamily="34" charset="0"/>
              <a:buChar char="•"/>
            </a:pP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Capable of operating with an internal Li-ion battery for 3 years</a:t>
            </a:r>
          </a:p>
        </p:txBody>
      </p:sp>
      <p:sp>
        <p:nvSpPr>
          <p:cNvPr id="708" name="Shape 708"/>
          <p:cNvSpPr txBox="1"/>
          <p:nvPr/>
        </p:nvSpPr>
        <p:spPr>
          <a:xfrm>
            <a:off x="531812" y="2133600"/>
            <a:ext cx="4267200" cy="533341"/>
          </a:xfrm>
          <a:prstGeom prst="rect">
            <a:avLst/>
          </a:prstGeom>
          <a:noFill/>
          <a:ln>
            <a:noFill/>
          </a:ln>
        </p:spPr>
        <p:txBody>
          <a:bodyPr wrap="square" lIns="121868" tIns="60917" rIns="121868" bIns="60917" anchor="t" anchorCtr="0">
            <a:noAutofit/>
          </a:bodyPr>
          <a:lstStyle/>
          <a:p>
            <a:pPr defTabSz="1218895"/>
            <a:r>
              <a:rPr lang="en-US" sz="2400" b="1" kern="0" dirty="0">
                <a:solidFill>
                  <a:srgbClr val="3F3F3F"/>
                </a:solidFill>
                <a:ea typeface="Arial"/>
                <a:cs typeface="Arial"/>
              </a:rPr>
              <a:t>Smart Electromagnetic water meter (Easy Mag800)</a:t>
            </a:r>
            <a:endParaRPr lang="en" sz="2400" b="1" kern="0" dirty="0">
              <a:solidFill>
                <a:srgbClr val="3F3F3F"/>
              </a:solidFill>
              <a:ea typeface="Arial"/>
              <a:cs typeface="Arial"/>
              <a:sym typeface="Arial"/>
            </a:endParaRPr>
          </a:p>
        </p:txBody>
      </p:sp>
      <p:grpSp>
        <p:nvGrpSpPr>
          <p:cNvPr id="711" name="Shape 711"/>
          <p:cNvGrpSpPr/>
          <p:nvPr/>
        </p:nvGrpSpPr>
        <p:grpSpPr>
          <a:xfrm>
            <a:off x="8560868" y="832749"/>
            <a:ext cx="3400944" cy="897785"/>
            <a:chOff x="2113657" y="4283314"/>
            <a:chExt cx="3647460" cy="673514"/>
          </a:xfrm>
        </p:grpSpPr>
        <p:sp>
          <p:nvSpPr>
            <p:cNvPr id="712" name="Shape 712"/>
            <p:cNvSpPr txBox="1"/>
            <p:nvPr/>
          </p:nvSpPr>
          <p:spPr>
            <a:xfrm>
              <a:off x="2113657" y="4495163"/>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3000 Units </a:t>
              </a: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(Per </a:t>
              </a: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Month)</a:t>
              </a:r>
              <a:endParaRPr lang="en-US"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713" name="Shape 713"/>
            <p:cNvSpPr txBox="1"/>
            <p:nvPr/>
          </p:nvSpPr>
          <p:spPr>
            <a:xfrm>
              <a:off x="2113658" y="4283314"/>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rPr>
                <a:t>Production capacity</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715" name="Shape 715"/>
          <p:cNvSpPr/>
          <p:nvPr/>
        </p:nvSpPr>
        <p:spPr>
          <a:xfrm>
            <a:off x="8913812" y="1882516"/>
            <a:ext cx="445583" cy="444279"/>
          </a:xfrm>
          <a:custGeom>
            <a:avLst/>
            <a:gdLst/>
            <a:ahLst/>
            <a:cxnLst/>
            <a:rect l="0" t="0" r="0" b="0"/>
            <a:pathLst>
              <a:path w="120000" h="120000" extrusionOk="0">
                <a:moveTo>
                  <a:pt x="26666" y="100217"/>
                </a:moveTo>
                <a:cubicBezTo>
                  <a:pt x="25193" y="100217"/>
                  <a:pt x="24000" y="101415"/>
                  <a:pt x="24000" y="102892"/>
                </a:cubicBezTo>
                <a:cubicBezTo>
                  <a:pt x="24000" y="104369"/>
                  <a:pt x="25193" y="105566"/>
                  <a:pt x="26666" y="105566"/>
                </a:cubicBezTo>
                <a:lnTo>
                  <a:pt x="93333" y="105566"/>
                </a:lnTo>
                <a:cubicBezTo>
                  <a:pt x="94806" y="105566"/>
                  <a:pt x="96000" y="104369"/>
                  <a:pt x="96000" y="102892"/>
                </a:cubicBezTo>
                <a:cubicBezTo>
                  <a:pt x="96000" y="101415"/>
                  <a:pt x="94806" y="100217"/>
                  <a:pt x="93333" y="100217"/>
                </a:cubicBezTo>
                <a:close/>
                <a:moveTo>
                  <a:pt x="26666" y="87913"/>
                </a:moveTo>
                <a:cubicBezTo>
                  <a:pt x="25193" y="87913"/>
                  <a:pt x="24000" y="89111"/>
                  <a:pt x="24000" y="90588"/>
                </a:cubicBezTo>
                <a:cubicBezTo>
                  <a:pt x="24000" y="92065"/>
                  <a:pt x="25193" y="93262"/>
                  <a:pt x="26666" y="93262"/>
                </a:cubicBezTo>
                <a:lnTo>
                  <a:pt x="93333" y="93262"/>
                </a:lnTo>
                <a:cubicBezTo>
                  <a:pt x="94806" y="93262"/>
                  <a:pt x="96000" y="92065"/>
                  <a:pt x="96000" y="90588"/>
                </a:cubicBezTo>
                <a:cubicBezTo>
                  <a:pt x="96000" y="89111"/>
                  <a:pt x="94806" y="87913"/>
                  <a:pt x="93333" y="87913"/>
                </a:cubicBezTo>
                <a:close/>
                <a:moveTo>
                  <a:pt x="26666" y="75609"/>
                </a:moveTo>
                <a:cubicBezTo>
                  <a:pt x="25193" y="75609"/>
                  <a:pt x="24000" y="76806"/>
                  <a:pt x="24000" y="78284"/>
                </a:cubicBezTo>
                <a:cubicBezTo>
                  <a:pt x="24000" y="79761"/>
                  <a:pt x="25193" y="80958"/>
                  <a:pt x="26666" y="80958"/>
                </a:cubicBezTo>
                <a:lnTo>
                  <a:pt x="93333" y="80958"/>
                </a:lnTo>
                <a:cubicBezTo>
                  <a:pt x="94806" y="80958"/>
                  <a:pt x="96000" y="79761"/>
                  <a:pt x="96000" y="78284"/>
                </a:cubicBezTo>
                <a:cubicBezTo>
                  <a:pt x="96000" y="76806"/>
                  <a:pt x="94806" y="75609"/>
                  <a:pt x="93333" y="75609"/>
                </a:cubicBezTo>
                <a:close/>
                <a:moveTo>
                  <a:pt x="26666" y="63305"/>
                </a:moveTo>
                <a:cubicBezTo>
                  <a:pt x="25193" y="63305"/>
                  <a:pt x="24000" y="64502"/>
                  <a:pt x="24000" y="65979"/>
                </a:cubicBezTo>
                <a:cubicBezTo>
                  <a:pt x="24000" y="67457"/>
                  <a:pt x="25193" y="68654"/>
                  <a:pt x="26666" y="68654"/>
                </a:cubicBezTo>
                <a:lnTo>
                  <a:pt x="93333" y="68654"/>
                </a:lnTo>
                <a:cubicBezTo>
                  <a:pt x="94806" y="68654"/>
                  <a:pt x="96000" y="67457"/>
                  <a:pt x="96000" y="65979"/>
                </a:cubicBezTo>
                <a:cubicBezTo>
                  <a:pt x="96000" y="64502"/>
                  <a:pt x="94806" y="63305"/>
                  <a:pt x="93333" y="63305"/>
                </a:cubicBezTo>
                <a:close/>
                <a:moveTo>
                  <a:pt x="26666" y="51001"/>
                </a:moveTo>
                <a:cubicBezTo>
                  <a:pt x="25193" y="51001"/>
                  <a:pt x="24000" y="52198"/>
                  <a:pt x="24000" y="53675"/>
                </a:cubicBezTo>
                <a:cubicBezTo>
                  <a:pt x="24000" y="55152"/>
                  <a:pt x="25193" y="56350"/>
                  <a:pt x="26666" y="56350"/>
                </a:cubicBezTo>
                <a:lnTo>
                  <a:pt x="93333" y="56350"/>
                </a:lnTo>
                <a:cubicBezTo>
                  <a:pt x="94806" y="56350"/>
                  <a:pt x="96000" y="55152"/>
                  <a:pt x="96000" y="53675"/>
                </a:cubicBezTo>
                <a:cubicBezTo>
                  <a:pt x="96000" y="52198"/>
                  <a:pt x="94806" y="51001"/>
                  <a:pt x="93333" y="51001"/>
                </a:cubicBezTo>
                <a:close/>
                <a:moveTo>
                  <a:pt x="26666" y="38697"/>
                </a:moveTo>
                <a:cubicBezTo>
                  <a:pt x="25193" y="38697"/>
                  <a:pt x="24000" y="39894"/>
                  <a:pt x="24000" y="41371"/>
                </a:cubicBezTo>
                <a:cubicBezTo>
                  <a:pt x="24000" y="42848"/>
                  <a:pt x="25193" y="44046"/>
                  <a:pt x="26666" y="44046"/>
                </a:cubicBezTo>
                <a:lnTo>
                  <a:pt x="93333" y="44046"/>
                </a:lnTo>
                <a:cubicBezTo>
                  <a:pt x="94806" y="44046"/>
                  <a:pt x="96000" y="42848"/>
                  <a:pt x="96000" y="41371"/>
                </a:cubicBezTo>
                <a:cubicBezTo>
                  <a:pt x="96000" y="39894"/>
                  <a:pt x="94806" y="38697"/>
                  <a:pt x="93333" y="38697"/>
                </a:cubicBezTo>
                <a:close/>
                <a:moveTo>
                  <a:pt x="0" y="11366"/>
                </a:moveTo>
                <a:lnTo>
                  <a:pt x="6739" y="11366"/>
                </a:lnTo>
                <a:lnTo>
                  <a:pt x="6739" y="17459"/>
                </a:lnTo>
                <a:cubicBezTo>
                  <a:pt x="6739" y="22260"/>
                  <a:pt x="10619" y="26151"/>
                  <a:pt x="15405" y="26151"/>
                </a:cubicBezTo>
                <a:cubicBezTo>
                  <a:pt x="20192" y="26151"/>
                  <a:pt x="24072" y="22260"/>
                  <a:pt x="24072" y="17459"/>
                </a:cubicBezTo>
                <a:lnTo>
                  <a:pt x="24072" y="11366"/>
                </a:lnTo>
                <a:lnTo>
                  <a:pt x="29716" y="11366"/>
                </a:lnTo>
                <a:lnTo>
                  <a:pt x="29716" y="17459"/>
                </a:lnTo>
                <a:cubicBezTo>
                  <a:pt x="29716" y="22260"/>
                  <a:pt x="33597" y="26151"/>
                  <a:pt x="38383" y="26151"/>
                </a:cubicBezTo>
                <a:cubicBezTo>
                  <a:pt x="43170" y="26151"/>
                  <a:pt x="47050" y="22260"/>
                  <a:pt x="47050" y="17459"/>
                </a:cubicBezTo>
                <a:lnTo>
                  <a:pt x="47050" y="11366"/>
                </a:lnTo>
                <a:lnTo>
                  <a:pt x="52694" y="11366"/>
                </a:lnTo>
                <a:lnTo>
                  <a:pt x="52694" y="17459"/>
                </a:lnTo>
                <a:cubicBezTo>
                  <a:pt x="52694" y="22260"/>
                  <a:pt x="56574" y="26151"/>
                  <a:pt x="61361" y="26151"/>
                </a:cubicBezTo>
                <a:cubicBezTo>
                  <a:pt x="66147" y="26151"/>
                  <a:pt x="70028" y="22260"/>
                  <a:pt x="70028" y="17459"/>
                </a:cubicBezTo>
                <a:lnTo>
                  <a:pt x="70028" y="11366"/>
                </a:lnTo>
                <a:lnTo>
                  <a:pt x="75672" y="11366"/>
                </a:lnTo>
                <a:lnTo>
                  <a:pt x="75672" y="17459"/>
                </a:lnTo>
                <a:cubicBezTo>
                  <a:pt x="75672" y="22260"/>
                  <a:pt x="79552" y="26151"/>
                  <a:pt x="84339" y="26151"/>
                </a:cubicBezTo>
                <a:cubicBezTo>
                  <a:pt x="89125" y="26151"/>
                  <a:pt x="93005" y="22260"/>
                  <a:pt x="93005" y="17459"/>
                </a:cubicBezTo>
                <a:lnTo>
                  <a:pt x="93005" y="11366"/>
                </a:lnTo>
                <a:lnTo>
                  <a:pt x="98650" y="11366"/>
                </a:lnTo>
                <a:lnTo>
                  <a:pt x="98650" y="17459"/>
                </a:lnTo>
                <a:cubicBezTo>
                  <a:pt x="98650" y="22259"/>
                  <a:pt x="102530" y="26151"/>
                  <a:pt x="107316" y="26151"/>
                </a:cubicBezTo>
                <a:cubicBezTo>
                  <a:pt x="112103" y="26151"/>
                  <a:pt x="115983" y="22259"/>
                  <a:pt x="115983" y="17459"/>
                </a:cubicBezTo>
                <a:lnTo>
                  <a:pt x="115983" y="11366"/>
                </a:lnTo>
                <a:lnTo>
                  <a:pt x="120000" y="11366"/>
                </a:lnTo>
                <a:lnTo>
                  <a:pt x="120000" y="120000"/>
                </a:lnTo>
                <a:lnTo>
                  <a:pt x="0" y="120000"/>
                </a:lnTo>
                <a:close/>
                <a:moveTo>
                  <a:pt x="15405" y="0"/>
                </a:moveTo>
                <a:cubicBezTo>
                  <a:pt x="17983" y="0"/>
                  <a:pt x="20072" y="2095"/>
                  <a:pt x="20072" y="4680"/>
                </a:cubicBezTo>
                <a:lnTo>
                  <a:pt x="20072" y="18051"/>
                </a:lnTo>
                <a:cubicBezTo>
                  <a:pt x="20072" y="20636"/>
                  <a:pt x="17983" y="22732"/>
                  <a:pt x="15405" y="22732"/>
                </a:cubicBezTo>
                <a:cubicBezTo>
                  <a:pt x="12828" y="22732"/>
                  <a:pt x="10739" y="20636"/>
                  <a:pt x="10739" y="18051"/>
                </a:cubicBezTo>
                <a:lnTo>
                  <a:pt x="10739" y="4680"/>
                </a:lnTo>
                <a:cubicBezTo>
                  <a:pt x="10739" y="2095"/>
                  <a:pt x="12828" y="0"/>
                  <a:pt x="15405" y="0"/>
                </a:cubicBezTo>
                <a:close/>
                <a:moveTo>
                  <a:pt x="38383" y="0"/>
                </a:moveTo>
                <a:cubicBezTo>
                  <a:pt x="40960" y="0"/>
                  <a:pt x="43050" y="2095"/>
                  <a:pt x="43050" y="4680"/>
                </a:cubicBezTo>
                <a:lnTo>
                  <a:pt x="43050" y="18051"/>
                </a:lnTo>
                <a:cubicBezTo>
                  <a:pt x="43050" y="20636"/>
                  <a:pt x="40960" y="22732"/>
                  <a:pt x="38383" y="22732"/>
                </a:cubicBezTo>
                <a:cubicBezTo>
                  <a:pt x="35806" y="22732"/>
                  <a:pt x="33716" y="20636"/>
                  <a:pt x="33716" y="18051"/>
                </a:cubicBezTo>
                <a:lnTo>
                  <a:pt x="33716" y="4680"/>
                </a:lnTo>
                <a:cubicBezTo>
                  <a:pt x="33716" y="2095"/>
                  <a:pt x="35806" y="0"/>
                  <a:pt x="38383" y="0"/>
                </a:cubicBezTo>
                <a:close/>
                <a:moveTo>
                  <a:pt x="61361" y="0"/>
                </a:moveTo>
                <a:cubicBezTo>
                  <a:pt x="63938" y="0"/>
                  <a:pt x="66028" y="2095"/>
                  <a:pt x="66028" y="4680"/>
                </a:cubicBezTo>
                <a:lnTo>
                  <a:pt x="66028" y="18051"/>
                </a:lnTo>
                <a:cubicBezTo>
                  <a:pt x="66028" y="20636"/>
                  <a:pt x="63938" y="22731"/>
                  <a:pt x="61361" y="22731"/>
                </a:cubicBezTo>
                <a:cubicBezTo>
                  <a:pt x="58784" y="22731"/>
                  <a:pt x="56694" y="20636"/>
                  <a:pt x="56694" y="18051"/>
                </a:cubicBezTo>
                <a:lnTo>
                  <a:pt x="56694" y="4680"/>
                </a:lnTo>
                <a:cubicBezTo>
                  <a:pt x="56694" y="2095"/>
                  <a:pt x="58784" y="0"/>
                  <a:pt x="61361" y="0"/>
                </a:cubicBezTo>
                <a:close/>
                <a:moveTo>
                  <a:pt x="84339" y="0"/>
                </a:moveTo>
                <a:cubicBezTo>
                  <a:pt x="86916" y="0"/>
                  <a:pt x="89005" y="2095"/>
                  <a:pt x="89005" y="4680"/>
                </a:cubicBezTo>
                <a:lnTo>
                  <a:pt x="89005" y="18051"/>
                </a:lnTo>
                <a:cubicBezTo>
                  <a:pt x="89005" y="20636"/>
                  <a:pt x="86916" y="22731"/>
                  <a:pt x="84339" y="22731"/>
                </a:cubicBezTo>
                <a:cubicBezTo>
                  <a:pt x="81761" y="22731"/>
                  <a:pt x="79672" y="20636"/>
                  <a:pt x="79672" y="18051"/>
                </a:cubicBezTo>
                <a:lnTo>
                  <a:pt x="79672" y="4680"/>
                </a:lnTo>
                <a:cubicBezTo>
                  <a:pt x="79672" y="2095"/>
                  <a:pt x="81761" y="0"/>
                  <a:pt x="84339" y="0"/>
                </a:cubicBezTo>
                <a:close/>
                <a:moveTo>
                  <a:pt x="107316" y="0"/>
                </a:moveTo>
                <a:cubicBezTo>
                  <a:pt x="109894" y="0"/>
                  <a:pt x="111983" y="2095"/>
                  <a:pt x="111983" y="4680"/>
                </a:cubicBezTo>
                <a:lnTo>
                  <a:pt x="111983" y="18051"/>
                </a:lnTo>
                <a:cubicBezTo>
                  <a:pt x="111983" y="20636"/>
                  <a:pt x="109894" y="22731"/>
                  <a:pt x="107316" y="22731"/>
                </a:cubicBezTo>
                <a:cubicBezTo>
                  <a:pt x="104739" y="22731"/>
                  <a:pt x="102650" y="20636"/>
                  <a:pt x="102650" y="18051"/>
                </a:cubicBezTo>
                <a:lnTo>
                  <a:pt x="102650" y="4680"/>
                </a:lnTo>
                <a:cubicBezTo>
                  <a:pt x="102650" y="2095"/>
                  <a:pt x="104739" y="0"/>
                  <a:pt x="107316" y="0"/>
                </a:cubicBezTo>
                <a:close/>
              </a:path>
            </a:pathLst>
          </a:custGeom>
          <a:solidFill>
            <a:srgbClr val="1ED4DE"/>
          </a:solidFill>
          <a:ln>
            <a:noFill/>
          </a:ln>
        </p:spPr>
        <p:txBody>
          <a:bodyPr wrap="square" lIns="121868" tIns="60917" rIns="121868" bIns="60917" anchor="ctr" anchorCtr="0">
            <a:noAutofit/>
          </a:bodyPr>
          <a:lstStyle/>
          <a:p>
            <a:pPr algn="ctr" defTabSz="1218895"/>
            <a:endParaRPr sz="2399" kern="0">
              <a:solidFill>
                <a:srgbClr val="FFFFFF"/>
              </a:solidFill>
              <a:latin typeface="Arial"/>
              <a:ea typeface="Arial"/>
              <a:cs typeface="Arial"/>
              <a:sym typeface="Arial"/>
            </a:endParaRPr>
          </a:p>
        </p:txBody>
      </p:sp>
      <p:sp>
        <p:nvSpPr>
          <p:cNvPr id="719" name="Shape 719"/>
          <p:cNvSpPr txBox="1"/>
          <p:nvPr/>
        </p:nvSpPr>
        <p:spPr>
          <a:xfrm>
            <a:off x="8560869" y="2378815"/>
            <a:ext cx="3477143" cy="369236"/>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sym typeface="Arial"/>
              </a:rPr>
              <a:t>After sale services/ Guarantee</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nvGrpSpPr>
          <p:cNvPr id="720" name="Shape 720"/>
          <p:cNvGrpSpPr/>
          <p:nvPr/>
        </p:nvGrpSpPr>
        <p:grpSpPr>
          <a:xfrm>
            <a:off x="8560867" y="4261751"/>
            <a:ext cx="3627958" cy="897784"/>
            <a:chOff x="2113657" y="4283314"/>
            <a:chExt cx="3647460" cy="673513"/>
          </a:xfrm>
        </p:grpSpPr>
        <p:sp>
          <p:nvSpPr>
            <p:cNvPr id="721" name="Shape 721"/>
            <p:cNvSpPr txBox="1"/>
            <p:nvPr/>
          </p:nvSpPr>
          <p:spPr>
            <a:xfrm>
              <a:off x="2113657" y="4495162"/>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Final Confirmation from Iran Ministry of Energy</a:t>
              </a:r>
              <a:endParaRPr lang="pt-BR"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722" name="Shape 722"/>
            <p:cNvSpPr txBox="1"/>
            <p:nvPr/>
          </p:nvSpPr>
          <p:spPr>
            <a:xfrm>
              <a:off x="2113658" y="4283314"/>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sym typeface="Arial"/>
                </a:rPr>
                <a:t>Standards and legally certificates:</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30" name="Shape 451"/>
          <p:cNvSpPr/>
          <p:nvPr/>
        </p:nvSpPr>
        <p:spPr>
          <a:xfrm rot="1795255">
            <a:off x="8958484" y="273676"/>
            <a:ext cx="356158" cy="656509"/>
          </a:xfrm>
          <a:custGeom>
            <a:avLst/>
            <a:gdLst/>
            <a:ahLst/>
            <a:cxnLst/>
            <a:rect l="0" t="0" r="0" b="0"/>
            <a:pathLst>
              <a:path w="120000" h="120000" extrusionOk="0">
                <a:moveTo>
                  <a:pt x="60041" y="0"/>
                </a:moveTo>
                <a:cubicBezTo>
                  <a:pt x="68312" y="142"/>
                  <a:pt x="77049" y="3617"/>
                  <a:pt x="77802" y="9249"/>
                </a:cubicBezTo>
                <a:cubicBezTo>
                  <a:pt x="79731" y="16341"/>
                  <a:pt x="68983" y="18083"/>
                  <a:pt x="72034" y="26607"/>
                </a:cubicBezTo>
                <a:lnTo>
                  <a:pt x="120000" y="26607"/>
                </a:lnTo>
                <a:lnTo>
                  <a:pt x="120000" y="53320"/>
                </a:lnTo>
                <a:cubicBezTo>
                  <a:pt x="105180" y="54850"/>
                  <a:pt x="101982" y="49006"/>
                  <a:pt x="89415" y="50069"/>
                </a:cubicBezTo>
                <a:cubicBezTo>
                  <a:pt x="79319" y="50489"/>
                  <a:pt x="73089" y="55363"/>
                  <a:pt x="72833" y="59977"/>
                </a:cubicBezTo>
                <a:cubicBezTo>
                  <a:pt x="73004" y="64029"/>
                  <a:pt x="79442" y="70012"/>
                  <a:pt x="91464" y="70060"/>
                </a:cubicBezTo>
                <a:cubicBezTo>
                  <a:pt x="106013" y="69226"/>
                  <a:pt x="103877" y="65247"/>
                  <a:pt x="120000" y="65606"/>
                </a:cubicBezTo>
                <a:lnTo>
                  <a:pt x="120000" y="93541"/>
                </a:lnTo>
                <a:lnTo>
                  <a:pt x="70059" y="93541"/>
                </a:lnTo>
                <a:cubicBezTo>
                  <a:pt x="69329" y="102697"/>
                  <a:pt x="76533" y="101447"/>
                  <a:pt x="78036" y="109608"/>
                </a:cubicBezTo>
                <a:cubicBezTo>
                  <a:pt x="77950" y="116314"/>
                  <a:pt x="67224" y="119904"/>
                  <a:pt x="59959" y="120000"/>
                </a:cubicBezTo>
                <a:cubicBezTo>
                  <a:pt x="51687" y="119857"/>
                  <a:pt x="42950" y="116382"/>
                  <a:pt x="42197" y="110750"/>
                </a:cubicBezTo>
                <a:cubicBezTo>
                  <a:pt x="40279" y="103699"/>
                  <a:pt x="50892" y="101936"/>
                  <a:pt x="47995" y="93541"/>
                </a:cubicBezTo>
                <a:lnTo>
                  <a:pt x="0" y="93541"/>
                </a:lnTo>
                <a:lnTo>
                  <a:pt x="0" y="66075"/>
                </a:lnTo>
                <a:cubicBezTo>
                  <a:pt x="15368" y="64341"/>
                  <a:pt x="18478" y="70364"/>
                  <a:pt x="31219" y="69286"/>
                </a:cubicBezTo>
                <a:cubicBezTo>
                  <a:pt x="41315" y="68866"/>
                  <a:pt x="47545" y="63992"/>
                  <a:pt x="47801" y="59379"/>
                </a:cubicBezTo>
                <a:cubicBezTo>
                  <a:pt x="47631" y="55326"/>
                  <a:pt x="41193" y="49343"/>
                  <a:pt x="29171" y="49296"/>
                </a:cubicBezTo>
                <a:cubicBezTo>
                  <a:pt x="14433" y="50140"/>
                  <a:pt x="16816" y="54212"/>
                  <a:pt x="0" y="53739"/>
                </a:cubicBezTo>
                <a:lnTo>
                  <a:pt x="0" y="26607"/>
                </a:lnTo>
                <a:lnTo>
                  <a:pt x="49932" y="26607"/>
                </a:lnTo>
                <a:cubicBezTo>
                  <a:pt x="50748" y="17288"/>
                  <a:pt x="43474" y="18596"/>
                  <a:pt x="41963" y="10391"/>
                </a:cubicBezTo>
                <a:cubicBezTo>
                  <a:pt x="42049" y="3685"/>
                  <a:pt x="52775" y="95"/>
                  <a:pt x="60041" y="0"/>
                </a:cubicBezTo>
                <a:close/>
              </a:path>
            </a:pathLst>
          </a:custGeom>
          <a:solidFill>
            <a:srgbClr val="F4BD2D"/>
          </a:solidFill>
          <a:ln>
            <a:noFill/>
          </a:ln>
          <a:scene3d>
            <a:camera prst="orthographicFront">
              <a:rot lat="0" lon="0" rev="7200000"/>
            </a:camera>
            <a:lightRig rig="threePt" dir="t"/>
          </a:scene3d>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grpSp>
        <p:nvGrpSpPr>
          <p:cNvPr id="19" name="Shape 717"/>
          <p:cNvGrpSpPr/>
          <p:nvPr/>
        </p:nvGrpSpPr>
        <p:grpSpPr>
          <a:xfrm>
            <a:off x="8560868" y="6013117"/>
            <a:ext cx="3253608" cy="897784"/>
            <a:chOff x="2113657" y="4283315"/>
            <a:chExt cx="3647460" cy="673513"/>
          </a:xfrm>
        </p:grpSpPr>
        <p:sp>
          <p:nvSpPr>
            <p:cNvPr id="21" name="Shape 718"/>
            <p:cNvSpPr txBox="1"/>
            <p:nvPr/>
          </p:nvSpPr>
          <p:spPr>
            <a:xfrm>
              <a:off x="2113657" y="4495163"/>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1400 – 2250</a:t>
              </a: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 </a:t>
              </a: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 (Depends on Size)</a:t>
              </a:r>
            </a:p>
          </p:txBody>
        </p:sp>
        <p:sp>
          <p:nvSpPr>
            <p:cNvPr id="22" name="Shape 719"/>
            <p:cNvSpPr txBox="1"/>
            <p:nvPr/>
          </p:nvSpPr>
          <p:spPr>
            <a:xfrm>
              <a:off x="2113658" y="4283315"/>
              <a:ext cx="3647459" cy="276999"/>
            </a:xfrm>
            <a:prstGeom prst="rect">
              <a:avLst/>
            </a:prstGeom>
            <a:noFill/>
            <a:ln>
              <a:noFill/>
            </a:ln>
          </p:spPr>
          <p:txBody>
            <a:bodyPr wrap="square" lIns="121868" tIns="60917" rIns="121868" bIns="60917" anchor="t" anchorCtr="0">
              <a:noAutofit/>
            </a:bodyPr>
            <a:lstStyle/>
            <a:p>
              <a:pPr defTabSz="1218895"/>
              <a:r>
                <a:rPr lang="en-US" b="1" kern="0" dirty="0" smtClean="0">
                  <a:solidFill>
                    <a:srgbClr val="595959"/>
                  </a:solidFill>
                  <a:latin typeface="Times New Roman" panose="02020603050405020304" pitchFamily="18" charset="0"/>
                  <a:ea typeface="Arial"/>
                  <a:cs typeface="Times New Roman" panose="02020603050405020304" pitchFamily="18" charset="0"/>
                  <a:sym typeface="Arial"/>
                </a:rPr>
                <a:t>Sales’ Price</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24" name="Shape 974"/>
          <p:cNvSpPr/>
          <p:nvPr/>
        </p:nvSpPr>
        <p:spPr>
          <a:xfrm rot="10800000">
            <a:off x="8959685" y="5491253"/>
            <a:ext cx="353751" cy="528546"/>
          </a:xfrm>
          <a:custGeom>
            <a:avLst/>
            <a:gdLst/>
            <a:ahLst/>
            <a:cxnLst/>
            <a:rect l="0" t="0" r="0" b="0"/>
            <a:pathLst>
              <a:path w="120000" h="120000" extrusionOk="0">
                <a:moveTo>
                  <a:pt x="51597" y="50921"/>
                </a:moveTo>
                <a:lnTo>
                  <a:pt x="51597" y="19698"/>
                </a:lnTo>
                <a:cubicBezTo>
                  <a:pt x="47669" y="20191"/>
                  <a:pt x="43916" y="21082"/>
                  <a:pt x="40531" y="22332"/>
                </a:cubicBezTo>
                <a:cubicBezTo>
                  <a:pt x="30598" y="26001"/>
                  <a:pt x="25457" y="32166"/>
                  <a:pt x="27169" y="38355"/>
                </a:cubicBezTo>
                <a:cubicBezTo>
                  <a:pt x="29239" y="46431"/>
                  <a:pt x="39005" y="49155"/>
                  <a:pt x="51597" y="50921"/>
                </a:cubicBezTo>
                <a:close/>
                <a:moveTo>
                  <a:pt x="67852" y="100379"/>
                </a:moveTo>
                <a:cubicBezTo>
                  <a:pt x="71963" y="99887"/>
                  <a:pt x="75901" y="98973"/>
                  <a:pt x="79437" y="97667"/>
                </a:cubicBezTo>
                <a:cubicBezTo>
                  <a:pt x="89370" y="93998"/>
                  <a:pt x="94511" y="87833"/>
                  <a:pt x="92799" y="81644"/>
                </a:cubicBezTo>
                <a:cubicBezTo>
                  <a:pt x="89506" y="73388"/>
                  <a:pt x="79840" y="69732"/>
                  <a:pt x="67852" y="67361"/>
                </a:cubicBezTo>
                <a:close/>
                <a:moveTo>
                  <a:pt x="67852" y="120000"/>
                </a:moveTo>
                <a:lnTo>
                  <a:pt x="51597" y="120000"/>
                </a:lnTo>
                <a:lnTo>
                  <a:pt x="51597" y="114256"/>
                </a:lnTo>
                <a:cubicBezTo>
                  <a:pt x="45417" y="113829"/>
                  <a:pt x="39328" y="112890"/>
                  <a:pt x="33554" y="111448"/>
                </a:cubicBezTo>
                <a:cubicBezTo>
                  <a:pt x="13606" y="106463"/>
                  <a:pt x="696" y="96271"/>
                  <a:pt x="0" y="84958"/>
                </a:cubicBezTo>
                <a:lnTo>
                  <a:pt x="26861" y="84529"/>
                </a:lnTo>
                <a:cubicBezTo>
                  <a:pt x="27245" y="90776"/>
                  <a:pt x="34374" y="96404"/>
                  <a:pt x="45389" y="99156"/>
                </a:cubicBezTo>
                <a:cubicBezTo>
                  <a:pt x="47394" y="99657"/>
                  <a:pt x="49467" y="100048"/>
                  <a:pt x="51597" y="100293"/>
                </a:cubicBezTo>
                <a:lnTo>
                  <a:pt x="51597" y="64682"/>
                </a:lnTo>
                <a:cubicBezTo>
                  <a:pt x="30368" y="61567"/>
                  <a:pt x="7690" y="58004"/>
                  <a:pt x="556" y="40045"/>
                </a:cubicBezTo>
                <a:cubicBezTo>
                  <a:pt x="-2422" y="28913"/>
                  <a:pt x="6883" y="17850"/>
                  <a:pt x="24755" y="11249"/>
                </a:cubicBezTo>
                <a:cubicBezTo>
                  <a:pt x="32832" y="8265"/>
                  <a:pt x="42066" y="6412"/>
                  <a:pt x="51597" y="5737"/>
                </a:cubicBezTo>
                <a:lnTo>
                  <a:pt x="51597" y="0"/>
                </a:lnTo>
                <a:lnTo>
                  <a:pt x="67852" y="0"/>
                </a:lnTo>
                <a:lnTo>
                  <a:pt x="67852" y="5703"/>
                </a:lnTo>
                <a:cubicBezTo>
                  <a:pt x="74209" y="6118"/>
                  <a:pt x="80479" y="7068"/>
                  <a:pt x="86414" y="8551"/>
                </a:cubicBezTo>
                <a:cubicBezTo>
                  <a:pt x="106363" y="13536"/>
                  <a:pt x="119273" y="23728"/>
                  <a:pt x="119969" y="35041"/>
                </a:cubicBezTo>
                <a:lnTo>
                  <a:pt x="93108" y="35470"/>
                </a:lnTo>
                <a:cubicBezTo>
                  <a:pt x="92723" y="29223"/>
                  <a:pt x="85594" y="23595"/>
                  <a:pt x="74579" y="20843"/>
                </a:cubicBezTo>
                <a:cubicBezTo>
                  <a:pt x="72410" y="20301"/>
                  <a:pt x="70160" y="19888"/>
                  <a:pt x="67852" y="19639"/>
                </a:cubicBezTo>
                <a:lnTo>
                  <a:pt x="67852" y="52969"/>
                </a:lnTo>
                <a:cubicBezTo>
                  <a:pt x="88284" y="55535"/>
                  <a:pt x="110482" y="59921"/>
                  <a:pt x="119411" y="79734"/>
                </a:cubicBezTo>
                <a:cubicBezTo>
                  <a:pt x="122511" y="90942"/>
                  <a:pt x="113201" y="102106"/>
                  <a:pt x="95213" y="108750"/>
                </a:cubicBezTo>
                <a:cubicBezTo>
                  <a:pt x="86990" y="111788"/>
                  <a:pt x="77568" y="113654"/>
                  <a:pt x="67852" y="114293"/>
                </a:cubicBezTo>
                <a:close/>
              </a:path>
            </a:pathLst>
          </a:custGeom>
          <a:solidFill>
            <a:schemeClr val="accent3">
              <a:lumMod val="75000"/>
            </a:schemeClr>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dk1"/>
              </a:solidFill>
              <a:latin typeface="Arial"/>
              <a:ea typeface="Arial"/>
              <a:cs typeface="Arial"/>
              <a:sym typeface="Arial"/>
            </a:endParaRPr>
          </a:p>
        </p:txBody>
      </p:sp>
      <p:sp>
        <p:nvSpPr>
          <p:cNvPr id="27" name="Shape 450"/>
          <p:cNvSpPr/>
          <p:nvPr/>
        </p:nvSpPr>
        <p:spPr>
          <a:xfrm>
            <a:off x="8841213" y="3657600"/>
            <a:ext cx="590697" cy="565118"/>
          </a:xfrm>
          <a:custGeom>
            <a:avLst/>
            <a:gdLst/>
            <a:ahLst/>
            <a:cxnLst/>
            <a:rect l="0" t="0" r="0" b="0"/>
            <a:pathLst>
              <a:path w="120000" h="120000" extrusionOk="0">
                <a:moveTo>
                  <a:pt x="65274" y="39473"/>
                </a:moveTo>
                <a:cubicBezTo>
                  <a:pt x="53599" y="36371"/>
                  <a:pt x="41599" y="43242"/>
                  <a:pt x="38470" y="54820"/>
                </a:cubicBezTo>
                <a:cubicBezTo>
                  <a:pt x="35342" y="66398"/>
                  <a:pt x="42270" y="78299"/>
                  <a:pt x="53945" y="81402"/>
                </a:cubicBezTo>
                <a:cubicBezTo>
                  <a:pt x="65620" y="84504"/>
                  <a:pt x="77621" y="77633"/>
                  <a:pt x="80749" y="66055"/>
                </a:cubicBezTo>
                <a:cubicBezTo>
                  <a:pt x="83877" y="54477"/>
                  <a:pt x="76949" y="42576"/>
                  <a:pt x="65274" y="39473"/>
                </a:cubicBezTo>
                <a:close/>
                <a:moveTo>
                  <a:pt x="69168" y="25060"/>
                </a:moveTo>
                <a:cubicBezTo>
                  <a:pt x="88870" y="30296"/>
                  <a:pt x="100561" y="50379"/>
                  <a:pt x="95282" y="69917"/>
                </a:cubicBezTo>
                <a:cubicBezTo>
                  <a:pt x="90003" y="89455"/>
                  <a:pt x="69753" y="101050"/>
                  <a:pt x="50051" y="95815"/>
                </a:cubicBezTo>
                <a:cubicBezTo>
                  <a:pt x="30350" y="90579"/>
                  <a:pt x="18658" y="70496"/>
                  <a:pt x="23937" y="50958"/>
                </a:cubicBezTo>
                <a:cubicBezTo>
                  <a:pt x="29216" y="31420"/>
                  <a:pt x="49467" y="19825"/>
                  <a:pt x="69168" y="25060"/>
                </a:cubicBezTo>
                <a:close/>
                <a:moveTo>
                  <a:pt x="70584" y="19819"/>
                </a:moveTo>
                <a:cubicBezTo>
                  <a:pt x="47964" y="13808"/>
                  <a:pt x="24713" y="27121"/>
                  <a:pt x="18652" y="49554"/>
                </a:cubicBezTo>
                <a:cubicBezTo>
                  <a:pt x="12591" y="71987"/>
                  <a:pt x="26015" y="95045"/>
                  <a:pt x="48635" y="101056"/>
                </a:cubicBezTo>
                <a:cubicBezTo>
                  <a:pt x="71255" y="107067"/>
                  <a:pt x="94506" y="93754"/>
                  <a:pt x="100567" y="71321"/>
                </a:cubicBezTo>
                <a:cubicBezTo>
                  <a:pt x="106628" y="48888"/>
                  <a:pt x="93204" y="25830"/>
                  <a:pt x="70584" y="19819"/>
                </a:cubicBezTo>
                <a:close/>
                <a:moveTo>
                  <a:pt x="120000" y="28418"/>
                </a:moveTo>
                <a:lnTo>
                  <a:pt x="119819" y="29085"/>
                </a:lnTo>
                <a:lnTo>
                  <a:pt x="119636" y="28804"/>
                </a:lnTo>
                <a:close/>
                <a:moveTo>
                  <a:pt x="84120" y="4683"/>
                </a:moveTo>
                <a:lnTo>
                  <a:pt x="83867" y="19572"/>
                </a:lnTo>
                <a:lnTo>
                  <a:pt x="83406" y="19449"/>
                </a:lnTo>
                <a:cubicBezTo>
                  <a:pt x="87163" y="21546"/>
                  <a:pt x="90559" y="24117"/>
                  <a:pt x="93431" y="27166"/>
                </a:cubicBezTo>
                <a:lnTo>
                  <a:pt x="106796" y="23870"/>
                </a:lnTo>
                <a:lnTo>
                  <a:pt x="115363" y="39849"/>
                </a:lnTo>
                <a:lnTo>
                  <a:pt x="105840" y="48364"/>
                </a:lnTo>
                <a:cubicBezTo>
                  <a:pt x="107034" y="52676"/>
                  <a:pt x="107596" y="57191"/>
                  <a:pt x="107394" y="61781"/>
                </a:cubicBezTo>
                <a:lnTo>
                  <a:pt x="119289" y="68330"/>
                </a:lnTo>
                <a:lnTo>
                  <a:pt x="114566" y="85810"/>
                </a:lnTo>
                <a:lnTo>
                  <a:pt x="100132" y="85570"/>
                </a:lnTo>
                <a:cubicBezTo>
                  <a:pt x="98307" y="88594"/>
                  <a:pt x="96096" y="91321"/>
                  <a:pt x="93619" y="93756"/>
                </a:cubicBezTo>
                <a:lnTo>
                  <a:pt x="98359" y="106025"/>
                </a:lnTo>
                <a:lnTo>
                  <a:pt x="83411" y="116405"/>
                </a:lnTo>
                <a:lnTo>
                  <a:pt x="72073" y="106643"/>
                </a:lnTo>
                <a:lnTo>
                  <a:pt x="73453" y="105685"/>
                </a:lnTo>
                <a:cubicBezTo>
                  <a:pt x="69110" y="107079"/>
                  <a:pt x="64517" y="107749"/>
                  <a:pt x="59835" y="107723"/>
                </a:cubicBezTo>
                <a:lnTo>
                  <a:pt x="52963" y="119999"/>
                </a:lnTo>
                <a:lnTo>
                  <a:pt x="35336" y="115316"/>
                </a:lnTo>
                <a:lnTo>
                  <a:pt x="35574" y="101277"/>
                </a:lnTo>
                <a:cubicBezTo>
                  <a:pt x="31839" y="99165"/>
                  <a:pt x="28466" y="96583"/>
                  <a:pt x="25614" y="93529"/>
                </a:cubicBezTo>
                <a:lnTo>
                  <a:pt x="25843" y="94015"/>
                </a:lnTo>
                <a:lnTo>
                  <a:pt x="11102" y="96847"/>
                </a:lnTo>
                <a:lnTo>
                  <a:pt x="3390" y="80445"/>
                </a:lnTo>
                <a:lnTo>
                  <a:pt x="13359" y="72429"/>
                </a:lnTo>
                <a:cubicBezTo>
                  <a:pt x="12295" y="68561"/>
                  <a:pt x="11739" y="64530"/>
                  <a:pt x="11738" y="60428"/>
                </a:cubicBezTo>
                <a:lnTo>
                  <a:pt x="0" y="53965"/>
                </a:lnTo>
                <a:lnTo>
                  <a:pt x="4723" y="36484"/>
                </a:lnTo>
                <a:lnTo>
                  <a:pt x="18174" y="36709"/>
                </a:lnTo>
                <a:cubicBezTo>
                  <a:pt x="19999" y="33515"/>
                  <a:pt x="22203" y="30603"/>
                  <a:pt x="24696" y="27997"/>
                </a:cubicBezTo>
                <a:lnTo>
                  <a:pt x="20190" y="14215"/>
                </a:lnTo>
                <a:lnTo>
                  <a:pt x="35666" y="4625"/>
                </a:lnTo>
                <a:lnTo>
                  <a:pt x="46473" y="14962"/>
                </a:lnTo>
                <a:lnTo>
                  <a:pt x="46365" y="15030"/>
                </a:lnTo>
                <a:cubicBezTo>
                  <a:pt x="50613" y="13704"/>
                  <a:pt x="55098" y="13091"/>
                  <a:pt x="59667" y="13141"/>
                </a:cubicBezTo>
                <a:lnTo>
                  <a:pt x="59206" y="13018"/>
                </a:lnTo>
                <a:lnTo>
                  <a:pt x="66493" y="0"/>
                </a:lnTo>
                <a:close/>
              </a:path>
            </a:pathLst>
          </a:custGeom>
          <a:solidFill>
            <a:srgbClr val="E62949"/>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4212" y="408186"/>
            <a:ext cx="1676400" cy="1496786"/>
          </a:xfrm>
          <a:prstGeom prst="rect">
            <a:avLst/>
          </a:prstGeom>
        </p:spPr>
      </p:pic>
      <p:pic>
        <p:nvPicPr>
          <p:cNvPr id="5" name="Picture 4"/>
          <p:cNvPicPr>
            <a:picLocks noChangeAspect="1"/>
          </p:cNvPicPr>
          <p:nvPr/>
        </p:nvPicPr>
        <p:blipFill rotWithShape="1">
          <a:blip r:embed="rId4">
            <a:extLst>
              <a:ext uri="{28A0092B-C50C-407E-A947-70E740481C1C}">
                <a14:useLocalDpi xmlns:a14="http://schemas.microsoft.com/office/drawing/2010/main" val="0"/>
              </a:ext>
            </a:extLst>
          </a:blip>
          <a:srcRect r="56510"/>
          <a:stretch/>
        </p:blipFill>
        <p:spPr>
          <a:xfrm>
            <a:off x="4870095" y="-367447"/>
            <a:ext cx="2845212" cy="4025047"/>
          </a:xfrm>
          <a:prstGeom prst="rect">
            <a:avLst/>
          </a:prstGeom>
        </p:spPr>
      </p:pic>
      <p:pic>
        <p:nvPicPr>
          <p:cNvPr id="31" name="Picture 30"/>
          <p:cNvPicPr>
            <a:picLocks noChangeAspect="1"/>
          </p:cNvPicPr>
          <p:nvPr/>
        </p:nvPicPr>
        <p:blipFill rotWithShape="1">
          <a:blip r:embed="rId4">
            <a:extLst>
              <a:ext uri="{28A0092B-C50C-407E-A947-70E740481C1C}">
                <a14:useLocalDpi xmlns:a14="http://schemas.microsoft.com/office/drawing/2010/main" val="0"/>
              </a:ext>
            </a:extLst>
          </a:blip>
          <a:srcRect l="43033"/>
          <a:stretch/>
        </p:blipFill>
        <p:spPr>
          <a:xfrm>
            <a:off x="4839379" y="2934760"/>
            <a:ext cx="3425066" cy="3821228"/>
          </a:xfrm>
          <a:prstGeom prst="rect">
            <a:avLst/>
          </a:prstGeom>
        </p:spPr>
      </p:pic>
      <p:sp>
        <p:nvSpPr>
          <p:cNvPr id="33" name="Shape 718"/>
          <p:cNvSpPr txBox="1"/>
          <p:nvPr/>
        </p:nvSpPr>
        <p:spPr>
          <a:xfrm>
            <a:off x="8560868" y="2683691"/>
            <a:ext cx="3705744" cy="615393"/>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a:solidFill>
                  <a:srgbClr val="595959"/>
                </a:solidFill>
                <a:latin typeface="Times New Roman" panose="02020603050405020304" pitchFamily="18" charset="0"/>
                <a:ea typeface="Arial"/>
                <a:cs typeface="Times New Roman" panose="02020603050405020304" pitchFamily="18" charset="0"/>
              </a:rPr>
              <a:t>120 months after sale services</a:t>
            </a:r>
          </a:p>
          <a:p>
            <a:pPr marL="285750" indent="-285750" defTabSz="1218895">
              <a:buFont typeface="Arial" panose="020B0604020202020204" pitchFamily="34" charset="0"/>
              <a:buChar char="•"/>
            </a:pPr>
            <a:r>
              <a:rPr lang="en-US" sz="1600" kern="0" dirty="0" smtClean="0">
                <a:solidFill>
                  <a:srgbClr val="595959"/>
                </a:solidFill>
                <a:latin typeface="Times New Roman" panose="02020603050405020304" pitchFamily="18" charset="0"/>
                <a:ea typeface="Arial"/>
                <a:cs typeface="Times New Roman" panose="02020603050405020304" pitchFamily="18" charset="0"/>
              </a:rPr>
              <a:t>36 months </a:t>
            </a:r>
            <a:r>
              <a:rPr lang="en-US" sz="1600" kern="0" dirty="0">
                <a:solidFill>
                  <a:srgbClr val="595959"/>
                </a:solidFill>
                <a:latin typeface="Times New Roman" panose="02020603050405020304" pitchFamily="18" charset="0"/>
                <a:ea typeface="Arial"/>
                <a:cs typeface="Times New Roman" panose="02020603050405020304" pitchFamily="18" charset="0"/>
              </a:rPr>
              <a:t>Guarantee</a:t>
            </a:r>
            <a:endParaRPr lang="en"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Tree>
    <p:extLst>
      <p:ext uri="{BB962C8B-B14F-4D97-AF65-F5344CB8AC3E}">
        <p14:creationId xmlns:p14="http://schemas.microsoft.com/office/powerpoint/2010/main" val="3167681165"/>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704"/>
        <p:cNvGrpSpPr/>
        <p:nvPr/>
      </p:nvGrpSpPr>
      <p:grpSpPr>
        <a:xfrm>
          <a:off x="0" y="0"/>
          <a:ext cx="0" cy="0"/>
          <a:chOff x="0" y="0"/>
          <a:chExt cx="0" cy="0"/>
        </a:xfrm>
      </p:grpSpPr>
      <p:sp>
        <p:nvSpPr>
          <p:cNvPr id="707" name="Shape 707"/>
          <p:cNvSpPr txBox="1"/>
          <p:nvPr/>
        </p:nvSpPr>
        <p:spPr>
          <a:xfrm>
            <a:off x="455611" y="3171436"/>
            <a:ext cx="3581401" cy="3076964"/>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Gives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high wear-resistance, high resistance to rupture, tear resistance to rubber, high dynamic hardness and elastic rebound to rubber, high durability, and low hysteresis</a:t>
            </a:r>
          </a:p>
          <a:p>
            <a:pPr marL="285750" indent="-285750" defTabSz="1218895">
              <a:buFont typeface="Arial" panose="020B0604020202020204" pitchFamily="34" charset="0"/>
              <a:buChar char="•"/>
            </a:pPr>
            <a:endParaRPr lang="en-US" sz="1600" kern="0" dirty="0">
              <a:solidFill>
                <a:srgbClr val="3F3F3F"/>
              </a:solidFill>
              <a:latin typeface="Times New Roman" panose="02020603050405020304" pitchFamily="18" charset="0"/>
              <a:ea typeface="Arial"/>
              <a:cs typeface="Times New Roman" panose="02020603050405020304" pitchFamily="18" charset="0"/>
              <a:sym typeface="Arial"/>
            </a:endParaRPr>
          </a:p>
          <a:p>
            <a:pPr marL="285750" indent="-285750" defTabSz="1218895">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Widely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used for producing: high quality, protecting rubbers and protecting stocks, transporter and conveyor belts, breaker rubber, technical seals, cable covers. It is also used for producing high quality rubber molded articles working in hard conditions</a:t>
            </a: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a:t>
            </a:r>
          </a:p>
        </p:txBody>
      </p:sp>
      <p:sp>
        <p:nvSpPr>
          <p:cNvPr id="708" name="Shape 708"/>
          <p:cNvSpPr txBox="1"/>
          <p:nvPr/>
        </p:nvSpPr>
        <p:spPr>
          <a:xfrm>
            <a:off x="455612" y="2133600"/>
            <a:ext cx="3352800" cy="533341"/>
          </a:xfrm>
          <a:prstGeom prst="rect">
            <a:avLst/>
          </a:prstGeom>
          <a:noFill/>
          <a:ln>
            <a:noFill/>
          </a:ln>
        </p:spPr>
        <p:txBody>
          <a:bodyPr wrap="square" lIns="121868" tIns="60917" rIns="121868" bIns="60917" anchor="t" anchorCtr="0">
            <a:noAutofit/>
          </a:bodyPr>
          <a:lstStyle/>
          <a:p>
            <a:pPr defTabSz="1218895"/>
            <a:r>
              <a:rPr lang="en-US" sz="2400" b="1" kern="0" dirty="0">
                <a:solidFill>
                  <a:srgbClr val="3F3F3F"/>
                </a:solidFill>
                <a:ea typeface="Arial"/>
                <a:cs typeface="Arial"/>
                <a:sym typeface="Arial"/>
              </a:rPr>
              <a:t>HARD </a:t>
            </a:r>
            <a:endParaRPr lang="en-US" sz="2400" b="1" kern="0" dirty="0" smtClean="0">
              <a:solidFill>
                <a:srgbClr val="3F3F3F"/>
              </a:solidFill>
              <a:ea typeface="Arial"/>
              <a:cs typeface="Arial"/>
              <a:sym typeface="Arial"/>
            </a:endParaRPr>
          </a:p>
          <a:p>
            <a:pPr defTabSz="1218895"/>
            <a:r>
              <a:rPr lang="en-US" sz="2400" b="1" kern="0" dirty="0" smtClean="0">
                <a:solidFill>
                  <a:srgbClr val="3F3F3F"/>
                </a:solidFill>
                <a:ea typeface="Arial"/>
                <a:cs typeface="Arial"/>
                <a:sym typeface="Arial"/>
              </a:rPr>
              <a:t>CARBON </a:t>
            </a:r>
            <a:r>
              <a:rPr lang="en-US" sz="2400" b="1" kern="0" dirty="0">
                <a:solidFill>
                  <a:srgbClr val="3F3F3F"/>
                </a:solidFill>
                <a:ea typeface="Arial"/>
                <a:cs typeface="Arial"/>
                <a:sym typeface="Arial"/>
              </a:rPr>
              <a:t>BLACK:</a:t>
            </a:r>
          </a:p>
        </p:txBody>
      </p:sp>
      <p:grpSp>
        <p:nvGrpSpPr>
          <p:cNvPr id="23" name="Shape 711"/>
          <p:cNvGrpSpPr/>
          <p:nvPr/>
        </p:nvGrpSpPr>
        <p:grpSpPr>
          <a:xfrm>
            <a:off x="8560868" y="834377"/>
            <a:ext cx="3400944" cy="897785"/>
            <a:chOff x="2113657" y="4283314"/>
            <a:chExt cx="3647460" cy="673514"/>
          </a:xfrm>
        </p:grpSpPr>
        <p:sp>
          <p:nvSpPr>
            <p:cNvPr id="25" name="Shape 712"/>
            <p:cNvSpPr txBox="1"/>
            <p:nvPr/>
          </p:nvSpPr>
          <p:spPr>
            <a:xfrm>
              <a:off x="2113657" y="4495163"/>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3500 </a:t>
              </a: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ton (</a:t>
              </a: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Per </a:t>
              </a: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month)</a:t>
              </a:r>
              <a:endParaRPr lang="en"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26" name="Shape 713"/>
            <p:cNvSpPr txBox="1"/>
            <p:nvPr/>
          </p:nvSpPr>
          <p:spPr>
            <a:xfrm>
              <a:off x="2113658" y="4283314"/>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rPr>
                <a:t>Production capacity</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27" name="Shape 715"/>
          <p:cNvSpPr/>
          <p:nvPr/>
        </p:nvSpPr>
        <p:spPr>
          <a:xfrm>
            <a:off x="8913812" y="1841721"/>
            <a:ext cx="445583" cy="444279"/>
          </a:xfrm>
          <a:custGeom>
            <a:avLst/>
            <a:gdLst/>
            <a:ahLst/>
            <a:cxnLst/>
            <a:rect l="0" t="0" r="0" b="0"/>
            <a:pathLst>
              <a:path w="120000" h="120000" extrusionOk="0">
                <a:moveTo>
                  <a:pt x="26666" y="100217"/>
                </a:moveTo>
                <a:cubicBezTo>
                  <a:pt x="25193" y="100217"/>
                  <a:pt x="24000" y="101415"/>
                  <a:pt x="24000" y="102892"/>
                </a:cubicBezTo>
                <a:cubicBezTo>
                  <a:pt x="24000" y="104369"/>
                  <a:pt x="25193" y="105566"/>
                  <a:pt x="26666" y="105566"/>
                </a:cubicBezTo>
                <a:lnTo>
                  <a:pt x="93333" y="105566"/>
                </a:lnTo>
                <a:cubicBezTo>
                  <a:pt x="94806" y="105566"/>
                  <a:pt x="96000" y="104369"/>
                  <a:pt x="96000" y="102892"/>
                </a:cubicBezTo>
                <a:cubicBezTo>
                  <a:pt x="96000" y="101415"/>
                  <a:pt x="94806" y="100217"/>
                  <a:pt x="93333" y="100217"/>
                </a:cubicBezTo>
                <a:close/>
                <a:moveTo>
                  <a:pt x="26666" y="87913"/>
                </a:moveTo>
                <a:cubicBezTo>
                  <a:pt x="25193" y="87913"/>
                  <a:pt x="24000" y="89111"/>
                  <a:pt x="24000" y="90588"/>
                </a:cubicBezTo>
                <a:cubicBezTo>
                  <a:pt x="24000" y="92065"/>
                  <a:pt x="25193" y="93262"/>
                  <a:pt x="26666" y="93262"/>
                </a:cubicBezTo>
                <a:lnTo>
                  <a:pt x="93333" y="93262"/>
                </a:lnTo>
                <a:cubicBezTo>
                  <a:pt x="94806" y="93262"/>
                  <a:pt x="96000" y="92065"/>
                  <a:pt x="96000" y="90588"/>
                </a:cubicBezTo>
                <a:cubicBezTo>
                  <a:pt x="96000" y="89111"/>
                  <a:pt x="94806" y="87913"/>
                  <a:pt x="93333" y="87913"/>
                </a:cubicBezTo>
                <a:close/>
                <a:moveTo>
                  <a:pt x="26666" y="75609"/>
                </a:moveTo>
                <a:cubicBezTo>
                  <a:pt x="25193" y="75609"/>
                  <a:pt x="24000" y="76806"/>
                  <a:pt x="24000" y="78284"/>
                </a:cubicBezTo>
                <a:cubicBezTo>
                  <a:pt x="24000" y="79761"/>
                  <a:pt x="25193" y="80958"/>
                  <a:pt x="26666" y="80958"/>
                </a:cubicBezTo>
                <a:lnTo>
                  <a:pt x="93333" y="80958"/>
                </a:lnTo>
                <a:cubicBezTo>
                  <a:pt x="94806" y="80958"/>
                  <a:pt x="96000" y="79761"/>
                  <a:pt x="96000" y="78284"/>
                </a:cubicBezTo>
                <a:cubicBezTo>
                  <a:pt x="96000" y="76806"/>
                  <a:pt x="94806" y="75609"/>
                  <a:pt x="93333" y="75609"/>
                </a:cubicBezTo>
                <a:close/>
                <a:moveTo>
                  <a:pt x="26666" y="63305"/>
                </a:moveTo>
                <a:cubicBezTo>
                  <a:pt x="25193" y="63305"/>
                  <a:pt x="24000" y="64502"/>
                  <a:pt x="24000" y="65979"/>
                </a:cubicBezTo>
                <a:cubicBezTo>
                  <a:pt x="24000" y="67457"/>
                  <a:pt x="25193" y="68654"/>
                  <a:pt x="26666" y="68654"/>
                </a:cubicBezTo>
                <a:lnTo>
                  <a:pt x="93333" y="68654"/>
                </a:lnTo>
                <a:cubicBezTo>
                  <a:pt x="94806" y="68654"/>
                  <a:pt x="96000" y="67457"/>
                  <a:pt x="96000" y="65979"/>
                </a:cubicBezTo>
                <a:cubicBezTo>
                  <a:pt x="96000" y="64502"/>
                  <a:pt x="94806" y="63305"/>
                  <a:pt x="93333" y="63305"/>
                </a:cubicBezTo>
                <a:close/>
                <a:moveTo>
                  <a:pt x="26666" y="51001"/>
                </a:moveTo>
                <a:cubicBezTo>
                  <a:pt x="25193" y="51001"/>
                  <a:pt x="24000" y="52198"/>
                  <a:pt x="24000" y="53675"/>
                </a:cubicBezTo>
                <a:cubicBezTo>
                  <a:pt x="24000" y="55152"/>
                  <a:pt x="25193" y="56350"/>
                  <a:pt x="26666" y="56350"/>
                </a:cubicBezTo>
                <a:lnTo>
                  <a:pt x="93333" y="56350"/>
                </a:lnTo>
                <a:cubicBezTo>
                  <a:pt x="94806" y="56350"/>
                  <a:pt x="96000" y="55152"/>
                  <a:pt x="96000" y="53675"/>
                </a:cubicBezTo>
                <a:cubicBezTo>
                  <a:pt x="96000" y="52198"/>
                  <a:pt x="94806" y="51001"/>
                  <a:pt x="93333" y="51001"/>
                </a:cubicBezTo>
                <a:close/>
                <a:moveTo>
                  <a:pt x="26666" y="38697"/>
                </a:moveTo>
                <a:cubicBezTo>
                  <a:pt x="25193" y="38697"/>
                  <a:pt x="24000" y="39894"/>
                  <a:pt x="24000" y="41371"/>
                </a:cubicBezTo>
                <a:cubicBezTo>
                  <a:pt x="24000" y="42848"/>
                  <a:pt x="25193" y="44046"/>
                  <a:pt x="26666" y="44046"/>
                </a:cubicBezTo>
                <a:lnTo>
                  <a:pt x="93333" y="44046"/>
                </a:lnTo>
                <a:cubicBezTo>
                  <a:pt x="94806" y="44046"/>
                  <a:pt x="96000" y="42848"/>
                  <a:pt x="96000" y="41371"/>
                </a:cubicBezTo>
                <a:cubicBezTo>
                  <a:pt x="96000" y="39894"/>
                  <a:pt x="94806" y="38697"/>
                  <a:pt x="93333" y="38697"/>
                </a:cubicBezTo>
                <a:close/>
                <a:moveTo>
                  <a:pt x="0" y="11366"/>
                </a:moveTo>
                <a:lnTo>
                  <a:pt x="6739" y="11366"/>
                </a:lnTo>
                <a:lnTo>
                  <a:pt x="6739" y="17459"/>
                </a:lnTo>
                <a:cubicBezTo>
                  <a:pt x="6739" y="22260"/>
                  <a:pt x="10619" y="26151"/>
                  <a:pt x="15405" y="26151"/>
                </a:cubicBezTo>
                <a:cubicBezTo>
                  <a:pt x="20192" y="26151"/>
                  <a:pt x="24072" y="22260"/>
                  <a:pt x="24072" y="17459"/>
                </a:cubicBezTo>
                <a:lnTo>
                  <a:pt x="24072" y="11366"/>
                </a:lnTo>
                <a:lnTo>
                  <a:pt x="29716" y="11366"/>
                </a:lnTo>
                <a:lnTo>
                  <a:pt x="29716" y="17459"/>
                </a:lnTo>
                <a:cubicBezTo>
                  <a:pt x="29716" y="22260"/>
                  <a:pt x="33597" y="26151"/>
                  <a:pt x="38383" y="26151"/>
                </a:cubicBezTo>
                <a:cubicBezTo>
                  <a:pt x="43170" y="26151"/>
                  <a:pt x="47050" y="22260"/>
                  <a:pt x="47050" y="17459"/>
                </a:cubicBezTo>
                <a:lnTo>
                  <a:pt x="47050" y="11366"/>
                </a:lnTo>
                <a:lnTo>
                  <a:pt x="52694" y="11366"/>
                </a:lnTo>
                <a:lnTo>
                  <a:pt x="52694" y="17459"/>
                </a:lnTo>
                <a:cubicBezTo>
                  <a:pt x="52694" y="22260"/>
                  <a:pt x="56574" y="26151"/>
                  <a:pt x="61361" y="26151"/>
                </a:cubicBezTo>
                <a:cubicBezTo>
                  <a:pt x="66147" y="26151"/>
                  <a:pt x="70028" y="22260"/>
                  <a:pt x="70028" y="17459"/>
                </a:cubicBezTo>
                <a:lnTo>
                  <a:pt x="70028" y="11366"/>
                </a:lnTo>
                <a:lnTo>
                  <a:pt x="75672" y="11366"/>
                </a:lnTo>
                <a:lnTo>
                  <a:pt x="75672" y="17459"/>
                </a:lnTo>
                <a:cubicBezTo>
                  <a:pt x="75672" y="22260"/>
                  <a:pt x="79552" y="26151"/>
                  <a:pt x="84339" y="26151"/>
                </a:cubicBezTo>
                <a:cubicBezTo>
                  <a:pt x="89125" y="26151"/>
                  <a:pt x="93005" y="22260"/>
                  <a:pt x="93005" y="17459"/>
                </a:cubicBezTo>
                <a:lnTo>
                  <a:pt x="93005" y="11366"/>
                </a:lnTo>
                <a:lnTo>
                  <a:pt x="98650" y="11366"/>
                </a:lnTo>
                <a:lnTo>
                  <a:pt x="98650" y="17459"/>
                </a:lnTo>
                <a:cubicBezTo>
                  <a:pt x="98650" y="22259"/>
                  <a:pt x="102530" y="26151"/>
                  <a:pt x="107316" y="26151"/>
                </a:cubicBezTo>
                <a:cubicBezTo>
                  <a:pt x="112103" y="26151"/>
                  <a:pt x="115983" y="22259"/>
                  <a:pt x="115983" y="17459"/>
                </a:cubicBezTo>
                <a:lnTo>
                  <a:pt x="115983" y="11366"/>
                </a:lnTo>
                <a:lnTo>
                  <a:pt x="120000" y="11366"/>
                </a:lnTo>
                <a:lnTo>
                  <a:pt x="120000" y="120000"/>
                </a:lnTo>
                <a:lnTo>
                  <a:pt x="0" y="120000"/>
                </a:lnTo>
                <a:close/>
                <a:moveTo>
                  <a:pt x="15405" y="0"/>
                </a:moveTo>
                <a:cubicBezTo>
                  <a:pt x="17983" y="0"/>
                  <a:pt x="20072" y="2095"/>
                  <a:pt x="20072" y="4680"/>
                </a:cubicBezTo>
                <a:lnTo>
                  <a:pt x="20072" y="18051"/>
                </a:lnTo>
                <a:cubicBezTo>
                  <a:pt x="20072" y="20636"/>
                  <a:pt x="17983" y="22732"/>
                  <a:pt x="15405" y="22732"/>
                </a:cubicBezTo>
                <a:cubicBezTo>
                  <a:pt x="12828" y="22732"/>
                  <a:pt x="10739" y="20636"/>
                  <a:pt x="10739" y="18051"/>
                </a:cubicBezTo>
                <a:lnTo>
                  <a:pt x="10739" y="4680"/>
                </a:lnTo>
                <a:cubicBezTo>
                  <a:pt x="10739" y="2095"/>
                  <a:pt x="12828" y="0"/>
                  <a:pt x="15405" y="0"/>
                </a:cubicBezTo>
                <a:close/>
                <a:moveTo>
                  <a:pt x="38383" y="0"/>
                </a:moveTo>
                <a:cubicBezTo>
                  <a:pt x="40960" y="0"/>
                  <a:pt x="43050" y="2095"/>
                  <a:pt x="43050" y="4680"/>
                </a:cubicBezTo>
                <a:lnTo>
                  <a:pt x="43050" y="18051"/>
                </a:lnTo>
                <a:cubicBezTo>
                  <a:pt x="43050" y="20636"/>
                  <a:pt x="40960" y="22732"/>
                  <a:pt x="38383" y="22732"/>
                </a:cubicBezTo>
                <a:cubicBezTo>
                  <a:pt x="35806" y="22732"/>
                  <a:pt x="33716" y="20636"/>
                  <a:pt x="33716" y="18051"/>
                </a:cubicBezTo>
                <a:lnTo>
                  <a:pt x="33716" y="4680"/>
                </a:lnTo>
                <a:cubicBezTo>
                  <a:pt x="33716" y="2095"/>
                  <a:pt x="35806" y="0"/>
                  <a:pt x="38383" y="0"/>
                </a:cubicBezTo>
                <a:close/>
                <a:moveTo>
                  <a:pt x="61361" y="0"/>
                </a:moveTo>
                <a:cubicBezTo>
                  <a:pt x="63938" y="0"/>
                  <a:pt x="66028" y="2095"/>
                  <a:pt x="66028" y="4680"/>
                </a:cubicBezTo>
                <a:lnTo>
                  <a:pt x="66028" y="18051"/>
                </a:lnTo>
                <a:cubicBezTo>
                  <a:pt x="66028" y="20636"/>
                  <a:pt x="63938" y="22731"/>
                  <a:pt x="61361" y="22731"/>
                </a:cubicBezTo>
                <a:cubicBezTo>
                  <a:pt x="58784" y="22731"/>
                  <a:pt x="56694" y="20636"/>
                  <a:pt x="56694" y="18051"/>
                </a:cubicBezTo>
                <a:lnTo>
                  <a:pt x="56694" y="4680"/>
                </a:lnTo>
                <a:cubicBezTo>
                  <a:pt x="56694" y="2095"/>
                  <a:pt x="58784" y="0"/>
                  <a:pt x="61361" y="0"/>
                </a:cubicBezTo>
                <a:close/>
                <a:moveTo>
                  <a:pt x="84339" y="0"/>
                </a:moveTo>
                <a:cubicBezTo>
                  <a:pt x="86916" y="0"/>
                  <a:pt x="89005" y="2095"/>
                  <a:pt x="89005" y="4680"/>
                </a:cubicBezTo>
                <a:lnTo>
                  <a:pt x="89005" y="18051"/>
                </a:lnTo>
                <a:cubicBezTo>
                  <a:pt x="89005" y="20636"/>
                  <a:pt x="86916" y="22731"/>
                  <a:pt x="84339" y="22731"/>
                </a:cubicBezTo>
                <a:cubicBezTo>
                  <a:pt x="81761" y="22731"/>
                  <a:pt x="79672" y="20636"/>
                  <a:pt x="79672" y="18051"/>
                </a:cubicBezTo>
                <a:lnTo>
                  <a:pt x="79672" y="4680"/>
                </a:lnTo>
                <a:cubicBezTo>
                  <a:pt x="79672" y="2095"/>
                  <a:pt x="81761" y="0"/>
                  <a:pt x="84339" y="0"/>
                </a:cubicBezTo>
                <a:close/>
                <a:moveTo>
                  <a:pt x="107316" y="0"/>
                </a:moveTo>
                <a:cubicBezTo>
                  <a:pt x="109894" y="0"/>
                  <a:pt x="111983" y="2095"/>
                  <a:pt x="111983" y="4680"/>
                </a:cubicBezTo>
                <a:lnTo>
                  <a:pt x="111983" y="18051"/>
                </a:lnTo>
                <a:cubicBezTo>
                  <a:pt x="111983" y="20636"/>
                  <a:pt x="109894" y="22731"/>
                  <a:pt x="107316" y="22731"/>
                </a:cubicBezTo>
                <a:cubicBezTo>
                  <a:pt x="104739" y="22731"/>
                  <a:pt x="102650" y="20636"/>
                  <a:pt x="102650" y="18051"/>
                </a:cubicBezTo>
                <a:lnTo>
                  <a:pt x="102650" y="4680"/>
                </a:lnTo>
                <a:cubicBezTo>
                  <a:pt x="102650" y="2095"/>
                  <a:pt x="104739" y="0"/>
                  <a:pt x="107316" y="0"/>
                </a:cubicBezTo>
                <a:close/>
              </a:path>
            </a:pathLst>
          </a:custGeom>
          <a:solidFill>
            <a:srgbClr val="1ED4DE"/>
          </a:solidFill>
          <a:ln>
            <a:noFill/>
          </a:ln>
        </p:spPr>
        <p:txBody>
          <a:bodyPr wrap="square" lIns="121868" tIns="60917" rIns="121868" bIns="60917" anchor="ctr" anchorCtr="0">
            <a:noAutofit/>
          </a:bodyPr>
          <a:lstStyle/>
          <a:p>
            <a:pPr algn="ctr" defTabSz="1218895"/>
            <a:endParaRPr sz="2399" kern="0">
              <a:solidFill>
                <a:srgbClr val="FFFFFF"/>
              </a:solidFill>
              <a:latin typeface="Arial"/>
              <a:ea typeface="Arial"/>
              <a:cs typeface="Arial"/>
              <a:sym typeface="Arial"/>
            </a:endParaRPr>
          </a:p>
        </p:txBody>
      </p:sp>
      <p:sp>
        <p:nvSpPr>
          <p:cNvPr id="28" name="Shape 719"/>
          <p:cNvSpPr txBox="1"/>
          <p:nvPr/>
        </p:nvSpPr>
        <p:spPr>
          <a:xfrm>
            <a:off x="8560869" y="2348489"/>
            <a:ext cx="3253607" cy="369236"/>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sym typeface="Arial"/>
              </a:rPr>
              <a:t>After sale services/ Guarantee</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nvGrpSpPr>
          <p:cNvPr id="31" name="Shape 720"/>
          <p:cNvGrpSpPr/>
          <p:nvPr/>
        </p:nvGrpSpPr>
        <p:grpSpPr>
          <a:xfrm>
            <a:off x="8560867" y="4039069"/>
            <a:ext cx="3627958" cy="892286"/>
            <a:chOff x="2113657" y="4283314"/>
            <a:chExt cx="3647460" cy="669389"/>
          </a:xfrm>
        </p:grpSpPr>
        <p:sp>
          <p:nvSpPr>
            <p:cNvPr id="32" name="Shape 721"/>
            <p:cNvSpPr txBox="1"/>
            <p:nvPr/>
          </p:nvSpPr>
          <p:spPr>
            <a:xfrm>
              <a:off x="2113657" y="4491038"/>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pt-BR" sz="1600" kern="0" dirty="0">
                  <a:solidFill>
                    <a:srgbClr val="595959"/>
                  </a:solidFill>
                  <a:latin typeface="Times New Roman" panose="02020603050405020304" pitchFamily="18" charset="0"/>
                  <a:ea typeface="Arial"/>
                  <a:cs typeface="Times New Roman" panose="02020603050405020304" pitchFamily="18" charset="0"/>
                  <a:sym typeface="Arial"/>
                </a:rPr>
                <a:t>IMS</a:t>
              </a:r>
            </a:p>
            <a:p>
              <a:pPr marL="285750" indent="-285750" defTabSz="1218895">
                <a:buFont typeface="Arial" panose="020B0604020202020204" pitchFamily="34" charset="0"/>
                <a:buChar char="•"/>
              </a:pPr>
              <a:r>
                <a:rPr lang="pt-BR" sz="1600" kern="0" dirty="0" smtClean="0">
                  <a:solidFill>
                    <a:srgbClr val="595959"/>
                  </a:solidFill>
                  <a:latin typeface="Times New Roman" panose="02020603050405020304" pitchFamily="18" charset="0"/>
                  <a:ea typeface="Arial"/>
                  <a:cs typeface="Times New Roman" panose="02020603050405020304" pitchFamily="18" charset="0"/>
                  <a:sym typeface="Arial"/>
                </a:rPr>
                <a:t>ISO9001_2008 ,  ISO14001_2004</a:t>
              </a:r>
              <a:endParaRPr lang="pt-BR" sz="1600" kern="0" dirty="0">
                <a:solidFill>
                  <a:srgbClr val="595959"/>
                </a:solidFill>
                <a:latin typeface="Times New Roman" panose="02020603050405020304" pitchFamily="18" charset="0"/>
                <a:ea typeface="Arial"/>
                <a:cs typeface="Times New Roman" panose="02020603050405020304" pitchFamily="18" charset="0"/>
                <a:sym typeface="Arial"/>
              </a:endParaRPr>
            </a:p>
            <a:p>
              <a:pPr marL="285750" indent="-285750" defTabSz="1218895">
                <a:buFont typeface="Arial" panose="020B0604020202020204" pitchFamily="34" charset="0"/>
                <a:buChar char="•"/>
              </a:pPr>
              <a:r>
                <a:rPr lang="pt-BR" sz="1600" kern="0" dirty="0" smtClean="0">
                  <a:solidFill>
                    <a:srgbClr val="595959"/>
                  </a:solidFill>
                  <a:latin typeface="Times New Roman" panose="02020603050405020304" pitchFamily="18" charset="0"/>
                  <a:ea typeface="Arial"/>
                  <a:cs typeface="Times New Roman" panose="02020603050405020304" pitchFamily="18" charset="0"/>
                  <a:sym typeface="Arial"/>
                </a:rPr>
                <a:t>ISO18001_2007</a:t>
              </a:r>
              <a:endParaRPr lang="pt-BR"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33" name="Shape 722"/>
            <p:cNvSpPr txBox="1"/>
            <p:nvPr/>
          </p:nvSpPr>
          <p:spPr>
            <a:xfrm>
              <a:off x="2113658" y="4283314"/>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sym typeface="Arial"/>
                </a:rPr>
                <a:t>Standards and legally certificates:</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35" name="Shape 451"/>
          <p:cNvSpPr/>
          <p:nvPr/>
        </p:nvSpPr>
        <p:spPr>
          <a:xfrm rot="1795255">
            <a:off x="8958484" y="275304"/>
            <a:ext cx="356158" cy="656509"/>
          </a:xfrm>
          <a:custGeom>
            <a:avLst/>
            <a:gdLst/>
            <a:ahLst/>
            <a:cxnLst/>
            <a:rect l="0" t="0" r="0" b="0"/>
            <a:pathLst>
              <a:path w="120000" h="120000" extrusionOk="0">
                <a:moveTo>
                  <a:pt x="60041" y="0"/>
                </a:moveTo>
                <a:cubicBezTo>
                  <a:pt x="68312" y="142"/>
                  <a:pt x="77049" y="3617"/>
                  <a:pt x="77802" y="9249"/>
                </a:cubicBezTo>
                <a:cubicBezTo>
                  <a:pt x="79731" y="16341"/>
                  <a:pt x="68983" y="18083"/>
                  <a:pt x="72034" y="26607"/>
                </a:cubicBezTo>
                <a:lnTo>
                  <a:pt x="120000" y="26607"/>
                </a:lnTo>
                <a:lnTo>
                  <a:pt x="120000" y="53320"/>
                </a:lnTo>
                <a:cubicBezTo>
                  <a:pt x="105180" y="54850"/>
                  <a:pt x="101982" y="49006"/>
                  <a:pt x="89415" y="50069"/>
                </a:cubicBezTo>
                <a:cubicBezTo>
                  <a:pt x="79319" y="50489"/>
                  <a:pt x="73089" y="55363"/>
                  <a:pt x="72833" y="59977"/>
                </a:cubicBezTo>
                <a:cubicBezTo>
                  <a:pt x="73004" y="64029"/>
                  <a:pt x="79442" y="70012"/>
                  <a:pt x="91464" y="70060"/>
                </a:cubicBezTo>
                <a:cubicBezTo>
                  <a:pt x="106013" y="69226"/>
                  <a:pt x="103877" y="65247"/>
                  <a:pt x="120000" y="65606"/>
                </a:cubicBezTo>
                <a:lnTo>
                  <a:pt x="120000" y="93541"/>
                </a:lnTo>
                <a:lnTo>
                  <a:pt x="70059" y="93541"/>
                </a:lnTo>
                <a:cubicBezTo>
                  <a:pt x="69329" y="102697"/>
                  <a:pt x="76533" y="101447"/>
                  <a:pt x="78036" y="109608"/>
                </a:cubicBezTo>
                <a:cubicBezTo>
                  <a:pt x="77950" y="116314"/>
                  <a:pt x="67224" y="119904"/>
                  <a:pt x="59959" y="120000"/>
                </a:cubicBezTo>
                <a:cubicBezTo>
                  <a:pt x="51687" y="119857"/>
                  <a:pt x="42950" y="116382"/>
                  <a:pt x="42197" y="110750"/>
                </a:cubicBezTo>
                <a:cubicBezTo>
                  <a:pt x="40279" y="103699"/>
                  <a:pt x="50892" y="101936"/>
                  <a:pt x="47995" y="93541"/>
                </a:cubicBezTo>
                <a:lnTo>
                  <a:pt x="0" y="93541"/>
                </a:lnTo>
                <a:lnTo>
                  <a:pt x="0" y="66075"/>
                </a:lnTo>
                <a:cubicBezTo>
                  <a:pt x="15368" y="64341"/>
                  <a:pt x="18478" y="70364"/>
                  <a:pt x="31219" y="69286"/>
                </a:cubicBezTo>
                <a:cubicBezTo>
                  <a:pt x="41315" y="68866"/>
                  <a:pt x="47545" y="63992"/>
                  <a:pt x="47801" y="59379"/>
                </a:cubicBezTo>
                <a:cubicBezTo>
                  <a:pt x="47631" y="55326"/>
                  <a:pt x="41193" y="49343"/>
                  <a:pt x="29171" y="49296"/>
                </a:cubicBezTo>
                <a:cubicBezTo>
                  <a:pt x="14433" y="50140"/>
                  <a:pt x="16816" y="54212"/>
                  <a:pt x="0" y="53739"/>
                </a:cubicBezTo>
                <a:lnTo>
                  <a:pt x="0" y="26607"/>
                </a:lnTo>
                <a:lnTo>
                  <a:pt x="49932" y="26607"/>
                </a:lnTo>
                <a:cubicBezTo>
                  <a:pt x="50748" y="17288"/>
                  <a:pt x="43474" y="18596"/>
                  <a:pt x="41963" y="10391"/>
                </a:cubicBezTo>
                <a:cubicBezTo>
                  <a:pt x="42049" y="3685"/>
                  <a:pt x="52775" y="95"/>
                  <a:pt x="60041" y="0"/>
                </a:cubicBezTo>
                <a:close/>
              </a:path>
            </a:pathLst>
          </a:custGeom>
          <a:solidFill>
            <a:srgbClr val="F4BD2D"/>
          </a:solidFill>
          <a:ln>
            <a:noFill/>
          </a:ln>
          <a:scene3d>
            <a:camera prst="orthographicFront">
              <a:rot lat="0" lon="0" rev="7200000"/>
            </a:camera>
            <a:lightRig rig="threePt" dir="t"/>
          </a:scene3d>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grpSp>
        <p:nvGrpSpPr>
          <p:cNvPr id="37" name="Shape 717"/>
          <p:cNvGrpSpPr/>
          <p:nvPr/>
        </p:nvGrpSpPr>
        <p:grpSpPr>
          <a:xfrm>
            <a:off x="8560868" y="6004377"/>
            <a:ext cx="3253608" cy="897784"/>
            <a:chOff x="2113657" y="4283315"/>
            <a:chExt cx="3647460" cy="673513"/>
          </a:xfrm>
        </p:grpSpPr>
        <p:sp>
          <p:nvSpPr>
            <p:cNvPr id="38" name="Shape 718"/>
            <p:cNvSpPr txBox="1"/>
            <p:nvPr/>
          </p:nvSpPr>
          <p:spPr>
            <a:xfrm>
              <a:off x="2113657" y="4495163"/>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With Negotiation</a:t>
              </a:r>
            </a:p>
          </p:txBody>
        </p:sp>
        <p:sp>
          <p:nvSpPr>
            <p:cNvPr id="39" name="Shape 719"/>
            <p:cNvSpPr txBox="1"/>
            <p:nvPr/>
          </p:nvSpPr>
          <p:spPr>
            <a:xfrm>
              <a:off x="2113658" y="4283315"/>
              <a:ext cx="3647459" cy="276999"/>
            </a:xfrm>
            <a:prstGeom prst="rect">
              <a:avLst/>
            </a:prstGeom>
            <a:noFill/>
            <a:ln>
              <a:noFill/>
            </a:ln>
          </p:spPr>
          <p:txBody>
            <a:bodyPr wrap="square" lIns="121868" tIns="60917" rIns="121868" bIns="60917" anchor="t" anchorCtr="0">
              <a:noAutofit/>
            </a:bodyPr>
            <a:lstStyle/>
            <a:p>
              <a:pPr defTabSz="1218895"/>
              <a:r>
                <a:rPr lang="en-US" b="1" kern="0" dirty="0" smtClean="0">
                  <a:solidFill>
                    <a:srgbClr val="595959"/>
                  </a:solidFill>
                  <a:latin typeface="Times New Roman" panose="02020603050405020304" pitchFamily="18" charset="0"/>
                  <a:ea typeface="Arial"/>
                  <a:cs typeface="Times New Roman" panose="02020603050405020304" pitchFamily="18" charset="0"/>
                  <a:sym typeface="Arial"/>
                </a:rPr>
                <a:t>Sales’ Price</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40" name="Shape 718"/>
          <p:cNvSpPr txBox="1"/>
          <p:nvPr/>
        </p:nvSpPr>
        <p:spPr>
          <a:xfrm>
            <a:off x="8560868" y="2647914"/>
            <a:ext cx="3477143" cy="615393"/>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smtClean="0">
                <a:solidFill>
                  <a:srgbClr val="595959"/>
                </a:solidFill>
                <a:latin typeface="Times New Roman" panose="02020603050405020304" pitchFamily="18" charset="0"/>
                <a:ea typeface="Arial"/>
                <a:cs typeface="Times New Roman" panose="02020603050405020304" pitchFamily="18" charset="0"/>
              </a:rPr>
              <a:t>12 </a:t>
            </a:r>
            <a:r>
              <a:rPr lang="en-US" sz="1600" kern="0" dirty="0">
                <a:solidFill>
                  <a:srgbClr val="595959"/>
                </a:solidFill>
                <a:latin typeface="Times New Roman" panose="02020603050405020304" pitchFamily="18" charset="0"/>
                <a:ea typeface="Arial"/>
                <a:cs typeface="Times New Roman" panose="02020603050405020304" pitchFamily="18" charset="0"/>
              </a:rPr>
              <a:t>months Guarantee</a:t>
            </a:r>
            <a:endParaRPr lang="en"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22" name="Shape 974"/>
          <p:cNvSpPr/>
          <p:nvPr/>
        </p:nvSpPr>
        <p:spPr>
          <a:xfrm rot="10800000">
            <a:off x="8959687" y="5486400"/>
            <a:ext cx="353751" cy="528546"/>
          </a:xfrm>
          <a:custGeom>
            <a:avLst/>
            <a:gdLst/>
            <a:ahLst/>
            <a:cxnLst/>
            <a:rect l="0" t="0" r="0" b="0"/>
            <a:pathLst>
              <a:path w="120000" h="120000" extrusionOk="0">
                <a:moveTo>
                  <a:pt x="51597" y="50921"/>
                </a:moveTo>
                <a:lnTo>
                  <a:pt x="51597" y="19698"/>
                </a:lnTo>
                <a:cubicBezTo>
                  <a:pt x="47669" y="20191"/>
                  <a:pt x="43916" y="21082"/>
                  <a:pt x="40531" y="22332"/>
                </a:cubicBezTo>
                <a:cubicBezTo>
                  <a:pt x="30598" y="26001"/>
                  <a:pt x="25457" y="32166"/>
                  <a:pt x="27169" y="38355"/>
                </a:cubicBezTo>
                <a:cubicBezTo>
                  <a:pt x="29239" y="46431"/>
                  <a:pt x="39005" y="49155"/>
                  <a:pt x="51597" y="50921"/>
                </a:cubicBezTo>
                <a:close/>
                <a:moveTo>
                  <a:pt x="67852" y="100379"/>
                </a:moveTo>
                <a:cubicBezTo>
                  <a:pt x="71963" y="99887"/>
                  <a:pt x="75901" y="98973"/>
                  <a:pt x="79437" y="97667"/>
                </a:cubicBezTo>
                <a:cubicBezTo>
                  <a:pt x="89370" y="93998"/>
                  <a:pt x="94511" y="87833"/>
                  <a:pt x="92799" y="81644"/>
                </a:cubicBezTo>
                <a:cubicBezTo>
                  <a:pt x="89506" y="73388"/>
                  <a:pt x="79840" y="69732"/>
                  <a:pt x="67852" y="67361"/>
                </a:cubicBezTo>
                <a:close/>
                <a:moveTo>
                  <a:pt x="67852" y="120000"/>
                </a:moveTo>
                <a:lnTo>
                  <a:pt x="51597" y="120000"/>
                </a:lnTo>
                <a:lnTo>
                  <a:pt x="51597" y="114256"/>
                </a:lnTo>
                <a:cubicBezTo>
                  <a:pt x="45417" y="113829"/>
                  <a:pt x="39328" y="112890"/>
                  <a:pt x="33554" y="111448"/>
                </a:cubicBezTo>
                <a:cubicBezTo>
                  <a:pt x="13606" y="106463"/>
                  <a:pt x="696" y="96271"/>
                  <a:pt x="0" y="84958"/>
                </a:cubicBezTo>
                <a:lnTo>
                  <a:pt x="26861" y="84529"/>
                </a:lnTo>
                <a:cubicBezTo>
                  <a:pt x="27245" y="90776"/>
                  <a:pt x="34374" y="96404"/>
                  <a:pt x="45389" y="99156"/>
                </a:cubicBezTo>
                <a:cubicBezTo>
                  <a:pt x="47394" y="99657"/>
                  <a:pt x="49467" y="100048"/>
                  <a:pt x="51597" y="100293"/>
                </a:cubicBezTo>
                <a:lnTo>
                  <a:pt x="51597" y="64682"/>
                </a:lnTo>
                <a:cubicBezTo>
                  <a:pt x="30368" y="61567"/>
                  <a:pt x="7690" y="58004"/>
                  <a:pt x="556" y="40045"/>
                </a:cubicBezTo>
                <a:cubicBezTo>
                  <a:pt x="-2422" y="28913"/>
                  <a:pt x="6883" y="17850"/>
                  <a:pt x="24755" y="11249"/>
                </a:cubicBezTo>
                <a:cubicBezTo>
                  <a:pt x="32832" y="8265"/>
                  <a:pt x="42066" y="6412"/>
                  <a:pt x="51597" y="5737"/>
                </a:cubicBezTo>
                <a:lnTo>
                  <a:pt x="51597" y="0"/>
                </a:lnTo>
                <a:lnTo>
                  <a:pt x="67852" y="0"/>
                </a:lnTo>
                <a:lnTo>
                  <a:pt x="67852" y="5703"/>
                </a:lnTo>
                <a:cubicBezTo>
                  <a:pt x="74209" y="6118"/>
                  <a:pt x="80479" y="7068"/>
                  <a:pt x="86414" y="8551"/>
                </a:cubicBezTo>
                <a:cubicBezTo>
                  <a:pt x="106363" y="13536"/>
                  <a:pt x="119273" y="23728"/>
                  <a:pt x="119969" y="35041"/>
                </a:cubicBezTo>
                <a:lnTo>
                  <a:pt x="93108" y="35470"/>
                </a:lnTo>
                <a:cubicBezTo>
                  <a:pt x="92723" y="29223"/>
                  <a:pt x="85594" y="23595"/>
                  <a:pt x="74579" y="20843"/>
                </a:cubicBezTo>
                <a:cubicBezTo>
                  <a:pt x="72410" y="20301"/>
                  <a:pt x="70160" y="19888"/>
                  <a:pt x="67852" y="19639"/>
                </a:cubicBezTo>
                <a:lnTo>
                  <a:pt x="67852" y="52969"/>
                </a:lnTo>
                <a:cubicBezTo>
                  <a:pt x="88284" y="55535"/>
                  <a:pt x="110482" y="59921"/>
                  <a:pt x="119411" y="79734"/>
                </a:cubicBezTo>
                <a:cubicBezTo>
                  <a:pt x="122511" y="90942"/>
                  <a:pt x="113201" y="102106"/>
                  <a:pt x="95213" y="108750"/>
                </a:cubicBezTo>
                <a:cubicBezTo>
                  <a:pt x="86990" y="111788"/>
                  <a:pt x="77568" y="113654"/>
                  <a:pt x="67852" y="114293"/>
                </a:cubicBezTo>
                <a:close/>
              </a:path>
            </a:pathLst>
          </a:custGeom>
          <a:solidFill>
            <a:schemeClr val="accent3">
              <a:lumMod val="75000"/>
            </a:schemeClr>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dk1"/>
              </a:solidFill>
              <a:latin typeface="Arial"/>
              <a:ea typeface="Arial"/>
              <a:cs typeface="Arial"/>
              <a:sym typeface="Arial"/>
            </a:endParaRPr>
          </a:p>
        </p:txBody>
      </p:sp>
      <p:sp>
        <p:nvSpPr>
          <p:cNvPr id="24" name="Shape 450"/>
          <p:cNvSpPr/>
          <p:nvPr/>
        </p:nvSpPr>
        <p:spPr>
          <a:xfrm>
            <a:off x="8841213" y="3429000"/>
            <a:ext cx="590697" cy="565118"/>
          </a:xfrm>
          <a:custGeom>
            <a:avLst/>
            <a:gdLst/>
            <a:ahLst/>
            <a:cxnLst/>
            <a:rect l="0" t="0" r="0" b="0"/>
            <a:pathLst>
              <a:path w="120000" h="120000" extrusionOk="0">
                <a:moveTo>
                  <a:pt x="65274" y="39473"/>
                </a:moveTo>
                <a:cubicBezTo>
                  <a:pt x="53599" y="36371"/>
                  <a:pt x="41599" y="43242"/>
                  <a:pt x="38470" y="54820"/>
                </a:cubicBezTo>
                <a:cubicBezTo>
                  <a:pt x="35342" y="66398"/>
                  <a:pt x="42270" y="78299"/>
                  <a:pt x="53945" y="81402"/>
                </a:cubicBezTo>
                <a:cubicBezTo>
                  <a:pt x="65620" y="84504"/>
                  <a:pt x="77621" y="77633"/>
                  <a:pt x="80749" y="66055"/>
                </a:cubicBezTo>
                <a:cubicBezTo>
                  <a:pt x="83877" y="54477"/>
                  <a:pt x="76949" y="42576"/>
                  <a:pt x="65274" y="39473"/>
                </a:cubicBezTo>
                <a:close/>
                <a:moveTo>
                  <a:pt x="69168" y="25060"/>
                </a:moveTo>
                <a:cubicBezTo>
                  <a:pt x="88870" y="30296"/>
                  <a:pt x="100561" y="50379"/>
                  <a:pt x="95282" y="69917"/>
                </a:cubicBezTo>
                <a:cubicBezTo>
                  <a:pt x="90003" y="89455"/>
                  <a:pt x="69753" y="101050"/>
                  <a:pt x="50051" y="95815"/>
                </a:cubicBezTo>
                <a:cubicBezTo>
                  <a:pt x="30350" y="90579"/>
                  <a:pt x="18658" y="70496"/>
                  <a:pt x="23937" y="50958"/>
                </a:cubicBezTo>
                <a:cubicBezTo>
                  <a:pt x="29216" y="31420"/>
                  <a:pt x="49467" y="19825"/>
                  <a:pt x="69168" y="25060"/>
                </a:cubicBezTo>
                <a:close/>
                <a:moveTo>
                  <a:pt x="70584" y="19819"/>
                </a:moveTo>
                <a:cubicBezTo>
                  <a:pt x="47964" y="13808"/>
                  <a:pt x="24713" y="27121"/>
                  <a:pt x="18652" y="49554"/>
                </a:cubicBezTo>
                <a:cubicBezTo>
                  <a:pt x="12591" y="71987"/>
                  <a:pt x="26015" y="95045"/>
                  <a:pt x="48635" y="101056"/>
                </a:cubicBezTo>
                <a:cubicBezTo>
                  <a:pt x="71255" y="107067"/>
                  <a:pt x="94506" y="93754"/>
                  <a:pt x="100567" y="71321"/>
                </a:cubicBezTo>
                <a:cubicBezTo>
                  <a:pt x="106628" y="48888"/>
                  <a:pt x="93204" y="25830"/>
                  <a:pt x="70584" y="19819"/>
                </a:cubicBezTo>
                <a:close/>
                <a:moveTo>
                  <a:pt x="120000" y="28418"/>
                </a:moveTo>
                <a:lnTo>
                  <a:pt x="119819" y="29085"/>
                </a:lnTo>
                <a:lnTo>
                  <a:pt x="119636" y="28804"/>
                </a:lnTo>
                <a:close/>
                <a:moveTo>
                  <a:pt x="84120" y="4683"/>
                </a:moveTo>
                <a:lnTo>
                  <a:pt x="83867" y="19572"/>
                </a:lnTo>
                <a:lnTo>
                  <a:pt x="83406" y="19449"/>
                </a:lnTo>
                <a:cubicBezTo>
                  <a:pt x="87163" y="21546"/>
                  <a:pt x="90559" y="24117"/>
                  <a:pt x="93431" y="27166"/>
                </a:cubicBezTo>
                <a:lnTo>
                  <a:pt x="106796" y="23870"/>
                </a:lnTo>
                <a:lnTo>
                  <a:pt x="115363" y="39849"/>
                </a:lnTo>
                <a:lnTo>
                  <a:pt x="105840" y="48364"/>
                </a:lnTo>
                <a:cubicBezTo>
                  <a:pt x="107034" y="52676"/>
                  <a:pt x="107596" y="57191"/>
                  <a:pt x="107394" y="61781"/>
                </a:cubicBezTo>
                <a:lnTo>
                  <a:pt x="119289" y="68330"/>
                </a:lnTo>
                <a:lnTo>
                  <a:pt x="114566" y="85810"/>
                </a:lnTo>
                <a:lnTo>
                  <a:pt x="100132" y="85570"/>
                </a:lnTo>
                <a:cubicBezTo>
                  <a:pt x="98307" y="88594"/>
                  <a:pt x="96096" y="91321"/>
                  <a:pt x="93619" y="93756"/>
                </a:cubicBezTo>
                <a:lnTo>
                  <a:pt x="98359" y="106025"/>
                </a:lnTo>
                <a:lnTo>
                  <a:pt x="83411" y="116405"/>
                </a:lnTo>
                <a:lnTo>
                  <a:pt x="72073" y="106643"/>
                </a:lnTo>
                <a:lnTo>
                  <a:pt x="73453" y="105685"/>
                </a:lnTo>
                <a:cubicBezTo>
                  <a:pt x="69110" y="107079"/>
                  <a:pt x="64517" y="107749"/>
                  <a:pt x="59835" y="107723"/>
                </a:cubicBezTo>
                <a:lnTo>
                  <a:pt x="52963" y="119999"/>
                </a:lnTo>
                <a:lnTo>
                  <a:pt x="35336" y="115316"/>
                </a:lnTo>
                <a:lnTo>
                  <a:pt x="35574" y="101277"/>
                </a:lnTo>
                <a:cubicBezTo>
                  <a:pt x="31839" y="99165"/>
                  <a:pt x="28466" y="96583"/>
                  <a:pt x="25614" y="93529"/>
                </a:cubicBezTo>
                <a:lnTo>
                  <a:pt x="25843" y="94015"/>
                </a:lnTo>
                <a:lnTo>
                  <a:pt x="11102" y="96847"/>
                </a:lnTo>
                <a:lnTo>
                  <a:pt x="3390" y="80445"/>
                </a:lnTo>
                <a:lnTo>
                  <a:pt x="13359" y="72429"/>
                </a:lnTo>
                <a:cubicBezTo>
                  <a:pt x="12295" y="68561"/>
                  <a:pt x="11739" y="64530"/>
                  <a:pt x="11738" y="60428"/>
                </a:cubicBezTo>
                <a:lnTo>
                  <a:pt x="0" y="53965"/>
                </a:lnTo>
                <a:lnTo>
                  <a:pt x="4723" y="36484"/>
                </a:lnTo>
                <a:lnTo>
                  <a:pt x="18174" y="36709"/>
                </a:lnTo>
                <a:cubicBezTo>
                  <a:pt x="19999" y="33515"/>
                  <a:pt x="22203" y="30603"/>
                  <a:pt x="24696" y="27997"/>
                </a:cubicBezTo>
                <a:lnTo>
                  <a:pt x="20190" y="14215"/>
                </a:lnTo>
                <a:lnTo>
                  <a:pt x="35666" y="4625"/>
                </a:lnTo>
                <a:lnTo>
                  <a:pt x="46473" y="14962"/>
                </a:lnTo>
                <a:lnTo>
                  <a:pt x="46365" y="15030"/>
                </a:lnTo>
                <a:cubicBezTo>
                  <a:pt x="50613" y="13704"/>
                  <a:pt x="55098" y="13091"/>
                  <a:pt x="59667" y="13141"/>
                </a:cubicBezTo>
                <a:lnTo>
                  <a:pt x="59206" y="13018"/>
                </a:lnTo>
                <a:lnTo>
                  <a:pt x="66493" y="0"/>
                </a:lnTo>
                <a:close/>
              </a:path>
            </a:pathLst>
          </a:custGeom>
          <a:solidFill>
            <a:srgbClr val="E62949"/>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pic>
        <p:nvPicPr>
          <p:cNvPr id="29" name="Picture 28"/>
          <p:cNvPicPr/>
          <p:nvPr/>
        </p:nvPicPr>
        <p:blipFill>
          <a:blip r:embed="rId3" cstate="print">
            <a:extLst>
              <a:ext uri="{28A0092B-C50C-407E-A947-70E740481C1C}">
                <a14:useLocalDpi xmlns:a14="http://schemas.microsoft.com/office/drawing/2010/main" val="0"/>
              </a:ext>
            </a:extLst>
          </a:blip>
          <a:stretch>
            <a:fillRect/>
          </a:stretch>
        </p:blipFill>
        <p:spPr>
          <a:xfrm>
            <a:off x="4328192" y="59"/>
            <a:ext cx="3787806" cy="251454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 name="Picture 2"/>
          <p:cNvPicPr>
            <a:picLocks noChangeAspect="1"/>
          </p:cNvPicPr>
          <p:nvPr/>
        </p:nvPicPr>
        <p:blipFill rotWithShape="1">
          <a:blip r:embed="rId4"/>
          <a:srcRect t="3467"/>
          <a:stretch/>
        </p:blipFill>
        <p:spPr>
          <a:xfrm>
            <a:off x="4328192" y="2661314"/>
            <a:ext cx="3787806" cy="450148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Picture 5"/>
          <p:cNvPicPr>
            <a:picLocks noChangeAspect="1"/>
          </p:cNvPicPr>
          <p:nvPr/>
        </p:nvPicPr>
        <p:blipFill rotWithShape="1">
          <a:blip r:embed="rId5"/>
          <a:srcRect l="17494" t="7047" r="24746" b="60613"/>
          <a:stretch/>
        </p:blipFill>
        <p:spPr>
          <a:xfrm>
            <a:off x="543631" y="1571626"/>
            <a:ext cx="3082075" cy="290206"/>
          </a:xfrm>
          <a:prstGeom prst="rect">
            <a:avLst/>
          </a:prstGeom>
        </p:spPr>
      </p:pic>
      <p:pic>
        <p:nvPicPr>
          <p:cNvPr id="34" name="Picture 33"/>
          <p:cNvPicPr>
            <a:picLocks noChangeAspect="1"/>
          </p:cNvPicPr>
          <p:nvPr/>
        </p:nvPicPr>
        <p:blipFill rotWithShape="1">
          <a:blip r:embed="rId5"/>
          <a:srcRect r="82916"/>
          <a:stretch/>
        </p:blipFill>
        <p:spPr>
          <a:xfrm>
            <a:off x="455611" y="228600"/>
            <a:ext cx="1441713" cy="1419225"/>
          </a:xfrm>
          <a:prstGeom prst="rect">
            <a:avLst/>
          </a:prstGeom>
        </p:spPr>
      </p:pic>
      <p:pic>
        <p:nvPicPr>
          <p:cNvPr id="36" name="Picture 35"/>
          <p:cNvPicPr>
            <a:picLocks noChangeAspect="1"/>
          </p:cNvPicPr>
          <p:nvPr/>
        </p:nvPicPr>
        <p:blipFill rotWithShape="1">
          <a:blip r:embed="rId5"/>
          <a:srcRect l="79021" t="9521" r="4655" b="60613"/>
          <a:stretch/>
        </p:blipFill>
        <p:spPr>
          <a:xfrm>
            <a:off x="2053037" y="1075978"/>
            <a:ext cx="1572669" cy="483898"/>
          </a:xfrm>
          <a:prstGeom prst="rect">
            <a:avLst/>
          </a:prstGeom>
        </p:spPr>
      </p:pic>
    </p:spTree>
    <p:extLst>
      <p:ext uri="{BB962C8B-B14F-4D97-AF65-F5344CB8AC3E}">
        <p14:creationId xmlns:p14="http://schemas.microsoft.com/office/powerpoint/2010/main" val="2635736472"/>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704"/>
        <p:cNvGrpSpPr/>
        <p:nvPr/>
      </p:nvGrpSpPr>
      <p:grpSpPr>
        <a:xfrm>
          <a:off x="0" y="0"/>
          <a:ext cx="0" cy="0"/>
          <a:chOff x="0" y="0"/>
          <a:chExt cx="0" cy="0"/>
        </a:xfrm>
      </p:grpSpPr>
      <p:sp>
        <p:nvSpPr>
          <p:cNvPr id="707" name="Shape 707"/>
          <p:cNvSpPr txBox="1"/>
          <p:nvPr/>
        </p:nvSpPr>
        <p:spPr>
          <a:xfrm>
            <a:off x="455611" y="3247636"/>
            <a:ext cx="3581401" cy="3076964"/>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Gives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high elasticity to rubber, middle hardness</a:t>
            </a:r>
          </a:p>
          <a:p>
            <a:pPr marL="285750" indent="-285750" defTabSz="1218895">
              <a:buFont typeface="Arial" panose="020B0604020202020204" pitchFamily="34" charset="0"/>
              <a:buChar char="•"/>
            </a:pPr>
            <a:endPar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endParaRPr>
          </a:p>
          <a:p>
            <a:pPr marL="285750" indent="-285750" defTabSz="1218895">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Has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high ability for filing, high profiling properties</a:t>
            </a:r>
          </a:p>
          <a:p>
            <a:pPr marL="285750" indent="-285750" defTabSz="1218895">
              <a:buFont typeface="Arial" panose="020B0604020202020204" pitchFamily="34" charset="0"/>
              <a:buChar char="•"/>
            </a:pPr>
            <a:endPar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endParaRPr>
          </a:p>
          <a:p>
            <a:pPr marL="285750" indent="-285750" defTabSz="1218895">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Widely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used for producing: tires, tubes, sleeves, profiling articles, technical seals, molded articles, roof coverings, framed and breaker rubbers, cables, footwear</a:t>
            </a:r>
          </a:p>
        </p:txBody>
      </p:sp>
      <p:sp>
        <p:nvSpPr>
          <p:cNvPr id="708" name="Shape 708"/>
          <p:cNvSpPr txBox="1"/>
          <p:nvPr/>
        </p:nvSpPr>
        <p:spPr>
          <a:xfrm>
            <a:off x="455612" y="2209859"/>
            <a:ext cx="3352800" cy="533341"/>
          </a:xfrm>
          <a:prstGeom prst="rect">
            <a:avLst/>
          </a:prstGeom>
          <a:noFill/>
          <a:ln>
            <a:noFill/>
          </a:ln>
        </p:spPr>
        <p:txBody>
          <a:bodyPr wrap="square" lIns="121868" tIns="60917" rIns="121868" bIns="60917" anchor="t" anchorCtr="0">
            <a:noAutofit/>
          </a:bodyPr>
          <a:lstStyle/>
          <a:p>
            <a:pPr defTabSz="1218895"/>
            <a:r>
              <a:rPr lang="en-US" sz="2400" b="1" kern="0" dirty="0" smtClean="0">
                <a:solidFill>
                  <a:srgbClr val="3F3F3F"/>
                </a:solidFill>
                <a:ea typeface="Arial"/>
                <a:cs typeface="Arial"/>
                <a:sym typeface="Arial"/>
              </a:rPr>
              <a:t>SOFT </a:t>
            </a:r>
          </a:p>
          <a:p>
            <a:pPr defTabSz="1218895"/>
            <a:r>
              <a:rPr lang="en-US" sz="2400" b="1" kern="0" dirty="0" smtClean="0">
                <a:solidFill>
                  <a:srgbClr val="3F3F3F"/>
                </a:solidFill>
                <a:ea typeface="Arial"/>
                <a:cs typeface="Arial"/>
                <a:sym typeface="Arial"/>
              </a:rPr>
              <a:t>CARBON </a:t>
            </a:r>
            <a:r>
              <a:rPr lang="en-US" sz="2400" b="1" kern="0" dirty="0">
                <a:solidFill>
                  <a:srgbClr val="3F3F3F"/>
                </a:solidFill>
                <a:ea typeface="Arial"/>
                <a:cs typeface="Arial"/>
                <a:sym typeface="Arial"/>
              </a:rPr>
              <a:t>BLACK:</a:t>
            </a:r>
          </a:p>
        </p:txBody>
      </p:sp>
      <p:grpSp>
        <p:nvGrpSpPr>
          <p:cNvPr id="23" name="Shape 711"/>
          <p:cNvGrpSpPr/>
          <p:nvPr/>
        </p:nvGrpSpPr>
        <p:grpSpPr>
          <a:xfrm>
            <a:off x="8560868" y="834377"/>
            <a:ext cx="3400944" cy="897785"/>
            <a:chOff x="2113657" y="4283314"/>
            <a:chExt cx="3647460" cy="673514"/>
          </a:xfrm>
        </p:grpSpPr>
        <p:sp>
          <p:nvSpPr>
            <p:cNvPr id="25" name="Shape 712"/>
            <p:cNvSpPr txBox="1"/>
            <p:nvPr/>
          </p:nvSpPr>
          <p:spPr>
            <a:xfrm>
              <a:off x="2113657" y="4495163"/>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3500 </a:t>
              </a: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ton (</a:t>
              </a: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Per </a:t>
              </a: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month)</a:t>
              </a:r>
              <a:endParaRPr lang="en"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26" name="Shape 713"/>
            <p:cNvSpPr txBox="1"/>
            <p:nvPr/>
          </p:nvSpPr>
          <p:spPr>
            <a:xfrm>
              <a:off x="2113658" y="4283314"/>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rPr>
                <a:t>Production capacity</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27" name="Shape 715"/>
          <p:cNvSpPr/>
          <p:nvPr/>
        </p:nvSpPr>
        <p:spPr>
          <a:xfrm>
            <a:off x="8913812" y="1841721"/>
            <a:ext cx="445583" cy="444279"/>
          </a:xfrm>
          <a:custGeom>
            <a:avLst/>
            <a:gdLst/>
            <a:ahLst/>
            <a:cxnLst/>
            <a:rect l="0" t="0" r="0" b="0"/>
            <a:pathLst>
              <a:path w="120000" h="120000" extrusionOk="0">
                <a:moveTo>
                  <a:pt x="26666" y="100217"/>
                </a:moveTo>
                <a:cubicBezTo>
                  <a:pt x="25193" y="100217"/>
                  <a:pt x="24000" y="101415"/>
                  <a:pt x="24000" y="102892"/>
                </a:cubicBezTo>
                <a:cubicBezTo>
                  <a:pt x="24000" y="104369"/>
                  <a:pt x="25193" y="105566"/>
                  <a:pt x="26666" y="105566"/>
                </a:cubicBezTo>
                <a:lnTo>
                  <a:pt x="93333" y="105566"/>
                </a:lnTo>
                <a:cubicBezTo>
                  <a:pt x="94806" y="105566"/>
                  <a:pt x="96000" y="104369"/>
                  <a:pt x="96000" y="102892"/>
                </a:cubicBezTo>
                <a:cubicBezTo>
                  <a:pt x="96000" y="101415"/>
                  <a:pt x="94806" y="100217"/>
                  <a:pt x="93333" y="100217"/>
                </a:cubicBezTo>
                <a:close/>
                <a:moveTo>
                  <a:pt x="26666" y="87913"/>
                </a:moveTo>
                <a:cubicBezTo>
                  <a:pt x="25193" y="87913"/>
                  <a:pt x="24000" y="89111"/>
                  <a:pt x="24000" y="90588"/>
                </a:cubicBezTo>
                <a:cubicBezTo>
                  <a:pt x="24000" y="92065"/>
                  <a:pt x="25193" y="93262"/>
                  <a:pt x="26666" y="93262"/>
                </a:cubicBezTo>
                <a:lnTo>
                  <a:pt x="93333" y="93262"/>
                </a:lnTo>
                <a:cubicBezTo>
                  <a:pt x="94806" y="93262"/>
                  <a:pt x="96000" y="92065"/>
                  <a:pt x="96000" y="90588"/>
                </a:cubicBezTo>
                <a:cubicBezTo>
                  <a:pt x="96000" y="89111"/>
                  <a:pt x="94806" y="87913"/>
                  <a:pt x="93333" y="87913"/>
                </a:cubicBezTo>
                <a:close/>
                <a:moveTo>
                  <a:pt x="26666" y="75609"/>
                </a:moveTo>
                <a:cubicBezTo>
                  <a:pt x="25193" y="75609"/>
                  <a:pt x="24000" y="76806"/>
                  <a:pt x="24000" y="78284"/>
                </a:cubicBezTo>
                <a:cubicBezTo>
                  <a:pt x="24000" y="79761"/>
                  <a:pt x="25193" y="80958"/>
                  <a:pt x="26666" y="80958"/>
                </a:cubicBezTo>
                <a:lnTo>
                  <a:pt x="93333" y="80958"/>
                </a:lnTo>
                <a:cubicBezTo>
                  <a:pt x="94806" y="80958"/>
                  <a:pt x="96000" y="79761"/>
                  <a:pt x="96000" y="78284"/>
                </a:cubicBezTo>
                <a:cubicBezTo>
                  <a:pt x="96000" y="76806"/>
                  <a:pt x="94806" y="75609"/>
                  <a:pt x="93333" y="75609"/>
                </a:cubicBezTo>
                <a:close/>
                <a:moveTo>
                  <a:pt x="26666" y="63305"/>
                </a:moveTo>
                <a:cubicBezTo>
                  <a:pt x="25193" y="63305"/>
                  <a:pt x="24000" y="64502"/>
                  <a:pt x="24000" y="65979"/>
                </a:cubicBezTo>
                <a:cubicBezTo>
                  <a:pt x="24000" y="67457"/>
                  <a:pt x="25193" y="68654"/>
                  <a:pt x="26666" y="68654"/>
                </a:cubicBezTo>
                <a:lnTo>
                  <a:pt x="93333" y="68654"/>
                </a:lnTo>
                <a:cubicBezTo>
                  <a:pt x="94806" y="68654"/>
                  <a:pt x="96000" y="67457"/>
                  <a:pt x="96000" y="65979"/>
                </a:cubicBezTo>
                <a:cubicBezTo>
                  <a:pt x="96000" y="64502"/>
                  <a:pt x="94806" y="63305"/>
                  <a:pt x="93333" y="63305"/>
                </a:cubicBezTo>
                <a:close/>
                <a:moveTo>
                  <a:pt x="26666" y="51001"/>
                </a:moveTo>
                <a:cubicBezTo>
                  <a:pt x="25193" y="51001"/>
                  <a:pt x="24000" y="52198"/>
                  <a:pt x="24000" y="53675"/>
                </a:cubicBezTo>
                <a:cubicBezTo>
                  <a:pt x="24000" y="55152"/>
                  <a:pt x="25193" y="56350"/>
                  <a:pt x="26666" y="56350"/>
                </a:cubicBezTo>
                <a:lnTo>
                  <a:pt x="93333" y="56350"/>
                </a:lnTo>
                <a:cubicBezTo>
                  <a:pt x="94806" y="56350"/>
                  <a:pt x="96000" y="55152"/>
                  <a:pt x="96000" y="53675"/>
                </a:cubicBezTo>
                <a:cubicBezTo>
                  <a:pt x="96000" y="52198"/>
                  <a:pt x="94806" y="51001"/>
                  <a:pt x="93333" y="51001"/>
                </a:cubicBezTo>
                <a:close/>
                <a:moveTo>
                  <a:pt x="26666" y="38697"/>
                </a:moveTo>
                <a:cubicBezTo>
                  <a:pt x="25193" y="38697"/>
                  <a:pt x="24000" y="39894"/>
                  <a:pt x="24000" y="41371"/>
                </a:cubicBezTo>
                <a:cubicBezTo>
                  <a:pt x="24000" y="42848"/>
                  <a:pt x="25193" y="44046"/>
                  <a:pt x="26666" y="44046"/>
                </a:cubicBezTo>
                <a:lnTo>
                  <a:pt x="93333" y="44046"/>
                </a:lnTo>
                <a:cubicBezTo>
                  <a:pt x="94806" y="44046"/>
                  <a:pt x="96000" y="42848"/>
                  <a:pt x="96000" y="41371"/>
                </a:cubicBezTo>
                <a:cubicBezTo>
                  <a:pt x="96000" y="39894"/>
                  <a:pt x="94806" y="38697"/>
                  <a:pt x="93333" y="38697"/>
                </a:cubicBezTo>
                <a:close/>
                <a:moveTo>
                  <a:pt x="0" y="11366"/>
                </a:moveTo>
                <a:lnTo>
                  <a:pt x="6739" y="11366"/>
                </a:lnTo>
                <a:lnTo>
                  <a:pt x="6739" y="17459"/>
                </a:lnTo>
                <a:cubicBezTo>
                  <a:pt x="6739" y="22260"/>
                  <a:pt x="10619" y="26151"/>
                  <a:pt x="15405" y="26151"/>
                </a:cubicBezTo>
                <a:cubicBezTo>
                  <a:pt x="20192" y="26151"/>
                  <a:pt x="24072" y="22260"/>
                  <a:pt x="24072" y="17459"/>
                </a:cubicBezTo>
                <a:lnTo>
                  <a:pt x="24072" y="11366"/>
                </a:lnTo>
                <a:lnTo>
                  <a:pt x="29716" y="11366"/>
                </a:lnTo>
                <a:lnTo>
                  <a:pt x="29716" y="17459"/>
                </a:lnTo>
                <a:cubicBezTo>
                  <a:pt x="29716" y="22260"/>
                  <a:pt x="33597" y="26151"/>
                  <a:pt x="38383" y="26151"/>
                </a:cubicBezTo>
                <a:cubicBezTo>
                  <a:pt x="43170" y="26151"/>
                  <a:pt x="47050" y="22260"/>
                  <a:pt x="47050" y="17459"/>
                </a:cubicBezTo>
                <a:lnTo>
                  <a:pt x="47050" y="11366"/>
                </a:lnTo>
                <a:lnTo>
                  <a:pt x="52694" y="11366"/>
                </a:lnTo>
                <a:lnTo>
                  <a:pt x="52694" y="17459"/>
                </a:lnTo>
                <a:cubicBezTo>
                  <a:pt x="52694" y="22260"/>
                  <a:pt x="56574" y="26151"/>
                  <a:pt x="61361" y="26151"/>
                </a:cubicBezTo>
                <a:cubicBezTo>
                  <a:pt x="66147" y="26151"/>
                  <a:pt x="70028" y="22260"/>
                  <a:pt x="70028" y="17459"/>
                </a:cubicBezTo>
                <a:lnTo>
                  <a:pt x="70028" y="11366"/>
                </a:lnTo>
                <a:lnTo>
                  <a:pt x="75672" y="11366"/>
                </a:lnTo>
                <a:lnTo>
                  <a:pt x="75672" y="17459"/>
                </a:lnTo>
                <a:cubicBezTo>
                  <a:pt x="75672" y="22260"/>
                  <a:pt x="79552" y="26151"/>
                  <a:pt x="84339" y="26151"/>
                </a:cubicBezTo>
                <a:cubicBezTo>
                  <a:pt x="89125" y="26151"/>
                  <a:pt x="93005" y="22260"/>
                  <a:pt x="93005" y="17459"/>
                </a:cubicBezTo>
                <a:lnTo>
                  <a:pt x="93005" y="11366"/>
                </a:lnTo>
                <a:lnTo>
                  <a:pt x="98650" y="11366"/>
                </a:lnTo>
                <a:lnTo>
                  <a:pt x="98650" y="17459"/>
                </a:lnTo>
                <a:cubicBezTo>
                  <a:pt x="98650" y="22259"/>
                  <a:pt x="102530" y="26151"/>
                  <a:pt x="107316" y="26151"/>
                </a:cubicBezTo>
                <a:cubicBezTo>
                  <a:pt x="112103" y="26151"/>
                  <a:pt x="115983" y="22259"/>
                  <a:pt x="115983" y="17459"/>
                </a:cubicBezTo>
                <a:lnTo>
                  <a:pt x="115983" y="11366"/>
                </a:lnTo>
                <a:lnTo>
                  <a:pt x="120000" y="11366"/>
                </a:lnTo>
                <a:lnTo>
                  <a:pt x="120000" y="120000"/>
                </a:lnTo>
                <a:lnTo>
                  <a:pt x="0" y="120000"/>
                </a:lnTo>
                <a:close/>
                <a:moveTo>
                  <a:pt x="15405" y="0"/>
                </a:moveTo>
                <a:cubicBezTo>
                  <a:pt x="17983" y="0"/>
                  <a:pt x="20072" y="2095"/>
                  <a:pt x="20072" y="4680"/>
                </a:cubicBezTo>
                <a:lnTo>
                  <a:pt x="20072" y="18051"/>
                </a:lnTo>
                <a:cubicBezTo>
                  <a:pt x="20072" y="20636"/>
                  <a:pt x="17983" y="22732"/>
                  <a:pt x="15405" y="22732"/>
                </a:cubicBezTo>
                <a:cubicBezTo>
                  <a:pt x="12828" y="22732"/>
                  <a:pt x="10739" y="20636"/>
                  <a:pt x="10739" y="18051"/>
                </a:cubicBezTo>
                <a:lnTo>
                  <a:pt x="10739" y="4680"/>
                </a:lnTo>
                <a:cubicBezTo>
                  <a:pt x="10739" y="2095"/>
                  <a:pt x="12828" y="0"/>
                  <a:pt x="15405" y="0"/>
                </a:cubicBezTo>
                <a:close/>
                <a:moveTo>
                  <a:pt x="38383" y="0"/>
                </a:moveTo>
                <a:cubicBezTo>
                  <a:pt x="40960" y="0"/>
                  <a:pt x="43050" y="2095"/>
                  <a:pt x="43050" y="4680"/>
                </a:cubicBezTo>
                <a:lnTo>
                  <a:pt x="43050" y="18051"/>
                </a:lnTo>
                <a:cubicBezTo>
                  <a:pt x="43050" y="20636"/>
                  <a:pt x="40960" y="22732"/>
                  <a:pt x="38383" y="22732"/>
                </a:cubicBezTo>
                <a:cubicBezTo>
                  <a:pt x="35806" y="22732"/>
                  <a:pt x="33716" y="20636"/>
                  <a:pt x="33716" y="18051"/>
                </a:cubicBezTo>
                <a:lnTo>
                  <a:pt x="33716" y="4680"/>
                </a:lnTo>
                <a:cubicBezTo>
                  <a:pt x="33716" y="2095"/>
                  <a:pt x="35806" y="0"/>
                  <a:pt x="38383" y="0"/>
                </a:cubicBezTo>
                <a:close/>
                <a:moveTo>
                  <a:pt x="61361" y="0"/>
                </a:moveTo>
                <a:cubicBezTo>
                  <a:pt x="63938" y="0"/>
                  <a:pt x="66028" y="2095"/>
                  <a:pt x="66028" y="4680"/>
                </a:cubicBezTo>
                <a:lnTo>
                  <a:pt x="66028" y="18051"/>
                </a:lnTo>
                <a:cubicBezTo>
                  <a:pt x="66028" y="20636"/>
                  <a:pt x="63938" y="22731"/>
                  <a:pt x="61361" y="22731"/>
                </a:cubicBezTo>
                <a:cubicBezTo>
                  <a:pt x="58784" y="22731"/>
                  <a:pt x="56694" y="20636"/>
                  <a:pt x="56694" y="18051"/>
                </a:cubicBezTo>
                <a:lnTo>
                  <a:pt x="56694" y="4680"/>
                </a:lnTo>
                <a:cubicBezTo>
                  <a:pt x="56694" y="2095"/>
                  <a:pt x="58784" y="0"/>
                  <a:pt x="61361" y="0"/>
                </a:cubicBezTo>
                <a:close/>
                <a:moveTo>
                  <a:pt x="84339" y="0"/>
                </a:moveTo>
                <a:cubicBezTo>
                  <a:pt x="86916" y="0"/>
                  <a:pt x="89005" y="2095"/>
                  <a:pt x="89005" y="4680"/>
                </a:cubicBezTo>
                <a:lnTo>
                  <a:pt x="89005" y="18051"/>
                </a:lnTo>
                <a:cubicBezTo>
                  <a:pt x="89005" y="20636"/>
                  <a:pt x="86916" y="22731"/>
                  <a:pt x="84339" y="22731"/>
                </a:cubicBezTo>
                <a:cubicBezTo>
                  <a:pt x="81761" y="22731"/>
                  <a:pt x="79672" y="20636"/>
                  <a:pt x="79672" y="18051"/>
                </a:cubicBezTo>
                <a:lnTo>
                  <a:pt x="79672" y="4680"/>
                </a:lnTo>
                <a:cubicBezTo>
                  <a:pt x="79672" y="2095"/>
                  <a:pt x="81761" y="0"/>
                  <a:pt x="84339" y="0"/>
                </a:cubicBezTo>
                <a:close/>
                <a:moveTo>
                  <a:pt x="107316" y="0"/>
                </a:moveTo>
                <a:cubicBezTo>
                  <a:pt x="109894" y="0"/>
                  <a:pt x="111983" y="2095"/>
                  <a:pt x="111983" y="4680"/>
                </a:cubicBezTo>
                <a:lnTo>
                  <a:pt x="111983" y="18051"/>
                </a:lnTo>
                <a:cubicBezTo>
                  <a:pt x="111983" y="20636"/>
                  <a:pt x="109894" y="22731"/>
                  <a:pt x="107316" y="22731"/>
                </a:cubicBezTo>
                <a:cubicBezTo>
                  <a:pt x="104739" y="22731"/>
                  <a:pt x="102650" y="20636"/>
                  <a:pt x="102650" y="18051"/>
                </a:cubicBezTo>
                <a:lnTo>
                  <a:pt x="102650" y="4680"/>
                </a:lnTo>
                <a:cubicBezTo>
                  <a:pt x="102650" y="2095"/>
                  <a:pt x="104739" y="0"/>
                  <a:pt x="107316" y="0"/>
                </a:cubicBezTo>
                <a:close/>
              </a:path>
            </a:pathLst>
          </a:custGeom>
          <a:solidFill>
            <a:srgbClr val="1ED4DE"/>
          </a:solidFill>
          <a:ln>
            <a:noFill/>
          </a:ln>
        </p:spPr>
        <p:txBody>
          <a:bodyPr wrap="square" lIns="121868" tIns="60917" rIns="121868" bIns="60917" anchor="ctr" anchorCtr="0">
            <a:noAutofit/>
          </a:bodyPr>
          <a:lstStyle/>
          <a:p>
            <a:pPr algn="ctr" defTabSz="1218895"/>
            <a:endParaRPr sz="2399" kern="0">
              <a:solidFill>
                <a:srgbClr val="FFFFFF"/>
              </a:solidFill>
              <a:latin typeface="Arial"/>
              <a:ea typeface="Arial"/>
              <a:cs typeface="Arial"/>
              <a:sym typeface="Arial"/>
            </a:endParaRPr>
          </a:p>
        </p:txBody>
      </p:sp>
      <p:sp>
        <p:nvSpPr>
          <p:cNvPr id="28" name="Shape 719"/>
          <p:cNvSpPr txBox="1"/>
          <p:nvPr/>
        </p:nvSpPr>
        <p:spPr>
          <a:xfrm>
            <a:off x="8560869" y="2348489"/>
            <a:ext cx="3253607" cy="369236"/>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sym typeface="Arial"/>
              </a:rPr>
              <a:t>After sale services/ Guarantee</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nvGrpSpPr>
          <p:cNvPr id="31" name="Shape 720"/>
          <p:cNvGrpSpPr/>
          <p:nvPr/>
        </p:nvGrpSpPr>
        <p:grpSpPr>
          <a:xfrm>
            <a:off x="8560867" y="4039069"/>
            <a:ext cx="3627958" cy="892286"/>
            <a:chOff x="2113657" y="4283314"/>
            <a:chExt cx="3647460" cy="669389"/>
          </a:xfrm>
        </p:grpSpPr>
        <p:sp>
          <p:nvSpPr>
            <p:cNvPr id="32" name="Shape 721"/>
            <p:cNvSpPr txBox="1"/>
            <p:nvPr/>
          </p:nvSpPr>
          <p:spPr>
            <a:xfrm>
              <a:off x="2113657" y="4491038"/>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pt-BR" sz="1600" kern="0" dirty="0" smtClean="0">
                  <a:solidFill>
                    <a:srgbClr val="595959"/>
                  </a:solidFill>
                  <a:latin typeface="Times New Roman" panose="02020603050405020304" pitchFamily="18" charset="0"/>
                  <a:ea typeface="Arial"/>
                  <a:cs typeface="Times New Roman" panose="02020603050405020304" pitchFamily="18" charset="0"/>
                  <a:sym typeface="Arial"/>
                </a:rPr>
                <a:t>IMS</a:t>
              </a:r>
            </a:p>
            <a:p>
              <a:pPr marL="285750" indent="-285750" defTabSz="1218895">
                <a:buFont typeface="Arial" panose="020B0604020202020204" pitchFamily="34" charset="0"/>
                <a:buChar char="•"/>
              </a:pPr>
              <a:r>
                <a:rPr lang="pt-BR" sz="1600" kern="0" dirty="0" smtClean="0">
                  <a:solidFill>
                    <a:srgbClr val="595959"/>
                  </a:solidFill>
                  <a:latin typeface="Times New Roman" panose="02020603050405020304" pitchFamily="18" charset="0"/>
                  <a:ea typeface="Arial"/>
                  <a:cs typeface="Times New Roman" panose="02020603050405020304" pitchFamily="18" charset="0"/>
                  <a:sym typeface="Arial"/>
                </a:rPr>
                <a:t>ISO9001_2008 ,  ISO14001_2004</a:t>
              </a:r>
            </a:p>
            <a:p>
              <a:pPr marL="285750" indent="-285750" defTabSz="1218895">
                <a:buFont typeface="Arial" panose="020B0604020202020204" pitchFamily="34" charset="0"/>
                <a:buChar char="•"/>
              </a:pPr>
              <a:r>
                <a:rPr lang="pt-BR" sz="1600" kern="0" dirty="0" smtClean="0">
                  <a:solidFill>
                    <a:srgbClr val="595959"/>
                  </a:solidFill>
                  <a:latin typeface="Times New Roman" panose="02020603050405020304" pitchFamily="18" charset="0"/>
                  <a:ea typeface="Arial"/>
                  <a:cs typeface="Times New Roman" panose="02020603050405020304" pitchFamily="18" charset="0"/>
                  <a:sym typeface="Arial"/>
                </a:rPr>
                <a:t>ISO18001_2007</a:t>
              </a:r>
              <a:endParaRPr lang="pt-BR"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33" name="Shape 722"/>
            <p:cNvSpPr txBox="1"/>
            <p:nvPr/>
          </p:nvSpPr>
          <p:spPr>
            <a:xfrm>
              <a:off x="2113658" y="4283314"/>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sym typeface="Arial"/>
                </a:rPr>
                <a:t>Standards and legally certificates:</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35" name="Shape 451"/>
          <p:cNvSpPr/>
          <p:nvPr/>
        </p:nvSpPr>
        <p:spPr>
          <a:xfrm rot="1795255">
            <a:off x="8958484" y="275304"/>
            <a:ext cx="356158" cy="656509"/>
          </a:xfrm>
          <a:custGeom>
            <a:avLst/>
            <a:gdLst/>
            <a:ahLst/>
            <a:cxnLst/>
            <a:rect l="0" t="0" r="0" b="0"/>
            <a:pathLst>
              <a:path w="120000" h="120000" extrusionOk="0">
                <a:moveTo>
                  <a:pt x="60041" y="0"/>
                </a:moveTo>
                <a:cubicBezTo>
                  <a:pt x="68312" y="142"/>
                  <a:pt x="77049" y="3617"/>
                  <a:pt x="77802" y="9249"/>
                </a:cubicBezTo>
                <a:cubicBezTo>
                  <a:pt x="79731" y="16341"/>
                  <a:pt x="68983" y="18083"/>
                  <a:pt x="72034" y="26607"/>
                </a:cubicBezTo>
                <a:lnTo>
                  <a:pt x="120000" y="26607"/>
                </a:lnTo>
                <a:lnTo>
                  <a:pt x="120000" y="53320"/>
                </a:lnTo>
                <a:cubicBezTo>
                  <a:pt x="105180" y="54850"/>
                  <a:pt x="101982" y="49006"/>
                  <a:pt x="89415" y="50069"/>
                </a:cubicBezTo>
                <a:cubicBezTo>
                  <a:pt x="79319" y="50489"/>
                  <a:pt x="73089" y="55363"/>
                  <a:pt x="72833" y="59977"/>
                </a:cubicBezTo>
                <a:cubicBezTo>
                  <a:pt x="73004" y="64029"/>
                  <a:pt x="79442" y="70012"/>
                  <a:pt x="91464" y="70060"/>
                </a:cubicBezTo>
                <a:cubicBezTo>
                  <a:pt x="106013" y="69226"/>
                  <a:pt x="103877" y="65247"/>
                  <a:pt x="120000" y="65606"/>
                </a:cubicBezTo>
                <a:lnTo>
                  <a:pt x="120000" y="93541"/>
                </a:lnTo>
                <a:lnTo>
                  <a:pt x="70059" y="93541"/>
                </a:lnTo>
                <a:cubicBezTo>
                  <a:pt x="69329" y="102697"/>
                  <a:pt x="76533" y="101447"/>
                  <a:pt x="78036" y="109608"/>
                </a:cubicBezTo>
                <a:cubicBezTo>
                  <a:pt x="77950" y="116314"/>
                  <a:pt x="67224" y="119904"/>
                  <a:pt x="59959" y="120000"/>
                </a:cubicBezTo>
                <a:cubicBezTo>
                  <a:pt x="51687" y="119857"/>
                  <a:pt x="42950" y="116382"/>
                  <a:pt x="42197" y="110750"/>
                </a:cubicBezTo>
                <a:cubicBezTo>
                  <a:pt x="40279" y="103699"/>
                  <a:pt x="50892" y="101936"/>
                  <a:pt x="47995" y="93541"/>
                </a:cubicBezTo>
                <a:lnTo>
                  <a:pt x="0" y="93541"/>
                </a:lnTo>
                <a:lnTo>
                  <a:pt x="0" y="66075"/>
                </a:lnTo>
                <a:cubicBezTo>
                  <a:pt x="15368" y="64341"/>
                  <a:pt x="18478" y="70364"/>
                  <a:pt x="31219" y="69286"/>
                </a:cubicBezTo>
                <a:cubicBezTo>
                  <a:pt x="41315" y="68866"/>
                  <a:pt x="47545" y="63992"/>
                  <a:pt x="47801" y="59379"/>
                </a:cubicBezTo>
                <a:cubicBezTo>
                  <a:pt x="47631" y="55326"/>
                  <a:pt x="41193" y="49343"/>
                  <a:pt x="29171" y="49296"/>
                </a:cubicBezTo>
                <a:cubicBezTo>
                  <a:pt x="14433" y="50140"/>
                  <a:pt x="16816" y="54212"/>
                  <a:pt x="0" y="53739"/>
                </a:cubicBezTo>
                <a:lnTo>
                  <a:pt x="0" y="26607"/>
                </a:lnTo>
                <a:lnTo>
                  <a:pt x="49932" y="26607"/>
                </a:lnTo>
                <a:cubicBezTo>
                  <a:pt x="50748" y="17288"/>
                  <a:pt x="43474" y="18596"/>
                  <a:pt x="41963" y="10391"/>
                </a:cubicBezTo>
                <a:cubicBezTo>
                  <a:pt x="42049" y="3685"/>
                  <a:pt x="52775" y="95"/>
                  <a:pt x="60041" y="0"/>
                </a:cubicBezTo>
                <a:close/>
              </a:path>
            </a:pathLst>
          </a:custGeom>
          <a:solidFill>
            <a:srgbClr val="F4BD2D"/>
          </a:solidFill>
          <a:ln>
            <a:noFill/>
          </a:ln>
          <a:scene3d>
            <a:camera prst="orthographicFront">
              <a:rot lat="0" lon="0" rev="7200000"/>
            </a:camera>
            <a:lightRig rig="threePt" dir="t"/>
          </a:scene3d>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grpSp>
        <p:nvGrpSpPr>
          <p:cNvPr id="37" name="Shape 717"/>
          <p:cNvGrpSpPr/>
          <p:nvPr/>
        </p:nvGrpSpPr>
        <p:grpSpPr>
          <a:xfrm>
            <a:off x="8560868" y="6004377"/>
            <a:ext cx="3253608" cy="897784"/>
            <a:chOff x="2113657" y="4283315"/>
            <a:chExt cx="3647460" cy="673513"/>
          </a:xfrm>
        </p:grpSpPr>
        <p:sp>
          <p:nvSpPr>
            <p:cNvPr id="38" name="Shape 718"/>
            <p:cNvSpPr txBox="1"/>
            <p:nvPr/>
          </p:nvSpPr>
          <p:spPr>
            <a:xfrm>
              <a:off x="2113657" y="4495163"/>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With Negotiation</a:t>
              </a:r>
            </a:p>
          </p:txBody>
        </p:sp>
        <p:sp>
          <p:nvSpPr>
            <p:cNvPr id="39" name="Shape 719"/>
            <p:cNvSpPr txBox="1"/>
            <p:nvPr/>
          </p:nvSpPr>
          <p:spPr>
            <a:xfrm>
              <a:off x="2113658" y="4283315"/>
              <a:ext cx="3647459" cy="276999"/>
            </a:xfrm>
            <a:prstGeom prst="rect">
              <a:avLst/>
            </a:prstGeom>
            <a:noFill/>
            <a:ln>
              <a:noFill/>
            </a:ln>
          </p:spPr>
          <p:txBody>
            <a:bodyPr wrap="square" lIns="121868" tIns="60917" rIns="121868" bIns="60917" anchor="t" anchorCtr="0">
              <a:noAutofit/>
            </a:bodyPr>
            <a:lstStyle/>
            <a:p>
              <a:pPr defTabSz="1218895"/>
              <a:r>
                <a:rPr lang="en-US" b="1" kern="0" dirty="0" smtClean="0">
                  <a:solidFill>
                    <a:srgbClr val="595959"/>
                  </a:solidFill>
                  <a:latin typeface="Times New Roman" panose="02020603050405020304" pitchFamily="18" charset="0"/>
                  <a:ea typeface="Arial"/>
                  <a:cs typeface="Times New Roman" panose="02020603050405020304" pitchFamily="18" charset="0"/>
                  <a:sym typeface="Arial"/>
                </a:rPr>
                <a:t>Sales’ Price</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40" name="Shape 718"/>
          <p:cNvSpPr txBox="1"/>
          <p:nvPr/>
        </p:nvSpPr>
        <p:spPr>
          <a:xfrm>
            <a:off x="8560868" y="2647914"/>
            <a:ext cx="3477143" cy="615393"/>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smtClean="0">
                <a:solidFill>
                  <a:srgbClr val="595959"/>
                </a:solidFill>
                <a:latin typeface="Times New Roman" panose="02020603050405020304" pitchFamily="18" charset="0"/>
                <a:ea typeface="Arial"/>
                <a:cs typeface="Times New Roman" panose="02020603050405020304" pitchFamily="18" charset="0"/>
              </a:rPr>
              <a:t>12 </a:t>
            </a:r>
            <a:r>
              <a:rPr lang="en-US" sz="1600" kern="0" dirty="0">
                <a:solidFill>
                  <a:srgbClr val="595959"/>
                </a:solidFill>
                <a:latin typeface="Times New Roman" panose="02020603050405020304" pitchFamily="18" charset="0"/>
                <a:ea typeface="Arial"/>
                <a:cs typeface="Times New Roman" panose="02020603050405020304" pitchFamily="18" charset="0"/>
              </a:rPr>
              <a:t>months Guarantee</a:t>
            </a:r>
            <a:endParaRPr lang="en"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22" name="Shape 974"/>
          <p:cNvSpPr/>
          <p:nvPr/>
        </p:nvSpPr>
        <p:spPr>
          <a:xfrm rot="10800000">
            <a:off x="8959687" y="5486400"/>
            <a:ext cx="353751" cy="528546"/>
          </a:xfrm>
          <a:custGeom>
            <a:avLst/>
            <a:gdLst/>
            <a:ahLst/>
            <a:cxnLst/>
            <a:rect l="0" t="0" r="0" b="0"/>
            <a:pathLst>
              <a:path w="120000" h="120000" extrusionOk="0">
                <a:moveTo>
                  <a:pt x="51597" y="50921"/>
                </a:moveTo>
                <a:lnTo>
                  <a:pt x="51597" y="19698"/>
                </a:lnTo>
                <a:cubicBezTo>
                  <a:pt x="47669" y="20191"/>
                  <a:pt x="43916" y="21082"/>
                  <a:pt x="40531" y="22332"/>
                </a:cubicBezTo>
                <a:cubicBezTo>
                  <a:pt x="30598" y="26001"/>
                  <a:pt x="25457" y="32166"/>
                  <a:pt x="27169" y="38355"/>
                </a:cubicBezTo>
                <a:cubicBezTo>
                  <a:pt x="29239" y="46431"/>
                  <a:pt x="39005" y="49155"/>
                  <a:pt x="51597" y="50921"/>
                </a:cubicBezTo>
                <a:close/>
                <a:moveTo>
                  <a:pt x="67852" y="100379"/>
                </a:moveTo>
                <a:cubicBezTo>
                  <a:pt x="71963" y="99887"/>
                  <a:pt x="75901" y="98973"/>
                  <a:pt x="79437" y="97667"/>
                </a:cubicBezTo>
                <a:cubicBezTo>
                  <a:pt x="89370" y="93998"/>
                  <a:pt x="94511" y="87833"/>
                  <a:pt x="92799" y="81644"/>
                </a:cubicBezTo>
                <a:cubicBezTo>
                  <a:pt x="89506" y="73388"/>
                  <a:pt x="79840" y="69732"/>
                  <a:pt x="67852" y="67361"/>
                </a:cubicBezTo>
                <a:close/>
                <a:moveTo>
                  <a:pt x="67852" y="120000"/>
                </a:moveTo>
                <a:lnTo>
                  <a:pt x="51597" y="120000"/>
                </a:lnTo>
                <a:lnTo>
                  <a:pt x="51597" y="114256"/>
                </a:lnTo>
                <a:cubicBezTo>
                  <a:pt x="45417" y="113829"/>
                  <a:pt x="39328" y="112890"/>
                  <a:pt x="33554" y="111448"/>
                </a:cubicBezTo>
                <a:cubicBezTo>
                  <a:pt x="13606" y="106463"/>
                  <a:pt x="696" y="96271"/>
                  <a:pt x="0" y="84958"/>
                </a:cubicBezTo>
                <a:lnTo>
                  <a:pt x="26861" y="84529"/>
                </a:lnTo>
                <a:cubicBezTo>
                  <a:pt x="27245" y="90776"/>
                  <a:pt x="34374" y="96404"/>
                  <a:pt x="45389" y="99156"/>
                </a:cubicBezTo>
                <a:cubicBezTo>
                  <a:pt x="47394" y="99657"/>
                  <a:pt x="49467" y="100048"/>
                  <a:pt x="51597" y="100293"/>
                </a:cubicBezTo>
                <a:lnTo>
                  <a:pt x="51597" y="64682"/>
                </a:lnTo>
                <a:cubicBezTo>
                  <a:pt x="30368" y="61567"/>
                  <a:pt x="7690" y="58004"/>
                  <a:pt x="556" y="40045"/>
                </a:cubicBezTo>
                <a:cubicBezTo>
                  <a:pt x="-2422" y="28913"/>
                  <a:pt x="6883" y="17850"/>
                  <a:pt x="24755" y="11249"/>
                </a:cubicBezTo>
                <a:cubicBezTo>
                  <a:pt x="32832" y="8265"/>
                  <a:pt x="42066" y="6412"/>
                  <a:pt x="51597" y="5737"/>
                </a:cubicBezTo>
                <a:lnTo>
                  <a:pt x="51597" y="0"/>
                </a:lnTo>
                <a:lnTo>
                  <a:pt x="67852" y="0"/>
                </a:lnTo>
                <a:lnTo>
                  <a:pt x="67852" y="5703"/>
                </a:lnTo>
                <a:cubicBezTo>
                  <a:pt x="74209" y="6118"/>
                  <a:pt x="80479" y="7068"/>
                  <a:pt x="86414" y="8551"/>
                </a:cubicBezTo>
                <a:cubicBezTo>
                  <a:pt x="106363" y="13536"/>
                  <a:pt x="119273" y="23728"/>
                  <a:pt x="119969" y="35041"/>
                </a:cubicBezTo>
                <a:lnTo>
                  <a:pt x="93108" y="35470"/>
                </a:lnTo>
                <a:cubicBezTo>
                  <a:pt x="92723" y="29223"/>
                  <a:pt x="85594" y="23595"/>
                  <a:pt x="74579" y="20843"/>
                </a:cubicBezTo>
                <a:cubicBezTo>
                  <a:pt x="72410" y="20301"/>
                  <a:pt x="70160" y="19888"/>
                  <a:pt x="67852" y="19639"/>
                </a:cubicBezTo>
                <a:lnTo>
                  <a:pt x="67852" y="52969"/>
                </a:lnTo>
                <a:cubicBezTo>
                  <a:pt x="88284" y="55535"/>
                  <a:pt x="110482" y="59921"/>
                  <a:pt x="119411" y="79734"/>
                </a:cubicBezTo>
                <a:cubicBezTo>
                  <a:pt x="122511" y="90942"/>
                  <a:pt x="113201" y="102106"/>
                  <a:pt x="95213" y="108750"/>
                </a:cubicBezTo>
                <a:cubicBezTo>
                  <a:pt x="86990" y="111788"/>
                  <a:pt x="77568" y="113654"/>
                  <a:pt x="67852" y="114293"/>
                </a:cubicBezTo>
                <a:close/>
              </a:path>
            </a:pathLst>
          </a:custGeom>
          <a:solidFill>
            <a:schemeClr val="accent3">
              <a:lumMod val="75000"/>
            </a:schemeClr>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dk1"/>
              </a:solidFill>
              <a:latin typeface="Arial"/>
              <a:ea typeface="Arial"/>
              <a:cs typeface="Arial"/>
              <a:sym typeface="Arial"/>
            </a:endParaRPr>
          </a:p>
        </p:txBody>
      </p:sp>
      <p:sp>
        <p:nvSpPr>
          <p:cNvPr id="24" name="Shape 450"/>
          <p:cNvSpPr/>
          <p:nvPr/>
        </p:nvSpPr>
        <p:spPr>
          <a:xfrm>
            <a:off x="8841213" y="3429000"/>
            <a:ext cx="590697" cy="565118"/>
          </a:xfrm>
          <a:custGeom>
            <a:avLst/>
            <a:gdLst/>
            <a:ahLst/>
            <a:cxnLst/>
            <a:rect l="0" t="0" r="0" b="0"/>
            <a:pathLst>
              <a:path w="120000" h="120000" extrusionOk="0">
                <a:moveTo>
                  <a:pt x="65274" y="39473"/>
                </a:moveTo>
                <a:cubicBezTo>
                  <a:pt x="53599" y="36371"/>
                  <a:pt x="41599" y="43242"/>
                  <a:pt x="38470" y="54820"/>
                </a:cubicBezTo>
                <a:cubicBezTo>
                  <a:pt x="35342" y="66398"/>
                  <a:pt x="42270" y="78299"/>
                  <a:pt x="53945" y="81402"/>
                </a:cubicBezTo>
                <a:cubicBezTo>
                  <a:pt x="65620" y="84504"/>
                  <a:pt x="77621" y="77633"/>
                  <a:pt x="80749" y="66055"/>
                </a:cubicBezTo>
                <a:cubicBezTo>
                  <a:pt x="83877" y="54477"/>
                  <a:pt x="76949" y="42576"/>
                  <a:pt x="65274" y="39473"/>
                </a:cubicBezTo>
                <a:close/>
                <a:moveTo>
                  <a:pt x="69168" y="25060"/>
                </a:moveTo>
                <a:cubicBezTo>
                  <a:pt x="88870" y="30296"/>
                  <a:pt x="100561" y="50379"/>
                  <a:pt x="95282" y="69917"/>
                </a:cubicBezTo>
                <a:cubicBezTo>
                  <a:pt x="90003" y="89455"/>
                  <a:pt x="69753" y="101050"/>
                  <a:pt x="50051" y="95815"/>
                </a:cubicBezTo>
                <a:cubicBezTo>
                  <a:pt x="30350" y="90579"/>
                  <a:pt x="18658" y="70496"/>
                  <a:pt x="23937" y="50958"/>
                </a:cubicBezTo>
                <a:cubicBezTo>
                  <a:pt x="29216" y="31420"/>
                  <a:pt x="49467" y="19825"/>
                  <a:pt x="69168" y="25060"/>
                </a:cubicBezTo>
                <a:close/>
                <a:moveTo>
                  <a:pt x="70584" y="19819"/>
                </a:moveTo>
                <a:cubicBezTo>
                  <a:pt x="47964" y="13808"/>
                  <a:pt x="24713" y="27121"/>
                  <a:pt x="18652" y="49554"/>
                </a:cubicBezTo>
                <a:cubicBezTo>
                  <a:pt x="12591" y="71987"/>
                  <a:pt x="26015" y="95045"/>
                  <a:pt x="48635" y="101056"/>
                </a:cubicBezTo>
                <a:cubicBezTo>
                  <a:pt x="71255" y="107067"/>
                  <a:pt x="94506" y="93754"/>
                  <a:pt x="100567" y="71321"/>
                </a:cubicBezTo>
                <a:cubicBezTo>
                  <a:pt x="106628" y="48888"/>
                  <a:pt x="93204" y="25830"/>
                  <a:pt x="70584" y="19819"/>
                </a:cubicBezTo>
                <a:close/>
                <a:moveTo>
                  <a:pt x="120000" y="28418"/>
                </a:moveTo>
                <a:lnTo>
                  <a:pt x="119819" y="29085"/>
                </a:lnTo>
                <a:lnTo>
                  <a:pt x="119636" y="28804"/>
                </a:lnTo>
                <a:close/>
                <a:moveTo>
                  <a:pt x="84120" y="4683"/>
                </a:moveTo>
                <a:lnTo>
                  <a:pt x="83867" y="19572"/>
                </a:lnTo>
                <a:lnTo>
                  <a:pt x="83406" y="19449"/>
                </a:lnTo>
                <a:cubicBezTo>
                  <a:pt x="87163" y="21546"/>
                  <a:pt x="90559" y="24117"/>
                  <a:pt x="93431" y="27166"/>
                </a:cubicBezTo>
                <a:lnTo>
                  <a:pt x="106796" y="23870"/>
                </a:lnTo>
                <a:lnTo>
                  <a:pt x="115363" y="39849"/>
                </a:lnTo>
                <a:lnTo>
                  <a:pt x="105840" y="48364"/>
                </a:lnTo>
                <a:cubicBezTo>
                  <a:pt x="107034" y="52676"/>
                  <a:pt x="107596" y="57191"/>
                  <a:pt x="107394" y="61781"/>
                </a:cubicBezTo>
                <a:lnTo>
                  <a:pt x="119289" y="68330"/>
                </a:lnTo>
                <a:lnTo>
                  <a:pt x="114566" y="85810"/>
                </a:lnTo>
                <a:lnTo>
                  <a:pt x="100132" y="85570"/>
                </a:lnTo>
                <a:cubicBezTo>
                  <a:pt x="98307" y="88594"/>
                  <a:pt x="96096" y="91321"/>
                  <a:pt x="93619" y="93756"/>
                </a:cubicBezTo>
                <a:lnTo>
                  <a:pt x="98359" y="106025"/>
                </a:lnTo>
                <a:lnTo>
                  <a:pt x="83411" y="116405"/>
                </a:lnTo>
                <a:lnTo>
                  <a:pt x="72073" y="106643"/>
                </a:lnTo>
                <a:lnTo>
                  <a:pt x="73453" y="105685"/>
                </a:lnTo>
                <a:cubicBezTo>
                  <a:pt x="69110" y="107079"/>
                  <a:pt x="64517" y="107749"/>
                  <a:pt x="59835" y="107723"/>
                </a:cubicBezTo>
                <a:lnTo>
                  <a:pt x="52963" y="119999"/>
                </a:lnTo>
                <a:lnTo>
                  <a:pt x="35336" y="115316"/>
                </a:lnTo>
                <a:lnTo>
                  <a:pt x="35574" y="101277"/>
                </a:lnTo>
                <a:cubicBezTo>
                  <a:pt x="31839" y="99165"/>
                  <a:pt x="28466" y="96583"/>
                  <a:pt x="25614" y="93529"/>
                </a:cubicBezTo>
                <a:lnTo>
                  <a:pt x="25843" y="94015"/>
                </a:lnTo>
                <a:lnTo>
                  <a:pt x="11102" y="96847"/>
                </a:lnTo>
                <a:lnTo>
                  <a:pt x="3390" y="80445"/>
                </a:lnTo>
                <a:lnTo>
                  <a:pt x="13359" y="72429"/>
                </a:lnTo>
                <a:cubicBezTo>
                  <a:pt x="12295" y="68561"/>
                  <a:pt x="11739" y="64530"/>
                  <a:pt x="11738" y="60428"/>
                </a:cubicBezTo>
                <a:lnTo>
                  <a:pt x="0" y="53965"/>
                </a:lnTo>
                <a:lnTo>
                  <a:pt x="4723" y="36484"/>
                </a:lnTo>
                <a:lnTo>
                  <a:pt x="18174" y="36709"/>
                </a:lnTo>
                <a:cubicBezTo>
                  <a:pt x="19999" y="33515"/>
                  <a:pt x="22203" y="30603"/>
                  <a:pt x="24696" y="27997"/>
                </a:cubicBezTo>
                <a:lnTo>
                  <a:pt x="20190" y="14215"/>
                </a:lnTo>
                <a:lnTo>
                  <a:pt x="35666" y="4625"/>
                </a:lnTo>
                <a:lnTo>
                  <a:pt x="46473" y="14962"/>
                </a:lnTo>
                <a:lnTo>
                  <a:pt x="46365" y="15030"/>
                </a:lnTo>
                <a:cubicBezTo>
                  <a:pt x="50613" y="13704"/>
                  <a:pt x="55098" y="13091"/>
                  <a:pt x="59667" y="13141"/>
                </a:cubicBezTo>
                <a:lnTo>
                  <a:pt x="59206" y="13018"/>
                </a:lnTo>
                <a:lnTo>
                  <a:pt x="66493" y="0"/>
                </a:lnTo>
                <a:close/>
              </a:path>
            </a:pathLst>
          </a:custGeom>
          <a:solidFill>
            <a:srgbClr val="E62949"/>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pic>
        <p:nvPicPr>
          <p:cNvPr id="6" name="Picture 5"/>
          <p:cNvPicPr>
            <a:picLocks noChangeAspect="1"/>
          </p:cNvPicPr>
          <p:nvPr/>
        </p:nvPicPr>
        <p:blipFill rotWithShape="1">
          <a:blip r:embed="rId3"/>
          <a:srcRect l="17494" t="7047" r="24746" b="60613"/>
          <a:stretch/>
        </p:blipFill>
        <p:spPr>
          <a:xfrm>
            <a:off x="543631" y="1571626"/>
            <a:ext cx="3082075" cy="290206"/>
          </a:xfrm>
          <a:prstGeom prst="rect">
            <a:avLst/>
          </a:prstGeom>
        </p:spPr>
      </p:pic>
      <p:pic>
        <p:nvPicPr>
          <p:cNvPr id="34" name="Picture 33"/>
          <p:cNvPicPr>
            <a:picLocks noChangeAspect="1"/>
          </p:cNvPicPr>
          <p:nvPr/>
        </p:nvPicPr>
        <p:blipFill rotWithShape="1">
          <a:blip r:embed="rId3"/>
          <a:srcRect r="82916"/>
          <a:stretch/>
        </p:blipFill>
        <p:spPr>
          <a:xfrm>
            <a:off x="455611" y="228600"/>
            <a:ext cx="1441713" cy="1419225"/>
          </a:xfrm>
          <a:prstGeom prst="rect">
            <a:avLst/>
          </a:prstGeom>
        </p:spPr>
      </p:pic>
      <p:pic>
        <p:nvPicPr>
          <p:cNvPr id="36" name="Picture 35"/>
          <p:cNvPicPr>
            <a:picLocks noChangeAspect="1"/>
          </p:cNvPicPr>
          <p:nvPr/>
        </p:nvPicPr>
        <p:blipFill rotWithShape="1">
          <a:blip r:embed="rId3"/>
          <a:srcRect l="79021" t="9521" r="4655" b="60613"/>
          <a:stretch/>
        </p:blipFill>
        <p:spPr>
          <a:xfrm>
            <a:off x="2053037" y="1075978"/>
            <a:ext cx="1572669" cy="483898"/>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79672" y="76200"/>
            <a:ext cx="4073921" cy="3055441"/>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38537" y="3276600"/>
            <a:ext cx="4368800" cy="3352800"/>
          </a:xfrm>
          <a:prstGeom prst="rect">
            <a:avLst/>
          </a:prstGeom>
        </p:spPr>
      </p:pic>
    </p:spTree>
    <p:extLst>
      <p:ext uri="{BB962C8B-B14F-4D97-AF65-F5344CB8AC3E}">
        <p14:creationId xmlns:p14="http://schemas.microsoft.com/office/powerpoint/2010/main" val="2511297069"/>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704"/>
        <p:cNvGrpSpPr/>
        <p:nvPr/>
      </p:nvGrpSpPr>
      <p:grpSpPr>
        <a:xfrm>
          <a:off x="0" y="0"/>
          <a:ext cx="0" cy="0"/>
          <a:chOff x="0" y="0"/>
          <a:chExt cx="0" cy="0"/>
        </a:xfrm>
      </p:grpSpPr>
      <p:pic>
        <p:nvPicPr>
          <p:cNvPr id="12289" name="Picture 1" descr="Untitled-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6083" t="11469" r="13400" b="9221"/>
          <a:stretch/>
        </p:blipFill>
        <p:spPr bwMode="auto">
          <a:xfrm flipH="1">
            <a:off x="4265612" y="1806134"/>
            <a:ext cx="4448182" cy="35278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7" name="Shape 707"/>
          <p:cNvSpPr txBox="1"/>
          <p:nvPr/>
        </p:nvSpPr>
        <p:spPr>
          <a:xfrm>
            <a:off x="455612" y="3323836"/>
            <a:ext cx="3991794" cy="3076964"/>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Model: CKG(O)</a:t>
            </a:r>
          </a:p>
          <a:p>
            <a:pPr marL="285750" indent="-285750" defTabSz="1218895">
              <a:buFont typeface="Arial" panose="020B0604020202020204" pitchFamily="34" charset="0"/>
              <a:buChar char="•"/>
            </a:pP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Fuel: Gas, Heavy Oil</a:t>
            </a:r>
          </a:p>
          <a:p>
            <a:pPr marL="285750" indent="-285750" defTabSz="1218895">
              <a:buFont typeface="Arial" panose="020B0604020202020204" pitchFamily="34" charset="0"/>
              <a:buChar char="•"/>
            </a:pP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Application: Cement and Lime Rotary Kilns</a:t>
            </a:r>
          </a:p>
          <a:p>
            <a:pPr marL="285750" indent="-285750" defTabSz="1218895">
              <a:buFont typeface="Arial" panose="020B0604020202020204" pitchFamily="34" charset="0"/>
              <a:buChar char="•"/>
            </a:pP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Turn-Down Ratio: 4:1</a:t>
            </a:r>
          </a:p>
          <a:p>
            <a:pPr marL="285750" indent="-285750" defTabSz="1218895">
              <a:buFont typeface="Arial" panose="020B0604020202020204" pitchFamily="34" charset="0"/>
              <a:buChar char="•"/>
            </a:pP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Maximum Heat Capacity: 170,000,000 </a:t>
            </a:r>
            <a:r>
              <a:rPr lang="en-US" sz="1600" kern="0" dirty="0" err="1">
                <a:solidFill>
                  <a:srgbClr val="3F3F3F"/>
                </a:solidFill>
                <a:latin typeface="Times New Roman" panose="02020603050405020304" pitchFamily="18" charset="0"/>
                <a:ea typeface="Arial"/>
                <a:cs typeface="Times New Roman" panose="02020603050405020304" pitchFamily="18" charset="0"/>
                <a:sym typeface="Arial"/>
              </a:rPr>
              <a:t>kCal</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a:t>
            </a:r>
            <a:r>
              <a:rPr lang="en-US" sz="1600" kern="0" dirty="0" err="1">
                <a:solidFill>
                  <a:srgbClr val="3F3F3F"/>
                </a:solidFill>
                <a:latin typeface="Times New Roman" panose="02020603050405020304" pitchFamily="18" charset="0"/>
                <a:ea typeface="Arial"/>
                <a:cs typeface="Times New Roman" panose="02020603050405020304" pitchFamily="18" charset="0"/>
                <a:sym typeface="Arial"/>
              </a:rPr>
              <a:t>hr</a:t>
            </a:r>
            <a:endParaRPr lang="en-US" sz="1600" kern="0" dirty="0">
              <a:solidFill>
                <a:srgbClr val="3F3F3F"/>
              </a:solidFill>
              <a:latin typeface="Times New Roman" panose="02020603050405020304" pitchFamily="18" charset="0"/>
              <a:ea typeface="Arial"/>
              <a:cs typeface="Times New Roman" panose="02020603050405020304" pitchFamily="18" charset="0"/>
              <a:sym typeface="Arial"/>
            </a:endParaRPr>
          </a:p>
        </p:txBody>
      </p:sp>
      <p:sp>
        <p:nvSpPr>
          <p:cNvPr id="708" name="Shape 708"/>
          <p:cNvSpPr txBox="1"/>
          <p:nvPr/>
        </p:nvSpPr>
        <p:spPr>
          <a:xfrm>
            <a:off x="531812" y="2286059"/>
            <a:ext cx="4267200" cy="533341"/>
          </a:xfrm>
          <a:prstGeom prst="rect">
            <a:avLst/>
          </a:prstGeom>
          <a:noFill/>
          <a:ln>
            <a:noFill/>
          </a:ln>
        </p:spPr>
        <p:txBody>
          <a:bodyPr wrap="square" lIns="121868" tIns="60917" rIns="121868" bIns="60917" anchor="t" anchorCtr="0">
            <a:noAutofit/>
          </a:bodyPr>
          <a:lstStyle/>
          <a:p>
            <a:pPr defTabSz="1218895"/>
            <a:r>
              <a:rPr lang="en-US" sz="2400" b="1" kern="0" dirty="0" smtClean="0">
                <a:solidFill>
                  <a:srgbClr val="3F3F3F"/>
                </a:solidFill>
                <a:ea typeface="Arial"/>
                <a:cs typeface="Arial"/>
              </a:rPr>
              <a:t>Cement </a:t>
            </a:r>
            <a:r>
              <a:rPr lang="en-US" sz="2400" b="1" kern="0" dirty="0">
                <a:solidFill>
                  <a:srgbClr val="3F3F3F"/>
                </a:solidFill>
                <a:ea typeface="Arial"/>
                <a:cs typeface="Arial"/>
              </a:rPr>
              <a:t>and Lime Rotary Kilns Burner</a:t>
            </a:r>
            <a:endParaRPr lang="en" sz="2400" b="1" kern="0" dirty="0">
              <a:solidFill>
                <a:srgbClr val="3F3F3F"/>
              </a:solidFill>
              <a:ea typeface="Arial"/>
              <a:cs typeface="Arial"/>
              <a:sym typeface="Arial"/>
            </a:endParaRPr>
          </a:p>
        </p:txBody>
      </p:sp>
      <p:grpSp>
        <p:nvGrpSpPr>
          <p:cNvPr id="711" name="Shape 711"/>
          <p:cNvGrpSpPr/>
          <p:nvPr/>
        </p:nvGrpSpPr>
        <p:grpSpPr>
          <a:xfrm>
            <a:off x="8560868" y="832749"/>
            <a:ext cx="3400944" cy="897785"/>
            <a:chOff x="2113657" y="4283314"/>
            <a:chExt cx="3647460" cy="673514"/>
          </a:xfrm>
        </p:grpSpPr>
        <p:sp>
          <p:nvSpPr>
            <p:cNvPr id="712" name="Shape 712"/>
            <p:cNvSpPr txBox="1"/>
            <p:nvPr/>
          </p:nvSpPr>
          <p:spPr>
            <a:xfrm>
              <a:off x="2113657" y="4495163"/>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10 Sets </a:t>
              </a: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(Per </a:t>
              </a: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Month)</a:t>
              </a:r>
              <a:endParaRPr lang="en-US"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713" name="Shape 713"/>
            <p:cNvSpPr txBox="1"/>
            <p:nvPr/>
          </p:nvSpPr>
          <p:spPr>
            <a:xfrm>
              <a:off x="2113658" y="4283314"/>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rPr>
                <a:t>Production capacity</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715" name="Shape 715"/>
          <p:cNvSpPr/>
          <p:nvPr/>
        </p:nvSpPr>
        <p:spPr>
          <a:xfrm>
            <a:off x="8913812" y="1882516"/>
            <a:ext cx="445583" cy="444279"/>
          </a:xfrm>
          <a:custGeom>
            <a:avLst/>
            <a:gdLst/>
            <a:ahLst/>
            <a:cxnLst/>
            <a:rect l="0" t="0" r="0" b="0"/>
            <a:pathLst>
              <a:path w="120000" h="120000" extrusionOk="0">
                <a:moveTo>
                  <a:pt x="26666" y="100217"/>
                </a:moveTo>
                <a:cubicBezTo>
                  <a:pt x="25193" y="100217"/>
                  <a:pt x="24000" y="101415"/>
                  <a:pt x="24000" y="102892"/>
                </a:cubicBezTo>
                <a:cubicBezTo>
                  <a:pt x="24000" y="104369"/>
                  <a:pt x="25193" y="105566"/>
                  <a:pt x="26666" y="105566"/>
                </a:cubicBezTo>
                <a:lnTo>
                  <a:pt x="93333" y="105566"/>
                </a:lnTo>
                <a:cubicBezTo>
                  <a:pt x="94806" y="105566"/>
                  <a:pt x="96000" y="104369"/>
                  <a:pt x="96000" y="102892"/>
                </a:cubicBezTo>
                <a:cubicBezTo>
                  <a:pt x="96000" y="101415"/>
                  <a:pt x="94806" y="100217"/>
                  <a:pt x="93333" y="100217"/>
                </a:cubicBezTo>
                <a:close/>
                <a:moveTo>
                  <a:pt x="26666" y="87913"/>
                </a:moveTo>
                <a:cubicBezTo>
                  <a:pt x="25193" y="87913"/>
                  <a:pt x="24000" y="89111"/>
                  <a:pt x="24000" y="90588"/>
                </a:cubicBezTo>
                <a:cubicBezTo>
                  <a:pt x="24000" y="92065"/>
                  <a:pt x="25193" y="93262"/>
                  <a:pt x="26666" y="93262"/>
                </a:cubicBezTo>
                <a:lnTo>
                  <a:pt x="93333" y="93262"/>
                </a:lnTo>
                <a:cubicBezTo>
                  <a:pt x="94806" y="93262"/>
                  <a:pt x="96000" y="92065"/>
                  <a:pt x="96000" y="90588"/>
                </a:cubicBezTo>
                <a:cubicBezTo>
                  <a:pt x="96000" y="89111"/>
                  <a:pt x="94806" y="87913"/>
                  <a:pt x="93333" y="87913"/>
                </a:cubicBezTo>
                <a:close/>
                <a:moveTo>
                  <a:pt x="26666" y="75609"/>
                </a:moveTo>
                <a:cubicBezTo>
                  <a:pt x="25193" y="75609"/>
                  <a:pt x="24000" y="76806"/>
                  <a:pt x="24000" y="78284"/>
                </a:cubicBezTo>
                <a:cubicBezTo>
                  <a:pt x="24000" y="79761"/>
                  <a:pt x="25193" y="80958"/>
                  <a:pt x="26666" y="80958"/>
                </a:cubicBezTo>
                <a:lnTo>
                  <a:pt x="93333" y="80958"/>
                </a:lnTo>
                <a:cubicBezTo>
                  <a:pt x="94806" y="80958"/>
                  <a:pt x="96000" y="79761"/>
                  <a:pt x="96000" y="78284"/>
                </a:cubicBezTo>
                <a:cubicBezTo>
                  <a:pt x="96000" y="76806"/>
                  <a:pt x="94806" y="75609"/>
                  <a:pt x="93333" y="75609"/>
                </a:cubicBezTo>
                <a:close/>
                <a:moveTo>
                  <a:pt x="26666" y="63305"/>
                </a:moveTo>
                <a:cubicBezTo>
                  <a:pt x="25193" y="63305"/>
                  <a:pt x="24000" y="64502"/>
                  <a:pt x="24000" y="65979"/>
                </a:cubicBezTo>
                <a:cubicBezTo>
                  <a:pt x="24000" y="67457"/>
                  <a:pt x="25193" y="68654"/>
                  <a:pt x="26666" y="68654"/>
                </a:cubicBezTo>
                <a:lnTo>
                  <a:pt x="93333" y="68654"/>
                </a:lnTo>
                <a:cubicBezTo>
                  <a:pt x="94806" y="68654"/>
                  <a:pt x="96000" y="67457"/>
                  <a:pt x="96000" y="65979"/>
                </a:cubicBezTo>
                <a:cubicBezTo>
                  <a:pt x="96000" y="64502"/>
                  <a:pt x="94806" y="63305"/>
                  <a:pt x="93333" y="63305"/>
                </a:cubicBezTo>
                <a:close/>
                <a:moveTo>
                  <a:pt x="26666" y="51001"/>
                </a:moveTo>
                <a:cubicBezTo>
                  <a:pt x="25193" y="51001"/>
                  <a:pt x="24000" y="52198"/>
                  <a:pt x="24000" y="53675"/>
                </a:cubicBezTo>
                <a:cubicBezTo>
                  <a:pt x="24000" y="55152"/>
                  <a:pt x="25193" y="56350"/>
                  <a:pt x="26666" y="56350"/>
                </a:cubicBezTo>
                <a:lnTo>
                  <a:pt x="93333" y="56350"/>
                </a:lnTo>
                <a:cubicBezTo>
                  <a:pt x="94806" y="56350"/>
                  <a:pt x="96000" y="55152"/>
                  <a:pt x="96000" y="53675"/>
                </a:cubicBezTo>
                <a:cubicBezTo>
                  <a:pt x="96000" y="52198"/>
                  <a:pt x="94806" y="51001"/>
                  <a:pt x="93333" y="51001"/>
                </a:cubicBezTo>
                <a:close/>
                <a:moveTo>
                  <a:pt x="26666" y="38697"/>
                </a:moveTo>
                <a:cubicBezTo>
                  <a:pt x="25193" y="38697"/>
                  <a:pt x="24000" y="39894"/>
                  <a:pt x="24000" y="41371"/>
                </a:cubicBezTo>
                <a:cubicBezTo>
                  <a:pt x="24000" y="42848"/>
                  <a:pt x="25193" y="44046"/>
                  <a:pt x="26666" y="44046"/>
                </a:cubicBezTo>
                <a:lnTo>
                  <a:pt x="93333" y="44046"/>
                </a:lnTo>
                <a:cubicBezTo>
                  <a:pt x="94806" y="44046"/>
                  <a:pt x="96000" y="42848"/>
                  <a:pt x="96000" y="41371"/>
                </a:cubicBezTo>
                <a:cubicBezTo>
                  <a:pt x="96000" y="39894"/>
                  <a:pt x="94806" y="38697"/>
                  <a:pt x="93333" y="38697"/>
                </a:cubicBezTo>
                <a:close/>
                <a:moveTo>
                  <a:pt x="0" y="11366"/>
                </a:moveTo>
                <a:lnTo>
                  <a:pt x="6739" y="11366"/>
                </a:lnTo>
                <a:lnTo>
                  <a:pt x="6739" y="17459"/>
                </a:lnTo>
                <a:cubicBezTo>
                  <a:pt x="6739" y="22260"/>
                  <a:pt x="10619" y="26151"/>
                  <a:pt x="15405" y="26151"/>
                </a:cubicBezTo>
                <a:cubicBezTo>
                  <a:pt x="20192" y="26151"/>
                  <a:pt x="24072" y="22260"/>
                  <a:pt x="24072" y="17459"/>
                </a:cubicBezTo>
                <a:lnTo>
                  <a:pt x="24072" y="11366"/>
                </a:lnTo>
                <a:lnTo>
                  <a:pt x="29716" y="11366"/>
                </a:lnTo>
                <a:lnTo>
                  <a:pt x="29716" y="17459"/>
                </a:lnTo>
                <a:cubicBezTo>
                  <a:pt x="29716" y="22260"/>
                  <a:pt x="33597" y="26151"/>
                  <a:pt x="38383" y="26151"/>
                </a:cubicBezTo>
                <a:cubicBezTo>
                  <a:pt x="43170" y="26151"/>
                  <a:pt x="47050" y="22260"/>
                  <a:pt x="47050" y="17459"/>
                </a:cubicBezTo>
                <a:lnTo>
                  <a:pt x="47050" y="11366"/>
                </a:lnTo>
                <a:lnTo>
                  <a:pt x="52694" y="11366"/>
                </a:lnTo>
                <a:lnTo>
                  <a:pt x="52694" y="17459"/>
                </a:lnTo>
                <a:cubicBezTo>
                  <a:pt x="52694" y="22260"/>
                  <a:pt x="56574" y="26151"/>
                  <a:pt x="61361" y="26151"/>
                </a:cubicBezTo>
                <a:cubicBezTo>
                  <a:pt x="66147" y="26151"/>
                  <a:pt x="70028" y="22260"/>
                  <a:pt x="70028" y="17459"/>
                </a:cubicBezTo>
                <a:lnTo>
                  <a:pt x="70028" y="11366"/>
                </a:lnTo>
                <a:lnTo>
                  <a:pt x="75672" y="11366"/>
                </a:lnTo>
                <a:lnTo>
                  <a:pt x="75672" y="17459"/>
                </a:lnTo>
                <a:cubicBezTo>
                  <a:pt x="75672" y="22260"/>
                  <a:pt x="79552" y="26151"/>
                  <a:pt x="84339" y="26151"/>
                </a:cubicBezTo>
                <a:cubicBezTo>
                  <a:pt x="89125" y="26151"/>
                  <a:pt x="93005" y="22260"/>
                  <a:pt x="93005" y="17459"/>
                </a:cubicBezTo>
                <a:lnTo>
                  <a:pt x="93005" y="11366"/>
                </a:lnTo>
                <a:lnTo>
                  <a:pt x="98650" y="11366"/>
                </a:lnTo>
                <a:lnTo>
                  <a:pt x="98650" y="17459"/>
                </a:lnTo>
                <a:cubicBezTo>
                  <a:pt x="98650" y="22259"/>
                  <a:pt x="102530" y="26151"/>
                  <a:pt x="107316" y="26151"/>
                </a:cubicBezTo>
                <a:cubicBezTo>
                  <a:pt x="112103" y="26151"/>
                  <a:pt x="115983" y="22259"/>
                  <a:pt x="115983" y="17459"/>
                </a:cubicBezTo>
                <a:lnTo>
                  <a:pt x="115983" y="11366"/>
                </a:lnTo>
                <a:lnTo>
                  <a:pt x="120000" y="11366"/>
                </a:lnTo>
                <a:lnTo>
                  <a:pt x="120000" y="120000"/>
                </a:lnTo>
                <a:lnTo>
                  <a:pt x="0" y="120000"/>
                </a:lnTo>
                <a:close/>
                <a:moveTo>
                  <a:pt x="15405" y="0"/>
                </a:moveTo>
                <a:cubicBezTo>
                  <a:pt x="17983" y="0"/>
                  <a:pt x="20072" y="2095"/>
                  <a:pt x="20072" y="4680"/>
                </a:cubicBezTo>
                <a:lnTo>
                  <a:pt x="20072" y="18051"/>
                </a:lnTo>
                <a:cubicBezTo>
                  <a:pt x="20072" y="20636"/>
                  <a:pt x="17983" y="22732"/>
                  <a:pt x="15405" y="22732"/>
                </a:cubicBezTo>
                <a:cubicBezTo>
                  <a:pt x="12828" y="22732"/>
                  <a:pt x="10739" y="20636"/>
                  <a:pt x="10739" y="18051"/>
                </a:cubicBezTo>
                <a:lnTo>
                  <a:pt x="10739" y="4680"/>
                </a:lnTo>
                <a:cubicBezTo>
                  <a:pt x="10739" y="2095"/>
                  <a:pt x="12828" y="0"/>
                  <a:pt x="15405" y="0"/>
                </a:cubicBezTo>
                <a:close/>
                <a:moveTo>
                  <a:pt x="38383" y="0"/>
                </a:moveTo>
                <a:cubicBezTo>
                  <a:pt x="40960" y="0"/>
                  <a:pt x="43050" y="2095"/>
                  <a:pt x="43050" y="4680"/>
                </a:cubicBezTo>
                <a:lnTo>
                  <a:pt x="43050" y="18051"/>
                </a:lnTo>
                <a:cubicBezTo>
                  <a:pt x="43050" y="20636"/>
                  <a:pt x="40960" y="22732"/>
                  <a:pt x="38383" y="22732"/>
                </a:cubicBezTo>
                <a:cubicBezTo>
                  <a:pt x="35806" y="22732"/>
                  <a:pt x="33716" y="20636"/>
                  <a:pt x="33716" y="18051"/>
                </a:cubicBezTo>
                <a:lnTo>
                  <a:pt x="33716" y="4680"/>
                </a:lnTo>
                <a:cubicBezTo>
                  <a:pt x="33716" y="2095"/>
                  <a:pt x="35806" y="0"/>
                  <a:pt x="38383" y="0"/>
                </a:cubicBezTo>
                <a:close/>
                <a:moveTo>
                  <a:pt x="61361" y="0"/>
                </a:moveTo>
                <a:cubicBezTo>
                  <a:pt x="63938" y="0"/>
                  <a:pt x="66028" y="2095"/>
                  <a:pt x="66028" y="4680"/>
                </a:cubicBezTo>
                <a:lnTo>
                  <a:pt x="66028" y="18051"/>
                </a:lnTo>
                <a:cubicBezTo>
                  <a:pt x="66028" y="20636"/>
                  <a:pt x="63938" y="22731"/>
                  <a:pt x="61361" y="22731"/>
                </a:cubicBezTo>
                <a:cubicBezTo>
                  <a:pt x="58784" y="22731"/>
                  <a:pt x="56694" y="20636"/>
                  <a:pt x="56694" y="18051"/>
                </a:cubicBezTo>
                <a:lnTo>
                  <a:pt x="56694" y="4680"/>
                </a:lnTo>
                <a:cubicBezTo>
                  <a:pt x="56694" y="2095"/>
                  <a:pt x="58784" y="0"/>
                  <a:pt x="61361" y="0"/>
                </a:cubicBezTo>
                <a:close/>
                <a:moveTo>
                  <a:pt x="84339" y="0"/>
                </a:moveTo>
                <a:cubicBezTo>
                  <a:pt x="86916" y="0"/>
                  <a:pt x="89005" y="2095"/>
                  <a:pt x="89005" y="4680"/>
                </a:cubicBezTo>
                <a:lnTo>
                  <a:pt x="89005" y="18051"/>
                </a:lnTo>
                <a:cubicBezTo>
                  <a:pt x="89005" y="20636"/>
                  <a:pt x="86916" y="22731"/>
                  <a:pt x="84339" y="22731"/>
                </a:cubicBezTo>
                <a:cubicBezTo>
                  <a:pt x="81761" y="22731"/>
                  <a:pt x="79672" y="20636"/>
                  <a:pt x="79672" y="18051"/>
                </a:cubicBezTo>
                <a:lnTo>
                  <a:pt x="79672" y="4680"/>
                </a:lnTo>
                <a:cubicBezTo>
                  <a:pt x="79672" y="2095"/>
                  <a:pt x="81761" y="0"/>
                  <a:pt x="84339" y="0"/>
                </a:cubicBezTo>
                <a:close/>
                <a:moveTo>
                  <a:pt x="107316" y="0"/>
                </a:moveTo>
                <a:cubicBezTo>
                  <a:pt x="109894" y="0"/>
                  <a:pt x="111983" y="2095"/>
                  <a:pt x="111983" y="4680"/>
                </a:cubicBezTo>
                <a:lnTo>
                  <a:pt x="111983" y="18051"/>
                </a:lnTo>
                <a:cubicBezTo>
                  <a:pt x="111983" y="20636"/>
                  <a:pt x="109894" y="22731"/>
                  <a:pt x="107316" y="22731"/>
                </a:cubicBezTo>
                <a:cubicBezTo>
                  <a:pt x="104739" y="22731"/>
                  <a:pt x="102650" y="20636"/>
                  <a:pt x="102650" y="18051"/>
                </a:cubicBezTo>
                <a:lnTo>
                  <a:pt x="102650" y="4680"/>
                </a:lnTo>
                <a:cubicBezTo>
                  <a:pt x="102650" y="2095"/>
                  <a:pt x="104739" y="0"/>
                  <a:pt x="107316" y="0"/>
                </a:cubicBezTo>
                <a:close/>
              </a:path>
            </a:pathLst>
          </a:custGeom>
          <a:solidFill>
            <a:srgbClr val="1ED4DE"/>
          </a:solidFill>
          <a:ln>
            <a:noFill/>
          </a:ln>
        </p:spPr>
        <p:txBody>
          <a:bodyPr wrap="square" lIns="121868" tIns="60917" rIns="121868" bIns="60917" anchor="ctr" anchorCtr="0">
            <a:noAutofit/>
          </a:bodyPr>
          <a:lstStyle/>
          <a:p>
            <a:pPr algn="ctr" defTabSz="1218895"/>
            <a:endParaRPr sz="2399" kern="0">
              <a:solidFill>
                <a:srgbClr val="FFFFFF"/>
              </a:solidFill>
              <a:latin typeface="Arial"/>
              <a:ea typeface="Arial"/>
              <a:cs typeface="Arial"/>
              <a:sym typeface="Arial"/>
            </a:endParaRPr>
          </a:p>
        </p:txBody>
      </p:sp>
      <p:sp>
        <p:nvSpPr>
          <p:cNvPr id="719" name="Shape 719"/>
          <p:cNvSpPr txBox="1"/>
          <p:nvPr/>
        </p:nvSpPr>
        <p:spPr>
          <a:xfrm>
            <a:off x="8560869" y="2378815"/>
            <a:ext cx="3477143" cy="369236"/>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sym typeface="Arial"/>
              </a:rPr>
              <a:t>After sale services/ Guarantee</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30" name="Shape 451"/>
          <p:cNvSpPr/>
          <p:nvPr/>
        </p:nvSpPr>
        <p:spPr>
          <a:xfrm rot="1795255">
            <a:off x="8958484" y="273676"/>
            <a:ext cx="356158" cy="656509"/>
          </a:xfrm>
          <a:custGeom>
            <a:avLst/>
            <a:gdLst/>
            <a:ahLst/>
            <a:cxnLst/>
            <a:rect l="0" t="0" r="0" b="0"/>
            <a:pathLst>
              <a:path w="120000" h="120000" extrusionOk="0">
                <a:moveTo>
                  <a:pt x="60041" y="0"/>
                </a:moveTo>
                <a:cubicBezTo>
                  <a:pt x="68312" y="142"/>
                  <a:pt x="77049" y="3617"/>
                  <a:pt x="77802" y="9249"/>
                </a:cubicBezTo>
                <a:cubicBezTo>
                  <a:pt x="79731" y="16341"/>
                  <a:pt x="68983" y="18083"/>
                  <a:pt x="72034" y="26607"/>
                </a:cubicBezTo>
                <a:lnTo>
                  <a:pt x="120000" y="26607"/>
                </a:lnTo>
                <a:lnTo>
                  <a:pt x="120000" y="53320"/>
                </a:lnTo>
                <a:cubicBezTo>
                  <a:pt x="105180" y="54850"/>
                  <a:pt x="101982" y="49006"/>
                  <a:pt x="89415" y="50069"/>
                </a:cubicBezTo>
                <a:cubicBezTo>
                  <a:pt x="79319" y="50489"/>
                  <a:pt x="73089" y="55363"/>
                  <a:pt x="72833" y="59977"/>
                </a:cubicBezTo>
                <a:cubicBezTo>
                  <a:pt x="73004" y="64029"/>
                  <a:pt x="79442" y="70012"/>
                  <a:pt x="91464" y="70060"/>
                </a:cubicBezTo>
                <a:cubicBezTo>
                  <a:pt x="106013" y="69226"/>
                  <a:pt x="103877" y="65247"/>
                  <a:pt x="120000" y="65606"/>
                </a:cubicBezTo>
                <a:lnTo>
                  <a:pt x="120000" y="93541"/>
                </a:lnTo>
                <a:lnTo>
                  <a:pt x="70059" y="93541"/>
                </a:lnTo>
                <a:cubicBezTo>
                  <a:pt x="69329" y="102697"/>
                  <a:pt x="76533" y="101447"/>
                  <a:pt x="78036" y="109608"/>
                </a:cubicBezTo>
                <a:cubicBezTo>
                  <a:pt x="77950" y="116314"/>
                  <a:pt x="67224" y="119904"/>
                  <a:pt x="59959" y="120000"/>
                </a:cubicBezTo>
                <a:cubicBezTo>
                  <a:pt x="51687" y="119857"/>
                  <a:pt x="42950" y="116382"/>
                  <a:pt x="42197" y="110750"/>
                </a:cubicBezTo>
                <a:cubicBezTo>
                  <a:pt x="40279" y="103699"/>
                  <a:pt x="50892" y="101936"/>
                  <a:pt x="47995" y="93541"/>
                </a:cubicBezTo>
                <a:lnTo>
                  <a:pt x="0" y="93541"/>
                </a:lnTo>
                <a:lnTo>
                  <a:pt x="0" y="66075"/>
                </a:lnTo>
                <a:cubicBezTo>
                  <a:pt x="15368" y="64341"/>
                  <a:pt x="18478" y="70364"/>
                  <a:pt x="31219" y="69286"/>
                </a:cubicBezTo>
                <a:cubicBezTo>
                  <a:pt x="41315" y="68866"/>
                  <a:pt x="47545" y="63992"/>
                  <a:pt x="47801" y="59379"/>
                </a:cubicBezTo>
                <a:cubicBezTo>
                  <a:pt x="47631" y="55326"/>
                  <a:pt x="41193" y="49343"/>
                  <a:pt x="29171" y="49296"/>
                </a:cubicBezTo>
                <a:cubicBezTo>
                  <a:pt x="14433" y="50140"/>
                  <a:pt x="16816" y="54212"/>
                  <a:pt x="0" y="53739"/>
                </a:cubicBezTo>
                <a:lnTo>
                  <a:pt x="0" y="26607"/>
                </a:lnTo>
                <a:lnTo>
                  <a:pt x="49932" y="26607"/>
                </a:lnTo>
                <a:cubicBezTo>
                  <a:pt x="50748" y="17288"/>
                  <a:pt x="43474" y="18596"/>
                  <a:pt x="41963" y="10391"/>
                </a:cubicBezTo>
                <a:cubicBezTo>
                  <a:pt x="42049" y="3685"/>
                  <a:pt x="52775" y="95"/>
                  <a:pt x="60041" y="0"/>
                </a:cubicBezTo>
                <a:close/>
              </a:path>
            </a:pathLst>
          </a:custGeom>
          <a:solidFill>
            <a:srgbClr val="F4BD2D"/>
          </a:solidFill>
          <a:ln>
            <a:noFill/>
          </a:ln>
          <a:scene3d>
            <a:camera prst="orthographicFront">
              <a:rot lat="0" lon="0" rev="7200000"/>
            </a:camera>
            <a:lightRig rig="threePt" dir="t"/>
          </a:scene3d>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grpSp>
        <p:nvGrpSpPr>
          <p:cNvPr id="19" name="Shape 717"/>
          <p:cNvGrpSpPr/>
          <p:nvPr/>
        </p:nvGrpSpPr>
        <p:grpSpPr>
          <a:xfrm>
            <a:off x="8560868" y="6013117"/>
            <a:ext cx="3253608" cy="897784"/>
            <a:chOff x="2113657" y="4283315"/>
            <a:chExt cx="3647460" cy="673513"/>
          </a:xfrm>
        </p:grpSpPr>
        <p:sp>
          <p:nvSpPr>
            <p:cNvPr id="21" name="Shape 718"/>
            <p:cNvSpPr txBox="1"/>
            <p:nvPr/>
          </p:nvSpPr>
          <p:spPr>
            <a:xfrm>
              <a:off x="2113657" y="4495163"/>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fa-IR" sz="1600" kern="0" dirty="0" smtClean="0">
                  <a:solidFill>
                    <a:srgbClr val="595959"/>
                  </a:solidFill>
                  <a:latin typeface="Times New Roman" panose="02020603050405020304" pitchFamily="18" charset="0"/>
                  <a:ea typeface="Arial"/>
                  <a:cs typeface="Times New Roman" panose="02020603050405020304" pitchFamily="18" charset="0"/>
                  <a:sym typeface="Arial"/>
                </a:rPr>
                <a:t>50000</a:t>
              </a: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 – </a:t>
              </a:r>
              <a:r>
                <a:rPr lang="fa-IR" sz="1600" kern="0" dirty="0" smtClean="0">
                  <a:solidFill>
                    <a:srgbClr val="595959"/>
                  </a:solidFill>
                  <a:latin typeface="Times New Roman" panose="02020603050405020304" pitchFamily="18" charset="0"/>
                  <a:ea typeface="Arial"/>
                  <a:cs typeface="Times New Roman" panose="02020603050405020304" pitchFamily="18" charset="0"/>
                  <a:sym typeface="Arial"/>
                </a:rPr>
                <a:t>10</a:t>
              </a: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0</a:t>
              </a:r>
              <a:r>
                <a:rPr lang="fa-IR" sz="1600" kern="0" dirty="0" smtClean="0">
                  <a:solidFill>
                    <a:srgbClr val="595959"/>
                  </a:solidFill>
                  <a:latin typeface="Times New Roman" panose="02020603050405020304" pitchFamily="18" charset="0"/>
                  <a:ea typeface="Arial"/>
                  <a:cs typeface="Times New Roman" panose="02020603050405020304" pitchFamily="18" charset="0"/>
                  <a:sym typeface="Arial"/>
                </a:rPr>
                <a:t>00</a:t>
              </a: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0 $</a:t>
              </a:r>
            </a:p>
          </p:txBody>
        </p:sp>
        <p:sp>
          <p:nvSpPr>
            <p:cNvPr id="22" name="Shape 719"/>
            <p:cNvSpPr txBox="1"/>
            <p:nvPr/>
          </p:nvSpPr>
          <p:spPr>
            <a:xfrm>
              <a:off x="2113658" y="4283315"/>
              <a:ext cx="3647459" cy="276999"/>
            </a:xfrm>
            <a:prstGeom prst="rect">
              <a:avLst/>
            </a:prstGeom>
            <a:noFill/>
            <a:ln>
              <a:noFill/>
            </a:ln>
          </p:spPr>
          <p:txBody>
            <a:bodyPr wrap="square" lIns="121868" tIns="60917" rIns="121868" bIns="60917" anchor="t" anchorCtr="0">
              <a:noAutofit/>
            </a:bodyPr>
            <a:lstStyle/>
            <a:p>
              <a:pPr defTabSz="1218895"/>
              <a:r>
                <a:rPr lang="en-US" b="1" kern="0" dirty="0" smtClean="0">
                  <a:solidFill>
                    <a:srgbClr val="595959"/>
                  </a:solidFill>
                  <a:latin typeface="Times New Roman" panose="02020603050405020304" pitchFamily="18" charset="0"/>
                  <a:ea typeface="Arial"/>
                  <a:cs typeface="Times New Roman" panose="02020603050405020304" pitchFamily="18" charset="0"/>
                  <a:sym typeface="Arial"/>
                </a:rPr>
                <a:t>Sales’ Price</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24" name="Shape 974"/>
          <p:cNvSpPr/>
          <p:nvPr/>
        </p:nvSpPr>
        <p:spPr>
          <a:xfrm rot="10800000">
            <a:off x="8959685" y="5491253"/>
            <a:ext cx="353751" cy="528546"/>
          </a:xfrm>
          <a:custGeom>
            <a:avLst/>
            <a:gdLst/>
            <a:ahLst/>
            <a:cxnLst/>
            <a:rect l="0" t="0" r="0" b="0"/>
            <a:pathLst>
              <a:path w="120000" h="120000" extrusionOk="0">
                <a:moveTo>
                  <a:pt x="51597" y="50921"/>
                </a:moveTo>
                <a:lnTo>
                  <a:pt x="51597" y="19698"/>
                </a:lnTo>
                <a:cubicBezTo>
                  <a:pt x="47669" y="20191"/>
                  <a:pt x="43916" y="21082"/>
                  <a:pt x="40531" y="22332"/>
                </a:cubicBezTo>
                <a:cubicBezTo>
                  <a:pt x="30598" y="26001"/>
                  <a:pt x="25457" y="32166"/>
                  <a:pt x="27169" y="38355"/>
                </a:cubicBezTo>
                <a:cubicBezTo>
                  <a:pt x="29239" y="46431"/>
                  <a:pt x="39005" y="49155"/>
                  <a:pt x="51597" y="50921"/>
                </a:cubicBezTo>
                <a:close/>
                <a:moveTo>
                  <a:pt x="67852" y="100379"/>
                </a:moveTo>
                <a:cubicBezTo>
                  <a:pt x="71963" y="99887"/>
                  <a:pt x="75901" y="98973"/>
                  <a:pt x="79437" y="97667"/>
                </a:cubicBezTo>
                <a:cubicBezTo>
                  <a:pt x="89370" y="93998"/>
                  <a:pt x="94511" y="87833"/>
                  <a:pt x="92799" y="81644"/>
                </a:cubicBezTo>
                <a:cubicBezTo>
                  <a:pt x="89506" y="73388"/>
                  <a:pt x="79840" y="69732"/>
                  <a:pt x="67852" y="67361"/>
                </a:cubicBezTo>
                <a:close/>
                <a:moveTo>
                  <a:pt x="67852" y="120000"/>
                </a:moveTo>
                <a:lnTo>
                  <a:pt x="51597" y="120000"/>
                </a:lnTo>
                <a:lnTo>
                  <a:pt x="51597" y="114256"/>
                </a:lnTo>
                <a:cubicBezTo>
                  <a:pt x="45417" y="113829"/>
                  <a:pt x="39328" y="112890"/>
                  <a:pt x="33554" y="111448"/>
                </a:cubicBezTo>
                <a:cubicBezTo>
                  <a:pt x="13606" y="106463"/>
                  <a:pt x="696" y="96271"/>
                  <a:pt x="0" y="84958"/>
                </a:cubicBezTo>
                <a:lnTo>
                  <a:pt x="26861" y="84529"/>
                </a:lnTo>
                <a:cubicBezTo>
                  <a:pt x="27245" y="90776"/>
                  <a:pt x="34374" y="96404"/>
                  <a:pt x="45389" y="99156"/>
                </a:cubicBezTo>
                <a:cubicBezTo>
                  <a:pt x="47394" y="99657"/>
                  <a:pt x="49467" y="100048"/>
                  <a:pt x="51597" y="100293"/>
                </a:cubicBezTo>
                <a:lnTo>
                  <a:pt x="51597" y="64682"/>
                </a:lnTo>
                <a:cubicBezTo>
                  <a:pt x="30368" y="61567"/>
                  <a:pt x="7690" y="58004"/>
                  <a:pt x="556" y="40045"/>
                </a:cubicBezTo>
                <a:cubicBezTo>
                  <a:pt x="-2422" y="28913"/>
                  <a:pt x="6883" y="17850"/>
                  <a:pt x="24755" y="11249"/>
                </a:cubicBezTo>
                <a:cubicBezTo>
                  <a:pt x="32832" y="8265"/>
                  <a:pt x="42066" y="6412"/>
                  <a:pt x="51597" y="5737"/>
                </a:cubicBezTo>
                <a:lnTo>
                  <a:pt x="51597" y="0"/>
                </a:lnTo>
                <a:lnTo>
                  <a:pt x="67852" y="0"/>
                </a:lnTo>
                <a:lnTo>
                  <a:pt x="67852" y="5703"/>
                </a:lnTo>
                <a:cubicBezTo>
                  <a:pt x="74209" y="6118"/>
                  <a:pt x="80479" y="7068"/>
                  <a:pt x="86414" y="8551"/>
                </a:cubicBezTo>
                <a:cubicBezTo>
                  <a:pt x="106363" y="13536"/>
                  <a:pt x="119273" y="23728"/>
                  <a:pt x="119969" y="35041"/>
                </a:cubicBezTo>
                <a:lnTo>
                  <a:pt x="93108" y="35470"/>
                </a:lnTo>
                <a:cubicBezTo>
                  <a:pt x="92723" y="29223"/>
                  <a:pt x="85594" y="23595"/>
                  <a:pt x="74579" y="20843"/>
                </a:cubicBezTo>
                <a:cubicBezTo>
                  <a:pt x="72410" y="20301"/>
                  <a:pt x="70160" y="19888"/>
                  <a:pt x="67852" y="19639"/>
                </a:cubicBezTo>
                <a:lnTo>
                  <a:pt x="67852" y="52969"/>
                </a:lnTo>
                <a:cubicBezTo>
                  <a:pt x="88284" y="55535"/>
                  <a:pt x="110482" y="59921"/>
                  <a:pt x="119411" y="79734"/>
                </a:cubicBezTo>
                <a:cubicBezTo>
                  <a:pt x="122511" y="90942"/>
                  <a:pt x="113201" y="102106"/>
                  <a:pt x="95213" y="108750"/>
                </a:cubicBezTo>
                <a:cubicBezTo>
                  <a:pt x="86990" y="111788"/>
                  <a:pt x="77568" y="113654"/>
                  <a:pt x="67852" y="114293"/>
                </a:cubicBezTo>
                <a:close/>
              </a:path>
            </a:pathLst>
          </a:custGeom>
          <a:solidFill>
            <a:schemeClr val="accent3">
              <a:lumMod val="75000"/>
            </a:schemeClr>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dk1"/>
              </a:solidFill>
              <a:latin typeface="Arial"/>
              <a:ea typeface="Arial"/>
              <a:cs typeface="Arial"/>
              <a:sym typeface="Arial"/>
            </a:endParaRPr>
          </a:p>
        </p:txBody>
      </p:sp>
      <p:sp>
        <p:nvSpPr>
          <p:cNvPr id="27" name="Shape 450"/>
          <p:cNvSpPr/>
          <p:nvPr/>
        </p:nvSpPr>
        <p:spPr>
          <a:xfrm>
            <a:off x="8841213" y="3657600"/>
            <a:ext cx="590697" cy="565118"/>
          </a:xfrm>
          <a:custGeom>
            <a:avLst/>
            <a:gdLst/>
            <a:ahLst/>
            <a:cxnLst/>
            <a:rect l="0" t="0" r="0" b="0"/>
            <a:pathLst>
              <a:path w="120000" h="120000" extrusionOk="0">
                <a:moveTo>
                  <a:pt x="65274" y="39473"/>
                </a:moveTo>
                <a:cubicBezTo>
                  <a:pt x="53599" y="36371"/>
                  <a:pt x="41599" y="43242"/>
                  <a:pt x="38470" y="54820"/>
                </a:cubicBezTo>
                <a:cubicBezTo>
                  <a:pt x="35342" y="66398"/>
                  <a:pt x="42270" y="78299"/>
                  <a:pt x="53945" y="81402"/>
                </a:cubicBezTo>
                <a:cubicBezTo>
                  <a:pt x="65620" y="84504"/>
                  <a:pt x="77621" y="77633"/>
                  <a:pt x="80749" y="66055"/>
                </a:cubicBezTo>
                <a:cubicBezTo>
                  <a:pt x="83877" y="54477"/>
                  <a:pt x="76949" y="42576"/>
                  <a:pt x="65274" y="39473"/>
                </a:cubicBezTo>
                <a:close/>
                <a:moveTo>
                  <a:pt x="69168" y="25060"/>
                </a:moveTo>
                <a:cubicBezTo>
                  <a:pt x="88870" y="30296"/>
                  <a:pt x="100561" y="50379"/>
                  <a:pt x="95282" y="69917"/>
                </a:cubicBezTo>
                <a:cubicBezTo>
                  <a:pt x="90003" y="89455"/>
                  <a:pt x="69753" y="101050"/>
                  <a:pt x="50051" y="95815"/>
                </a:cubicBezTo>
                <a:cubicBezTo>
                  <a:pt x="30350" y="90579"/>
                  <a:pt x="18658" y="70496"/>
                  <a:pt x="23937" y="50958"/>
                </a:cubicBezTo>
                <a:cubicBezTo>
                  <a:pt x="29216" y="31420"/>
                  <a:pt x="49467" y="19825"/>
                  <a:pt x="69168" y="25060"/>
                </a:cubicBezTo>
                <a:close/>
                <a:moveTo>
                  <a:pt x="70584" y="19819"/>
                </a:moveTo>
                <a:cubicBezTo>
                  <a:pt x="47964" y="13808"/>
                  <a:pt x="24713" y="27121"/>
                  <a:pt x="18652" y="49554"/>
                </a:cubicBezTo>
                <a:cubicBezTo>
                  <a:pt x="12591" y="71987"/>
                  <a:pt x="26015" y="95045"/>
                  <a:pt x="48635" y="101056"/>
                </a:cubicBezTo>
                <a:cubicBezTo>
                  <a:pt x="71255" y="107067"/>
                  <a:pt x="94506" y="93754"/>
                  <a:pt x="100567" y="71321"/>
                </a:cubicBezTo>
                <a:cubicBezTo>
                  <a:pt x="106628" y="48888"/>
                  <a:pt x="93204" y="25830"/>
                  <a:pt x="70584" y="19819"/>
                </a:cubicBezTo>
                <a:close/>
                <a:moveTo>
                  <a:pt x="120000" y="28418"/>
                </a:moveTo>
                <a:lnTo>
                  <a:pt x="119819" y="29085"/>
                </a:lnTo>
                <a:lnTo>
                  <a:pt x="119636" y="28804"/>
                </a:lnTo>
                <a:close/>
                <a:moveTo>
                  <a:pt x="84120" y="4683"/>
                </a:moveTo>
                <a:lnTo>
                  <a:pt x="83867" y="19572"/>
                </a:lnTo>
                <a:lnTo>
                  <a:pt x="83406" y="19449"/>
                </a:lnTo>
                <a:cubicBezTo>
                  <a:pt x="87163" y="21546"/>
                  <a:pt x="90559" y="24117"/>
                  <a:pt x="93431" y="27166"/>
                </a:cubicBezTo>
                <a:lnTo>
                  <a:pt x="106796" y="23870"/>
                </a:lnTo>
                <a:lnTo>
                  <a:pt x="115363" y="39849"/>
                </a:lnTo>
                <a:lnTo>
                  <a:pt x="105840" y="48364"/>
                </a:lnTo>
                <a:cubicBezTo>
                  <a:pt x="107034" y="52676"/>
                  <a:pt x="107596" y="57191"/>
                  <a:pt x="107394" y="61781"/>
                </a:cubicBezTo>
                <a:lnTo>
                  <a:pt x="119289" y="68330"/>
                </a:lnTo>
                <a:lnTo>
                  <a:pt x="114566" y="85810"/>
                </a:lnTo>
                <a:lnTo>
                  <a:pt x="100132" y="85570"/>
                </a:lnTo>
                <a:cubicBezTo>
                  <a:pt x="98307" y="88594"/>
                  <a:pt x="96096" y="91321"/>
                  <a:pt x="93619" y="93756"/>
                </a:cubicBezTo>
                <a:lnTo>
                  <a:pt x="98359" y="106025"/>
                </a:lnTo>
                <a:lnTo>
                  <a:pt x="83411" y="116405"/>
                </a:lnTo>
                <a:lnTo>
                  <a:pt x="72073" y="106643"/>
                </a:lnTo>
                <a:lnTo>
                  <a:pt x="73453" y="105685"/>
                </a:lnTo>
                <a:cubicBezTo>
                  <a:pt x="69110" y="107079"/>
                  <a:pt x="64517" y="107749"/>
                  <a:pt x="59835" y="107723"/>
                </a:cubicBezTo>
                <a:lnTo>
                  <a:pt x="52963" y="119999"/>
                </a:lnTo>
                <a:lnTo>
                  <a:pt x="35336" y="115316"/>
                </a:lnTo>
                <a:lnTo>
                  <a:pt x="35574" y="101277"/>
                </a:lnTo>
                <a:cubicBezTo>
                  <a:pt x="31839" y="99165"/>
                  <a:pt x="28466" y="96583"/>
                  <a:pt x="25614" y="93529"/>
                </a:cubicBezTo>
                <a:lnTo>
                  <a:pt x="25843" y="94015"/>
                </a:lnTo>
                <a:lnTo>
                  <a:pt x="11102" y="96847"/>
                </a:lnTo>
                <a:lnTo>
                  <a:pt x="3390" y="80445"/>
                </a:lnTo>
                <a:lnTo>
                  <a:pt x="13359" y="72429"/>
                </a:lnTo>
                <a:cubicBezTo>
                  <a:pt x="12295" y="68561"/>
                  <a:pt x="11739" y="64530"/>
                  <a:pt x="11738" y="60428"/>
                </a:cubicBezTo>
                <a:lnTo>
                  <a:pt x="0" y="53965"/>
                </a:lnTo>
                <a:lnTo>
                  <a:pt x="4723" y="36484"/>
                </a:lnTo>
                <a:lnTo>
                  <a:pt x="18174" y="36709"/>
                </a:lnTo>
                <a:cubicBezTo>
                  <a:pt x="19999" y="33515"/>
                  <a:pt x="22203" y="30603"/>
                  <a:pt x="24696" y="27997"/>
                </a:cubicBezTo>
                <a:lnTo>
                  <a:pt x="20190" y="14215"/>
                </a:lnTo>
                <a:lnTo>
                  <a:pt x="35666" y="4625"/>
                </a:lnTo>
                <a:lnTo>
                  <a:pt x="46473" y="14962"/>
                </a:lnTo>
                <a:lnTo>
                  <a:pt x="46365" y="15030"/>
                </a:lnTo>
                <a:cubicBezTo>
                  <a:pt x="50613" y="13704"/>
                  <a:pt x="55098" y="13091"/>
                  <a:pt x="59667" y="13141"/>
                </a:cubicBezTo>
                <a:lnTo>
                  <a:pt x="59206" y="13018"/>
                </a:lnTo>
                <a:lnTo>
                  <a:pt x="66493" y="0"/>
                </a:lnTo>
                <a:close/>
              </a:path>
            </a:pathLst>
          </a:custGeom>
          <a:solidFill>
            <a:srgbClr val="E62949"/>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33" name="Shape 718"/>
          <p:cNvSpPr txBox="1"/>
          <p:nvPr/>
        </p:nvSpPr>
        <p:spPr>
          <a:xfrm>
            <a:off x="8560868" y="2683691"/>
            <a:ext cx="3705744" cy="615393"/>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smtClean="0">
                <a:solidFill>
                  <a:srgbClr val="595959"/>
                </a:solidFill>
                <a:latin typeface="Times New Roman" panose="02020603050405020304" pitchFamily="18" charset="0"/>
                <a:ea typeface="Arial"/>
                <a:cs typeface="Times New Roman" panose="02020603050405020304" pitchFamily="18" charset="0"/>
              </a:rPr>
              <a:t>???</a:t>
            </a:r>
            <a:endParaRPr lang="en"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pic>
        <p:nvPicPr>
          <p:cNvPr id="3" name="Picture 2"/>
          <p:cNvPicPr>
            <a:picLocks noChangeAspect="1"/>
          </p:cNvPicPr>
          <p:nvPr/>
        </p:nvPicPr>
        <p:blipFill rotWithShape="1">
          <a:blip r:embed="rId4">
            <a:extLst>
              <a:ext uri="{28A0092B-C50C-407E-A947-70E740481C1C}">
                <a14:useLocalDpi xmlns:a14="http://schemas.microsoft.com/office/drawing/2010/main" val="0"/>
              </a:ext>
            </a:extLst>
          </a:blip>
          <a:srcRect r="84636"/>
          <a:stretch/>
        </p:blipFill>
        <p:spPr>
          <a:xfrm>
            <a:off x="438258" y="364709"/>
            <a:ext cx="1236554" cy="1669832"/>
          </a:xfrm>
          <a:prstGeom prst="rect">
            <a:avLst/>
          </a:prstGeom>
        </p:spPr>
      </p:pic>
      <p:sp>
        <p:nvSpPr>
          <p:cNvPr id="25" name="Shape 708"/>
          <p:cNvSpPr txBox="1"/>
          <p:nvPr/>
        </p:nvSpPr>
        <p:spPr>
          <a:xfrm>
            <a:off x="1522412" y="1447859"/>
            <a:ext cx="4267200" cy="533341"/>
          </a:xfrm>
          <a:prstGeom prst="rect">
            <a:avLst/>
          </a:prstGeom>
          <a:noFill/>
          <a:ln>
            <a:noFill/>
          </a:ln>
        </p:spPr>
        <p:txBody>
          <a:bodyPr wrap="square" lIns="121868" tIns="60917" rIns="121868" bIns="60917" anchor="t" anchorCtr="0">
            <a:noAutofit/>
          </a:bodyPr>
          <a:lstStyle/>
          <a:p>
            <a:pPr defTabSz="1218895"/>
            <a:r>
              <a:rPr lang="en-US" sz="2400" b="1" i="1" kern="0" dirty="0" smtClean="0">
                <a:solidFill>
                  <a:srgbClr val="FF3300"/>
                </a:solidFill>
                <a:latin typeface="Times New Roman" panose="02020603050405020304" pitchFamily="18" charset="0"/>
                <a:ea typeface="Arial"/>
                <a:cs typeface="Times New Roman" panose="02020603050405020304" pitchFamily="18" charset="0"/>
                <a:sym typeface="Arial"/>
              </a:rPr>
              <a:t>SHOLEH SANAT co</a:t>
            </a:r>
            <a:endParaRPr lang="en" sz="2400" b="1" i="1" kern="0" dirty="0">
              <a:solidFill>
                <a:srgbClr val="FF3300"/>
              </a:solidFill>
              <a:latin typeface="Times New Roman" panose="02020603050405020304" pitchFamily="18" charset="0"/>
              <a:ea typeface="Arial"/>
              <a:cs typeface="Times New Roman" panose="02020603050405020304" pitchFamily="18" charset="0"/>
              <a:sym typeface="Arial"/>
            </a:endParaRPr>
          </a:p>
        </p:txBody>
      </p:sp>
      <p:grpSp>
        <p:nvGrpSpPr>
          <p:cNvPr id="23" name="Shape 720"/>
          <p:cNvGrpSpPr/>
          <p:nvPr/>
        </p:nvGrpSpPr>
        <p:grpSpPr>
          <a:xfrm>
            <a:off x="8560867" y="4261751"/>
            <a:ext cx="3627958" cy="897784"/>
            <a:chOff x="2113657" y="4283314"/>
            <a:chExt cx="3647460" cy="673513"/>
          </a:xfrm>
        </p:grpSpPr>
        <p:sp>
          <p:nvSpPr>
            <p:cNvPr id="26" name="Shape 721"/>
            <p:cNvSpPr txBox="1"/>
            <p:nvPr/>
          </p:nvSpPr>
          <p:spPr>
            <a:xfrm>
              <a:off x="2113657" y="4495162"/>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pt-BR" sz="1600" kern="0" dirty="0" smtClean="0">
                  <a:solidFill>
                    <a:srgbClr val="595959"/>
                  </a:solidFill>
                  <a:latin typeface="Times New Roman" panose="02020603050405020304" pitchFamily="18" charset="0"/>
                  <a:ea typeface="Arial"/>
                  <a:cs typeface="Times New Roman" panose="02020603050405020304" pitchFamily="18" charset="0"/>
                  <a:sym typeface="Arial"/>
                </a:rPr>
                <a:t>Local (Iran) Certificates </a:t>
              </a:r>
              <a:endParaRPr lang="pt-BR"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28" name="Shape 722"/>
            <p:cNvSpPr txBox="1"/>
            <p:nvPr/>
          </p:nvSpPr>
          <p:spPr>
            <a:xfrm>
              <a:off x="2113658" y="4283314"/>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sym typeface="Arial"/>
                </a:rPr>
                <a:t>Standards and legally certificates:</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Tree>
    <p:extLst>
      <p:ext uri="{BB962C8B-B14F-4D97-AF65-F5344CB8AC3E}">
        <p14:creationId xmlns:p14="http://schemas.microsoft.com/office/powerpoint/2010/main" val="1275027998"/>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704"/>
        <p:cNvGrpSpPr/>
        <p:nvPr/>
      </p:nvGrpSpPr>
      <p:grpSpPr>
        <a:xfrm>
          <a:off x="0" y="0"/>
          <a:ext cx="0" cy="0"/>
          <a:chOff x="0" y="0"/>
          <a:chExt cx="0" cy="0"/>
        </a:xfrm>
      </p:grpSpPr>
      <p:sp>
        <p:nvSpPr>
          <p:cNvPr id="707" name="Shape 707"/>
          <p:cNvSpPr txBox="1"/>
          <p:nvPr/>
        </p:nvSpPr>
        <p:spPr>
          <a:xfrm>
            <a:off x="455612" y="3323836"/>
            <a:ext cx="3991794" cy="3076964"/>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Model: NGOF/R/S</a:t>
            </a:r>
          </a:p>
          <a:p>
            <a:pPr marL="285750" indent="-285750" defTabSz="1218895">
              <a:buFont typeface="Arial" panose="020B0604020202020204" pitchFamily="34" charset="0"/>
              <a:buChar char="•"/>
            </a:pP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Fuel: Gas, </a:t>
            </a:r>
            <a:r>
              <a:rPr lang="en-US" sz="1600" kern="0" dirty="0" err="1">
                <a:solidFill>
                  <a:srgbClr val="3F3F3F"/>
                </a:solidFill>
                <a:latin typeface="Times New Roman" panose="02020603050405020304" pitchFamily="18" charset="0"/>
                <a:ea typeface="Arial"/>
                <a:cs typeface="Times New Roman" panose="02020603050405020304" pitchFamily="18" charset="0"/>
                <a:sym typeface="Arial"/>
              </a:rPr>
              <a:t>Liq</a:t>
            </a:r>
            <a:endParaRPr lang="en-US" sz="1600" kern="0" dirty="0">
              <a:solidFill>
                <a:srgbClr val="3F3F3F"/>
              </a:solidFill>
              <a:latin typeface="Times New Roman" panose="02020603050405020304" pitchFamily="18" charset="0"/>
              <a:ea typeface="Arial"/>
              <a:cs typeface="Times New Roman" panose="02020603050405020304" pitchFamily="18" charset="0"/>
              <a:sym typeface="Arial"/>
            </a:endParaRPr>
          </a:p>
          <a:p>
            <a:pPr marL="285750" indent="-285750" defTabSz="1218895">
              <a:buFont typeface="Arial" panose="020B0604020202020204" pitchFamily="34" charset="0"/>
              <a:buChar char="•"/>
            </a:pP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Application: Fired Heaters</a:t>
            </a:r>
          </a:p>
          <a:p>
            <a:pPr marL="285750" indent="-285750" defTabSz="1218895">
              <a:buFont typeface="Arial" panose="020B0604020202020204" pitchFamily="34" charset="0"/>
              <a:buChar char="•"/>
            </a:pP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Turn-Down Ratio: 5:1</a:t>
            </a:r>
          </a:p>
          <a:p>
            <a:pPr marL="285750" indent="-285750" defTabSz="1218895">
              <a:buFont typeface="Arial" panose="020B0604020202020204" pitchFamily="34" charset="0"/>
              <a:buChar char="•"/>
            </a:pP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Heat Capacity: 100,000 to 5,000,000 </a:t>
            </a:r>
            <a:r>
              <a:rPr lang="en-US" sz="1600" kern="0" dirty="0" err="1">
                <a:solidFill>
                  <a:srgbClr val="3F3F3F"/>
                </a:solidFill>
                <a:latin typeface="Times New Roman" panose="02020603050405020304" pitchFamily="18" charset="0"/>
                <a:ea typeface="Arial"/>
                <a:cs typeface="Times New Roman" panose="02020603050405020304" pitchFamily="18" charset="0"/>
                <a:sym typeface="Arial"/>
              </a:rPr>
              <a:t>kCal</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a:t>
            </a:r>
            <a:r>
              <a:rPr lang="en-US" sz="1600" kern="0" dirty="0" err="1">
                <a:solidFill>
                  <a:srgbClr val="3F3F3F"/>
                </a:solidFill>
                <a:latin typeface="Times New Roman" panose="02020603050405020304" pitchFamily="18" charset="0"/>
                <a:ea typeface="Arial"/>
                <a:cs typeface="Times New Roman" panose="02020603050405020304" pitchFamily="18" charset="0"/>
                <a:sym typeface="Arial"/>
              </a:rPr>
              <a:t>hr</a:t>
            </a:r>
            <a:endParaRPr lang="en-US" sz="1600" kern="0" dirty="0">
              <a:solidFill>
                <a:srgbClr val="3F3F3F"/>
              </a:solidFill>
              <a:latin typeface="Times New Roman" panose="02020603050405020304" pitchFamily="18" charset="0"/>
              <a:ea typeface="Arial"/>
              <a:cs typeface="Times New Roman" panose="02020603050405020304" pitchFamily="18" charset="0"/>
              <a:sym typeface="Arial"/>
            </a:endParaRPr>
          </a:p>
          <a:p>
            <a:pPr marL="285750" indent="-285750" defTabSz="1218895">
              <a:buFont typeface="Arial" panose="020B0604020202020204" pitchFamily="34" charset="0"/>
              <a:buChar char="•"/>
            </a:pP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Installation: Floor, Roof &amp; Side</a:t>
            </a:r>
          </a:p>
        </p:txBody>
      </p:sp>
      <p:sp>
        <p:nvSpPr>
          <p:cNvPr id="708" name="Shape 708"/>
          <p:cNvSpPr txBox="1"/>
          <p:nvPr/>
        </p:nvSpPr>
        <p:spPr>
          <a:xfrm>
            <a:off x="531812" y="2286059"/>
            <a:ext cx="4267200" cy="533341"/>
          </a:xfrm>
          <a:prstGeom prst="rect">
            <a:avLst/>
          </a:prstGeom>
          <a:noFill/>
          <a:ln>
            <a:noFill/>
          </a:ln>
        </p:spPr>
        <p:txBody>
          <a:bodyPr wrap="square" lIns="121868" tIns="60917" rIns="121868" bIns="60917" anchor="t" anchorCtr="0">
            <a:noAutofit/>
          </a:bodyPr>
          <a:lstStyle/>
          <a:p>
            <a:pPr defTabSz="1218895"/>
            <a:r>
              <a:rPr lang="en-US" sz="2400" b="1" kern="0" dirty="0">
                <a:solidFill>
                  <a:srgbClr val="3F3F3F"/>
                </a:solidFill>
                <a:ea typeface="Arial"/>
                <a:cs typeface="Arial"/>
              </a:rPr>
              <a:t>Medium Velocity Burner for Fired Heaters</a:t>
            </a:r>
            <a:endParaRPr lang="en" sz="2400" b="1" kern="0" dirty="0">
              <a:solidFill>
                <a:srgbClr val="3F3F3F"/>
              </a:solidFill>
              <a:ea typeface="Arial"/>
              <a:cs typeface="Arial"/>
              <a:sym typeface="Arial"/>
            </a:endParaRPr>
          </a:p>
        </p:txBody>
      </p:sp>
      <p:grpSp>
        <p:nvGrpSpPr>
          <p:cNvPr id="711" name="Shape 711"/>
          <p:cNvGrpSpPr/>
          <p:nvPr/>
        </p:nvGrpSpPr>
        <p:grpSpPr>
          <a:xfrm>
            <a:off x="8560868" y="832749"/>
            <a:ext cx="3400944" cy="897785"/>
            <a:chOff x="2113657" y="4283314"/>
            <a:chExt cx="3647460" cy="673514"/>
          </a:xfrm>
        </p:grpSpPr>
        <p:sp>
          <p:nvSpPr>
            <p:cNvPr id="712" name="Shape 712"/>
            <p:cNvSpPr txBox="1"/>
            <p:nvPr/>
          </p:nvSpPr>
          <p:spPr>
            <a:xfrm>
              <a:off x="2113657" y="4495163"/>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50 Sets </a:t>
              </a: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(Per </a:t>
              </a: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Month)</a:t>
              </a:r>
              <a:endParaRPr lang="en-US"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713" name="Shape 713"/>
            <p:cNvSpPr txBox="1"/>
            <p:nvPr/>
          </p:nvSpPr>
          <p:spPr>
            <a:xfrm>
              <a:off x="2113658" y="4283314"/>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rPr>
                <a:t>Production capacity</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715" name="Shape 715"/>
          <p:cNvSpPr/>
          <p:nvPr/>
        </p:nvSpPr>
        <p:spPr>
          <a:xfrm>
            <a:off x="8913812" y="1882516"/>
            <a:ext cx="445583" cy="444279"/>
          </a:xfrm>
          <a:custGeom>
            <a:avLst/>
            <a:gdLst/>
            <a:ahLst/>
            <a:cxnLst/>
            <a:rect l="0" t="0" r="0" b="0"/>
            <a:pathLst>
              <a:path w="120000" h="120000" extrusionOk="0">
                <a:moveTo>
                  <a:pt x="26666" y="100217"/>
                </a:moveTo>
                <a:cubicBezTo>
                  <a:pt x="25193" y="100217"/>
                  <a:pt x="24000" y="101415"/>
                  <a:pt x="24000" y="102892"/>
                </a:cubicBezTo>
                <a:cubicBezTo>
                  <a:pt x="24000" y="104369"/>
                  <a:pt x="25193" y="105566"/>
                  <a:pt x="26666" y="105566"/>
                </a:cubicBezTo>
                <a:lnTo>
                  <a:pt x="93333" y="105566"/>
                </a:lnTo>
                <a:cubicBezTo>
                  <a:pt x="94806" y="105566"/>
                  <a:pt x="96000" y="104369"/>
                  <a:pt x="96000" y="102892"/>
                </a:cubicBezTo>
                <a:cubicBezTo>
                  <a:pt x="96000" y="101415"/>
                  <a:pt x="94806" y="100217"/>
                  <a:pt x="93333" y="100217"/>
                </a:cubicBezTo>
                <a:close/>
                <a:moveTo>
                  <a:pt x="26666" y="87913"/>
                </a:moveTo>
                <a:cubicBezTo>
                  <a:pt x="25193" y="87913"/>
                  <a:pt x="24000" y="89111"/>
                  <a:pt x="24000" y="90588"/>
                </a:cubicBezTo>
                <a:cubicBezTo>
                  <a:pt x="24000" y="92065"/>
                  <a:pt x="25193" y="93262"/>
                  <a:pt x="26666" y="93262"/>
                </a:cubicBezTo>
                <a:lnTo>
                  <a:pt x="93333" y="93262"/>
                </a:lnTo>
                <a:cubicBezTo>
                  <a:pt x="94806" y="93262"/>
                  <a:pt x="96000" y="92065"/>
                  <a:pt x="96000" y="90588"/>
                </a:cubicBezTo>
                <a:cubicBezTo>
                  <a:pt x="96000" y="89111"/>
                  <a:pt x="94806" y="87913"/>
                  <a:pt x="93333" y="87913"/>
                </a:cubicBezTo>
                <a:close/>
                <a:moveTo>
                  <a:pt x="26666" y="75609"/>
                </a:moveTo>
                <a:cubicBezTo>
                  <a:pt x="25193" y="75609"/>
                  <a:pt x="24000" y="76806"/>
                  <a:pt x="24000" y="78284"/>
                </a:cubicBezTo>
                <a:cubicBezTo>
                  <a:pt x="24000" y="79761"/>
                  <a:pt x="25193" y="80958"/>
                  <a:pt x="26666" y="80958"/>
                </a:cubicBezTo>
                <a:lnTo>
                  <a:pt x="93333" y="80958"/>
                </a:lnTo>
                <a:cubicBezTo>
                  <a:pt x="94806" y="80958"/>
                  <a:pt x="96000" y="79761"/>
                  <a:pt x="96000" y="78284"/>
                </a:cubicBezTo>
                <a:cubicBezTo>
                  <a:pt x="96000" y="76806"/>
                  <a:pt x="94806" y="75609"/>
                  <a:pt x="93333" y="75609"/>
                </a:cubicBezTo>
                <a:close/>
                <a:moveTo>
                  <a:pt x="26666" y="63305"/>
                </a:moveTo>
                <a:cubicBezTo>
                  <a:pt x="25193" y="63305"/>
                  <a:pt x="24000" y="64502"/>
                  <a:pt x="24000" y="65979"/>
                </a:cubicBezTo>
                <a:cubicBezTo>
                  <a:pt x="24000" y="67457"/>
                  <a:pt x="25193" y="68654"/>
                  <a:pt x="26666" y="68654"/>
                </a:cubicBezTo>
                <a:lnTo>
                  <a:pt x="93333" y="68654"/>
                </a:lnTo>
                <a:cubicBezTo>
                  <a:pt x="94806" y="68654"/>
                  <a:pt x="96000" y="67457"/>
                  <a:pt x="96000" y="65979"/>
                </a:cubicBezTo>
                <a:cubicBezTo>
                  <a:pt x="96000" y="64502"/>
                  <a:pt x="94806" y="63305"/>
                  <a:pt x="93333" y="63305"/>
                </a:cubicBezTo>
                <a:close/>
                <a:moveTo>
                  <a:pt x="26666" y="51001"/>
                </a:moveTo>
                <a:cubicBezTo>
                  <a:pt x="25193" y="51001"/>
                  <a:pt x="24000" y="52198"/>
                  <a:pt x="24000" y="53675"/>
                </a:cubicBezTo>
                <a:cubicBezTo>
                  <a:pt x="24000" y="55152"/>
                  <a:pt x="25193" y="56350"/>
                  <a:pt x="26666" y="56350"/>
                </a:cubicBezTo>
                <a:lnTo>
                  <a:pt x="93333" y="56350"/>
                </a:lnTo>
                <a:cubicBezTo>
                  <a:pt x="94806" y="56350"/>
                  <a:pt x="96000" y="55152"/>
                  <a:pt x="96000" y="53675"/>
                </a:cubicBezTo>
                <a:cubicBezTo>
                  <a:pt x="96000" y="52198"/>
                  <a:pt x="94806" y="51001"/>
                  <a:pt x="93333" y="51001"/>
                </a:cubicBezTo>
                <a:close/>
                <a:moveTo>
                  <a:pt x="26666" y="38697"/>
                </a:moveTo>
                <a:cubicBezTo>
                  <a:pt x="25193" y="38697"/>
                  <a:pt x="24000" y="39894"/>
                  <a:pt x="24000" y="41371"/>
                </a:cubicBezTo>
                <a:cubicBezTo>
                  <a:pt x="24000" y="42848"/>
                  <a:pt x="25193" y="44046"/>
                  <a:pt x="26666" y="44046"/>
                </a:cubicBezTo>
                <a:lnTo>
                  <a:pt x="93333" y="44046"/>
                </a:lnTo>
                <a:cubicBezTo>
                  <a:pt x="94806" y="44046"/>
                  <a:pt x="96000" y="42848"/>
                  <a:pt x="96000" y="41371"/>
                </a:cubicBezTo>
                <a:cubicBezTo>
                  <a:pt x="96000" y="39894"/>
                  <a:pt x="94806" y="38697"/>
                  <a:pt x="93333" y="38697"/>
                </a:cubicBezTo>
                <a:close/>
                <a:moveTo>
                  <a:pt x="0" y="11366"/>
                </a:moveTo>
                <a:lnTo>
                  <a:pt x="6739" y="11366"/>
                </a:lnTo>
                <a:lnTo>
                  <a:pt x="6739" y="17459"/>
                </a:lnTo>
                <a:cubicBezTo>
                  <a:pt x="6739" y="22260"/>
                  <a:pt x="10619" y="26151"/>
                  <a:pt x="15405" y="26151"/>
                </a:cubicBezTo>
                <a:cubicBezTo>
                  <a:pt x="20192" y="26151"/>
                  <a:pt x="24072" y="22260"/>
                  <a:pt x="24072" y="17459"/>
                </a:cubicBezTo>
                <a:lnTo>
                  <a:pt x="24072" y="11366"/>
                </a:lnTo>
                <a:lnTo>
                  <a:pt x="29716" y="11366"/>
                </a:lnTo>
                <a:lnTo>
                  <a:pt x="29716" y="17459"/>
                </a:lnTo>
                <a:cubicBezTo>
                  <a:pt x="29716" y="22260"/>
                  <a:pt x="33597" y="26151"/>
                  <a:pt x="38383" y="26151"/>
                </a:cubicBezTo>
                <a:cubicBezTo>
                  <a:pt x="43170" y="26151"/>
                  <a:pt x="47050" y="22260"/>
                  <a:pt x="47050" y="17459"/>
                </a:cubicBezTo>
                <a:lnTo>
                  <a:pt x="47050" y="11366"/>
                </a:lnTo>
                <a:lnTo>
                  <a:pt x="52694" y="11366"/>
                </a:lnTo>
                <a:lnTo>
                  <a:pt x="52694" y="17459"/>
                </a:lnTo>
                <a:cubicBezTo>
                  <a:pt x="52694" y="22260"/>
                  <a:pt x="56574" y="26151"/>
                  <a:pt x="61361" y="26151"/>
                </a:cubicBezTo>
                <a:cubicBezTo>
                  <a:pt x="66147" y="26151"/>
                  <a:pt x="70028" y="22260"/>
                  <a:pt x="70028" y="17459"/>
                </a:cubicBezTo>
                <a:lnTo>
                  <a:pt x="70028" y="11366"/>
                </a:lnTo>
                <a:lnTo>
                  <a:pt x="75672" y="11366"/>
                </a:lnTo>
                <a:lnTo>
                  <a:pt x="75672" y="17459"/>
                </a:lnTo>
                <a:cubicBezTo>
                  <a:pt x="75672" y="22260"/>
                  <a:pt x="79552" y="26151"/>
                  <a:pt x="84339" y="26151"/>
                </a:cubicBezTo>
                <a:cubicBezTo>
                  <a:pt x="89125" y="26151"/>
                  <a:pt x="93005" y="22260"/>
                  <a:pt x="93005" y="17459"/>
                </a:cubicBezTo>
                <a:lnTo>
                  <a:pt x="93005" y="11366"/>
                </a:lnTo>
                <a:lnTo>
                  <a:pt x="98650" y="11366"/>
                </a:lnTo>
                <a:lnTo>
                  <a:pt x="98650" y="17459"/>
                </a:lnTo>
                <a:cubicBezTo>
                  <a:pt x="98650" y="22259"/>
                  <a:pt x="102530" y="26151"/>
                  <a:pt x="107316" y="26151"/>
                </a:cubicBezTo>
                <a:cubicBezTo>
                  <a:pt x="112103" y="26151"/>
                  <a:pt x="115983" y="22259"/>
                  <a:pt x="115983" y="17459"/>
                </a:cubicBezTo>
                <a:lnTo>
                  <a:pt x="115983" y="11366"/>
                </a:lnTo>
                <a:lnTo>
                  <a:pt x="120000" y="11366"/>
                </a:lnTo>
                <a:lnTo>
                  <a:pt x="120000" y="120000"/>
                </a:lnTo>
                <a:lnTo>
                  <a:pt x="0" y="120000"/>
                </a:lnTo>
                <a:close/>
                <a:moveTo>
                  <a:pt x="15405" y="0"/>
                </a:moveTo>
                <a:cubicBezTo>
                  <a:pt x="17983" y="0"/>
                  <a:pt x="20072" y="2095"/>
                  <a:pt x="20072" y="4680"/>
                </a:cubicBezTo>
                <a:lnTo>
                  <a:pt x="20072" y="18051"/>
                </a:lnTo>
                <a:cubicBezTo>
                  <a:pt x="20072" y="20636"/>
                  <a:pt x="17983" y="22732"/>
                  <a:pt x="15405" y="22732"/>
                </a:cubicBezTo>
                <a:cubicBezTo>
                  <a:pt x="12828" y="22732"/>
                  <a:pt x="10739" y="20636"/>
                  <a:pt x="10739" y="18051"/>
                </a:cubicBezTo>
                <a:lnTo>
                  <a:pt x="10739" y="4680"/>
                </a:lnTo>
                <a:cubicBezTo>
                  <a:pt x="10739" y="2095"/>
                  <a:pt x="12828" y="0"/>
                  <a:pt x="15405" y="0"/>
                </a:cubicBezTo>
                <a:close/>
                <a:moveTo>
                  <a:pt x="38383" y="0"/>
                </a:moveTo>
                <a:cubicBezTo>
                  <a:pt x="40960" y="0"/>
                  <a:pt x="43050" y="2095"/>
                  <a:pt x="43050" y="4680"/>
                </a:cubicBezTo>
                <a:lnTo>
                  <a:pt x="43050" y="18051"/>
                </a:lnTo>
                <a:cubicBezTo>
                  <a:pt x="43050" y="20636"/>
                  <a:pt x="40960" y="22732"/>
                  <a:pt x="38383" y="22732"/>
                </a:cubicBezTo>
                <a:cubicBezTo>
                  <a:pt x="35806" y="22732"/>
                  <a:pt x="33716" y="20636"/>
                  <a:pt x="33716" y="18051"/>
                </a:cubicBezTo>
                <a:lnTo>
                  <a:pt x="33716" y="4680"/>
                </a:lnTo>
                <a:cubicBezTo>
                  <a:pt x="33716" y="2095"/>
                  <a:pt x="35806" y="0"/>
                  <a:pt x="38383" y="0"/>
                </a:cubicBezTo>
                <a:close/>
                <a:moveTo>
                  <a:pt x="61361" y="0"/>
                </a:moveTo>
                <a:cubicBezTo>
                  <a:pt x="63938" y="0"/>
                  <a:pt x="66028" y="2095"/>
                  <a:pt x="66028" y="4680"/>
                </a:cubicBezTo>
                <a:lnTo>
                  <a:pt x="66028" y="18051"/>
                </a:lnTo>
                <a:cubicBezTo>
                  <a:pt x="66028" y="20636"/>
                  <a:pt x="63938" y="22731"/>
                  <a:pt x="61361" y="22731"/>
                </a:cubicBezTo>
                <a:cubicBezTo>
                  <a:pt x="58784" y="22731"/>
                  <a:pt x="56694" y="20636"/>
                  <a:pt x="56694" y="18051"/>
                </a:cubicBezTo>
                <a:lnTo>
                  <a:pt x="56694" y="4680"/>
                </a:lnTo>
                <a:cubicBezTo>
                  <a:pt x="56694" y="2095"/>
                  <a:pt x="58784" y="0"/>
                  <a:pt x="61361" y="0"/>
                </a:cubicBezTo>
                <a:close/>
                <a:moveTo>
                  <a:pt x="84339" y="0"/>
                </a:moveTo>
                <a:cubicBezTo>
                  <a:pt x="86916" y="0"/>
                  <a:pt x="89005" y="2095"/>
                  <a:pt x="89005" y="4680"/>
                </a:cubicBezTo>
                <a:lnTo>
                  <a:pt x="89005" y="18051"/>
                </a:lnTo>
                <a:cubicBezTo>
                  <a:pt x="89005" y="20636"/>
                  <a:pt x="86916" y="22731"/>
                  <a:pt x="84339" y="22731"/>
                </a:cubicBezTo>
                <a:cubicBezTo>
                  <a:pt x="81761" y="22731"/>
                  <a:pt x="79672" y="20636"/>
                  <a:pt x="79672" y="18051"/>
                </a:cubicBezTo>
                <a:lnTo>
                  <a:pt x="79672" y="4680"/>
                </a:lnTo>
                <a:cubicBezTo>
                  <a:pt x="79672" y="2095"/>
                  <a:pt x="81761" y="0"/>
                  <a:pt x="84339" y="0"/>
                </a:cubicBezTo>
                <a:close/>
                <a:moveTo>
                  <a:pt x="107316" y="0"/>
                </a:moveTo>
                <a:cubicBezTo>
                  <a:pt x="109894" y="0"/>
                  <a:pt x="111983" y="2095"/>
                  <a:pt x="111983" y="4680"/>
                </a:cubicBezTo>
                <a:lnTo>
                  <a:pt x="111983" y="18051"/>
                </a:lnTo>
                <a:cubicBezTo>
                  <a:pt x="111983" y="20636"/>
                  <a:pt x="109894" y="22731"/>
                  <a:pt x="107316" y="22731"/>
                </a:cubicBezTo>
                <a:cubicBezTo>
                  <a:pt x="104739" y="22731"/>
                  <a:pt x="102650" y="20636"/>
                  <a:pt x="102650" y="18051"/>
                </a:cubicBezTo>
                <a:lnTo>
                  <a:pt x="102650" y="4680"/>
                </a:lnTo>
                <a:cubicBezTo>
                  <a:pt x="102650" y="2095"/>
                  <a:pt x="104739" y="0"/>
                  <a:pt x="107316" y="0"/>
                </a:cubicBezTo>
                <a:close/>
              </a:path>
            </a:pathLst>
          </a:custGeom>
          <a:solidFill>
            <a:srgbClr val="1ED4DE"/>
          </a:solidFill>
          <a:ln>
            <a:noFill/>
          </a:ln>
        </p:spPr>
        <p:txBody>
          <a:bodyPr wrap="square" lIns="121868" tIns="60917" rIns="121868" bIns="60917" anchor="ctr" anchorCtr="0">
            <a:noAutofit/>
          </a:bodyPr>
          <a:lstStyle/>
          <a:p>
            <a:pPr algn="ctr" defTabSz="1218895"/>
            <a:endParaRPr sz="2399" kern="0">
              <a:solidFill>
                <a:srgbClr val="FFFFFF"/>
              </a:solidFill>
              <a:latin typeface="Arial"/>
              <a:ea typeface="Arial"/>
              <a:cs typeface="Arial"/>
              <a:sym typeface="Arial"/>
            </a:endParaRPr>
          </a:p>
        </p:txBody>
      </p:sp>
      <p:sp>
        <p:nvSpPr>
          <p:cNvPr id="719" name="Shape 719"/>
          <p:cNvSpPr txBox="1"/>
          <p:nvPr/>
        </p:nvSpPr>
        <p:spPr>
          <a:xfrm>
            <a:off x="8560869" y="2378815"/>
            <a:ext cx="3477143" cy="369236"/>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sym typeface="Arial"/>
              </a:rPr>
              <a:t>After sale services/ Guarantee</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30" name="Shape 451"/>
          <p:cNvSpPr/>
          <p:nvPr/>
        </p:nvSpPr>
        <p:spPr>
          <a:xfrm rot="1795255">
            <a:off x="8958484" y="273676"/>
            <a:ext cx="356158" cy="656509"/>
          </a:xfrm>
          <a:custGeom>
            <a:avLst/>
            <a:gdLst/>
            <a:ahLst/>
            <a:cxnLst/>
            <a:rect l="0" t="0" r="0" b="0"/>
            <a:pathLst>
              <a:path w="120000" h="120000" extrusionOk="0">
                <a:moveTo>
                  <a:pt x="60041" y="0"/>
                </a:moveTo>
                <a:cubicBezTo>
                  <a:pt x="68312" y="142"/>
                  <a:pt x="77049" y="3617"/>
                  <a:pt x="77802" y="9249"/>
                </a:cubicBezTo>
                <a:cubicBezTo>
                  <a:pt x="79731" y="16341"/>
                  <a:pt x="68983" y="18083"/>
                  <a:pt x="72034" y="26607"/>
                </a:cubicBezTo>
                <a:lnTo>
                  <a:pt x="120000" y="26607"/>
                </a:lnTo>
                <a:lnTo>
                  <a:pt x="120000" y="53320"/>
                </a:lnTo>
                <a:cubicBezTo>
                  <a:pt x="105180" y="54850"/>
                  <a:pt x="101982" y="49006"/>
                  <a:pt x="89415" y="50069"/>
                </a:cubicBezTo>
                <a:cubicBezTo>
                  <a:pt x="79319" y="50489"/>
                  <a:pt x="73089" y="55363"/>
                  <a:pt x="72833" y="59977"/>
                </a:cubicBezTo>
                <a:cubicBezTo>
                  <a:pt x="73004" y="64029"/>
                  <a:pt x="79442" y="70012"/>
                  <a:pt x="91464" y="70060"/>
                </a:cubicBezTo>
                <a:cubicBezTo>
                  <a:pt x="106013" y="69226"/>
                  <a:pt x="103877" y="65247"/>
                  <a:pt x="120000" y="65606"/>
                </a:cubicBezTo>
                <a:lnTo>
                  <a:pt x="120000" y="93541"/>
                </a:lnTo>
                <a:lnTo>
                  <a:pt x="70059" y="93541"/>
                </a:lnTo>
                <a:cubicBezTo>
                  <a:pt x="69329" y="102697"/>
                  <a:pt x="76533" y="101447"/>
                  <a:pt x="78036" y="109608"/>
                </a:cubicBezTo>
                <a:cubicBezTo>
                  <a:pt x="77950" y="116314"/>
                  <a:pt x="67224" y="119904"/>
                  <a:pt x="59959" y="120000"/>
                </a:cubicBezTo>
                <a:cubicBezTo>
                  <a:pt x="51687" y="119857"/>
                  <a:pt x="42950" y="116382"/>
                  <a:pt x="42197" y="110750"/>
                </a:cubicBezTo>
                <a:cubicBezTo>
                  <a:pt x="40279" y="103699"/>
                  <a:pt x="50892" y="101936"/>
                  <a:pt x="47995" y="93541"/>
                </a:cubicBezTo>
                <a:lnTo>
                  <a:pt x="0" y="93541"/>
                </a:lnTo>
                <a:lnTo>
                  <a:pt x="0" y="66075"/>
                </a:lnTo>
                <a:cubicBezTo>
                  <a:pt x="15368" y="64341"/>
                  <a:pt x="18478" y="70364"/>
                  <a:pt x="31219" y="69286"/>
                </a:cubicBezTo>
                <a:cubicBezTo>
                  <a:pt x="41315" y="68866"/>
                  <a:pt x="47545" y="63992"/>
                  <a:pt x="47801" y="59379"/>
                </a:cubicBezTo>
                <a:cubicBezTo>
                  <a:pt x="47631" y="55326"/>
                  <a:pt x="41193" y="49343"/>
                  <a:pt x="29171" y="49296"/>
                </a:cubicBezTo>
                <a:cubicBezTo>
                  <a:pt x="14433" y="50140"/>
                  <a:pt x="16816" y="54212"/>
                  <a:pt x="0" y="53739"/>
                </a:cubicBezTo>
                <a:lnTo>
                  <a:pt x="0" y="26607"/>
                </a:lnTo>
                <a:lnTo>
                  <a:pt x="49932" y="26607"/>
                </a:lnTo>
                <a:cubicBezTo>
                  <a:pt x="50748" y="17288"/>
                  <a:pt x="43474" y="18596"/>
                  <a:pt x="41963" y="10391"/>
                </a:cubicBezTo>
                <a:cubicBezTo>
                  <a:pt x="42049" y="3685"/>
                  <a:pt x="52775" y="95"/>
                  <a:pt x="60041" y="0"/>
                </a:cubicBezTo>
                <a:close/>
              </a:path>
            </a:pathLst>
          </a:custGeom>
          <a:solidFill>
            <a:srgbClr val="F4BD2D"/>
          </a:solidFill>
          <a:ln>
            <a:noFill/>
          </a:ln>
          <a:scene3d>
            <a:camera prst="orthographicFront">
              <a:rot lat="0" lon="0" rev="7200000"/>
            </a:camera>
            <a:lightRig rig="threePt" dir="t"/>
          </a:scene3d>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grpSp>
        <p:nvGrpSpPr>
          <p:cNvPr id="19" name="Shape 717"/>
          <p:cNvGrpSpPr/>
          <p:nvPr/>
        </p:nvGrpSpPr>
        <p:grpSpPr>
          <a:xfrm>
            <a:off x="8560868" y="6013117"/>
            <a:ext cx="3253608" cy="897784"/>
            <a:chOff x="2113657" y="4283315"/>
            <a:chExt cx="3647460" cy="673513"/>
          </a:xfrm>
        </p:grpSpPr>
        <p:sp>
          <p:nvSpPr>
            <p:cNvPr id="21" name="Shape 718"/>
            <p:cNvSpPr txBox="1"/>
            <p:nvPr/>
          </p:nvSpPr>
          <p:spPr>
            <a:xfrm>
              <a:off x="2113657" y="4495163"/>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It depends on burner installation position and capacity.</a:t>
              </a:r>
              <a:endPar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22" name="Shape 719"/>
            <p:cNvSpPr txBox="1"/>
            <p:nvPr/>
          </p:nvSpPr>
          <p:spPr>
            <a:xfrm>
              <a:off x="2113658" y="4283315"/>
              <a:ext cx="3647459" cy="276999"/>
            </a:xfrm>
            <a:prstGeom prst="rect">
              <a:avLst/>
            </a:prstGeom>
            <a:noFill/>
            <a:ln>
              <a:noFill/>
            </a:ln>
          </p:spPr>
          <p:txBody>
            <a:bodyPr wrap="square" lIns="121868" tIns="60917" rIns="121868" bIns="60917" anchor="t" anchorCtr="0">
              <a:noAutofit/>
            </a:bodyPr>
            <a:lstStyle/>
            <a:p>
              <a:pPr defTabSz="1218895"/>
              <a:r>
                <a:rPr lang="en-US" b="1" kern="0" dirty="0" smtClean="0">
                  <a:solidFill>
                    <a:srgbClr val="595959"/>
                  </a:solidFill>
                  <a:latin typeface="Times New Roman" panose="02020603050405020304" pitchFamily="18" charset="0"/>
                  <a:ea typeface="Arial"/>
                  <a:cs typeface="Times New Roman" panose="02020603050405020304" pitchFamily="18" charset="0"/>
                  <a:sym typeface="Arial"/>
                </a:rPr>
                <a:t>Sales’ Price</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24" name="Shape 974"/>
          <p:cNvSpPr/>
          <p:nvPr/>
        </p:nvSpPr>
        <p:spPr>
          <a:xfrm rot="10800000">
            <a:off x="8959685" y="5491253"/>
            <a:ext cx="353751" cy="528546"/>
          </a:xfrm>
          <a:custGeom>
            <a:avLst/>
            <a:gdLst/>
            <a:ahLst/>
            <a:cxnLst/>
            <a:rect l="0" t="0" r="0" b="0"/>
            <a:pathLst>
              <a:path w="120000" h="120000" extrusionOk="0">
                <a:moveTo>
                  <a:pt x="51597" y="50921"/>
                </a:moveTo>
                <a:lnTo>
                  <a:pt x="51597" y="19698"/>
                </a:lnTo>
                <a:cubicBezTo>
                  <a:pt x="47669" y="20191"/>
                  <a:pt x="43916" y="21082"/>
                  <a:pt x="40531" y="22332"/>
                </a:cubicBezTo>
                <a:cubicBezTo>
                  <a:pt x="30598" y="26001"/>
                  <a:pt x="25457" y="32166"/>
                  <a:pt x="27169" y="38355"/>
                </a:cubicBezTo>
                <a:cubicBezTo>
                  <a:pt x="29239" y="46431"/>
                  <a:pt x="39005" y="49155"/>
                  <a:pt x="51597" y="50921"/>
                </a:cubicBezTo>
                <a:close/>
                <a:moveTo>
                  <a:pt x="67852" y="100379"/>
                </a:moveTo>
                <a:cubicBezTo>
                  <a:pt x="71963" y="99887"/>
                  <a:pt x="75901" y="98973"/>
                  <a:pt x="79437" y="97667"/>
                </a:cubicBezTo>
                <a:cubicBezTo>
                  <a:pt x="89370" y="93998"/>
                  <a:pt x="94511" y="87833"/>
                  <a:pt x="92799" y="81644"/>
                </a:cubicBezTo>
                <a:cubicBezTo>
                  <a:pt x="89506" y="73388"/>
                  <a:pt x="79840" y="69732"/>
                  <a:pt x="67852" y="67361"/>
                </a:cubicBezTo>
                <a:close/>
                <a:moveTo>
                  <a:pt x="67852" y="120000"/>
                </a:moveTo>
                <a:lnTo>
                  <a:pt x="51597" y="120000"/>
                </a:lnTo>
                <a:lnTo>
                  <a:pt x="51597" y="114256"/>
                </a:lnTo>
                <a:cubicBezTo>
                  <a:pt x="45417" y="113829"/>
                  <a:pt x="39328" y="112890"/>
                  <a:pt x="33554" y="111448"/>
                </a:cubicBezTo>
                <a:cubicBezTo>
                  <a:pt x="13606" y="106463"/>
                  <a:pt x="696" y="96271"/>
                  <a:pt x="0" y="84958"/>
                </a:cubicBezTo>
                <a:lnTo>
                  <a:pt x="26861" y="84529"/>
                </a:lnTo>
                <a:cubicBezTo>
                  <a:pt x="27245" y="90776"/>
                  <a:pt x="34374" y="96404"/>
                  <a:pt x="45389" y="99156"/>
                </a:cubicBezTo>
                <a:cubicBezTo>
                  <a:pt x="47394" y="99657"/>
                  <a:pt x="49467" y="100048"/>
                  <a:pt x="51597" y="100293"/>
                </a:cubicBezTo>
                <a:lnTo>
                  <a:pt x="51597" y="64682"/>
                </a:lnTo>
                <a:cubicBezTo>
                  <a:pt x="30368" y="61567"/>
                  <a:pt x="7690" y="58004"/>
                  <a:pt x="556" y="40045"/>
                </a:cubicBezTo>
                <a:cubicBezTo>
                  <a:pt x="-2422" y="28913"/>
                  <a:pt x="6883" y="17850"/>
                  <a:pt x="24755" y="11249"/>
                </a:cubicBezTo>
                <a:cubicBezTo>
                  <a:pt x="32832" y="8265"/>
                  <a:pt x="42066" y="6412"/>
                  <a:pt x="51597" y="5737"/>
                </a:cubicBezTo>
                <a:lnTo>
                  <a:pt x="51597" y="0"/>
                </a:lnTo>
                <a:lnTo>
                  <a:pt x="67852" y="0"/>
                </a:lnTo>
                <a:lnTo>
                  <a:pt x="67852" y="5703"/>
                </a:lnTo>
                <a:cubicBezTo>
                  <a:pt x="74209" y="6118"/>
                  <a:pt x="80479" y="7068"/>
                  <a:pt x="86414" y="8551"/>
                </a:cubicBezTo>
                <a:cubicBezTo>
                  <a:pt x="106363" y="13536"/>
                  <a:pt x="119273" y="23728"/>
                  <a:pt x="119969" y="35041"/>
                </a:cubicBezTo>
                <a:lnTo>
                  <a:pt x="93108" y="35470"/>
                </a:lnTo>
                <a:cubicBezTo>
                  <a:pt x="92723" y="29223"/>
                  <a:pt x="85594" y="23595"/>
                  <a:pt x="74579" y="20843"/>
                </a:cubicBezTo>
                <a:cubicBezTo>
                  <a:pt x="72410" y="20301"/>
                  <a:pt x="70160" y="19888"/>
                  <a:pt x="67852" y="19639"/>
                </a:cubicBezTo>
                <a:lnTo>
                  <a:pt x="67852" y="52969"/>
                </a:lnTo>
                <a:cubicBezTo>
                  <a:pt x="88284" y="55535"/>
                  <a:pt x="110482" y="59921"/>
                  <a:pt x="119411" y="79734"/>
                </a:cubicBezTo>
                <a:cubicBezTo>
                  <a:pt x="122511" y="90942"/>
                  <a:pt x="113201" y="102106"/>
                  <a:pt x="95213" y="108750"/>
                </a:cubicBezTo>
                <a:cubicBezTo>
                  <a:pt x="86990" y="111788"/>
                  <a:pt x="77568" y="113654"/>
                  <a:pt x="67852" y="114293"/>
                </a:cubicBezTo>
                <a:close/>
              </a:path>
            </a:pathLst>
          </a:custGeom>
          <a:solidFill>
            <a:schemeClr val="accent3">
              <a:lumMod val="75000"/>
            </a:schemeClr>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dk1"/>
              </a:solidFill>
              <a:latin typeface="Arial"/>
              <a:ea typeface="Arial"/>
              <a:cs typeface="Arial"/>
              <a:sym typeface="Arial"/>
            </a:endParaRPr>
          </a:p>
        </p:txBody>
      </p:sp>
      <p:sp>
        <p:nvSpPr>
          <p:cNvPr id="27" name="Shape 450"/>
          <p:cNvSpPr/>
          <p:nvPr/>
        </p:nvSpPr>
        <p:spPr>
          <a:xfrm>
            <a:off x="8841213" y="3657600"/>
            <a:ext cx="590697" cy="565118"/>
          </a:xfrm>
          <a:custGeom>
            <a:avLst/>
            <a:gdLst/>
            <a:ahLst/>
            <a:cxnLst/>
            <a:rect l="0" t="0" r="0" b="0"/>
            <a:pathLst>
              <a:path w="120000" h="120000" extrusionOk="0">
                <a:moveTo>
                  <a:pt x="65274" y="39473"/>
                </a:moveTo>
                <a:cubicBezTo>
                  <a:pt x="53599" y="36371"/>
                  <a:pt x="41599" y="43242"/>
                  <a:pt x="38470" y="54820"/>
                </a:cubicBezTo>
                <a:cubicBezTo>
                  <a:pt x="35342" y="66398"/>
                  <a:pt x="42270" y="78299"/>
                  <a:pt x="53945" y="81402"/>
                </a:cubicBezTo>
                <a:cubicBezTo>
                  <a:pt x="65620" y="84504"/>
                  <a:pt x="77621" y="77633"/>
                  <a:pt x="80749" y="66055"/>
                </a:cubicBezTo>
                <a:cubicBezTo>
                  <a:pt x="83877" y="54477"/>
                  <a:pt x="76949" y="42576"/>
                  <a:pt x="65274" y="39473"/>
                </a:cubicBezTo>
                <a:close/>
                <a:moveTo>
                  <a:pt x="69168" y="25060"/>
                </a:moveTo>
                <a:cubicBezTo>
                  <a:pt x="88870" y="30296"/>
                  <a:pt x="100561" y="50379"/>
                  <a:pt x="95282" y="69917"/>
                </a:cubicBezTo>
                <a:cubicBezTo>
                  <a:pt x="90003" y="89455"/>
                  <a:pt x="69753" y="101050"/>
                  <a:pt x="50051" y="95815"/>
                </a:cubicBezTo>
                <a:cubicBezTo>
                  <a:pt x="30350" y="90579"/>
                  <a:pt x="18658" y="70496"/>
                  <a:pt x="23937" y="50958"/>
                </a:cubicBezTo>
                <a:cubicBezTo>
                  <a:pt x="29216" y="31420"/>
                  <a:pt x="49467" y="19825"/>
                  <a:pt x="69168" y="25060"/>
                </a:cubicBezTo>
                <a:close/>
                <a:moveTo>
                  <a:pt x="70584" y="19819"/>
                </a:moveTo>
                <a:cubicBezTo>
                  <a:pt x="47964" y="13808"/>
                  <a:pt x="24713" y="27121"/>
                  <a:pt x="18652" y="49554"/>
                </a:cubicBezTo>
                <a:cubicBezTo>
                  <a:pt x="12591" y="71987"/>
                  <a:pt x="26015" y="95045"/>
                  <a:pt x="48635" y="101056"/>
                </a:cubicBezTo>
                <a:cubicBezTo>
                  <a:pt x="71255" y="107067"/>
                  <a:pt x="94506" y="93754"/>
                  <a:pt x="100567" y="71321"/>
                </a:cubicBezTo>
                <a:cubicBezTo>
                  <a:pt x="106628" y="48888"/>
                  <a:pt x="93204" y="25830"/>
                  <a:pt x="70584" y="19819"/>
                </a:cubicBezTo>
                <a:close/>
                <a:moveTo>
                  <a:pt x="120000" y="28418"/>
                </a:moveTo>
                <a:lnTo>
                  <a:pt x="119819" y="29085"/>
                </a:lnTo>
                <a:lnTo>
                  <a:pt x="119636" y="28804"/>
                </a:lnTo>
                <a:close/>
                <a:moveTo>
                  <a:pt x="84120" y="4683"/>
                </a:moveTo>
                <a:lnTo>
                  <a:pt x="83867" y="19572"/>
                </a:lnTo>
                <a:lnTo>
                  <a:pt x="83406" y="19449"/>
                </a:lnTo>
                <a:cubicBezTo>
                  <a:pt x="87163" y="21546"/>
                  <a:pt x="90559" y="24117"/>
                  <a:pt x="93431" y="27166"/>
                </a:cubicBezTo>
                <a:lnTo>
                  <a:pt x="106796" y="23870"/>
                </a:lnTo>
                <a:lnTo>
                  <a:pt x="115363" y="39849"/>
                </a:lnTo>
                <a:lnTo>
                  <a:pt x="105840" y="48364"/>
                </a:lnTo>
                <a:cubicBezTo>
                  <a:pt x="107034" y="52676"/>
                  <a:pt x="107596" y="57191"/>
                  <a:pt x="107394" y="61781"/>
                </a:cubicBezTo>
                <a:lnTo>
                  <a:pt x="119289" y="68330"/>
                </a:lnTo>
                <a:lnTo>
                  <a:pt x="114566" y="85810"/>
                </a:lnTo>
                <a:lnTo>
                  <a:pt x="100132" y="85570"/>
                </a:lnTo>
                <a:cubicBezTo>
                  <a:pt x="98307" y="88594"/>
                  <a:pt x="96096" y="91321"/>
                  <a:pt x="93619" y="93756"/>
                </a:cubicBezTo>
                <a:lnTo>
                  <a:pt x="98359" y="106025"/>
                </a:lnTo>
                <a:lnTo>
                  <a:pt x="83411" y="116405"/>
                </a:lnTo>
                <a:lnTo>
                  <a:pt x="72073" y="106643"/>
                </a:lnTo>
                <a:lnTo>
                  <a:pt x="73453" y="105685"/>
                </a:lnTo>
                <a:cubicBezTo>
                  <a:pt x="69110" y="107079"/>
                  <a:pt x="64517" y="107749"/>
                  <a:pt x="59835" y="107723"/>
                </a:cubicBezTo>
                <a:lnTo>
                  <a:pt x="52963" y="119999"/>
                </a:lnTo>
                <a:lnTo>
                  <a:pt x="35336" y="115316"/>
                </a:lnTo>
                <a:lnTo>
                  <a:pt x="35574" y="101277"/>
                </a:lnTo>
                <a:cubicBezTo>
                  <a:pt x="31839" y="99165"/>
                  <a:pt x="28466" y="96583"/>
                  <a:pt x="25614" y="93529"/>
                </a:cubicBezTo>
                <a:lnTo>
                  <a:pt x="25843" y="94015"/>
                </a:lnTo>
                <a:lnTo>
                  <a:pt x="11102" y="96847"/>
                </a:lnTo>
                <a:lnTo>
                  <a:pt x="3390" y="80445"/>
                </a:lnTo>
                <a:lnTo>
                  <a:pt x="13359" y="72429"/>
                </a:lnTo>
                <a:cubicBezTo>
                  <a:pt x="12295" y="68561"/>
                  <a:pt x="11739" y="64530"/>
                  <a:pt x="11738" y="60428"/>
                </a:cubicBezTo>
                <a:lnTo>
                  <a:pt x="0" y="53965"/>
                </a:lnTo>
                <a:lnTo>
                  <a:pt x="4723" y="36484"/>
                </a:lnTo>
                <a:lnTo>
                  <a:pt x="18174" y="36709"/>
                </a:lnTo>
                <a:cubicBezTo>
                  <a:pt x="19999" y="33515"/>
                  <a:pt x="22203" y="30603"/>
                  <a:pt x="24696" y="27997"/>
                </a:cubicBezTo>
                <a:lnTo>
                  <a:pt x="20190" y="14215"/>
                </a:lnTo>
                <a:lnTo>
                  <a:pt x="35666" y="4625"/>
                </a:lnTo>
                <a:lnTo>
                  <a:pt x="46473" y="14962"/>
                </a:lnTo>
                <a:lnTo>
                  <a:pt x="46365" y="15030"/>
                </a:lnTo>
                <a:cubicBezTo>
                  <a:pt x="50613" y="13704"/>
                  <a:pt x="55098" y="13091"/>
                  <a:pt x="59667" y="13141"/>
                </a:cubicBezTo>
                <a:lnTo>
                  <a:pt x="59206" y="13018"/>
                </a:lnTo>
                <a:lnTo>
                  <a:pt x="66493" y="0"/>
                </a:lnTo>
                <a:close/>
              </a:path>
            </a:pathLst>
          </a:custGeom>
          <a:solidFill>
            <a:srgbClr val="E62949"/>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33" name="Shape 718"/>
          <p:cNvSpPr txBox="1"/>
          <p:nvPr/>
        </p:nvSpPr>
        <p:spPr>
          <a:xfrm>
            <a:off x="8560868" y="2683691"/>
            <a:ext cx="3705744" cy="615393"/>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smtClean="0">
                <a:solidFill>
                  <a:srgbClr val="595959"/>
                </a:solidFill>
                <a:latin typeface="Times New Roman" panose="02020603050405020304" pitchFamily="18" charset="0"/>
                <a:ea typeface="Arial"/>
                <a:cs typeface="Times New Roman" panose="02020603050405020304" pitchFamily="18" charset="0"/>
              </a:rPr>
              <a:t>???</a:t>
            </a:r>
            <a:endParaRPr lang="en"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r="84636"/>
          <a:stretch/>
        </p:blipFill>
        <p:spPr>
          <a:xfrm>
            <a:off x="438258" y="364709"/>
            <a:ext cx="1236554" cy="1669832"/>
          </a:xfrm>
          <a:prstGeom prst="rect">
            <a:avLst/>
          </a:prstGeom>
        </p:spPr>
      </p:pic>
      <p:sp>
        <p:nvSpPr>
          <p:cNvPr id="25" name="Shape 708"/>
          <p:cNvSpPr txBox="1"/>
          <p:nvPr/>
        </p:nvSpPr>
        <p:spPr>
          <a:xfrm>
            <a:off x="1522412" y="1447859"/>
            <a:ext cx="4267200" cy="533341"/>
          </a:xfrm>
          <a:prstGeom prst="rect">
            <a:avLst/>
          </a:prstGeom>
          <a:noFill/>
          <a:ln>
            <a:noFill/>
          </a:ln>
        </p:spPr>
        <p:txBody>
          <a:bodyPr wrap="square" lIns="121868" tIns="60917" rIns="121868" bIns="60917" anchor="t" anchorCtr="0">
            <a:noAutofit/>
          </a:bodyPr>
          <a:lstStyle/>
          <a:p>
            <a:pPr defTabSz="1218895"/>
            <a:r>
              <a:rPr lang="en-US" sz="2400" b="1" i="1" kern="0" dirty="0" smtClean="0">
                <a:solidFill>
                  <a:srgbClr val="FF3300"/>
                </a:solidFill>
                <a:latin typeface="Times New Roman" panose="02020603050405020304" pitchFamily="18" charset="0"/>
                <a:ea typeface="Arial"/>
                <a:cs typeface="Times New Roman" panose="02020603050405020304" pitchFamily="18" charset="0"/>
                <a:sym typeface="Arial"/>
              </a:rPr>
              <a:t>SHOLEH SANAT co</a:t>
            </a:r>
            <a:endParaRPr lang="en" sz="2400" b="1" i="1" kern="0" dirty="0">
              <a:solidFill>
                <a:srgbClr val="FF3300"/>
              </a:solidFill>
              <a:latin typeface="Times New Roman" panose="02020603050405020304" pitchFamily="18" charset="0"/>
              <a:ea typeface="Arial"/>
              <a:cs typeface="Times New Roman" panose="02020603050405020304" pitchFamily="18" charset="0"/>
              <a:sym typeface="Arial"/>
            </a:endParaRPr>
          </a:p>
        </p:txBody>
      </p:sp>
      <p:pic>
        <p:nvPicPr>
          <p:cNvPr id="14338" name="Picture 2" descr="3"/>
          <p:cNvPicPr>
            <a:picLocks noChangeAspect="1" noChangeArrowheads="1"/>
          </p:cNvPicPr>
          <p:nvPr/>
        </p:nvPicPr>
        <p:blipFill>
          <a:blip r:embed="rId4" cstate="print">
            <a:extLst>
              <a:ext uri="{28A0092B-C50C-407E-A947-70E740481C1C}">
                <a14:useLocalDpi xmlns:a14="http://schemas.microsoft.com/office/drawing/2010/main" val="0"/>
              </a:ext>
            </a:extLst>
          </a:blip>
          <a:srcRect t="19453" b="25598"/>
          <a:stretch>
            <a:fillRect/>
          </a:stretch>
        </p:blipFill>
        <p:spPr bwMode="auto">
          <a:xfrm>
            <a:off x="4453882" y="228600"/>
            <a:ext cx="4231330" cy="33070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Picture 25" descr="C:\Users\t.baharipour\AppData\Local\Microsoft\Windows\INetCache\Content.Word\1.png"/>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902321" y="3200459"/>
            <a:ext cx="4658546" cy="4111664"/>
          </a:xfrm>
          <a:prstGeom prst="rect">
            <a:avLst/>
          </a:prstGeom>
          <a:noFill/>
          <a:ln>
            <a:noFill/>
          </a:ln>
        </p:spPr>
      </p:pic>
      <p:grpSp>
        <p:nvGrpSpPr>
          <p:cNvPr id="23" name="Shape 720"/>
          <p:cNvGrpSpPr/>
          <p:nvPr/>
        </p:nvGrpSpPr>
        <p:grpSpPr>
          <a:xfrm>
            <a:off x="8560867" y="4261751"/>
            <a:ext cx="3627958" cy="897784"/>
            <a:chOff x="2113657" y="4283314"/>
            <a:chExt cx="3647460" cy="673513"/>
          </a:xfrm>
        </p:grpSpPr>
        <p:sp>
          <p:nvSpPr>
            <p:cNvPr id="28" name="Shape 721"/>
            <p:cNvSpPr txBox="1"/>
            <p:nvPr/>
          </p:nvSpPr>
          <p:spPr>
            <a:xfrm>
              <a:off x="2113657" y="4495162"/>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pt-BR" sz="1600" kern="0" dirty="0" smtClean="0">
                  <a:solidFill>
                    <a:srgbClr val="595959"/>
                  </a:solidFill>
                  <a:latin typeface="Times New Roman" panose="02020603050405020304" pitchFamily="18" charset="0"/>
                  <a:ea typeface="Arial"/>
                  <a:cs typeface="Times New Roman" panose="02020603050405020304" pitchFamily="18" charset="0"/>
                  <a:sym typeface="Arial"/>
                </a:rPr>
                <a:t>Local (Iran) Certificates </a:t>
              </a:r>
              <a:endParaRPr lang="pt-BR"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29" name="Shape 722"/>
            <p:cNvSpPr txBox="1"/>
            <p:nvPr/>
          </p:nvSpPr>
          <p:spPr>
            <a:xfrm>
              <a:off x="2113658" y="4283314"/>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sym typeface="Arial"/>
                </a:rPr>
                <a:t>Standards and legally certificates:</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Tree>
    <p:extLst>
      <p:ext uri="{BB962C8B-B14F-4D97-AF65-F5344CB8AC3E}">
        <p14:creationId xmlns:p14="http://schemas.microsoft.com/office/powerpoint/2010/main" val="3410323445"/>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704"/>
        <p:cNvGrpSpPr/>
        <p:nvPr/>
      </p:nvGrpSpPr>
      <p:grpSpPr>
        <a:xfrm>
          <a:off x="0" y="0"/>
          <a:ext cx="0" cy="0"/>
          <a:chOff x="0" y="0"/>
          <a:chExt cx="0" cy="0"/>
        </a:xfrm>
      </p:grpSpPr>
      <p:pic>
        <p:nvPicPr>
          <p:cNvPr id="15362" name="Picture 2" descr="PC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84612" y="1810985"/>
            <a:ext cx="5052404" cy="37930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7" name="Shape 707"/>
          <p:cNvSpPr txBox="1"/>
          <p:nvPr/>
        </p:nvSpPr>
        <p:spPr>
          <a:xfrm>
            <a:off x="455612" y="3276600"/>
            <a:ext cx="3991794" cy="3076964"/>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Model: PCG(O)</a:t>
            </a:r>
          </a:p>
          <a:p>
            <a:pPr marL="285750" indent="-285750" defTabSz="1218895">
              <a:buFont typeface="Arial" panose="020B0604020202020204" pitchFamily="34" charset="0"/>
              <a:buChar char="•"/>
            </a:pP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Fuel: Gas, Heavy Oil</a:t>
            </a:r>
          </a:p>
          <a:p>
            <a:pPr marL="285750" indent="-285750" defTabSz="1218895">
              <a:buFont typeface="Arial" panose="020B0604020202020204" pitchFamily="34" charset="0"/>
              <a:buChar char="•"/>
            </a:pP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Application: Pre-Heating of Cement Kilns and </a:t>
            </a:r>
            <a:r>
              <a:rPr lang="en-US" sz="1600" kern="0" dirty="0" err="1">
                <a:solidFill>
                  <a:srgbClr val="3F3F3F"/>
                </a:solidFill>
                <a:latin typeface="Times New Roman" panose="02020603050405020304" pitchFamily="18" charset="0"/>
                <a:ea typeface="Arial"/>
                <a:cs typeface="Times New Roman" panose="02020603050405020304" pitchFamily="18" charset="0"/>
                <a:sym typeface="Arial"/>
              </a:rPr>
              <a:t>Precalciner</a:t>
            </a:r>
            <a:endParaRPr lang="en-US" sz="1600" kern="0" dirty="0">
              <a:solidFill>
                <a:srgbClr val="3F3F3F"/>
              </a:solidFill>
              <a:latin typeface="Times New Roman" panose="02020603050405020304" pitchFamily="18" charset="0"/>
              <a:ea typeface="Arial"/>
              <a:cs typeface="Times New Roman" panose="02020603050405020304" pitchFamily="18" charset="0"/>
              <a:sym typeface="Arial"/>
            </a:endParaRPr>
          </a:p>
          <a:p>
            <a:pPr marL="285750" indent="-285750" defTabSz="1218895">
              <a:buFont typeface="Arial" panose="020B0604020202020204" pitchFamily="34" charset="0"/>
              <a:buChar char="•"/>
            </a:pP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Turn-Down Ratio: 4:1</a:t>
            </a:r>
          </a:p>
          <a:p>
            <a:pPr marL="285750" indent="-285750" defTabSz="1218895">
              <a:buFont typeface="Arial" panose="020B0604020202020204" pitchFamily="34" charset="0"/>
              <a:buChar char="•"/>
            </a:pP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Maximum Heat Capacity: 25,000,000 </a:t>
            </a:r>
            <a:r>
              <a:rPr lang="en-US" sz="1600" kern="0" dirty="0" err="1">
                <a:solidFill>
                  <a:srgbClr val="3F3F3F"/>
                </a:solidFill>
                <a:latin typeface="Times New Roman" panose="02020603050405020304" pitchFamily="18" charset="0"/>
                <a:ea typeface="Arial"/>
                <a:cs typeface="Times New Roman" panose="02020603050405020304" pitchFamily="18" charset="0"/>
                <a:sym typeface="Arial"/>
              </a:rPr>
              <a:t>kCal</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a:t>
            </a:r>
            <a:r>
              <a:rPr lang="en-US" sz="1600" kern="0" dirty="0" err="1">
                <a:solidFill>
                  <a:srgbClr val="3F3F3F"/>
                </a:solidFill>
                <a:latin typeface="Times New Roman" panose="02020603050405020304" pitchFamily="18" charset="0"/>
                <a:ea typeface="Arial"/>
                <a:cs typeface="Times New Roman" panose="02020603050405020304" pitchFamily="18" charset="0"/>
                <a:sym typeface="Arial"/>
              </a:rPr>
              <a:t>hr</a:t>
            </a:r>
            <a:endParaRPr lang="en-US" sz="1600" kern="0" dirty="0">
              <a:solidFill>
                <a:srgbClr val="3F3F3F"/>
              </a:solidFill>
              <a:latin typeface="Times New Roman" panose="02020603050405020304" pitchFamily="18" charset="0"/>
              <a:ea typeface="Arial"/>
              <a:cs typeface="Times New Roman" panose="02020603050405020304" pitchFamily="18" charset="0"/>
              <a:sym typeface="Arial"/>
            </a:endParaRPr>
          </a:p>
        </p:txBody>
      </p:sp>
      <p:sp>
        <p:nvSpPr>
          <p:cNvPr id="708" name="Shape 708"/>
          <p:cNvSpPr txBox="1"/>
          <p:nvPr/>
        </p:nvSpPr>
        <p:spPr>
          <a:xfrm>
            <a:off x="531812" y="2514659"/>
            <a:ext cx="4267200" cy="533341"/>
          </a:xfrm>
          <a:prstGeom prst="rect">
            <a:avLst/>
          </a:prstGeom>
          <a:noFill/>
          <a:ln>
            <a:noFill/>
          </a:ln>
        </p:spPr>
        <p:txBody>
          <a:bodyPr wrap="square" lIns="121868" tIns="60917" rIns="121868" bIns="60917" anchor="t" anchorCtr="0">
            <a:noAutofit/>
          </a:bodyPr>
          <a:lstStyle/>
          <a:p>
            <a:pPr defTabSz="1218895"/>
            <a:r>
              <a:rPr lang="en-US" sz="2400" b="1" kern="0" dirty="0" err="1">
                <a:solidFill>
                  <a:srgbClr val="3F3F3F"/>
                </a:solidFill>
                <a:ea typeface="Arial"/>
                <a:cs typeface="Arial"/>
              </a:rPr>
              <a:t>Precalciner</a:t>
            </a:r>
            <a:r>
              <a:rPr lang="en-US" sz="2400" b="1" kern="0" dirty="0">
                <a:solidFill>
                  <a:srgbClr val="3F3F3F"/>
                </a:solidFill>
                <a:ea typeface="Arial"/>
                <a:cs typeface="Arial"/>
              </a:rPr>
              <a:t> Burner</a:t>
            </a:r>
            <a:endParaRPr lang="en" sz="2400" b="1" kern="0" dirty="0">
              <a:solidFill>
                <a:srgbClr val="3F3F3F"/>
              </a:solidFill>
              <a:ea typeface="Arial"/>
              <a:cs typeface="Arial"/>
              <a:sym typeface="Arial"/>
            </a:endParaRPr>
          </a:p>
        </p:txBody>
      </p:sp>
      <p:grpSp>
        <p:nvGrpSpPr>
          <p:cNvPr id="711" name="Shape 711"/>
          <p:cNvGrpSpPr/>
          <p:nvPr/>
        </p:nvGrpSpPr>
        <p:grpSpPr>
          <a:xfrm>
            <a:off x="8560868" y="832749"/>
            <a:ext cx="3400944" cy="897785"/>
            <a:chOff x="2113657" y="4283314"/>
            <a:chExt cx="3647460" cy="673514"/>
          </a:xfrm>
        </p:grpSpPr>
        <p:sp>
          <p:nvSpPr>
            <p:cNvPr id="712" name="Shape 712"/>
            <p:cNvSpPr txBox="1"/>
            <p:nvPr/>
          </p:nvSpPr>
          <p:spPr>
            <a:xfrm>
              <a:off x="2113657" y="4495163"/>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10 Sets </a:t>
              </a: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(Per </a:t>
              </a: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Month)</a:t>
              </a:r>
              <a:endParaRPr lang="en-US"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713" name="Shape 713"/>
            <p:cNvSpPr txBox="1"/>
            <p:nvPr/>
          </p:nvSpPr>
          <p:spPr>
            <a:xfrm>
              <a:off x="2113658" y="4283314"/>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rPr>
                <a:t>Production capacity</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715" name="Shape 715"/>
          <p:cNvSpPr/>
          <p:nvPr/>
        </p:nvSpPr>
        <p:spPr>
          <a:xfrm>
            <a:off x="8913812" y="1882516"/>
            <a:ext cx="445583" cy="444279"/>
          </a:xfrm>
          <a:custGeom>
            <a:avLst/>
            <a:gdLst/>
            <a:ahLst/>
            <a:cxnLst/>
            <a:rect l="0" t="0" r="0" b="0"/>
            <a:pathLst>
              <a:path w="120000" h="120000" extrusionOk="0">
                <a:moveTo>
                  <a:pt x="26666" y="100217"/>
                </a:moveTo>
                <a:cubicBezTo>
                  <a:pt x="25193" y="100217"/>
                  <a:pt x="24000" y="101415"/>
                  <a:pt x="24000" y="102892"/>
                </a:cubicBezTo>
                <a:cubicBezTo>
                  <a:pt x="24000" y="104369"/>
                  <a:pt x="25193" y="105566"/>
                  <a:pt x="26666" y="105566"/>
                </a:cubicBezTo>
                <a:lnTo>
                  <a:pt x="93333" y="105566"/>
                </a:lnTo>
                <a:cubicBezTo>
                  <a:pt x="94806" y="105566"/>
                  <a:pt x="96000" y="104369"/>
                  <a:pt x="96000" y="102892"/>
                </a:cubicBezTo>
                <a:cubicBezTo>
                  <a:pt x="96000" y="101415"/>
                  <a:pt x="94806" y="100217"/>
                  <a:pt x="93333" y="100217"/>
                </a:cubicBezTo>
                <a:close/>
                <a:moveTo>
                  <a:pt x="26666" y="87913"/>
                </a:moveTo>
                <a:cubicBezTo>
                  <a:pt x="25193" y="87913"/>
                  <a:pt x="24000" y="89111"/>
                  <a:pt x="24000" y="90588"/>
                </a:cubicBezTo>
                <a:cubicBezTo>
                  <a:pt x="24000" y="92065"/>
                  <a:pt x="25193" y="93262"/>
                  <a:pt x="26666" y="93262"/>
                </a:cubicBezTo>
                <a:lnTo>
                  <a:pt x="93333" y="93262"/>
                </a:lnTo>
                <a:cubicBezTo>
                  <a:pt x="94806" y="93262"/>
                  <a:pt x="96000" y="92065"/>
                  <a:pt x="96000" y="90588"/>
                </a:cubicBezTo>
                <a:cubicBezTo>
                  <a:pt x="96000" y="89111"/>
                  <a:pt x="94806" y="87913"/>
                  <a:pt x="93333" y="87913"/>
                </a:cubicBezTo>
                <a:close/>
                <a:moveTo>
                  <a:pt x="26666" y="75609"/>
                </a:moveTo>
                <a:cubicBezTo>
                  <a:pt x="25193" y="75609"/>
                  <a:pt x="24000" y="76806"/>
                  <a:pt x="24000" y="78284"/>
                </a:cubicBezTo>
                <a:cubicBezTo>
                  <a:pt x="24000" y="79761"/>
                  <a:pt x="25193" y="80958"/>
                  <a:pt x="26666" y="80958"/>
                </a:cubicBezTo>
                <a:lnTo>
                  <a:pt x="93333" y="80958"/>
                </a:lnTo>
                <a:cubicBezTo>
                  <a:pt x="94806" y="80958"/>
                  <a:pt x="96000" y="79761"/>
                  <a:pt x="96000" y="78284"/>
                </a:cubicBezTo>
                <a:cubicBezTo>
                  <a:pt x="96000" y="76806"/>
                  <a:pt x="94806" y="75609"/>
                  <a:pt x="93333" y="75609"/>
                </a:cubicBezTo>
                <a:close/>
                <a:moveTo>
                  <a:pt x="26666" y="63305"/>
                </a:moveTo>
                <a:cubicBezTo>
                  <a:pt x="25193" y="63305"/>
                  <a:pt x="24000" y="64502"/>
                  <a:pt x="24000" y="65979"/>
                </a:cubicBezTo>
                <a:cubicBezTo>
                  <a:pt x="24000" y="67457"/>
                  <a:pt x="25193" y="68654"/>
                  <a:pt x="26666" y="68654"/>
                </a:cubicBezTo>
                <a:lnTo>
                  <a:pt x="93333" y="68654"/>
                </a:lnTo>
                <a:cubicBezTo>
                  <a:pt x="94806" y="68654"/>
                  <a:pt x="96000" y="67457"/>
                  <a:pt x="96000" y="65979"/>
                </a:cubicBezTo>
                <a:cubicBezTo>
                  <a:pt x="96000" y="64502"/>
                  <a:pt x="94806" y="63305"/>
                  <a:pt x="93333" y="63305"/>
                </a:cubicBezTo>
                <a:close/>
                <a:moveTo>
                  <a:pt x="26666" y="51001"/>
                </a:moveTo>
                <a:cubicBezTo>
                  <a:pt x="25193" y="51001"/>
                  <a:pt x="24000" y="52198"/>
                  <a:pt x="24000" y="53675"/>
                </a:cubicBezTo>
                <a:cubicBezTo>
                  <a:pt x="24000" y="55152"/>
                  <a:pt x="25193" y="56350"/>
                  <a:pt x="26666" y="56350"/>
                </a:cubicBezTo>
                <a:lnTo>
                  <a:pt x="93333" y="56350"/>
                </a:lnTo>
                <a:cubicBezTo>
                  <a:pt x="94806" y="56350"/>
                  <a:pt x="96000" y="55152"/>
                  <a:pt x="96000" y="53675"/>
                </a:cubicBezTo>
                <a:cubicBezTo>
                  <a:pt x="96000" y="52198"/>
                  <a:pt x="94806" y="51001"/>
                  <a:pt x="93333" y="51001"/>
                </a:cubicBezTo>
                <a:close/>
                <a:moveTo>
                  <a:pt x="26666" y="38697"/>
                </a:moveTo>
                <a:cubicBezTo>
                  <a:pt x="25193" y="38697"/>
                  <a:pt x="24000" y="39894"/>
                  <a:pt x="24000" y="41371"/>
                </a:cubicBezTo>
                <a:cubicBezTo>
                  <a:pt x="24000" y="42848"/>
                  <a:pt x="25193" y="44046"/>
                  <a:pt x="26666" y="44046"/>
                </a:cubicBezTo>
                <a:lnTo>
                  <a:pt x="93333" y="44046"/>
                </a:lnTo>
                <a:cubicBezTo>
                  <a:pt x="94806" y="44046"/>
                  <a:pt x="96000" y="42848"/>
                  <a:pt x="96000" y="41371"/>
                </a:cubicBezTo>
                <a:cubicBezTo>
                  <a:pt x="96000" y="39894"/>
                  <a:pt x="94806" y="38697"/>
                  <a:pt x="93333" y="38697"/>
                </a:cubicBezTo>
                <a:close/>
                <a:moveTo>
                  <a:pt x="0" y="11366"/>
                </a:moveTo>
                <a:lnTo>
                  <a:pt x="6739" y="11366"/>
                </a:lnTo>
                <a:lnTo>
                  <a:pt x="6739" y="17459"/>
                </a:lnTo>
                <a:cubicBezTo>
                  <a:pt x="6739" y="22260"/>
                  <a:pt x="10619" y="26151"/>
                  <a:pt x="15405" y="26151"/>
                </a:cubicBezTo>
                <a:cubicBezTo>
                  <a:pt x="20192" y="26151"/>
                  <a:pt x="24072" y="22260"/>
                  <a:pt x="24072" y="17459"/>
                </a:cubicBezTo>
                <a:lnTo>
                  <a:pt x="24072" y="11366"/>
                </a:lnTo>
                <a:lnTo>
                  <a:pt x="29716" y="11366"/>
                </a:lnTo>
                <a:lnTo>
                  <a:pt x="29716" y="17459"/>
                </a:lnTo>
                <a:cubicBezTo>
                  <a:pt x="29716" y="22260"/>
                  <a:pt x="33597" y="26151"/>
                  <a:pt x="38383" y="26151"/>
                </a:cubicBezTo>
                <a:cubicBezTo>
                  <a:pt x="43170" y="26151"/>
                  <a:pt x="47050" y="22260"/>
                  <a:pt x="47050" y="17459"/>
                </a:cubicBezTo>
                <a:lnTo>
                  <a:pt x="47050" y="11366"/>
                </a:lnTo>
                <a:lnTo>
                  <a:pt x="52694" y="11366"/>
                </a:lnTo>
                <a:lnTo>
                  <a:pt x="52694" y="17459"/>
                </a:lnTo>
                <a:cubicBezTo>
                  <a:pt x="52694" y="22260"/>
                  <a:pt x="56574" y="26151"/>
                  <a:pt x="61361" y="26151"/>
                </a:cubicBezTo>
                <a:cubicBezTo>
                  <a:pt x="66147" y="26151"/>
                  <a:pt x="70028" y="22260"/>
                  <a:pt x="70028" y="17459"/>
                </a:cubicBezTo>
                <a:lnTo>
                  <a:pt x="70028" y="11366"/>
                </a:lnTo>
                <a:lnTo>
                  <a:pt x="75672" y="11366"/>
                </a:lnTo>
                <a:lnTo>
                  <a:pt x="75672" y="17459"/>
                </a:lnTo>
                <a:cubicBezTo>
                  <a:pt x="75672" y="22260"/>
                  <a:pt x="79552" y="26151"/>
                  <a:pt x="84339" y="26151"/>
                </a:cubicBezTo>
                <a:cubicBezTo>
                  <a:pt x="89125" y="26151"/>
                  <a:pt x="93005" y="22260"/>
                  <a:pt x="93005" y="17459"/>
                </a:cubicBezTo>
                <a:lnTo>
                  <a:pt x="93005" y="11366"/>
                </a:lnTo>
                <a:lnTo>
                  <a:pt x="98650" y="11366"/>
                </a:lnTo>
                <a:lnTo>
                  <a:pt x="98650" y="17459"/>
                </a:lnTo>
                <a:cubicBezTo>
                  <a:pt x="98650" y="22259"/>
                  <a:pt x="102530" y="26151"/>
                  <a:pt x="107316" y="26151"/>
                </a:cubicBezTo>
                <a:cubicBezTo>
                  <a:pt x="112103" y="26151"/>
                  <a:pt x="115983" y="22259"/>
                  <a:pt x="115983" y="17459"/>
                </a:cubicBezTo>
                <a:lnTo>
                  <a:pt x="115983" y="11366"/>
                </a:lnTo>
                <a:lnTo>
                  <a:pt x="120000" y="11366"/>
                </a:lnTo>
                <a:lnTo>
                  <a:pt x="120000" y="120000"/>
                </a:lnTo>
                <a:lnTo>
                  <a:pt x="0" y="120000"/>
                </a:lnTo>
                <a:close/>
                <a:moveTo>
                  <a:pt x="15405" y="0"/>
                </a:moveTo>
                <a:cubicBezTo>
                  <a:pt x="17983" y="0"/>
                  <a:pt x="20072" y="2095"/>
                  <a:pt x="20072" y="4680"/>
                </a:cubicBezTo>
                <a:lnTo>
                  <a:pt x="20072" y="18051"/>
                </a:lnTo>
                <a:cubicBezTo>
                  <a:pt x="20072" y="20636"/>
                  <a:pt x="17983" y="22732"/>
                  <a:pt x="15405" y="22732"/>
                </a:cubicBezTo>
                <a:cubicBezTo>
                  <a:pt x="12828" y="22732"/>
                  <a:pt x="10739" y="20636"/>
                  <a:pt x="10739" y="18051"/>
                </a:cubicBezTo>
                <a:lnTo>
                  <a:pt x="10739" y="4680"/>
                </a:lnTo>
                <a:cubicBezTo>
                  <a:pt x="10739" y="2095"/>
                  <a:pt x="12828" y="0"/>
                  <a:pt x="15405" y="0"/>
                </a:cubicBezTo>
                <a:close/>
                <a:moveTo>
                  <a:pt x="38383" y="0"/>
                </a:moveTo>
                <a:cubicBezTo>
                  <a:pt x="40960" y="0"/>
                  <a:pt x="43050" y="2095"/>
                  <a:pt x="43050" y="4680"/>
                </a:cubicBezTo>
                <a:lnTo>
                  <a:pt x="43050" y="18051"/>
                </a:lnTo>
                <a:cubicBezTo>
                  <a:pt x="43050" y="20636"/>
                  <a:pt x="40960" y="22732"/>
                  <a:pt x="38383" y="22732"/>
                </a:cubicBezTo>
                <a:cubicBezTo>
                  <a:pt x="35806" y="22732"/>
                  <a:pt x="33716" y="20636"/>
                  <a:pt x="33716" y="18051"/>
                </a:cubicBezTo>
                <a:lnTo>
                  <a:pt x="33716" y="4680"/>
                </a:lnTo>
                <a:cubicBezTo>
                  <a:pt x="33716" y="2095"/>
                  <a:pt x="35806" y="0"/>
                  <a:pt x="38383" y="0"/>
                </a:cubicBezTo>
                <a:close/>
                <a:moveTo>
                  <a:pt x="61361" y="0"/>
                </a:moveTo>
                <a:cubicBezTo>
                  <a:pt x="63938" y="0"/>
                  <a:pt x="66028" y="2095"/>
                  <a:pt x="66028" y="4680"/>
                </a:cubicBezTo>
                <a:lnTo>
                  <a:pt x="66028" y="18051"/>
                </a:lnTo>
                <a:cubicBezTo>
                  <a:pt x="66028" y="20636"/>
                  <a:pt x="63938" y="22731"/>
                  <a:pt x="61361" y="22731"/>
                </a:cubicBezTo>
                <a:cubicBezTo>
                  <a:pt x="58784" y="22731"/>
                  <a:pt x="56694" y="20636"/>
                  <a:pt x="56694" y="18051"/>
                </a:cubicBezTo>
                <a:lnTo>
                  <a:pt x="56694" y="4680"/>
                </a:lnTo>
                <a:cubicBezTo>
                  <a:pt x="56694" y="2095"/>
                  <a:pt x="58784" y="0"/>
                  <a:pt x="61361" y="0"/>
                </a:cubicBezTo>
                <a:close/>
                <a:moveTo>
                  <a:pt x="84339" y="0"/>
                </a:moveTo>
                <a:cubicBezTo>
                  <a:pt x="86916" y="0"/>
                  <a:pt x="89005" y="2095"/>
                  <a:pt x="89005" y="4680"/>
                </a:cubicBezTo>
                <a:lnTo>
                  <a:pt x="89005" y="18051"/>
                </a:lnTo>
                <a:cubicBezTo>
                  <a:pt x="89005" y="20636"/>
                  <a:pt x="86916" y="22731"/>
                  <a:pt x="84339" y="22731"/>
                </a:cubicBezTo>
                <a:cubicBezTo>
                  <a:pt x="81761" y="22731"/>
                  <a:pt x="79672" y="20636"/>
                  <a:pt x="79672" y="18051"/>
                </a:cubicBezTo>
                <a:lnTo>
                  <a:pt x="79672" y="4680"/>
                </a:lnTo>
                <a:cubicBezTo>
                  <a:pt x="79672" y="2095"/>
                  <a:pt x="81761" y="0"/>
                  <a:pt x="84339" y="0"/>
                </a:cubicBezTo>
                <a:close/>
                <a:moveTo>
                  <a:pt x="107316" y="0"/>
                </a:moveTo>
                <a:cubicBezTo>
                  <a:pt x="109894" y="0"/>
                  <a:pt x="111983" y="2095"/>
                  <a:pt x="111983" y="4680"/>
                </a:cubicBezTo>
                <a:lnTo>
                  <a:pt x="111983" y="18051"/>
                </a:lnTo>
                <a:cubicBezTo>
                  <a:pt x="111983" y="20636"/>
                  <a:pt x="109894" y="22731"/>
                  <a:pt x="107316" y="22731"/>
                </a:cubicBezTo>
                <a:cubicBezTo>
                  <a:pt x="104739" y="22731"/>
                  <a:pt x="102650" y="20636"/>
                  <a:pt x="102650" y="18051"/>
                </a:cubicBezTo>
                <a:lnTo>
                  <a:pt x="102650" y="4680"/>
                </a:lnTo>
                <a:cubicBezTo>
                  <a:pt x="102650" y="2095"/>
                  <a:pt x="104739" y="0"/>
                  <a:pt x="107316" y="0"/>
                </a:cubicBezTo>
                <a:close/>
              </a:path>
            </a:pathLst>
          </a:custGeom>
          <a:solidFill>
            <a:srgbClr val="1ED4DE"/>
          </a:solidFill>
          <a:ln>
            <a:noFill/>
          </a:ln>
        </p:spPr>
        <p:txBody>
          <a:bodyPr wrap="square" lIns="121868" tIns="60917" rIns="121868" bIns="60917" anchor="ctr" anchorCtr="0">
            <a:noAutofit/>
          </a:bodyPr>
          <a:lstStyle/>
          <a:p>
            <a:pPr algn="ctr" defTabSz="1218895"/>
            <a:endParaRPr sz="2399" kern="0">
              <a:solidFill>
                <a:srgbClr val="FFFFFF"/>
              </a:solidFill>
              <a:latin typeface="Arial"/>
              <a:ea typeface="Arial"/>
              <a:cs typeface="Arial"/>
              <a:sym typeface="Arial"/>
            </a:endParaRPr>
          </a:p>
        </p:txBody>
      </p:sp>
      <p:sp>
        <p:nvSpPr>
          <p:cNvPr id="719" name="Shape 719"/>
          <p:cNvSpPr txBox="1"/>
          <p:nvPr/>
        </p:nvSpPr>
        <p:spPr>
          <a:xfrm>
            <a:off x="8560869" y="2378815"/>
            <a:ext cx="3477143" cy="369236"/>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sym typeface="Arial"/>
              </a:rPr>
              <a:t>After sale services/ Guarantee</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30" name="Shape 451"/>
          <p:cNvSpPr/>
          <p:nvPr/>
        </p:nvSpPr>
        <p:spPr>
          <a:xfrm rot="1795255">
            <a:off x="8958484" y="273676"/>
            <a:ext cx="356158" cy="656509"/>
          </a:xfrm>
          <a:custGeom>
            <a:avLst/>
            <a:gdLst/>
            <a:ahLst/>
            <a:cxnLst/>
            <a:rect l="0" t="0" r="0" b="0"/>
            <a:pathLst>
              <a:path w="120000" h="120000" extrusionOk="0">
                <a:moveTo>
                  <a:pt x="60041" y="0"/>
                </a:moveTo>
                <a:cubicBezTo>
                  <a:pt x="68312" y="142"/>
                  <a:pt x="77049" y="3617"/>
                  <a:pt x="77802" y="9249"/>
                </a:cubicBezTo>
                <a:cubicBezTo>
                  <a:pt x="79731" y="16341"/>
                  <a:pt x="68983" y="18083"/>
                  <a:pt x="72034" y="26607"/>
                </a:cubicBezTo>
                <a:lnTo>
                  <a:pt x="120000" y="26607"/>
                </a:lnTo>
                <a:lnTo>
                  <a:pt x="120000" y="53320"/>
                </a:lnTo>
                <a:cubicBezTo>
                  <a:pt x="105180" y="54850"/>
                  <a:pt x="101982" y="49006"/>
                  <a:pt x="89415" y="50069"/>
                </a:cubicBezTo>
                <a:cubicBezTo>
                  <a:pt x="79319" y="50489"/>
                  <a:pt x="73089" y="55363"/>
                  <a:pt x="72833" y="59977"/>
                </a:cubicBezTo>
                <a:cubicBezTo>
                  <a:pt x="73004" y="64029"/>
                  <a:pt x="79442" y="70012"/>
                  <a:pt x="91464" y="70060"/>
                </a:cubicBezTo>
                <a:cubicBezTo>
                  <a:pt x="106013" y="69226"/>
                  <a:pt x="103877" y="65247"/>
                  <a:pt x="120000" y="65606"/>
                </a:cubicBezTo>
                <a:lnTo>
                  <a:pt x="120000" y="93541"/>
                </a:lnTo>
                <a:lnTo>
                  <a:pt x="70059" y="93541"/>
                </a:lnTo>
                <a:cubicBezTo>
                  <a:pt x="69329" y="102697"/>
                  <a:pt x="76533" y="101447"/>
                  <a:pt x="78036" y="109608"/>
                </a:cubicBezTo>
                <a:cubicBezTo>
                  <a:pt x="77950" y="116314"/>
                  <a:pt x="67224" y="119904"/>
                  <a:pt x="59959" y="120000"/>
                </a:cubicBezTo>
                <a:cubicBezTo>
                  <a:pt x="51687" y="119857"/>
                  <a:pt x="42950" y="116382"/>
                  <a:pt x="42197" y="110750"/>
                </a:cubicBezTo>
                <a:cubicBezTo>
                  <a:pt x="40279" y="103699"/>
                  <a:pt x="50892" y="101936"/>
                  <a:pt x="47995" y="93541"/>
                </a:cubicBezTo>
                <a:lnTo>
                  <a:pt x="0" y="93541"/>
                </a:lnTo>
                <a:lnTo>
                  <a:pt x="0" y="66075"/>
                </a:lnTo>
                <a:cubicBezTo>
                  <a:pt x="15368" y="64341"/>
                  <a:pt x="18478" y="70364"/>
                  <a:pt x="31219" y="69286"/>
                </a:cubicBezTo>
                <a:cubicBezTo>
                  <a:pt x="41315" y="68866"/>
                  <a:pt x="47545" y="63992"/>
                  <a:pt x="47801" y="59379"/>
                </a:cubicBezTo>
                <a:cubicBezTo>
                  <a:pt x="47631" y="55326"/>
                  <a:pt x="41193" y="49343"/>
                  <a:pt x="29171" y="49296"/>
                </a:cubicBezTo>
                <a:cubicBezTo>
                  <a:pt x="14433" y="50140"/>
                  <a:pt x="16816" y="54212"/>
                  <a:pt x="0" y="53739"/>
                </a:cubicBezTo>
                <a:lnTo>
                  <a:pt x="0" y="26607"/>
                </a:lnTo>
                <a:lnTo>
                  <a:pt x="49932" y="26607"/>
                </a:lnTo>
                <a:cubicBezTo>
                  <a:pt x="50748" y="17288"/>
                  <a:pt x="43474" y="18596"/>
                  <a:pt x="41963" y="10391"/>
                </a:cubicBezTo>
                <a:cubicBezTo>
                  <a:pt x="42049" y="3685"/>
                  <a:pt x="52775" y="95"/>
                  <a:pt x="60041" y="0"/>
                </a:cubicBezTo>
                <a:close/>
              </a:path>
            </a:pathLst>
          </a:custGeom>
          <a:solidFill>
            <a:srgbClr val="F4BD2D"/>
          </a:solidFill>
          <a:ln>
            <a:noFill/>
          </a:ln>
          <a:scene3d>
            <a:camera prst="orthographicFront">
              <a:rot lat="0" lon="0" rev="7200000"/>
            </a:camera>
            <a:lightRig rig="threePt" dir="t"/>
          </a:scene3d>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grpSp>
        <p:nvGrpSpPr>
          <p:cNvPr id="19" name="Shape 717"/>
          <p:cNvGrpSpPr/>
          <p:nvPr/>
        </p:nvGrpSpPr>
        <p:grpSpPr>
          <a:xfrm>
            <a:off x="8560868" y="6013117"/>
            <a:ext cx="3253608" cy="897784"/>
            <a:chOff x="2113657" y="4283315"/>
            <a:chExt cx="3647460" cy="673513"/>
          </a:xfrm>
        </p:grpSpPr>
        <p:sp>
          <p:nvSpPr>
            <p:cNvPr id="21" name="Shape 718"/>
            <p:cNvSpPr txBox="1"/>
            <p:nvPr/>
          </p:nvSpPr>
          <p:spPr>
            <a:xfrm>
              <a:off x="2113657" y="4495163"/>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10</a:t>
              </a:r>
              <a:r>
                <a:rPr lang="fa-IR" sz="1600" kern="0" dirty="0" smtClean="0">
                  <a:solidFill>
                    <a:srgbClr val="595959"/>
                  </a:solidFill>
                  <a:latin typeface="Times New Roman" panose="02020603050405020304" pitchFamily="18" charset="0"/>
                  <a:ea typeface="Arial"/>
                  <a:cs typeface="Times New Roman" panose="02020603050405020304" pitchFamily="18" charset="0"/>
                  <a:sym typeface="Arial"/>
                </a:rPr>
                <a:t>000</a:t>
              </a: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 – 20</a:t>
              </a:r>
              <a:r>
                <a:rPr lang="fa-IR" sz="1600" kern="0" dirty="0" smtClean="0">
                  <a:solidFill>
                    <a:srgbClr val="595959"/>
                  </a:solidFill>
                  <a:latin typeface="Times New Roman" panose="02020603050405020304" pitchFamily="18" charset="0"/>
                  <a:ea typeface="Arial"/>
                  <a:cs typeface="Times New Roman" panose="02020603050405020304" pitchFamily="18" charset="0"/>
                  <a:sym typeface="Arial"/>
                </a:rPr>
                <a:t>00</a:t>
              </a: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0 $</a:t>
              </a:r>
            </a:p>
          </p:txBody>
        </p:sp>
        <p:sp>
          <p:nvSpPr>
            <p:cNvPr id="22" name="Shape 719"/>
            <p:cNvSpPr txBox="1"/>
            <p:nvPr/>
          </p:nvSpPr>
          <p:spPr>
            <a:xfrm>
              <a:off x="2113658" y="4283315"/>
              <a:ext cx="3647459" cy="276999"/>
            </a:xfrm>
            <a:prstGeom prst="rect">
              <a:avLst/>
            </a:prstGeom>
            <a:noFill/>
            <a:ln>
              <a:noFill/>
            </a:ln>
          </p:spPr>
          <p:txBody>
            <a:bodyPr wrap="square" lIns="121868" tIns="60917" rIns="121868" bIns="60917" anchor="t" anchorCtr="0">
              <a:noAutofit/>
            </a:bodyPr>
            <a:lstStyle/>
            <a:p>
              <a:pPr defTabSz="1218895"/>
              <a:r>
                <a:rPr lang="en-US" b="1" kern="0" dirty="0" smtClean="0">
                  <a:solidFill>
                    <a:srgbClr val="595959"/>
                  </a:solidFill>
                  <a:latin typeface="Times New Roman" panose="02020603050405020304" pitchFamily="18" charset="0"/>
                  <a:ea typeface="Arial"/>
                  <a:cs typeface="Times New Roman" panose="02020603050405020304" pitchFamily="18" charset="0"/>
                  <a:sym typeface="Arial"/>
                </a:rPr>
                <a:t>Sales’ Price</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24" name="Shape 974"/>
          <p:cNvSpPr/>
          <p:nvPr/>
        </p:nvSpPr>
        <p:spPr>
          <a:xfrm rot="10800000">
            <a:off x="8959685" y="5491253"/>
            <a:ext cx="353751" cy="528546"/>
          </a:xfrm>
          <a:custGeom>
            <a:avLst/>
            <a:gdLst/>
            <a:ahLst/>
            <a:cxnLst/>
            <a:rect l="0" t="0" r="0" b="0"/>
            <a:pathLst>
              <a:path w="120000" h="120000" extrusionOk="0">
                <a:moveTo>
                  <a:pt x="51597" y="50921"/>
                </a:moveTo>
                <a:lnTo>
                  <a:pt x="51597" y="19698"/>
                </a:lnTo>
                <a:cubicBezTo>
                  <a:pt x="47669" y="20191"/>
                  <a:pt x="43916" y="21082"/>
                  <a:pt x="40531" y="22332"/>
                </a:cubicBezTo>
                <a:cubicBezTo>
                  <a:pt x="30598" y="26001"/>
                  <a:pt x="25457" y="32166"/>
                  <a:pt x="27169" y="38355"/>
                </a:cubicBezTo>
                <a:cubicBezTo>
                  <a:pt x="29239" y="46431"/>
                  <a:pt x="39005" y="49155"/>
                  <a:pt x="51597" y="50921"/>
                </a:cubicBezTo>
                <a:close/>
                <a:moveTo>
                  <a:pt x="67852" y="100379"/>
                </a:moveTo>
                <a:cubicBezTo>
                  <a:pt x="71963" y="99887"/>
                  <a:pt x="75901" y="98973"/>
                  <a:pt x="79437" y="97667"/>
                </a:cubicBezTo>
                <a:cubicBezTo>
                  <a:pt x="89370" y="93998"/>
                  <a:pt x="94511" y="87833"/>
                  <a:pt x="92799" y="81644"/>
                </a:cubicBezTo>
                <a:cubicBezTo>
                  <a:pt x="89506" y="73388"/>
                  <a:pt x="79840" y="69732"/>
                  <a:pt x="67852" y="67361"/>
                </a:cubicBezTo>
                <a:close/>
                <a:moveTo>
                  <a:pt x="67852" y="120000"/>
                </a:moveTo>
                <a:lnTo>
                  <a:pt x="51597" y="120000"/>
                </a:lnTo>
                <a:lnTo>
                  <a:pt x="51597" y="114256"/>
                </a:lnTo>
                <a:cubicBezTo>
                  <a:pt x="45417" y="113829"/>
                  <a:pt x="39328" y="112890"/>
                  <a:pt x="33554" y="111448"/>
                </a:cubicBezTo>
                <a:cubicBezTo>
                  <a:pt x="13606" y="106463"/>
                  <a:pt x="696" y="96271"/>
                  <a:pt x="0" y="84958"/>
                </a:cubicBezTo>
                <a:lnTo>
                  <a:pt x="26861" y="84529"/>
                </a:lnTo>
                <a:cubicBezTo>
                  <a:pt x="27245" y="90776"/>
                  <a:pt x="34374" y="96404"/>
                  <a:pt x="45389" y="99156"/>
                </a:cubicBezTo>
                <a:cubicBezTo>
                  <a:pt x="47394" y="99657"/>
                  <a:pt x="49467" y="100048"/>
                  <a:pt x="51597" y="100293"/>
                </a:cubicBezTo>
                <a:lnTo>
                  <a:pt x="51597" y="64682"/>
                </a:lnTo>
                <a:cubicBezTo>
                  <a:pt x="30368" y="61567"/>
                  <a:pt x="7690" y="58004"/>
                  <a:pt x="556" y="40045"/>
                </a:cubicBezTo>
                <a:cubicBezTo>
                  <a:pt x="-2422" y="28913"/>
                  <a:pt x="6883" y="17850"/>
                  <a:pt x="24755" y="11249"/>
                </a:cubicBezTo>
                <a:cubicBezTo>
                  <a:pt x="32832" y="8265"/>
                  <a:pt x="42066" y="6412"/>
                  <a:pt x="51597" y="5737"/>
                </a:cubicBezTo>
                <a:lnTo>
                  <a:pt x="51597" y="0"/>
                </a:lnTo>
                <a:lnTo>
                  <a:pt x="67852" y="0"/>
                </a:lnTo>
                <a:lnTo>
                  <a:pt x="67852" y="5703"/>
                </a:lnTo>
                <a:cubicBezTo>
                  <a:pt x="74209" y="6118"/>
                  <a:pt x="80479" y="7068"/>
                  <a:pt x="86414" y="8551"/>
                </a:cubicBezTo>
                <a:cubicBezTo>
                  <a:pt x="106363" y="13536"/>
                  <a:pt x="119273" y="23728"/>
                  <a:pt x="119969" y="35041"/>
                </a:cubicBezTo>
                <a:lnTo>
                  <a:pt x="93108" y="35470"/>
                </a:lnTo>
                <a:cubicBezTo>
                  <a:pt x="92723" y="29223"/>
                  <a:pt x="85594" y="23595"/>
                  <a:pt x="74579" y="20843"/>
                </a:cubicBezTo>
                <a:cubicBezTo>
                  <a:pt x="72410" y="20301"/>
                  <a:pt x="70160" y="19888"/>
                  <a:pt x="67852" y="19639"/>
                </a:cubicBezTo>
                <a:lnTo>
                  <a:pt x="67852" y="52969"/>
                </a:lnTo>
                <a:cubicBezTo>
                  <a:pt x="88284" y="55535"/>
                  <a:pt x="110482" y="59921"/>
                  <a:pt x="119411" y="79734"/>
                </a:cubicBezTo>
                <a:cubicBezTo>
                  <a:pt x="122511" y="90942"/>
                  <a:pt x="113201" y="102106"/>
                  <a:pt x="95213" y="108750"/>
                </a:cubicBezTo>
                <a:cubicBezTo>
                  <a:pt x="86990" y="111788"/>
                  <a:pt x="77568" y="113654"/>
                  <a:pt x="67852" y="114293"/>
                </a:cubicBezTo>
                <a:close/>
              </a:path>
            </a:pathLst>
          </a:custGeom>
          <a:solidFill>
            <a:schemeClr val="accent3">
              <a:lumMod val="75000"/>
            </a:schemeClr>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dk1"/>
              </a:solidFill>
              <a:latin typeface="Arial"/>
              <a:ea typeface="Arial"/>
              <a:cs typeface="Arial"/>
              <a:sym typeface="Arial"/>
            </a:endParaRPr>
          </a:p>
        </p:txBody>
      </p:sp>
      <p:sp>
        <p:nvSpPr>
          <p:cNvPr id="27" name="Shape 450"/>
          <p:cNvSpPr/>
          <p:nvPr/>
        </p:nvSpPr>
        <p:spPr>
          <a:xfrm>
            <a:off x="8841213" y="3657600"/>
            <a:ext cx="590697" cy="565118"/>
          </a:xfrm>
          <a:custGeom>
            <a:avLst/>
            <a:gdLst/>
            <a:ahLst/>
            <a:cxnLst/>
            <a:rect l="0" t="0" r="0" b="0"/>
            <a:pathLst>
              <a:path w="120000" h="120000" extrusionOk="0">
                <a:moveTo>
                  <a:pt x="65274" y="39473"/>
                </a:moveTo>
                <a:cubicBezTo>
                  <a:pt x="53599" y="36371"/>
                  <a:pt x="41599" y="43242"/>
                  <a:pt x="38470" y="54820"/>
                </a:cubicBezTo>
                <a:cubicBezTo>
                  <a:pt x="35342" y="66398"/>
                  <a:pt x="42270" y="78299"/>
                  <a:pt x="53945" y="81402"/>
                </a:cubicBezTo>
                <a:cubicBezTo>
                  <a:pt x="65620" y="84504"/>
                  <a:pt x="77621" y="77633"/>
                  <a:pt x="80749" y="66055"/>
                </a:cubicBezTo>
                <a:cubicBezTo>
                  <a:pt x="83877" y="54477"/>
                  <a:pt x="76949" y="42576"/>
                  <a:pt x="65274" y="39473"/>
                </a:cubicBezTo>
                <a:close/>
                <a:moveTo>
                  <a:pt x="69168" y="25060"/>
                </a:moveTo>
                <a:cubicBezTo>
                  <a:pt x="88870" y="30296"/>
                  <a:pt x="100561" y="50379"/>
                  <a:pt x="95282" y="69917"/>
                </a:cubicBezTo>
                <a:cubicBezTo>
                  <a:pt x="90003" y="89455"/>
                  <a:pt x="69753" y="101050"/>
                  <a:pt x="50051" y="95815"/>
                </a:cubicBezTo>
                <a:cubicBezTo>
                  <a:pt x="30350" y="90579"/>
                  <a:pt x="18658" y="70496"/>
                  <a:pt x="23937" y="50958"/>
                </a:cubicBezTo>
                <a:cubicBezTo>
                  <a:pt x="29216" y="31420"/>
                  <a:pt x="49467" y="19825"/>
                  <a:pt x="69168" y="25060"/>
                </a:cubicBezTo>
                <a:close/>
                <a:moveTo>
                  <a:pt x="70584" y="19819"/>
                </a:moveTo>
                <a:cubicBezTo>
                  <a:pt x="47964" y="13808"/>
                  <a:pt x="24713" y="27121"/>
                  <a:pt x="18652" y="49554"/>
                </a:cubicBezTo>
                <a:cubicBezTo>
                  <a:pt x="12591" y="71987"/>
                  <a:pt x="26015" y="95045"/>
                  <a:pt x="48635" y="101056"/>
                </a:cubicBezTo>
                <a:cubicBezTo>
                  <a:pt x="71255" y="107067"/>
                  <a:pt x="94506" y="93754"/>
                  <a:pt x="100567" y="71321"/>
                </a:cubicBezTo>
                <a:cubicBezTo>
                  <a:pt x="106628" y="48888"/>
                  <a:pt x="93204" y="25830"/>
                  <a:pt x="70584" y="19819"/>
                </a:cubicBezTo>
                <a:close/>
                <a:moveTo>
                  <a:pt x="120000" y="28418"/>
                </a:moveTo>
                <a:lnTo>
                  <a:pt x="119819" y="29085"/>
                </a:lnTo>
                <a:lnTo>
                  <a:pt x="119636" y="28804"/>
                </a:lnTo>
                <a:close/>
                <a:moveTo>
                  <a:pt x="84120" y="4683"/>
                </a:moveTo>
                <a:lnTo>
                  <a:pt x="83867" y="19572"/>
                </a:lnTo>
                <a:lnTo>
                  <a:pt x="83406" y="19449"/>
                </a:lnTo>
                <a:cubicBezTo>
                  <a:pt x="87163" y="21546"/>
                  <a:pt x="90559" y="24117"/>
                  <a:pt x="93431" y="27166"/>
                </a:cubicBezTo>
                <a:lnTo>
                  <a:pt x="106796" y="23870"/>
                </a:lnTo>
                <a:lnTo>
                  <a:pt x="115363" y="39849"/>
                </a:lnTo>
                <a:lnTo>
                  <a:pt x="105840" y="48364"/>
                </a:lnTo>
                <a:cubicBezTo>
                  <a:pt x="107034" y="52676"/>
                  <a:pt x="107596" y="57191"/>
                  <a:pt x="107394" y="61781"/>
                </a:cubicBezTo>
                <a:lnTo>
                  <a:pt x="119289" y="68330"/>
                </a:lnTo>
                <a:lnTo>
                  <a:pt x="114566" y="85810"/>
                </a:lnTo>
                <a:lnTo>
                  <a:pt x="100132" y="85570"/>
                </a:lnTo>
                <a:cubicBezTo>
                  <a:pt x="98307" y="88594"/>
                  <a:pt x="96096" y="91321"/>
                  <a:pt x="93619" y="93756"/>
                </a:cubicBezTo>
                <a:lnTo>
                  <a:pt x="98359" y="106025"/>
                </a:lnTo>
                <a:lnTo>
                  <a:pt x="83411" y="116405"/>
                </a:lnTo>
                <a:lnTo>
                  <a:pt x="72073" y="106643"/>
                </a:lnTo>
                <a:lnTo>
                  <a:pt x="73453" y="105685"/>
                </a:lnTo>
                <a:cubicBezTo>
                  <a:pt x="69110" y="107079"/>
                  <a:pt x="64517" y="107749"/>
                  <a:pt x="59835" y="107723"/>
                </a:cubicBezTo>
                <a:lnTo>
                  <a:pt x="52963" y="119999"/>
                </a:lnTo>
                <a:lnTo>
                  <a:pt x="35336" y="115316"/>
                </a:lnTo>
                <a:lnTo>
                  <a:pt x="35574" y="101277"/>
                </a:lnTo>
                <a:cubicBezTo>
                  <a:pt x="31839" y="99165"/>
                  <a:pt x="28466" y="96583"/>
                  <a:pt x="25614" y="93529"/>
                </a:cubicBezTo>
                <a:lnTo>
                  <a:pt x="25843" y="94015"/>
                </a:lnTo>
                <a:lnTo>
                  <a:pt x="11102" y="96847"/>
                </a:lnTo>
                <a:lnTo>
                  <a:pt x="3390" y="80445"/>
                </a:lnTo>
                <a:lnTo>
                  <a:pt x="13359" y="72429"/>
                </a:lnTo>
                <a:cubicBezTo>
                  <a:pt x="12295" y="68561"/>
                  <a:pt x="11739" y="64530"/>
                  <a:pt x="11738" y="60428"/>
                </a:cubicBezTo>
                <a:lnTo>
                  <a:pt x="0" y="53965"/>
                </a:lnTo>
                <a:lnTo>
                  <a:pt x="4723" y="36484"/>
                </a:lnTo>
                <a:lnTo>
                  <a:pt x="18174" y="36709"/>
                </a:lnTo>
                <a:cubicBezTo>
                  <a:pt x="19999" y="33515"/>
                  <a:pt x="22203" y="30603"/>
                  <a:pt x="24696" y="27997"/>
                </a:cubicBezTo>
                <a:lnTo>
                  <a:pt x="20190" y="14215"/>
                </a:lnTo>
                <a:lnTo>
                  <a:pt x="35666" y="4625"/>
                </a:lnTo>
                <a:lnTo>
                  <a:pt x="46473" y="14962"/>
                </a:lnTo>
                <a:lnTo>
                  <a:pt x="46365" y="15030"/>
                </a:lnTo>
                <a:cubicBezTo>
                  <a:pt x="50613" y="13704"/>
                  <a:pt x="55098" y="13091"/>
                  <a:pt x="59667" y="13141"/>
                </a:cubicBezTo>
                <a:lnTo>
                  <a:pt x="59206" y="13018"/>
                </a:lnTo>
                <a:lnTo>
                  <a:pt x="66493" y="0"/>
                </a:lnTo>
                <a:close/>
              </a:path>
            </a:pathLst>
          </a:custGeom>
          <a:solidFill>
            <a:srgbClr val="E62949"/>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33" name="Shape 718"/>
          <p:cNvSpPr txBox="1"/>
          <p:nvPr/>
        </p:nvSpPr>
        <p:spPr>
          <a:xfrm>
            <a:off x="8560868" y="2683691"/>
            <a:ext cx="3705744" cy="615393"/>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smtClean="0">
                <a:solidFill>
                  <a:srgbClr val="595959"/>
                </a:solidFill>
                <a:latin typeface="Times New Roman" panose="02020603050405020304" pitchFamily="18" charset="0"/>
                <a:ea typeface="Arial"/>
                <a:cs typeface="Times New Roman" panose="02020603050405020304" pitchFamily="18" charset="0"/>
              </a:rPr>
              <a:t>???</a:t>
            </a:r>
            <a:endParaRPr lang="en"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pic>
        <p:nvPicPr>
          <p:cNvPr id="3" name="Picture 2"/>
          <p:cNvPicPr>
            <a:picLocks noChangeAspect="1"/>
          </p:cNvPicPr>
          <p:nvPr/>
        </p:nvPicPr>
        <p:blipFill rotWithShape="1">
          <a:blip r:embed="rId4">
            <a:extLst>
              <a:ext uri="{28A0092B-C50C-407E-A947-70E740481C1C}">
                <a14:useLocalDpi xmlns:a14="http://schemas.microsoft.com/office/drawing/2010/main" val="0"/>
              </a:ext>
            </a:extLst>
          </a:blip>
          <a:srcRect r="84636"/>
          <a:stretch/>
        </p:blipFill>
        <p:spPr>
          <a:xfrm>
            <a:off x="438258" y="364709"/>
            <a:ext cx="1236554" cy="1669832"/>
          </a:xfrm>
          <a:prstGeom prst="rect">
            <a:avLst/>
          </a:prstGeom>
        </p:spPr>
      </p:pic>
      <p:sp>
        <p:nvSpPr>
          <p:cNvPr id="25" name="Shape 708"/>
          <p:cNvSpPr txBox="1"/>
          <p:nvPr/>
        </p:nvSpPr>
        <p:spPr>
          <a:xfrm>
            <a:off x="1522412" y="1447859"/>
            <a:ext cx="4267200" cy="533341"/>
          </a:xfrm>
          <a:prstGeom prst="rect">
            <a:avLst/>
          </a:prstGeom>
          <a:noFill/>
          <a:ln>
            <a:noFill/>
          </a:ln>
        </p:spPr>
        <p:txBody>
          <a:bodyPr wrap="square" lIns="121868" tIns="60917" rIns="121868" bIns="60917" anchor="t" anchorCtr="0">
            <a:noAutofit/>
          </a:bodyPr>
          <a:lstStyle/>
          <a:p>
            <a:pPr defTabSz="1218895"/>
            <a:r>
              <a:rPr lang="en-US" sz="2400" b="1" i="1" kern="0" dirty="0" smtClean="0">
                <a:solidFill>
                  <a:srgbClr val="FF3300"/>
                </a:solidFill>
                <a:latin typeface="Times New Roman" panose="02020603050405020304" pitchFamily="18" charset="0"/>
                <a:ea typeface="Arial"/>
                <a:cs typeface="Times New Roman" panose="02020603050405020304" pitchFamily="18" charset="0"/>
                <a:sym typeface="Arial"/>
              </a:rPr>
              <a:t>SHOLEH SANAT co</a:t>
            </a:r>
            <a:endParaRPr lang="en" sz="2400" b="1" i="1" kern="0" dirty="0">
              <a:solidFill>
                <a:srgbClr val="FF3300"/>
              </a:solidFill>
              <a:latin typeface="Times New Roman" panose="02020603050405020304" pitchFamily="18" charset="0"/>
              <a:ea typeface="Arial"/>
              <a:cs typeface="Times New Roman" panose="02020603050405020304" pitchFamily="18" charset="0"/>
              <a:sym typeface="Arial"/>
            </a:endParaRPr>
          </a:p>
        </p:txBody>
      </p:sp>
      <p:grpSp>
        <p:nvGrpSpPr>
          <p:cNvPr id="23" name="Shape 720"/>
          <p:cNvGrpSpPr/>
          <p:nvPr/>
        </p:nvGrpSpPr>
        <p:grpSpPr>
          <a:xfrm>
            <a:off x="8560867" y="4261751"/>
            <a:ext cx="3627958" cy="897784"/>
            <a:chOff x="2113657" y="4283314"/>
            <a:chExt cx="3647460" cy="673513"/>
          </a:xfrm>
        </p:grpSpPr>
        <p:sp>
          <p:nvSpPr>
            <p:cNvPr id="26" name="Shape 721"/>
            <p:cNvSpPr txBox="1"/>
            <p:nvPr/>
          </p:nvSpPr>
          <p:spPr>
            <a:xfrm>
              <a:off x="2113657" y="4495162"/>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pt-BR" sz="1600" kern="0" dirty="0" smtClean="0">
                  <a:solidFill>
                    <a:srgbClr val="595959"/>
                  </a:solidFill>
                  <a:latin typeface="Times New Roman" panose="02020603050405020304" pitchFamily="18" charset="0"/>
                  <a:ea typeface="Arial"/>
                  <a:cs typeface="Times New Roman" panose="02020603050405020304" pitchFamily="18" charset="0"/>
                  <a:sym typeface="Arial"/>
                </a:rPr>
                <a:t>Local (Iran) Certificates </a:t>
              </a:r>
              <a:endParaRPr lang="pt-BR"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28" name="Shape 722"/>
            <p:cNvSpPr txBox="1"/>
            <p:nvPr/>
          </p:nvSpPr>
          <p:spPr>
            <a:xfrm>
              <a:off x="2113658" y="4283314"/>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sym typeface="Arial"/>
                </a:rPr>
                <a:t>Standards and legally certificates:</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Tree>
    <p:extLst>
      <p:ext uri="{BB962C8B-B14F-4D97-AF65-F5344CB8AC3E}">
        <p14:creationId xmlns:p14="http://schemas.microsoft.com/office/powerpoint/2010/main" val="2064469639"/>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704"/>
        <p:cNvGrpSpPr/>
        <p:nvPr/>
      </p:nvGrpSpPr>
      <p:grpSpPr>
        <a:xfrm>
          <a:off x="0" y="0"/>
          <a:ext cx="0" cy="0"/>
          <a:chOff x="0" y="0"/>
          <a:chExt cx="0" cy="0"/>
        </a:xfrm>
      </p:grpSpPr>
      <p:pic>
        <p:nvPicPr>
          <p:cNvPr id="41" name="Picture 40"/>
          <p:cNvPicPr/>
          <p:nvPr/>
        </p:nvPicPr>
        <p:blipFill rotWithShape="1">
          <a:blip r:embed="rId3" cstate="print">
            <a:extLst>
              <a:ext uri="{28A0092B-C50C-407E-A947-70E740481C1C}">
                <a14:useLocalDpi xmlns:a14="http://schemas.microsoft.com/office/drawing/2010/main" val="0"/>
              </a:ext>
            </a:extLst>
          </a:blip>
          <a:srcRect l="3244" r="5929"/>
          <a:stretch/>
        </p:blipFill>
        <p:spPr bwMode="auto">
          <a:xfrm>
            <a:off x="4113212" y="2285999"/>
            <a:ext cx="4504466" cy="3500347"/>
          </a:xfrm>
          <a:prstGeom prst="rect">
            <a:avLst/>
          </a:prstGeom>
          <a:ln>
            <a:noFill/>
          </a:ln>
          <a:extLst>
            <a:ext uri="{53640926-AAD7-44D8-BBD7-CCE9431645EC}">
              <a14:shadowObscured xmlns:a14="http://schemas.microsoft.com/office/drawing/2010/main"/>
            </a:ext>
          </a:extLst>
        </p:spPr>
      </p:pic>
      <p:sp>
        <p:nvSpPr>
          <p:cNvPr id="707" name="Shape 707"/>
          <p:cNvSpPr txBox="1"/>
          <p:nvPr/>
        </p:nvSpPr>
        <p:spPr>
          <a:xfrm>
            <a:off x="455612" y="2866636"/>
            <a:ext cx="4190999" cy="3076964"/>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IFT range: 3-72 </a:t>
            </a:r>
            <a:r>
              <a:rPr lang="en-US" sz="1600" kern="0" dirty="0" err="1" smtClean="0">
                <a:solidFill>
                  <a:srgbClr val="3F3F3F"/>
                </a:solidFill>
                <a:latin typeface="Times New Roman" panose="02020603050405020304" pitchFamily="18" charset="0"/>
                <a:ea typeface="Arial"/>
                <a:cs typeface="Times New Roman" panose="02020603050405020304" pitchFamily="18" charset="0"/>
                <a:sym typeface="Arial"/>
              </a:rPr>
              <a:t>mN</a:t>
            </a: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/m</a:t>
            </a:r>
          </a:p>
          <a:p>
            <a:pPr marL="285750" indent="-285750" defTabSz="1218895">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Contact angle range: 5o-179o</a:t>
            </a:r>
          </a:p>
          <a:p>
            <a:pPr marL="285750" indent="-285750" defTabSz="1218895">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Working pressure: Ambient </a:t>
            </a:r>
          </a:p>
          <a:p>
            <a:pPr marL="285750" indent="-285750" defTabSz="1218895">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Maximum working temperature: 50 °C</a:t>
            </a:r>
          </a:p>
          <a:p>
            <a:pPr marL="285750" indent="-285750" defTabSz="1218895">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Automatic control of moving parts (back light, visual cell and needle)</a:t>
            </a:r>
          </a:p>
          <a:p>
            <a:pPr marL="285750" indent="-285750" defTabSz="1218895">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Automatic dosing pump ×1</a:t>
            </a:r>
          </a:p>
          <a:p>
            <a:pPr marL="285750" indent="-285750" defTabSz="1218895">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Glass visual cell </a:t>
            </a:r>
          </a:p>
          <a:p>
            <a:pPr marL="285750" indent="-285750" defTabSz="1218895">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CCD camera: 4 megapixel</a:t>
            </a:r>
          </a:p>
          <a:p>
            <a:pPr marL="285750" indent="-285750" defTabSz="1218895">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Macro lens: </a:t>
            </a:r>
            <a:r>
              <a:rPr lang="en-US" sz="1600" kern="0" dirty="0" err="1" smtClean="0">
                <a:solidFill>
                  <a:srgbClr val="3F3F3F"/>
                </a:solidFill>
                <a:latin typeface="Times New Roman" panose="02020603050405020304" pitchFamily="18" charset="0"/>
                <a:ea typeface="Arial"/>
                <a:cs typeface="Times New Roman" panose="02020603050405020304" pitchFamily="18" charset="0"/>
                <a:sym typeface="Arial"/>
              </a:rPr>
              <a:t>Computar</a:t>
            </a: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 (C mount, magnification of 10×)</a:t>
            </a:r>
          </a:p>
          <a:p>
            <a:pPr marL="285750" indent="-285750" defTabSz="1218895">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3 degree of freedom camera positioner×1</a:t>
            </a:r>
          </a:p>
          <a:p>
            <a:pPr marL="285750" indent="-285750" defTabSz="1218895">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Back light×1</a:t>
            </a:r>
          </a:p>
          <a:p>
            <a:pPr marL="285750" indent="-285750" defTabSz="1218895">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Online special software for analyzing the shape of the drop for measuring the IFT and contact angle of the liquid-liquid systems</a:t>
            </a:r>
          </a:p>
          <a:p>
            <a:pPr marL="285750" indent="-285750" defTabSz="1218895">
              <a:buFont typeface="Arial" panose="020B0604020202020204" pitchFamily="34" charset="0"/>
              <a:buChar char="•"/>
            </a:pPr>
            <a:endPar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endParaRPr>
          </a:p>
          <a:p>
            <a:pPr defTabSz="1218895"/>
            <a:endParaRPr lang="en-US" sz="1600" kern="0" dirty="0">
              <a:solidFill>
                <a:srgbClr val="3F3F3F"/>
              </a:solidFill>
              <a:ea typeface="Arial"/>
              <a:cs typeface="Arial"/>
              <a:sym typeface="Arial"/>
            </a:endParaRPr>
          </a:p>
        </p:txBody>
      </p:sp>
      <p:sp>
        <p:nvSpPr>
          <p:cNvPr id="708" name="Shape 708"/>
          <p:cNvSpPr txBox="1"/>
          <p:nvPr/>
        </p:nvSpPr>
        <p:spPr>
          <a:xfrm>
            <a:off x="455611" y="2057400"/>
            <a:ext cx="4343401" cy="533341"/>
          </a:xfrm>
          <a:prstGeom prst="rect">
            <a:avLst/>
          </a:prstGeom>
          <a:noFill/>
          <a:ln>
            <a:noFill/>
          </a:ln>
        </p:spPr>
        <p:txBody>
          <a:bodyPr wrap="square" lIns="121868" tIns="60917" rIns="121868" bIns="60917" anchor="t" anchorCtr="0">
            <a:noAutofit/>
          </a:bodyPr>
          <a:lstStyle/>
          <a:p>
            <a:pPr defTabSz="1218895"/>
            <a:r>
              <a:rPr lang="en-US" sz="2400" b="1" kern="0" dirty="0">
                <a:solidFill>
                  <a:srgbClr val="3F3F3F"/>
                </a:solidFill>
                <a:ea typeface="Arial"/>
                <a:cs typeface="Arial"/>
                <a:sym typeface="Arial"/>
              </a:rPr>
              <a:t>Pendant Drop Contact Angle and IFT Measurement </a:t>
            </a:r>
            <a:endParaRPr lang="en" sz="1333" kern="0" dirty="0">
              <a:solidFill>
                <a:srgbClr val="3F3F3F"/>
              </a:solidFill>
              <a:latin typeface="Arial"/>
              <a:ea typeface="Arial"/>
              <a:cs typeface="Arial"/>
              <a:sym typeface="Arial"/>
            </a:endParaRPr>
          </a:p>
        </p:txBody>
      </p:sp>
      <p:grpSp>
        <p:nvGrpSpPr>
          <p:cNvPr id="23" name="Shape 711"/>
          <p:cNvGrpSpPr/>
          <p:nvPr/>
        </p:nvGrpSpPr>
        <p:grpSpPr>
          <a:xfrm>
            <a:off x="8560868" y="834377"/>
            <a:ext cx="3400944" cy="897785"/>
            <a:chOff x="2113657" y="4283314"/>
            <a:chExt cx="3647460" cy="673514"/>
          </a:xfrm>
        </p:grpSpPr>
        <p:sp>
          <p:nvSpPr>
            <p:cNvPr id="25" name="Shape 712"/>
            <p:cNvSpPr txBox="1"/>
            <p:nvPr/>
          </p:nvSpPr>
          <p:spPr>
            <a:xfrm>
              <a:off x="2113657" y="4495163"/>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1 Device (Per Month)</a:t>
              </a:r>
              <a:endParaRPr lang="en"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26" name="Shape 713"/>
            <p:cNvSpPr txBox="1"/>
            <p:nvPr/>
          </p:nvSpPr>
          <p:spPr>
            <a:xfrm>
              <a:off x="2113658" y="4283314"/>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rPr>
                <a:t>Production capacity</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27" name="Shape 715"/>
          <p:cNvSpPr/>
          <p:nvPr/>
        </p:nvSpPr>
        <p:spPr>
          <a:xfrm>
            <a:off x="8913812" y="1841721"/>
            <a:ext cx="445583" cy="444279"/>
          </a:xfrm>
          <a:custGeom>
            <a:avLst/>
            <a:gdLst/>
            <a:ahLst/>
            <a:cxnLst/>
            <a:rect l="0" t="0" r="0" b="0"/>
            <a:pathLst>
              <a:path w="120000" h="120000" extrusionOk="0">
                <a:moveTo>
                  <a:pt x="26666" y="100217"/>
                </a:moveTo>
                <a:cubicBezTo>
                  <a:pt x="25193" y="100217"/>
                  <a:pt x="24000" y="101415"/>
                  <a:pt x="24000" y="102892"/>
                </a:cubicBezTo>
                <a:cubicBezTo>
                  <a:pt x="24000" y="104369"/>
                  <a:pt x="25193" y="105566"/>
                  <a:pt x="26666" y="105566"/>
                </a:cubicBezTo>
                <a:lnTo>
                  <a:pt x="93333" y="105566"/>
                </a:lnTo>
                <a:cubicBezTo>
                  <a:pt x="94806" y="105566"/>
                  <a:pt x="96000" y="104369"/>
                  <a:pt x="96000" y="102892"/>
                </a:cubicBezTo>
                <a:cubicBezTo>
                  <a:pt x="96000" y="101415"/>
                  <a:pt x="94806" y="100217"/>
                  <a:pt x="93333" y="100217"/>
                </a:cubicBezTo>
                <a:close/>
                <a:moveTo>
                  <a:pt x="26666" y="87913"/>
                </a:moveTo>
                <a:cubicBezTo>
                  <a:pt x="25193" y="87913"/>
                  <a:pt x="24000" y="89111"/>
                  <a:pt x="24000" y="90588"/>
                </a:cubicBezTo>
                <a:cubicBezTo>
                  <a:pt x="24000" y="92065"/>
                  <a:pt x="25193" y="93262"/>
                  <a:pt x="26666" y="93262"/>
                </a:cubicBezTo>
                <a:lnTo>
                  <a:pt x="93333" y="93262"/>
                </a:lnTo>
                <a:cubicBezTo>
                  <a:pt x="94806" y="93262"/>
                  <a:pt x="96000" y="92065"/>
                  <a:pt x="96000" y="90588"/>
                </a:cubicBezTo>
                <a:cubicBezTo>
                  <a:pt x="96000" y="89111"/>
                  <a:pt x="94806" y="87913"/>
                  <a:pt x="93333" y="87913"/>
                </a:cubicBezTo>
                <a:close/>
                <a:moveTo>
                  <a:pt x="26666" y="75609"/>
                </a:moveTo>
                <a:cubicBezTo>
                  <a:pt x="25193" y="75609"/>
                  <a:pt x="24000" y="76806"/>
                  <a:pt x="24000" y="78284"/>
                </a:cubicBezTo>
                <a:cubicBezTo>
                  <a:pt x="24000" y="79761"/>
                  <a:pt x="25193" y="80958"/>
                  <a:pt x="26666" y="80958"/>
                </a:cubicBezTo>
                <a:lnTo>
                  <a:pt x="93333" y="80958"/>
                </a:lnTo>
                <a:cubicBezTo>
                  <a:pt x="94806" y="80958"/>
                  <a:pt x="96000" y="79761"/>
                  <a:pt x="96000" y="78284"/>
                </a:cubicBezTo>
                <a:cubicBezTo>
                  <a:pt x="96000" y="76806"/>
                  <a:pt x="94806" y="75609"/>
                  <a:pt x="93333" y="75609"/>
                </a:cubicBezTo>
                <a:close/>
                <a:moveTo>
                  <a:pt x="26666" y="63305"/>
                </a:moveTo>
                <a:cubicBezTo>
                  <a:pt x="25193" y="63305"/>
                  <a:pt x="24000" y="64502"/>
                  <a:pt x="24000" y="65979"/>
                </a:cubicBezTo>
                <a:cubicBezTo>
                  <a:pt x="24000" y="67457"/>
                  <a:pt x="25193" y="68654"/>
                  <a:pt x="26666" y="68654"/>
                </a:cubicBezTo>
                <a:lnTo>
                  <a:pt x="93333" y="68654"/>
                </a:lnTo>
                <a:cubicBezTo>
                  <a:pt x="94806" y="68654"/>
                  <a:pt x="96000" y="67457"/>
                  <a:pt x="96000" y="65979"/>
                </a:cubicBezTo>
                <a:cubicBezTo>
                  <a:pt x="96000" y="64502"/>
                  <a:pt x="94806" y="63305"/>
                  <a:pt x="93333" y="63305"/>
                </a:cubicBezTo>
                <a:close/>
                <a:moveTo>
                  <a:pt x="26666" y="51001"/>
                </a:moveTo>
                <a:cubicBezTo>
                  <a:pt x="25193" y="51001"/>
                  <a:pt x="24000" y="52198"/>
                  <a:pt x="24000" y="53675"/>
                </a:cubicBezTo>
                <a:cubicBezTo>
                  <a:pt x="24000" y="55152"/>
                  <a:pt x="25193" y="56350"/>
                  <a:pt x="26666" y="56350"/>
                </a:cubicBezTo>
                <a:lnTo>
                  <a:pt x="93333" y="56350"/>
                </a:lnTo>
                <a:cubicBezTo>
                  <a:pt x="94806" y="56350"/>
                  <a:pt x="96000" y="55152"/>
                  <a:pt x="96000" y="53675"/>
                </a:cubicBezTo>
                <a:cubicBezTo>
                  <a:pt x="96000" y="52198"/>
                  <a:pt x="94806" y="51001"/>
                  <a:pt x="93333" y="51001"/>
                </a:cubicBezTo>
                <a:close/>
                <a:moveTo>
                  <a:pt x="26666" y="38697"/>
                </a:moveTo>
                <a:cubicBezTo>
                  <a:pt x="25193" y="38697"/>
                  <a:pt x="24000" y="39894"/>
                  <a:pt x="24000" y="41371"/>
                </a:cubicBezTo>
                <a:cubicBezTo>
                  <a:pt x="24000" y="42848"/>
                  <a:pt x="25193" y="44046"/>
                  <a:pt x="26666" y="44046"/>
                </a:cubicBezTo>
                <a:lnTo>
                  <a:pt x="93333" y="44046"/>
                </a:lnTo>
                <a:cubicBezTo>
                  <a:pt x="94806" y="44046"/>
                  <a:pt x="96000" y="42848"/>
                  <a:pt x="96000" y="41371"/>
                </a:cubicBezTo>
                <a:cubicBezTo>
                  <a:pt x="96000" y="39894"/>
                  <a:pt x="94806" y="38697"/>
                  <a:pt x="93333" y="38697"/>
                </a:cubicBezTo>
                <a:close/>
                <a:moveTo>
                  <a:pt x="0" y="11366"/>
                </a:moveTo>
                <a:lnTo>
                  <a:pt x="6739" y="11366"/>
                </a:lnTo>
                <a:lnTo>
                  <a:pt x="6739" y="17459"/>
                </a:lnTo>
                <a:cubicBezTo>
                  <a:pt x="6739" y="22260"/>
                  <a:pt x="10619" y="26151"/>
                  <a:pt x="15405" y="26151"/>
                </a:cubicBezTo>
                <a:cubicBezTo>
                  <a:pt x="20192" y="26151"/>
                  <a:pt x="24072" y="22260"/>
                  <a:pt x="24072" y="17459"/>
                </a:cubicBezTo>
                <a:lnTo>
                  <a:pt x="24072" y="11366"/>
                </a:lnTo>
                <a:lnTo>
                  <a:pt x="29716" y="11366"/>
                </a:lnTo>
                <a:lnTo>
                  <a:pt x="29716" y="17459"/>
                </a:lnTo>
                <a:cubicBezTo>
                  <a:pt x="29716" y="22260"/>
                  <a:pt x="33597" y="26151"/>
                  <a:pt x="38383" y="26151"/>
                </a:cubicBezTo>
                <a:cubicBezTo>
                  <a:pt x="43170" y="26151"/>
                  <a:pt x="47050" y="22260"/>
                  <a:pt x="47050" y="17459"/>
                </a:cubicBezTo>
                <a:lnTo>
                  <a:pt x="47050" y="11366"/>
                </a:lnTo>
                <a:lnTo>
                  <a:pt x="52694" y="11366"/>
                </a:lnTo>
                <a:lnTo>
                  <a:pt x="52694" y="17459"/>
                </a:lnTo>
                <a:cubicBezTo>
                  <a:pt x="52694" y="22260"/>
                  <a:pt x="56574" y="26151"/>
                  <a:pt x="61361" y="26151"/>
                </a:cubicBezTo>
                <a:cubicBezTo>
                  <a:pt x="66147" y="26151"/>
                  <a:pt x="70028" y="22260"/>
                  <a:pt x="70028" y="17459"/>
                </a:cubicBezTo>
                <a:lnTo>
                  <a:pt x="70028" y="11366"/>
                </a:lnTo>
                <a:lnTo>
                  <a:pt x="75672" y="11366"/>
                </a:lnTo>
                <a:lnTo>
                  <a:pt x="75672" y="17459"/>
                </a:lnTo>
                <a:cubicBezTo>
                  <a:pt x="75672" y="22260"/>
                  <a:pt x="79552" y="26151"/>
                  <a:pt x="84339" y="26151"/>
                </a:cubicBezTo>
                <a:cubicBezTo>
                  <a:pt x="89125" y="26151"/>
                  <a:pt x="93005" y="22260"/>
                  <a:pt x="93005" y="17459"/>
                </a:cubicBezTo>
                <a:lnTo>
                  <a:pt x="93005" y="11366"/>
                </a:lnTo>
                <a:lnTo>
                  <a:pt x="98650" y="11366"/>
                </a:lnTo>
                <a:lnTo>
                  <a:pt x="98650" y="17459"/>
                </a:lnTo>
                <a:cubicBezTo>
                  <a:pt x="98650" y="22259"/>
                  <a:pt x="102530" y="26151"/>
                  <a:pt x="107316" y="26151"/>
                </a:cubicBezTo>
                <a:cubicBezTo>
                  <a:pt x="112103" y="26151"/>
                  <a:pt x="115983" y="22259"/>
                  <a:pt x="115983" y="17459"/>
                </a:cubicBezTo>
                <a:lnTo>
                  <a:pt x="115983" y="11366"/>
                </a:lnTo>
                <a:lnTo>
                  <a:pt x="120000" y="11366"/>
                </a:lnTo>
                <a:lnTo>
                  <a:pt x="120000" y="120000"/>
                </a:lnTo>
                <a:lnTo>
                  <a:pt x="0" y="120000"/>
                </a:lnTo>
                <a:close/>
                <a:moveTo>
                  <a:pt x="15405" y="0"/>
                </a:moveTo>
                <a:cubicBezTo>
                  <a:pt x="17983" y="0"/>
                  <a:pt x="20072" y="2095"/>
                  <a:pt x="20072" y="4680"/>
                </a:cubicBezTo>
                <a:lnTo>
                  <a:pt x="20072" y="18051"/>
                </a:lnTo>
                <a:cubicBezTo>
                  <a:pt x="20072" y="20636"/>
                  <a:pt x="17983" y="22732"/>
                  <a:pt x="15405" y="22732"/>
                </a:cubicBezTo>
                <a:cubicBezTo>
                  <a:pt x="12828" y="22732"/>
                  <a:pt x="10739" y="20636"/>
                  <a:pt x="10739" y="18051"/>
                </a:cubicBezTo>
                <a:lnTo>
                  <a:pt x="10739" y="4680"/>
                </a:lnTo>
                <a:cubicBezTo>
                  <a:pt x="10739" y="2095"/>
                  <a:pt x="12828" y="0"/>
                  <a:pt x="15405" y="0"/>
                </a:cubicBezTo>
                <a:close/>
                <a:moveTo>
                  <a:pt x="38383" y="0"/>
                </a:moveTo>
                <a:cubicBezTo>
                  <a:pt x="40960" y="0"/>
                  <a:pt x="43050" y="2095"/>
                  <a:pt x="43050" y="4680"/>
                </a:cubicBezTo>
                <a:lnTo>
                  <a:pt x="43050" y="18051"/>
                </a:lnTo>
                <a:cubicBezTo>
                  <a:pt x="43050" y="20636"/>
                  <a:pt x="40960" y="22732"/>
                  <a:pt x="38383" y="22732"/>
                </a:cubicBezTo>
                <a:cubicBezTo>
                  <a:pt x="35806" y="22732"/>
                  <a:pt x="33716" y="20636"/>
                  <a:pt x="33716" y="18051"/>
                </a:cubicBezTo>
                <a:lnTo>
                  <a:pt x="33716" y="4680"/>
                </a:lnTo>
                <a:cubicBezTo>
                  <a:pt x="33716" y="2095"/>
                  <a:pt x="35806" y="0"/>
                  <a:pt x="38383" y="0"/>
                </a:cubicBezTo>
                <a:close/>
                <a:moveTo>
                  <a:pt x="61361" y="0"/>
                </a:moveTo>
                <a:cubicBezTo>
                  <a:pt x="63938" y="0"/>
                  <a:pt x="66028" y="2095"/>
                  <a:pt x="66028" y="4680"/>
                </a:cubicBezTo>
                <a:lnTo>
                  <a:pt x="66028" y="18051"/>
                </a:lnTo>
                <a:cubicBezTo>
                  <a:pt x="66028" y="20636"/>
                  <a:pt x="63938" y="22731"/>
                  <a:pt x="61361" y="22731"/>
                </a:cubicBezTo>
                <a:cubicBezTo>
                  <a:pt x="58784" y="22731"/>
                  <a:pt x="56694" y="20636"/>
                  <a:pt x="56694" y="18051"/>
                </a:cubicBezTo>
                <a:lnTo>
                  <a:pt x="56694" y="4680"/>
                </a:lnTo>
                <a:cubicBezTo>
                  <a:pt x="56694" y="2095"/>
                  <a:pt x="58784" y="0"/>
                  <a:pt x="61361" y="0"/>
                </a:cubicBezTo>
                <a:close/>
                <a:moveTo>
                  <a:pt x="84339" y="0"/>
                </a:moveTo>
                <a:cubicBezTo>
                  <a:pt x="86916" y="0"/>
                  <a:pt x="89005" y="2095"/>
                  <a:pt x="89005" y="4680"/>
                </a:cubicBezTo>
                <a:lnTo>
                  <a:pt x="89005" y="18051"/>
                </a:lnTo>
                <a:cubicBezTo>
                  <a:pt x="89005" y="20636"/>
                  <a:pt x="86916" y="22731"/>
                  <a:pt x="84339" y="22731"/>
                </a:cubicBezTo>
                <a:cubicBezTo>
                  <a:pt x="81761" y="22731"/>
                  <a:pt x="79672" y="20636"/>
                  <a:pt x="79672" y="18051"/>
                </a:cubicBezTo>
                <a:lnTo>
                  <a:pt x="79672" y="4680"/>
                </a:lnTo>
                <a:cubicBezTo>
                  <a:pt x="79672" y="2095"/>
                  <a:pt x="81761" y="0"/>
                  <a:pt x="84339" y="0"/>
                </a:cubicBezTo>
                <a:close/>
                <a:moveTo>
                  <a:pt x="107316" y="0"/>
                </a:moveTo>
                <a:cubicBezTo>
                  <a:pt x="109894" y="0"/>
                  <a:pt x="111983" y="2095"/>
                  <a:pt x="111983" y="4680"/>
                </a:cubicBezTo>
                <a:lnTo>
                  <a:pt x="111983" y="18051"/>
                </a:lnTo>
                <a:cubicBezTo>
                  <a:pt x="111983" y="20636"/>
                  <a:pt x="109894" y="22731"/>
                  <a:pt x="107316" y="22731"/>
                </a:cubicBezTo>
                <a:cubicBezTo>
                  <a:pt x="104739" y="22731"/>
                  <a:pt x="102650" y="20636"/>
                  <a:pt x="102650" y="18051"/>
                </a:cubicBezTo>
                <a:lnTo>
                  <a:pt x="102650" y="4680"/>
                </a:lnTo>
                <a:cubicBezTo>
                  <a:pt x="102650" y="2095"/>
                  <a:pt x="104739" y="0"/>
                  <a:pt x="107316" y="0"/>
                </a:cubicBezTo>
                <a:close/>
              </a:path>
            </a:pathLst>
          </a:custGeom>
          <a:solidFill>
            <a:srgbClr val="1ED4DE"/>
          </a:solidFill>
          <a:ln>
            <a:noFill/>
          </a:ln>
        </p:spPr>
        <p:txBody>
          <a:bodyPr wrap="square" lIns="121868" tIns="60917" rIns="121868" bIns="60917" anchor="ctr" anchorCtr="0">
            <a:noAutofit/>
          </a:bodyPr>
          <a:lstStyle/>
          <a:p>
            <a:pPr algn="ctr" defTabSz="1218895"/>
            <a:endParaRPr sz="2399" kern="0">
              <a:solidFill>
                <a:srgbClr val="FFFFFF"/>
              </a:solidFill>
              <a:latin typeface="Arial"/>
              <a:ea typeface="Arial"/>
              <a:cs typeface="Arial"/>
              <a:sym typeface="Arial"/>
            </a:endParaRPr>
          </a:p>
        </p:txBody>
      </p:sp>
      <p:sp>
        <p:nvSpPr>
          <p:cNvPr id="28" name="Shape 719"/>
          <p:cNvSpPr txBox="1"/>
          <p:nvPr/>
        </p:nvSpPr>
        <p:spPr>
          <a:xfrm>
            <a:off x="8560869" y="2348489"/>
            <a:ext cx="3253607" cy="369236"/>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sym typeface="Arial"/>
              </a:rPr>
              <a:t>After sale services/ Guarantee</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35" name="Shape 451"/>
          <p:cNvSpPr/>
          <p:nvPr/>
        </p:nvSpPr>
        <p:spPr>
          <a:xfrm rot="1795255">
            <a:off x="8958484" y="275304"/>
            <a:ext cx="356158" cy="656509"/>
          </a:xfrm>
          <a:custGeom>
            <a:avLst/>
            <a:gdLst/>
            <a:ahLst/>
            <a:cxnLst/>
            <a:rect l="0" t="0" r="0" b="0"/>
            <a:pathLst>
              <a:path w="120000" h="120000" extrusionOk="0">
                <a:moveTo>
                  <a:pt x="60041" y="0"/>
                </a:moveTo>
                <a:cubicBezTo>
                  <a:pt x="68312" y="142"/>
                  <a:pt x="77049" y="3617"/>
                  <a:pt x="77802" y="9249"/>
                </a:cubicBezTo>
                <a:cubicBezTo>
                  <a:pt x="79731" y="16341"/>
                  <a:pt x="68983" y="18083"/>
                  <a:pt x="72034" y="26607"/>
                </a:cubicBezTo>
                <a:lnTo>
                  <a:pt x="120000" y="26607"/>
                </a:lnTo>
                <a:lnTo>
                  <a:pt x="120000" y="53320"/>
                </a:lnTo>
                <a:cubicBezTo>
                  <a:pt x="105180" y="54850"/>
                  <a:pt x="101982" y="49006"/>
                  <a:pt x="89415" y="50069"/>
                </a:cubicBezTo>
                <a:cubicBezTo>
                  <a:pt x="79319" y="50489"/>
                  <a:pt x="73089" y="55363"/>
                  <a:pt x="72833" y="59977"/>
                </a:cubicBezTo>
                <a:cubicBezTo>
                  <a:pt x="73004" y="64029"/>
                  <a:pt x="79442" y="70012"/>
                  <a:pt x="91464" y="70060"/>
                </a:cubicBezTo>
                <a:cubicBezTo>
                  <a:pt x="106013" y="69226"/>
                  <a:pt x="103877" y="65247"/>
                  <a:pt x="120000" y="65606"/>
                </a:cubicBezTo>
                <a:lnTo>
                  <a:pt x="120000" y="93541"/>
                </a:lnTo>
                <a:lnTo>
                  <a:pt x="70059" y="93541"/>
                </a:lnTo>
                <a:cubicBezTo>
                  <a:pt x="69329" y="102697"/>
                  <a:pt x="76533" y="101447"/>
                  <a:pt x="78036" y="109608"/>
                </a:cubicBezTo>
                <a:cubicBezTo>
                  <a:pt x="77950" y="116314"/>
                  <a:pt x="67224" y="119904"/>
                  <a:pt x="59959" y="120000"/>
                </a:cubicBezTo>
                <a:cubicBezTo>
                  <a:pt x="51687" y="119857"/>
                  <a:pt x="42950" y="116382"/>
                  <a:pt x="42197" y="110750"/>
                </a:cubicBezTo>
                <a:cubicBezTo>
                  <a:pt x="40279" y="103699"/>
                  <a:pt x="50892" y="101936"/>
                  <a:pt x="47995" y="93541"/>
                </a:cubicBezTo>
                <a:lnTo>
                  <a:pt x="0" y="93541"/>
                </a:lnTo>
                <a:lnTo>
                  <a:pt x="0" y="66075"/>
                </a:lnTo>
                <a:cubicBezTo>
                  <a:pt x="15368" y="64341"/>
                  <a:pt x="18478" y="70364"/>
                  <a:pt x="31219" y="69286"/>
                </a:cubicBezTo>
                <a:cubicBezTo>
                  <a:pt x="41315" y="68866"/>
                  <a:pt x="47545" y="63992"/>
                  <a:pt x="47801" y="59379"/>
                </a:cubicBezTo>
                <a:cubicBezTo>
                  <a:pt x="47631" y="55326"/>
                  <a:pt x="41193" y="49343"/>
                  <a:pt x="29171" y="49296"/>
                </a:cubicBezTo>
                <a:cubicBezTo>
                  <a:pt x="14433" y="50140"/>
                  <a:pt x="16816" y="54212"/>
                  <a:pt x="0" y="53739"/>
                </a:cubicBezTo>
                <a:lnTo>
                  <a:pt x="0" y="26607"/>
                </a:lnTo>
                <a:lnTo>
                  <a:pt x="49932" y="26607"/>
                </a:lnTo>
                <a:cubicBezTo>
                  <a:pt x="50748" y="17288"/>
                  <a:pt x="43474" y="18596"/>
                  <a:pt x="41963" y="10391"/>
                </a:cubicBezTo>
                <a:cubicBezTo>
                  <a:pt x="42049" y="3685"/>
                  <a:pt x="52775" y="95"/>
                  <a:pt x="60041" y="0"/>
                </a:cubicBezTo>
                <a:close/>
              </a:path>
            </a:pathLst>
          </a:custGeom>
          <a:solidFill>
            <a:srgbClr val="F4BD2D"/>
          </a:solidFill>
          <a:ln>
            <a:noFill/>
          </a:ln>
          <a:scene3d>
            <a:camera prst="orthographicFront">
              <a:rot lat="0" lon="0" rev="7200000"/>
            </a:camera>
            <a:lightRig rig="threePt" dir="t"/>
          </a:scene3d>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grpSp>
        <p:nvGrpSpPr>
          <p:cNvPr id="37" name="Shape 717"/>
          <p:cNvGrpSpPr/>
          <p:nvPr/>
        </p:nvGrpSpPr>
        <p:grpSpPr>
          <a:xfrm>
            <a:off x="8560868" y="5775777"/>
            <a:ext cx="3253608" cy="897784"/>
            <a:chOff x="2113657" y="4283315"/>
            <a:chExt cx="3647460" cy="673513"/>
          </a:xfrm>
        </p:grpSpPr>
        <p:sp>
          <p:nvSpPr>
            <p:cNvPr id="38" name="Shape 718"/>
            <p:cNvSpPr txBox="1"/>
            <p:nvPr/>
          </p:nvSpPr>
          <p:spPr>
            <a:xfrm>
              <a:off x="2113657" y="4495163"/>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24100 $</a:t>
              </a:r>
            </a:p>
          </p:txBody>
        </p:sp>
        <p:sp>
          <p:nvSpPr>
            <p:cNvPr id="39" name="Shape 719"/>
            <p:cNvSpPr txBox="1"/>
            <p:nvPr/>
          </p:nvSpPr>
          <p:spPr>
            <a:xfrm>
              <a:off x="2113658" y="4283315"/>
              <a:ext cx="3647459" cy="276999"/>
            </a:xfrm>
            <a:prstGeom prst="rect">
              <a:avLst/>
            </a:prstGeom>
            <a:noFill/>
            <a:ln>
              <a:noFill/>
            </a:ln>
          </p:spPr>
          <p:txBody>
            <a:bodyPr wrap="square" lIns="121868" tIns="60917" rIns="121868" bIns="60917" anchor="t" anchorCtr="0">
              <a:noAutofit/>
            </a:bodyPr>
            <a:lstStyle/>
            <a:p>
              <a:pPr defTabSz="1218895"/>
              <a:r>
                <a:rPr lang="en-US" b="1" kern="0" dirty="0" smtClean="0">
                  <a:solidFill>
                    <a:srgbClr val="595959"/>
                  </a:solidFill>
                  <a:latin typeface="Times New Roman" panose="02020603050405020304" pitchFamily="18" charset="0"/>
                  <a:ea typeface="Arial"/>
                  <a:cs typeface="Times New Roman" panose="02020603050405020304" pitchFamily="18" charset="0"/>
                  <a:sym typeface="Arial"/>
                </a:rPr>
                <a:t>Sales’ Price</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40" name="Shape 718"/>
          <p:cNvSpPr txBox="1"/>
          <p:nvPr/>
        </p:nvSpPr>
        <p:spPr>
          <a:xfrm>
            <a:off x="8560868" y="2647914"/>
            <a:ext cx="3477143" cy="615393"/>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a:solidFill>
                  <a:srgbClr val="595959"/>
                </a:solidFill>
                <a:latin typeface="Times New Roman" panose="02020603050405020304" pitchFamily="18" charset="0"/>
                <a:ea typeface="Arial"/>
                <a:cs typeface="Times New Roman" panose="02020603050405020304" pitchFamily="18" charset="0"/>
              </a:rPr>
              <a:t>120 months after sale services</a:t>
            </a:r>
          </a:p>
          <a:p>
            <a:pPr marL="285750" indent="-285750" defTabSz="1218895">
              <a:buFont typeface="Arial" panose="020B0604020202020204" pitchFamily="34" charset="0"/>
              <a:buChar char="•"/>
            </a:pPr>
            <a:r>
              <a:rPr lang="en-US" sz="1600" kern="0" dirty="0">
                <a:solidFill>
                  <a:srgbClr val="595959"/>
                </a:solidFill>
                <a:latin typeface="Times New Roman" panose="02020603050405020304" pitchFamily="18" charset="0"/>
                <a:ea typeface="Arial"/>
                <a:cs typeface="Times New Roman" panose="02020603050405020304" pitchFamily="18" charset="0"/>
              </a:rPr>
              <a:t>12 months Guarantee</a:t>
            </a:r>
            <a:endParaRPr lang="en"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22" name="Shape 974"/>
          <p:cNvSpPr/>
          <p:nvPr/>
        </p:nvSpPr>
        <p:spPr>
          <a:xfrm rot="10800000">
            <a:off x="8959687" y="5257800"/>
            <a:ext cx="353751" cy="528546"/>
          </a:xfrm>
          <a:custGeom>
            <a:avLst/>
            <a:gdLst/>
            <a:ahLst/>
            <a:cxnLst/>
            <a:rect l="0" t="0" r="0" b="0"/>
            <a:pathLst>
              <a:path w="120000" h="120000" extrusionOk="0">
                <a:moveTo>
                  <a:pt x="51597" y="50921"/>
                </a:moveTo>
                <a:lnTo>
                  <a:pt x="51597" y="19698"/>
                </a:lnTo>
                <a:cubicBezTo>
                  <a:pt x="47669" y="20191"/>
                  <a:pt x="43916" y="21082"/>
                  <a:pt x="40531" y="22332"/>
                </a:cubicBezTo>
                <a:cubicBezTo>
                  <a:pt x="30598" y="26001"/>
                  <a:pt x="25457" y="32166"/>
                  <a:pt x="27169" y="38355"/>
                </a:cubicBezTo>
                <a:cubicBezTo>
                  <a:pt x="29239" y="46431"/>
                  <a:pt x="39005" y="49155"/>
                  <a:pt x="51597" y="50921"/>
                </a:cubicBezTo>
                <a:close/>
                <a:moveTo>
                  <a:pt x="67852" y="100379"/>
                </a:moveTo>
                <a:cubicBezTo>
                  <a:pt x="71963" y="99887"/>
                  <a:pt x="75901" y="98973"/>
                  <a:pt x="79437" y="97667"/>
                </a:cubicBezTo>
                <a:cubicBezTo>
                  <a:pt x="89370" y="93998"/>
                  <a:pt x="94511" y="87833"/>
                  <a:pt x="92799" y="81644"/>
                </a:cubicBezTo>
                <a:cubicBezTo>
                  <a:pt x="89506" y="73388"/>
                  <a:pt x="79840" y="69732"/>
                  <a:pt x="67852" y="67361"/>
                </a:cubicBezTo>
                <a:close/>
                <a:moveTo>
                  <a:pt x="67852" y="120000"/>
                </a:moveTo>
                <a:lnTo>
                  <a:pt x="51597" y="120000"/>
                </a:lnTo>
                <a:lnTo>
                  <a:pt x="51597" y="114256"/>
                </a:lnTo>
                <a:cubicBezTo>
                  <a:pt x="45417" y="113829"/>
                  <a:pt x="39328" y="112890"/>
                  <a:pt x="33554" y="111448"/>
                </a:cubicBezTo>
                <a:cubicBezTo>
                  <a:pt x="13606" y="106463"/>
                  <a:pt x="696" y="96271"/>
                  <a:pt x="0" y="84958"/>
                </a:cubicBezTo>
                <a:lnTo>
                  <a:pt x="26861" y="84529"/>
                </a:lnTo>
                <a:cubicBezTo>
                  <a:pt x="27245" y="90776"/>
                  <a:pt x="34374" y="96404"/>
                  <a:pt x="45389" y="99156"/>
                </a:cubicBezTo>
                <a:cubicBezTo>
                  <a:pt x="47394" y="99657"/>
                  <a:pt x="49467" y="100048"/>
                  <a:pt x="51597" y="100293"/>
                </a:cubicBezTo>
                <a:lnTo>
                  <a:pt x="51597" y="64682"/>
                </a:lnTo>
                <a:cubicBezTo>
                  <a:pt x="30368" y="61567"/>
                  <a:pt x="7690" y="58004"/>
                  <a:pt x="556" y="40045"/>
                </a:cubicBezTo>
                <a:cubicBezTo>
                  <a:pt x="-2422" y="28913"/>
                  <a:pt x="6883" y="17850"/>
                  <a:pt x="24755" y="11249"/>
                </a:cubicBezTo>
                <a:cubicBezTo>
                  <a:pt x="32832" y="8265"/>
                  <a:pt x="42066" y="6412"/>
                  <a:pt x="51597" y="5737"/>
                </a:cubicBezTo>
                <a:lnTo>
                  <a:pt x="51597" y="0"/>
                </a:lnTo>
                <a:lnTo>
                  <a:pt x="67852" y="0"/>
                </a:lnTo>
                <a:lnTo>
                  <a:pt x="67852" y="5703"/>
                </a:lnTo>
                <a:cubicBezTo>
                  <a:pt x="74209" y="6118"/>
                  <a:pt x="80479" y="7068"/>
                  <a:pt x="86414" y="8551"/>
                </a:cubicBezTo>
                <a:cubicBezTo>
                  <a:pt x="106363" y="13536"/>
                  <a:pt x="119273" y="23728"/>
                  <a:pt x="119969" y="35041"/>
                </a:cubicBezTo>
                <a:lnTo>
                  <a:pt x="93108" y="35470"/>
                </a:lnTo>
                <a:cubicBezTo>
                  <a:pt x="92723" y="29223"/>
                  <a:pt x="85594" y="23595"/>
                  <a:pt x="74579" y="20843"/>
                </a:cubicBezTo>
                <a:cubicBezTo>
                  <a:pt x="72410" y="20301"/>
                  <a:pt x="70160" y="19888"/>
                  <a:pt x="67852" y="19639"/>
                </a:cubicBezTo>
                <a:lnTo>
                  <a:pt x="67852" y="52969"/>
                </a:lnTo>
                <a:cubicBezTo>
                  <a:pt x="88284" y="55535"/>
                  <a:pt x="110482" y="59921"/>
                  <a:pt x="119411" y="79734"/>
                </a:cubicBezTo>
                <a:cubicBezTo>
                  <a:pt x="122511" y="90942"/>
                  <a:pt x="113201" y="102106"/>
                  <a:pt x="95213" y="108750"/>
                </a:cubicBezTo>
                <a:cubicBezTo>
                  <a:pt x="86990" y="111788"/>
                  <a:pt x="77568" y="113654"/>
                  <a:pt x="67852" y="114293"/>
                </a:cubicBezTo>
                <a:close/>
              </a:path>
            </a:pathLst>
          </a:custGeom>
          <a:solidFill>
            <a:schemeClr val="accent3">
              <a:lumMod val="75000"/>
            </a:schemeClr>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dk1"/>
              </a:solidFill>
              <a:latin typeface="Arial"/>
              <a:ea typeface="Arial"/>
              <a:cs typeface="Arial"/>
              <a:sym typeface="Arial"/>
            </a:endParaRPr>
          </a:p>
        </p:txBody>
      </p:sp>
      <p:sp>
        <p:nvSpPr>
          <p:cNvPr id="24" name="Shape 450"/>
          <p:cNvSpPr/>
          <p:nvPr/>
        </p:nvSpPr>
        <p:spPr>
          <a:xfrm>
            <a:off x="8841213" y="3679245"/>
            <a:ext cx="590697" cy="565118"/>
          </a:xfrm>
          <a:custGeom>
            <a:avLst/>
            <a:gdLst/>
            <a:ahLst/>
            <a:cxnLst/>
            <a:rect l="0" t="0" r="0" b="0"/>
            <a:pathLst>
              <a:path w="120000" h="120000" extrusionOk="0">
                <a:moveTo>
                  <a:pt x="65274" y="39473"/>
                </a:moveTo>
                <a:cubicBezTo>
                  <a:pt x="53599" y="36371"/>
                  <a:pt x="41599" y="43242"/>
                  <a:pt x="38470" y="54820"/>
                </a:cubicBezTo>
                <a:cubicBezTo>
                  <a:pt x="35342" y="66398"/>
                  <a:pt x="42270" y="78299"/>
                  <a:pt x="53945" y="81402"/>
                </a:cubicBezTo>
                <a:cubicBezTo>
                  <a:pt x="65620" y="84504"/>
                  <a:pt x="77621" y="77633"/>
                  <a:pt x="80749" y="66055"/>
                </a:cubicBezTo>
                <a:cubicBezTo>
                  <a:pt x="83877" y="54477"/>
                  <a:pt x="76949" y="42576"/>
                  <a:pt x="65274" y="39473"/>
                </a:cubicBezTo>
                <a:close/>
                <a:moveTo>
                  <a:pt x="69168" y="25060"/>
                </a:moveTo>
                <a:cubicBezTo>
                  <a:pt x="88870" y="30296"/>
                  <a:pt x="100561" y="50379"/>
                  <a:pt x="95282" y="69917"/>
                </a:cubicBezTo>
                <a:cubicBezTo>
                  <a:pt x="90003" y="89455"/>
                  <a:pt x="69753" y="101050"/>
                  <a:pt x="50051" y="95815"/>
                </a:cubicBezTo>
                <a:cubicBezTo>
                  <a:pt x="30350" y="90579"/>
                  <a:pt x="18658" y="70496"/>
                  <a:pt x="23937" y="50958"/>
                </a:cubicBezTo>
                <a:cubicBezTo>
                  <a:pt x="29216" y="31420"/>
                  <a:pt x="49467" y="19825"/>
                  <a:pt x="69168" y="25060"/>
                </a:cubicBezTo>
                <a:close/>
                <a:moveTo>
                  <a:pt x="70584" y="19819"/>
                </a:moveTo>
                <a:cubicBezTo>
                  <a:pt x="47964" y="13808"/>
                  <a:pt x="24713" y="27121"/>
                  <a:pt x="18652" y="49554"/>
                </a:cubicBezTo>
                <a:cubicBezTo>
                  <a:pt x="12591" y="71987"/>
                  <a:pt x="26015" y="95045"/>
                  <a:pt x="48635" y="101056"/>
                </a:cubicBezTo>
                <a:cubicBezTo>
                  <a:pt x="71255" y="107067"/>
                  <a:pt x="94506" y="93754"/>
                  <a:pt x="100567" y="71321"/>
                </a:cubicBezTo>
                <a:cubicBezTo>
                  <a:pt x="106628" y="48888"/>
                  <a:pt x="93204" y="25830"/>
                  <a:pt x="70584" y="19819"/>
                </a:cubicBezTo>
                <a:close/>
                <a:moveTo>
                  <a:pt x="120000" y="28418"/>
                </a:moveTo>
                <a:lnTo>
                  <a:pt x="119819" y="29085"/>
                </a:lnTo>
                <a:lnTo>
                  <a:pt x="119636" y="28804"/>
                </a:lnTo>
                <a:close/>
                <a:moveTo>
                  <a:pt x="84120" y="4683"/>
                </a:moveTo>
                <a:lnTo>
                  <a:pt x="83867" y="19572"/>
                </a:lnTo>
                <a:lnTo>
                  <a:pt x="83406" y="19449"/>
                </a:lnTo>
                <a:cubicBezTo>
                  <a:pt x="87163" y="21546"/>
                  <a:pt x="90559" y="24117"/>
                  <a:pt x="93431" y="27166"/>
                </a:cubicBezTo>
                <a:lnTo>
                  <a:pt x="106796" y="23870"/>
                </a:lnTo>
                <a:lnTo>
                  <a:pt x="115363" y="39849"/>
                </a:lnTo>
                <a:lnTo>
                  <a:pt x="105840" y="48364"/>
                </a:lnTo>
                <a:cubicBezTo>
                  <a:pt x="107034" y="52676"/>
                  <a:pt x="107596" y="57191"/>
                  <a:pt x="107394" y="61781"/>
                </a:cubicBezTo>
                <a:lnTo>
                  <a:pt x="119289" y="68330"/>
                </a:lnTo>
                <a:lnTo>
                  <a:pt x="114566" y="85810"/>
                </a:lnTo>
                <a:lnTo>
                  <a:pt x="100132" y="85570"/>
                </a:lnTo>
                <a:cubicBezTo>
                  <a:pt x="98307" y="88594"/>
                  <a:pt x="96096" y="91321"/>
                  <a:pt x="93619" y="93756"/>
                </a:cubicBezTo>
                <a:lnTo>
                  <a:pt x="98359" y="106025"/>
                </a:lnTo>
                <a:lnTo>
                  <a:pt x="83411" y="116405"/>
                </a:lnTo>
                <a:lnTo>
                  <a:pt x="72073" y="106643"/>
                </a:lnTo>
                <a:lnTo>
                  <a:pt x="73453" y="105685"/>
                </a:lnTo>
                <a:cubicBezTo>
                  <a:pt x="69110" y="107079"/>
                  <a:pt x="64517" y="107749"/>
                  <a:pt x="59835" y="107723"/>
                </a:cubicBezTo>
                <a:lnTo>
                  <a:pt x="52963" y="119999"/>
                </a:lnTo>
                <a:lnTo>
                  <a:pt x="35336" y="115316"/>
                </a:lnTo>
                <a:lnTo>
                  <a:pt x="35574" y="101277"/>
                </a:lnTo>
                <a:cubicBezTo>
                  <a:pt x="31839" y="99165"/>
                  <a:pt x="28466" y="96583"/>
                  <a:pt x="25614" y="93529"/>
                </a:cubicBezTo>
                <a:lnTo>
                  <a:pt x="25843" y="94015"/>
                </a:lnTo>
                <a:lnTo>
                  <a:pt x="11102" y="96847"/>
                </a:lnTo>
                <a:lnTo>
                  <a:pt x="3390" y="80445"/>
                </a:lnTo>
                <a:lnTo>
                  <a:pt x="13359" y="72429"/>
                </a:lnTo>
                <a:cubicBezTo>
                  <a:pt x="12295" y="68561"/>
                  <a:pt x="11739" y="64530"/>
                  <a:pt x="11738" y="60428"/>
                </a:cubicBezTo>
                <a:lnTo>
                  <a:pt x="0" y="53965"/>
                </a:lnTo>
                <a:lnTo>
                  <a:pt x="4723" y="36484"/>
                </a:lnTo>
                <a:lnTo>
                  <a:pt x="18174" y="36709"/>
                </a:lnTo>
                <a:cubicBezTo>
                  <a:pt x="19999" y="33515"/>
                  <a:pt x="22203" y="30603"/>
                  <a:pt x="24696" y="27997"/>
                </a:cubicBezTo>
                <a:lnTo>
                  <a:pt x="20190" y="14215"/>
                </a:lnTo>
                <a:lnTo>
                  <a:pt x="35666" y="4625"/>
                </a:lnTo>
                <a:lnTo>
                  <a:pt x="46473" y="14962"/>
                </a:lnTo>
                <a:lnTo>
                  <a:pt x="46365" y="15030"/>
                </a:lnTo>
                <a:cubicBezTo>
                  <a:pt x="50613" y="13704"/>
                  <a:pt x="55098" y="13091"/>
                  <a:pt x="59667" y="13141"/>
                </a:cubicBezTo>
                <a:lnTo>
                  <a:pt x="59206" y="13018"/>
                </a:lnTo>
                <a:lnTo>
                  <a:pt x="66493" y="0"/>
                </a:lnTo>
                <a:close/>
              </a:path>
            </a:pathLst>
          </a:custGeom>
          <a:solidFill>
            <a:srgbClr val="E62949"/>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pic>
        <p:nvPicPr>
          <p:cNvPr id="21" name="Picture 20"/>
          <p:cNvPicPr>
            <a:picLocks noChangeAspect="1"/>
          </p:cNvPicPr>
          <p:nvPr/>
        </p:nvPicPr>
        <p:blipFill rotWithShape="1">
          <a:blip r:embed="rId4">
            <a:extLst>
              <a:ext uri="{28A0092B-C50C-407E-A947-70E740481C1C}">
                <a14:useLocalDpi xmlns:a14="http://schemas.microsoft.com/office/drawing/2010/main" val="0"/>
              </a:ext>
            </a:extLst>
          </a:blip>
          <a:srcRect b="30343"/>
          <a:stretch/>
        </p:blipFill>
        <p:spPr>
          <a:xfrm>
            <a:off x="760411" y="381000"/>
            <a:ext cx="1590415" cy="1515229"/>
          </a:xfrm>
          <a:prstGeom prst="rect">
            <a:avLst/>
          </a:prstGeom>
        </p:spPr>
      </p:pic>
      <p:sp>
        <p:nvSpPr>
          <p:cNvPr id="36" name="Shape 708"/>
          <p:cNvSpPr txBox="1"/>
          <p:nvPr/>
        </p:nvSpPr>
        <p:spPr>
          <a:xfrm>
            <a:off x="2350826" y="578938"/>
            <a:ext cx="1007953" cy="559676"/>
          </a:xfrm>
          <a:prstGeom prst="rect">
            <a:avLst/>
          </a:prstGeom>
          <a:noFill/>
          <a:ln>
            <a:noFill/>
          </a:ln>
        </p:spPr>
        <p:txBody>
          <a:bodyPr wrap="square" lIns="121868" tIns="60917" rIns="121868" bIns="60917" anchor="t" anchorCtr="0">
            <a:noAutofit/>
          </a:bodyPr>
          <a:lstStyle/>
          <a:p>
            <a:pPr algn="ctr" defTabSz="1218895"/>
            <a:r>
              <a:rPr lang="en-US" sz="2400" b="1" kern="0" dirty="0" smtClean="0">
                <a:solidFill>
                  <a:srgbClr val="002060"/>
                </a:solidFill>
                <a:latin typeface="Times New Roman" panose="02020603050405020304" pitchFamily="18" charset="0"/>
                <a:ea typeface="Arial"/>
                <a:cs typeface="Times New Roman" panose="02020603050405020304" pitchFamily="18" charset="0"/>
                <a:sym typeface="Arial"/>
              </a:rPr>
              <a:t>Fars EOR Tech</a:t>
            </a:r>
            <a:endParaRPr lang="en" sz="1333" kern="0" dirty="0">
              <a:solidFill>
                <a:srgbClr val="002060"/>
              </a:solidFill>
              <a:latin typeface="Times New Roman" panose="02020603050405020304" pitchFamily="18" charset="0"/>
              <a:ea typeface="Arial"/>
              <a:cs typeface="Times New Roman" panose="02020603050405020304" pitchFamily="18" charset="0"/>
              <a:sym typeface="Arial"/>
            </a:endParaRPr>
          </a:p>
        </p:txBody>
      </p:sp>
      <p:grpSp>
        <p:nvGrpSpPr>
          <p:cNvPr id="29" name="Shape 720"/>
          <p:cNvGrpSpPr/>
          <p:nvPr/>
        </p:nvGrpSpPr>
        <p:grpSpPr>
          <a:xfrm>
            <a:off x="8560867" y="4261751"/>
            <a:ext cx="3627958" cy="897784"/>
            <a:chOff x="2113657" y="4283314"/>
            <a:chExt cx="3647460" cy="673513"/>
          </a:xfrm>
        </p:grpSpPr>
        <p:sp>
          <p:nvSpPr>
            <p:cNvPr id="30" name="Shape 721"/>
            <p:cNvSpPr txBox="1"/>
            <p:nvPr/>
          </p:nvSpPr>
          <p:spPr>
            <a:xfrm>
              <a:off x="2113657" y="4495162"/>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pt-BR" sz="1600" kern="0" dirty="0" smtClean="0">
                  <a:solidFill>
                    <a:srgbClr val="595959"/>
                  </a:solidFill>
                  <a:latin typeface="Times New Roman" panose="02020603050405020304" pitchFamily="18" charset="0"/>
                  <a:ea typeface="Arial"/>
                  <a:cs typeface="Times New Roman" panose="02020603050405020304" pitchFamily="18" charset="0"/>
                  <a:sym typeface="Arial"/>
                </a:rPr>
                <a:t>Local (Iran) Certificates </a:t>
              </a:r>
              <a:endParaRPr lang="pt-BR"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34" name="Shape 722"/>
            <p:cNvSpPr txBox="1"/>
            <p:nvPr/>
          </p:nvSpPr>
          <p:spPr>
            <a:xfrm>
              <a:off x="2113658" y="4283314"/>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sym typeface="Arial"/>
                </a:rPr>
                <a:t>Standards and legally certificates:</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Tree>
    <p:extLst>
      <p:ext uri="{BB962C8B-B14F-4D97-AF65-F5344CB8AC3E}">
        <p14:creationId xmlns:p14="http://schemas.microsoft.com/office/powerpoint/2010/main" val="4073583496"/>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704"/>
        <p:cNvGrpSpPr/>
        <p:nvPr/>
      </p:nvGrpSpPr>
      <p:grpSpPr>
        <a:xfrm>
          <a:off x="0" y="0"/>
          <a:ext cx="0" cy="0"/>
          <a:chOff x="0" y="0"/>
          <a:chExt cx="0" cy="0"/>
        </a:xfrm>
      </p:grpSpPr>
      <p:sp>
        <p:nvSpPr>
          <p:cNvPr id="707" name="Shape 707"/>
          <p:cNvSpPr txBox="1"/>
          <p:nvPr/>
        </p:nvSpPr>
        <p:spPr>
          <a:xfrm>
            <a:off x="455612" y="3095236"/>
            <a:ext cx="4190999" cy="3076964"/>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IFT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range: 1-72 mN.m-1</a:t>
            </a:r>
          </a:p>
          <a:p>
            <a:pPr marL="285750" indent="-285750" defTabSz="1218895">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Maximum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working pressure: 700 bar</a:t>
            </a:r>
          </a:p>
          <a:p>
            <a:pPr marL="285750" indent="-285750" defTabSz="1218895">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Pressure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transmitter×1</a:t>
            </a:r>
          </a:p>
          <a:p>
            <a:pPr marL="285750" indent="-285750" defTabSz="1218895">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Pressure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accuracy: 0.25 % full scale</a:t>
            </a:r>
          </a:p>
          <a:p>
            <a:pPr marL="285750" indent="-285750" defTabSz="1218895">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Maximum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working temperature: 150 °C</a:t>
            </a:r>
          </a:p>
          <a:p>
            <a:pPr marL="285750" indent="-285750" defTabSz="1218895">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Temperature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resolution: ±0.1 °C</a:t>
            </a:r>
          </a:p>
          <a:p>
            <a:pPr marL="285750" indent="-285750" defTabSz="1218895">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High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pressure cell equipped with 2 HP sight glasses</a:t>
            </a:r>
          </a:p>
          <a:p>
            <a:pPr marL="285750" indent="-285750" defTabSz="1218895">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High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pressure manual pump×2</a:t>
            </a:r>
          </a:p>
          <a:p>
            <a:pPr marL="285750" indent="-285750" defTabSz="1218895">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CCD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camera: 4 </a:t>
            </a: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megapixel - Macro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lens: </a:t>
            </a:r>
            <a:r>
              <a:rPr lang="en-US" sz="1600" kern="0" dirty="0" err="1">
                <a:solidFill>
                  <a:srgbClr val="3F3F3F"/>
                </a:solidFill>
                <a:latin typeface="Times New Roman" panose="02020603050405020304" pitchFamily="18" charset="0"/>
                <a:ea typeface="Arial"/>
                <a:cs typeface="Times New Roman" panose="02020603050405020304" pitchFamily="18" charset="0"/>
                <a:sym typeface="Arial"/>
              </a:rPr>
              <a:t>Computar</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 (C mount, magnification of 10×)</a:t>
            </a:r>
          </a:p>
          <a:p>
            <a:pPr marL="285750" indent="-285750" defTabSz="1218895">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Four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degree of freedom camera positioner×1</a:t>
            </a:r>
          </a:p>
          <a:p>
            <a:pPr marL="285750" indent="-285750" defTabSz="1218895">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Back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light×1</a:t>
            </a:r>
          </a:p>
          <a:p>
            <a:pPr marL="285750" indent="-285750" defTabSz="1218895">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Online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drop shape analysis software</a:t>
            </a:r>
          </a:p>
          <a:p>
            <a:pPr marL="285750" indent="-285750" defTabSz="1218895">
              <a:buFont typeface="Arial" panose="020B0604020202020204" pitchFamily="34" charset="0"/>
              <a:buChar char="•"/>
            </a:pPr>
            <a:endPar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endParaRPr>
          </a:p>
          <a:p>
            <a:pPr defTabSz="1218895"/>
            <a:endParaRPr lang="en-US" sz="1600" kern="0" dirty="0">
              <a:solidFill>
                <a:srgbClr val="3F3F3F"/>
              </a:solidFill>
              <a:ea typeface="Arial"/>
              <a:cs typeface="Arial"/>
              <a:sym typeface="Arial"/>
            </a:endParaRPr>
          </a:p>
        </p:txBody>
      </p:sp>
      <p:sp>
        <p:nvSpPr>
          <p:cNvPr id="708" name="Shape 708"/>
          <p:cNvSpPr txBox="1"/>
          <p:nvPr/>
        </p:nvSpPr>
        <p:spPr>
          <a:xfrm>
            <a:off x="455611" y="2209859"/>
            <a:ext cx="4343401" cy="533341"/>
          </a:xfrm>
          <a:prstGeom prst="rect">
            <a:avLst/>
          </a:prstGeom>
          <a:noFill/>
          <a:ln>
            <a:noFill/>
          </a:ln>
        </p:spPr>
        <p:txBody>
          <a:bodyPr wrap="square" lIns="121868" tIns="60917" rIns="121868" bIns="60917" anchor="t" anchorCtr="0">
            <a:noAutofit/>
          </a:bodyPr>
          <a:lstStyle/>
          <a:p>
            <a:pPr defTabSz="1218895"/>
            <a:r>
              <a:rPr lang="en-US" sz="2400" b="1" kern="0" dirty="0">
                <a:solidFill>
                  <a:srgbClr val="3F3F3F"/>
                </a:solidFill>
                <a:ea typeface="Arial"/>
                <a:cs typeface="Arial"/>
                <a:sym typeface="Arial"/>
              </a:rPr>
              <a:t>HP-HT Pendant Drop IFT Measurement </a:t>
            </a:r>
            <a:endParaRPr lang="en" sz="1333" kern="0" dirty="0">
              <a:solidFill>
                <a:srgbClr val="3F3F3F"/>
              </a:solidFill>
              <a:latin typeface="Arial"/>
              <a:ea typeface="Arial"/>
              <a:cs typeface="Arial"/>
              <a:sym typeface="Arial"/>
            </a:endParaRPr>
          </a:p>
        </p:txBody>
      </p:sp>
      <p:grpSp>
        <p:nvGrpSpPr>
          <p:cNvPr id="23" name="Shape 711"/>
          <p:cNvGrpSpPr/>
          <p:nvPr/>
        </p:nvGrpSpPr>
        <p:grpSpPr>
          <a:xfrm>
            <a:off x="8560868" y="834377"/>
            <a:ext cx="3400944" cy="897785"/>
            <a:chOff x="2113657" y="4283314"/>
            <a:chExt cx="3647460" cy="673514"/>
          </a:xfrm>
        </p:grpSpPr>
        <p:sp>
          <p:nvSpPr>
            <p:cNvPr id="25" name="Shape 712"/>
            <p:cNvSpPr txBox="1"/>
            <p:nvPr/>
          </p:nvSpPr>
          <p:spPr>
            <a:xfrm>
              <a:off x="2113657" y="4495163"/>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1 Device (Per Month)</a:t>
              </a:r>
              <a:endParaRPr lang="en"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26" name="Shape 713"/>
            <p:cNvSpPr txBox="1"/>
            <p:nvPr/>
          </p:nvSpPr>
          <p:spPr>
            <a:xfrm>
              <a:off x="2113658" y="4283314"/>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rPr>
                <a:t>Production capacity</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27" name="Shape 715"/>
          <p:cNvSpPr/>
          <p:nvPr/>
        </p:nvSpPr>
        <p:spPr>
          <a:xfrm>
            <a:off x="8913812" y="1841721"/>
            <a:ext cx="445583" cy="444279"/>
          </a:xfrm>
          <a:custGeom>
            <a:avLst/>
            <a:gdLst/>
            <a:ahLst/>
            <a:cxnLst/>
            <a:rect l="0" t="0" r="0" b="0"/>
            <a:pathLst>
              <a:path w="120000" h="120000" extrusionOk="0">
                <a:moveTo>
                  <a:pt x="26666" y="100217"/>
                </a:moveTo>
                <a:cubicBezTo>
                  <a:pt x="25193" y="100217"/>
                  <a:pt x="24000" y="101415"/>
                  <a:pt x="24000" y="102892"/>
                </a:cubicBezTo>
                <a:cubicBezTo>
                  <a:pt x="24000" y="104369"/>
                  <a:pt x="25193" y="105566"/>
                  <a:pt x="26666" y="105566"/>
                </a:cubicBezTo>
                <a:lnTo>
                  <a:pt x="93333" y="105566"/>
                </a:lnTo>
                <a:cubicBezTo>
                  <a:pt x="94806" y="105566"/>
                  <a:pt x="96000" y="104369"/>
                  <a:pt x="96000" y="102892"/>
                </a:cubicBezTo>
                <a:cubicBezTo>
                  <a:pt x="96000" y="101415"/>
                  <a:pt x="94806" y="100217"/>
                  <a:pt x="93333" y="100217"/>
                </a:cubicBezTo>
                <a:close/>
                <a:moveTo>
                  <a:pt x="26666" y="87913"/>
                </a:moveTo>
                <a:cubicBezTo>
                  <a:pt x="25193" y="87913"/>
                  <a:pt x="24000" y="89111"/>
                  <a:pt x="24000" y="90588"/>
                </a:cubicBezTo>
                <a:cubicBezTo>
                  <a:pt x="24000" y="92065"/>
                  <a:pt x="25193" y="93262"/>
                  <a:pt x="26666" y="93262"/>
                </a:cubicBezTo>
                <a:lnTo>
                  <a:pt x="93333" y="93262"/>
                </a:lnTo>
                <a:cubicBezTo>
                  <a:pt x="94806" y="93262"/>
                  <a:pt x="96000" y="92065"/>
                  <a:pt x="96000" y="90588"/>
                </a:cubicBezTo>
                <a:cubicBezTo>
                  <a:pt x="96000" y="89111"/>
                  <a:pt x="94806" y="87913"/>
                  <a:pt x="93333" y="87913"/>
                </a:cubicBezTo>
                <a:close/>
                <a:moveTo>
                  <a:pt x="26666" y="75609"/>
                </a:moveTo>
                <a:cubicBezTo>
                  <a:pt x="25193" y="75609"/>
                  <a:pt x="24000" y="76806"/>
                  <a:pt x="24000" y="78284"/>
                </a:cubicBezTo>
                <a:cubicBezTo>
                  <a:pt x="24000" y="79761"/>
                  <a:pt x="25193" y="80958"/>
                  <a:pt x="26666" y="80958"/>
                </a:cubicBezTo>
                <a:lnTo>
                  <a:pt x="93333" y="80958"/>
                </a:lnTo>
                <a:cubicBezTo>
                  <a:pt x="94806" y="80958"/>
                  <a:pt x="96000" y="79761"/>
                  <a:pt x="96000" y="78284"/>
                </a:cubicBezTo>
                <a:cubicBezTo>
                  <a:pt x="96000" y="76806"/>
                  <a:pt x="94806" y="75609"/>
                  <a:pt x="93333" y="75609"/>
                </a:cubicBezTo>
                <a:close/>
                <a:moveTo>
                  <a:pt x="26666" y="63305"/>
                </a:moveTo>
                <a:cubicBezTo>
                  <a:pt x="25193" y="63305"/>
                  <a:pt x="24000" y="64502"/>
                  <a:pt x="24000" y="65979"/>
                </a:cubicBezTo>
                <a:cubicBezTo>
                  <a:pt x="24000" y="67457"/>
                  <a:pt x="25193" y="68654"/>
                  <a:pt x="26666" y="68654"/>
                </a:cubicBezTo>
                <a:lnTo>
                  <a:pt x="93333" y="68654"/>
                </a:lnTo>
                <a:cubicBezTo>
                  <a:pt x="94806" y="68654"/>
                  <a:pt x="96000" y="67457"/>
                  <a:pt x="96000" y="65979"/>
                </a:cubicBezTo>
                <a:cubicBezTo>
                  <a:pt x="96000" y="64502"/>
                  <a:pt x="94806" y="63305"/>
                  <a:pt x="93333" y="63305"/>
                </a:cubicBezTo>
                <a:close/>
                <a:moveTo>
                  <a:pt x="26666" y="51001"/>
                </a:moveTo>
                <a:cubicBezTo>
                  <a:pt x="25193" y="51001"/>
                  <a:pt x="24000" y="52198"/>
                  <a:pt x="24000" y="53675"/>
                </a:cubicBezTo>
                <a:cubicBezTo>
                  <a:pt x="24000" y="55152"/>
                  <a:pt x="25193" y="56350"/>
                  <a:pt x="26666" y="56350"/>
                </a:cubicBezTo>
                <a:lnTo>
                  <a:pt x="93333" y="56350"/>
                </a:lnTo>
                <a:cubicBezTo>
                  <a:pt x="94806" y="56350"/>
                  <a:pt x="96000" y="55152"/>
                  <a:pt x="96000" y="53675"/>
                </a:cubicBezTo>
                <a:cubicBezTo>
                  <a:pt x="96000" y="52198"/>
                  <a:pt x="94806" y="51001"/>
                  <a:pt x="93333" y="51001"/>
                </a:cubicBezTo>
                <a:close/>
                <a:moveTo>
                  <a:pt x="26666" y="38697"/>
                </a:moveTo>
                <a:cubicBezTo>
                  <a:pt x="25193" y="38697"/>
                  <a:pt x="24000" y="39894"/>
                  <a:pt x="24000" y="41371"/>
                </a:cubicBezTo>
                <a:cubicBezTo>
                  <a:pt x="24000" y="42848"/>
                  <a:pt x="25193" y="44046"/>
                  <a:pt x="26666" y="44046"/>
                </a:cubicBezTo>
                <a:lnTo>
                  <a:pt x="93333" y="44046"/>
                </a:lnTo>
                <a:cubicBezTo>
                  <a:pt x="94806" y="44046"/>
                  <a:pt x="96000" y="42848"/>
                  <a:pt x="96000" y="41371"/>
                </a:cubicBezTo>
                <a:cubicBezTo>
                  <a:pt x="96000" y="39894"/>
                  <a:pt x="94806" y="38697"/>
                  <a:pt x="93333" y="38697"/>
                </a:cubicBezTo>
                <a:close/>
                <a:moveTo>
                  <a:pt x="0" y="11366"/>
                </a:moveTo>
                <a:lnTo>
                  <a:pt x="6739" y="11366"/>
                </a:lnTo>
                <a:lnTo>
                  <a:pt x="6739" y="17459"/>
                </a:lnTo>
                <a:cubicBezTo>
                  <a:pt x="6739" y="22260"/>
                  <a:pt x="10619" y="26151"/>
                  <a:pt x="15405" y="26151"/>
                </a:cubicBezTo>
                <a:cubicBezTo>
                  <a:pt x="20192" y="26151"/>
                  <a:pt x="24072" y="22260"/>
                  <a:pt x="24072" y="17459"/>
                </a:cubicBezTo>
                <a:lnTo>
                  <a:pt x="24072" y="11366"/>
                </a:lnTo>
                <a:lnTo>
                  <a:pt x="29716" y="11366"/>
                </a:lnTo>
                <a:lnTo>
                  <a:pt x="29716" y="17459"/>
                </a:lnTo>
                <a:cubicBezTo>
                  <a:pt x="29716" y="22260"/>
                  <a:pt x="33597" y="26151"/>
                  <a:pt x="38383" y="26151"/>
                </a:cubicBezTo>
                <a:cubicBezTo>
                  <a:pt x="43170" y="26151"/>
                  <a:pt x="47050" y="22260"/>
                  <a:pt x="47050" y="17459"/>
                </a:cubicBezTo>
                <a:lnTo>
                  <a:pt x="47050" y="11366"/>
                </a:lnTo>
                <a:lnTo>
                  <a:pt x="52694" y="11366"/>
                </a:lnTo>
                <a:lnTo>
                  <a:pt x="52694" y="17459"/>
                </a:lnTo>
                <a:cubicBezTo>
                  <a:pt x="52694" y="22260"/>
                  <a:pt x="56574" y="26151"/>
                  <a:pt x="61361" y="26151"/>
                </a:cubicBezTo>
                <a:cubicBezTo>
                  <a:pt x="66147" y="26151"/>
                  <a:pt x="70028" y="22260"/>
                  <a:pt x="70028" y="17459"/>
                </a:cubicBezTo>
                <a:lnTo>
                  <a:pt x="70028" y="11366"/>
                </a:lnTo>
                <a:lnTo>
                  <a:pt x="75672" y="11366"/>
                </a:lnTo>
                <a:lnTo>
                  <a:pt x="75672" y="17459"/>
                </a:lnTo>
                <a:cubicBezTo>
                  <a:pt x="75672" y="22260"/>
                  <a:pt x="79552" y="26151"/>
                  <a:pt x="84339" y="26151"/>
                </a:cubicBezTo>
                <a:cubicBezTo>
                  <a:pt x="89125" y="26151"/>
                  <a:pt x="93005" y="22260"/>
                  <a:pt x="93005" y="17459"/>
                </a:cubicBezTo>
                <a:lnTo>
                  <a:pt x="93005" y="11366"/>
                </a:lnTo>
                <a:lnTo>
                  <a:pt x="98650" y="11366"/>
                </a:lnTo>
                <a:lnTo>
                  <a:pt x="98650" y="17459"/>
                </a:lnTo>
                <a:cubicBezTo>
                  <a:pt x="98650" y="22259"/>
                  <a:pt x="102530" y="26151"/>
                  <a:pt x="107316" y="26151"/>
                </a:cubicBezTo>
                <a:cubicBezTo>
                  <a:pt x="112103" y="26151"/>
                  <a:pt x="115983" y="22259"/>
                  <a:pt x="115983" y="17459"/>
                </a:cubicBezTo>
                <a:lnTo>
                  <a:pt x="115983" y="11366"/>
                </a:lnTo>
                <a:lnTo>
                  <a:pt x="120000" y="11366"/>
                </a:lnTo>
                <a:lnTo>
                  <a:pt x="120000" y="120000"/>
                </a:lnTo>
                <a:lnTo>
                  <a:pt x="0" y="120000"/>
                </a:lnTo>
                <a:close/>
                <a:moveTo>
                  <a:pt x="15405" y="0"/>
                </a:moveTo>
                <a:cubicBezTo>
                  <a:pt x="17983" y="0"/>
                  <a:pt x="20072" y="2095"/>
                  <a:pt x="20072" y="4680"/>
                </a:cubicBezTo>
                <a:lnTo>
                  <a:pt x="20072" y="18051"/>
                </a:lnTo>
                <a:cubicBezTo>
                  <a:pt x="20072" y="20636"/>
                  <a:pt x="17983" y="22732"/>
                  <a:pt x="15405" y="22732"/>
                </a:cubicBezTo>
                <a:cubicBezTo>
                  <a:pt x="12828" y="22732"/>
                  <a:pt x="10739" y="20636"/>
                  <a:pt x="10739" y="18051"/>
                </a:cubicBezTo>
                <a:lnTo>
                  <a:pt x="10739" y="4680"/>
                </a:lnTo>
                <a:cubicBezTo>
                  <a:pt x="10739" y="2095"/>
                  <a:pt x="12828" y="0"/>
                  <a:pt x="15405" y="0"/>
                </a:cubicBezTo>
                <a:close/>
                <a:moveTo>
                  <a:pt x="38383" y="0"/>
                </a:moveTo>
                <a:cubicBezTo>
                  <a:pt x="40960" y="0"/>
                  <a:pt x="43050" y="2095"/>
                  <a:pt x="43050" y="4680"/>
                </a:cubicBezTo>
                <a:lnTo>
                  <a:pt x="43050" y="18051"/>
                </a:lnTo>
                <a:cubicBezTo>
                  <a:pt x="43050" y="20636"/>
                  <a:pt x="40960" y="22732"/>
                  <a:pt x="38383" y="22732"/>
                </a:cubicBezTo>
                <a:cubicBezTo>
                  <a:pt x="35806" y="22732"/>
                  <a:pt x="33716" y="20636"/>
                  <a:pt x="33716" y="18051"/>
                </a:cubicBezTo>
                <a:lnTo>
                  <a:pt x="33716" y="4680"/>
                </a:lnTo>
                <a:cubicBezTo>
                  <a:pt x="33716" y="2095"/>
                  <a:pt x="35806" y="0"/>
                  <a:pt x="38383" y="0"/>
                </a:cubicBezTo>
                <a:close/>
                <a:moveTo>
                  <a:pt x="61361" y="0"/>
                </a:moveTo>
                <a:cubicBezTo>
                  <a:pt x="63938" y="0"/>
                  <a:pt x="66028" y="2095"/>
                  <a:pt x="66028" y="4680"/>
                </a:cubicBezTo>
                <a:lnTo>
                  <a:pt x="66028" y="18051"/>
                </a:lnTo>
                <a:cubicBezTo>
                  <a:pt x="66028" y="20636"/>
                  <a:pt x="63938" y="22731"/>
                  <a:pt x="61361" y="22731"/>
                </a:cubicBezTo>
                <a:cubicBezTo>
                  <a:pt x="58784" y="22731"/>
                  <a:pt x="56694" y="20636"/>
                  <a:pt x="56694" y="18051"/>
                </a:cubicBezTo>
                <a:lnTo>
                  <a:pt x="56694" y="4680"/>
                </a:lnTo>
                <a:cubicBezTo>
                  <a:pt x="56694" y="2095"/>
                  <a:pt x="58784" y="0"/>
                  <a:pt x="61361" y="0"/>
                </a:cubicBezTo>
                <a:close/>
                <a:moveTo>
                  <a:pt x="84339" y="0"/>
                </a:moveTo>
                <a:cubicBezTo>
                  <a:pt x="86916" y="0"/>
                  <a:pt x="89005" y="2095"/>
                  <a:pt x="89005" y="4680"/>
                </a:cubicBezTo>
                <a:lnTo>
                  <a:pt x="89005" y="18051"/>
                </a:lnTo>
                <a:cubicBezTo>
                  <a:pt x="89005" y="20636"/>
                  <a:pt x="86916" y="22731"/>
                  <a:pt x="84339" y="22731"/>
                </a:cubicBezTo>
                <a:cubicBezTo>
                  <a:pt x="81761" y="22731"/>
                  <a:pt x="79672" y="20636"/>
                  <a:pt x="79672" y="18051"/>
                </a:cubicBezTo>
                <a:lnTo>
                  <a:pt x="79672" y="4680"/>
                </a:lnTo>
                <a:cubicBezTo>
                  <a:pt x="79672" y="2095"/>
                  <a:pt x="81761" y="0"/>
                  <a:pt x="84339" y="0"/>
                </a:cubicBezTo>
                <a:close/>
                <a:moveTo>
                  <a:pt x="107316" y="0"/>
                </a:moveTo>
                <a:cubicBezTo>
                  <a:pt x="109894" y="0"/>
                  <a:pt x="111983" y="2095"/>
                  <a:pt x="111983" y="4680"/>
                </a:cubicBezTo>
                <a:lnTo>
                  <a:pt x="111983" y="18051"/>
                </a:lnTo>
                <a:cubicBezTo>
                  <a:pt x="111983" y="20636"/>
                  <a:pt x="109894" y="22731"/>
                  <a:pt x="107316" y="22731"/>
                </a:cubicBezTo>
                <a:cubicBezTo>
                  <a:pt x="104739" y="22731"/>
                  <a:pt x="102650" y="20636"/>
                  <a:pt x="102650" y="18051"/>
                </a:cubicBezTo>
                <a:lnTo>
                  <a:pt x="102650" y="4680"/>
                </a:lnTo>
                <a:cubicBezTo>
                  <a:pt x="102650" y="2095"/>
                  <a:pt x="104739" y="0"/>
                  <a:pt x="107316" y="0"/>
                </a:cubicBezTo>
                <a:close/>
              </a:path>
            </a:pathLst>
          </a:custGeom>
          <a:solidFill>
            <a:srgbClr val="1ED4DE"/>
          </a:solidFill>
          <a:ln>
            <a:noFill/>
          </a:ln>
        </p:spPr>
        <p:txBody>
          <a:bodyPr wrap="square" lIns="121868" tIns="60917" rIns="121868" bIns="60917" anchor="ctr" anchorCtr="0">
            <a:noAutofit/>
          </a:bodyPr>
          <a:lstStyle/>
          <a:p>
            <a:pPr algn="ctr" defTabSz="1218895"/>
            <a:endParaRPr sz="2399" kern="0">
              <a:solidFill>
                <a:srgbClr val="FFFFFF"/>
              </a:solidFill>
              <a:latin typeface="Arial"/>
              <a:ea typeface="Arial"/>
              <a:cs typeface="Arial"/>
              <a:sym typeface="Arial"/>
            </a:endParaRPr>
          </a:p>
        </p:txBody>
      </p:sp>
      <p:sp>
        <p:nvSpPr>
          <p:cNvPr id="28" name="Shape 719"/>
          <p:cNvSpPr txBox="1"/>
          <p:nvPr/>
        </p:nvSpPr>
        <p:spPr>
          <a:xfrm>
            <a:off x="8560869" y="2348489"/>
            <a:ext cx="3253607" cy="369236"/>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sym typeface="Arial"/>
              </a:rPr>
              <a:t>After sale services/ Guarantee</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35" name="Shape 451"/>
          <p:cNvSpPr/>
          <p:nvPr/>
        </p:nvSpPr>
        <p:spPr>
          <a:xfrm rot="1795255">
            <a:off x="8958484" y="275304"/>
            <a:ext cx="356158" cy="656509"/>
          </a:xfrm>
          <a:custGeom>
            <a:avLst/>
            <a:gdLst/>
            <a:ahLst/>
            <a:cxnLst/>
            <a:rect l="0" t="0" r="0" b="0"/>
            <a:pathLst>
              <a:path w="120000" h="120000" extrusionOk="0">
                <a:moveTo>
                  <a:pt x="60041" y="0"/>
                </a:moveTo>
                <a:cubicBezTo>
                  <a:pt x="68312" y="142"/>
                  <a:pt x="77049" y="3617"/>
                  <a:pt x="77802" y="9249"/>
                </a:cubicBezTo>
                <a:cubicBezTo>
                  <a:pt x="79731" y="16341"/>
                  <a:pt x="68983" y="18083"/>
                  <a:pt x="72034" y="26607"/>
                </a:cubicBezTo>
                <a:lnTo>
                  <a:pt x="120000" y="26607"/>
                </a:lnTo>
                <a:lnTo>
                  <a:pt x="120000" y="53320"/>
                </a:lnTo>
                <a:cubicBezTo>
                  <a:pt x="105180" y="54850"/>
                  <a:pt x="101982" y="49006"/>
                  <a:pt x="89415" y="50069"/>
                </a:cubicBezTo>
                <a:cubicBezTo>
                  <a:pt x="79319" y="50489"/>
                  <a:pt x="73089" y="55363"/>
                  <a:pt x="72833" y="59977"/>
                </a:cubicBezTo>
                <a:cubicBezTo>
                  <a:pt x="73004" y="64029"/>
                  <a:pt x="79442" y="70012"/>
                  <a:pt x="91464" y="70060"/>
                </a:cubicBezTo>
                <a:cubicBezTo>
                  <a:pt x="106013" y="69226"/>
                  <a:pt x="103877" y="65247"/>
                  <a:pt x="120000" y="65606"/>
                </a:cubicBezTo>
                <a:lnTo>
                  <a:pt x="120000" y="93541"/>
                </a:lnTo>
                <a:lnTo>
                  <a:pt x="70059" y="93541"/>
                </a:lnTo>
                <a:cubicBezTo>
                  <a:pt x="69329" y="102697"/>
                  <a:pt x="76533" y="101447"/>
                  <a:pt x="78036" y="109608"/>
                </a:cubicBezTo>
                <a:cubicBezTo>
                  <a:pt x="77950" y="116314"/>
                  <a:pt x="67224" y="119904"/>
                  <a:pt x="59959" y="120000"/>
                </a:cubicBezTo>
                <a:cubicBezTo>
                  <a:pt x="51687" y="119857"/>
                  <a:pt x="42950" y="116382"/>
                  <a:pt x="42197" y="110750"/>
                </a:cubicBezTo>
                <a:cubicBezTo>
                  <a:pt x="40279" y="103699"/>
                  <a:pt x="50892" y="101936"/>
                  <a:pt x="47995" y="93541"/>
                </a:cubicBezTo>
                <a:lnTo>
                  <a:pt x="0" y="93541"/>
                </a:lnTo>
                <a:lnTo>
                  <a:pt x="0" y="66075"/>
                </a:lnTo>
                <a:cubicBezTo>
                  <a:pt x="15368" y="64341"/>
                  <a:pt x="18478" y="70364"/>
                  <a:pt x="31219" y="69286"/>
                </a:cubicBezTo>
                <a:cubicBezTo>
                  <a:pt x="41315" y="68866"/>
                  <a:pt x="47545" y="63992"/>
                  <a:pt x="47801" y="59379"/>
                </a:cubicBezTo>
                <a:cubicBezTo>
                  <a:pt x="47631" y="55326"/>
                  <a:pt x="41193" y="49343"/>
                  <a:pt x="29171" y="49296"/>
                </a:cubicBezTo>
                <a:cubicBezTo>
                  <a:pt x="14433" y="50140"/>
                  <a:pt x="16816" y="54212"/>
                  <a:pt x="0" y="53739"/>
                </a:cubicBezTo>
                <a:lnTo>
                  <a:pt x="0" y="26607"/>
                </a:lnTo>
                <a:lnTo>
                  <a:pt x="49932" y="26607"/>
                </a:lnTo>
                <a:cubicBezTo>
                  <a:pt x="50748" y="17288"/>
                  <a:pt x="43474" y="18596"/>
                  <a:pt x="41963" y="10391"/>
                </a:cubicBezTo>
                <a:cubicBezTo>
                  <a:pt x="42049" y="3685"/>
                  <a:pt x="52775" y="95"/>
                  <a:pt x="60041" y="0"/>
                </a:cubicBezTo>
                <a:close/>
              </a:path>
            </a:pathLst>
          </a:custGeom>
          <a:solidFill>
            <a:srgbClr val="F4BD2D"/>
          </a:solidFill>
          <a:ln>
            <a:noFill/>
          </a:ln>
          <a:scene3d>
            <a:camera prst="orthographicFront">
              <a:rot lat="0" lon="0" rev="7200000"/>
            </a:camera>
            <a:lightRig rig="threePt" dir="t"/>
          </a:scene3d>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grpSp>
        <p:nvGrpSpPr>
          <p:cNvPr id="37" name="Shape 717"/>
          <p:cNvGrpSpPr/>
          <p:nvPr/>
        </p:nvGrpSpPr>
        <p:grpSpPr>
          <a:xfrm>
            <a:off x="8560868" y="5775777"/>
            <a:ext cx="3253608" cy="897784"/>
            <a:chOff x="2113657" y="4283315"/>
            <a:chExt cx="3647460" cy="673513"/>
          </a:xfrm>
        </p:grpSpPr>
        <p:sp>
          <p:nvSpPr>
            <p:cNvPr id="38" name="Shape 718"/>
            <p:cNvSpPr txBox="1"/>
            <p:nvPr/>
          </p:nvSpPr>
          <p:spPr>
            <a:xfrm>
              <a:off x="2113657" y="4495163"/>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46400 $</a:t>
              </a:r>
            </a:p>
          </p:txBody>
        </p:sp>
        <p:sp>
          <p:nvSpPr>
            <p:cNvPr id="39" name="Shape 719"/>
            <p:cNvSpPr txBox="1"/>
            <p:nvPr/>
          </p:nvSpPr>
          <p:spPr>
            <a:xfrm>
              <a:off x="2113658" y="4283315"/>
              <a:ext cx="3647459" cy="276999"/>
            </a:xfrm>
            <a:prstGeom prst="rect">
              <a:avLst/>
            </a:prstGeom>
            <a:noFill/>
            <a:ln>
              <a:noFill/>
            </a:ln>
          </p:spPr>
          <p:txBody>
            <a:bodyPr wrap="square" lIns="121868" tIns="60917" rIns="121868" bIns="60917" anchor="t" anchorCtr="0">
              <a:noAutofit/>
            </a:bodyPr>
            <a:lstStyle/>
            <a:p>
              <a:pPr defTabSz="1218895"/>
              <a:r>
                <a:rPr lang="en-US" b="1" kern="0" dirty="0" smtClean="0">
                  <a:solidFill>
                    <a:srgbClr val="595959"/>
                  </a:solidFill>
                  <a:latin typeface="Times New Roman" panose="02020603050405020304" pitchFamily="18" charset="0"/>
                  <a:ea typeface="Arial"/>
                  <a:cs typeface="Times New Roman" panose="02020603050405020304" pitchFamily="18" charset="0"/>
                  <a:sym typeface="Arial"/>
                </a:rPr>
                <a:t>Sales’ Price</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40" name="Shape 718"/>
          <p:cNvSpPr txBox="1"/>
          <p:nvPr/>
        </p:nvSpPr>
        <p:spPr>
          <a:xfrm>
            <a:off x="8560868" y="2647914"/>
            <a:ext cx="3477143" cy="615393"/>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a:solidFill>
                  <a:srgbClr val="595959"/>
                </a:solidFill>
                <a:latin typeface="Times New Roman" panose="02020603050405020304" pitchFamily="18" charset="0"/>
                <a:ea typeface="Arial"/>
                <a:cs typeface="Times New Roman" panose="02020603050405020304" pitchFamily="18" charset="0"/>
              </a:rPr>
              <a:t>120 months after sale services</a:t>
            </a:r>
          </a:p>
          <a:p>
            <a:pPr marL="285750" indent="-285750" defTabSz="1218895">
              <a:buFont typeface="Arial" panose="020B0604020202020204" pitchFamily="34" charset="0"/>
              <a:buChar char="•"/>
            </a:pPr>
            <a:r>
              <a:rPr lang="en-US" sz="1600" kern="0" dirty="0">
                <a:solidFill>
                  <a:srgbClr val="595959"/>
                </a:solidFill>
                <a:latin typeface="Times New Roman" panose="02020603050405020304" pitchFamily="18" charset="0"/>
                <a:ea typeface="Arial"/>
                <a:cs typeface="Times New Roman" panose="02020603050405020304" pitchFamily="18" charset="0"/>
              </a:rPr>
              <a:t>12 months Guarantee</a:t>
            </a:r>
            <a:endParaRPr lang="en"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22" name="Shape 974"/>
          <p:cNvSpPr/>
          <p:nvPr/>
        </p:nvSpPr>
        <p:spPr>
          <a:xfrm rot="10800000">
            <a:off x="8959687" y="5257800"/>
            <a:ext cx="353751" cy="528546"/>
          </a:xfrm>
          <a:custGeom>
            <a:avLst/>
            <a:gdLst/>
            <a:ahLst/>
            <a:cxnLst/>
            <a:rect l="0" t="0" r="0" b="0"/>
            <a:pathLst>
              <a:path w="120000" h="120000" extrusionOk="0">
                <a:moveTo>
                  <a:pt x="51597" y="50921"/>
                </a:moveTo>
                <a:lnTo>
                  <a:pt x="51597" y="19698"/>
                </a:lnTo>
                <a:cubicBezTo>
                  <a:pt x="47669" y="20191"/>
                  <a:pt x="43916" y="21082"/>
                  <a:pt x="40531" y="22332"/>
                </a:cubicBezTo>
                <a:cubicBezTo>
                  <a:pt x="30598" y="26001"/>
                  <a:pt x="25457" y="32166"/>
                  <a:pt x="27169" y="38355"/>
                </a:cubicBezTo>
                <a:cubicBezTo>
                  <a:pt x="29239" y="46431"/>
                  <a:pt x="39005" y="49155"/>
                  <a:pt x="51597" y="50921"/>
                </a:cubicBezTo>
                <a:close/>
                <a:moveTo>
                  <a:pt x="67852" y="100379"/>
                </a:moveTo>
                <a:cubicBezTo>
                  <a:pt x="71963" y="99887"/>
                  <a:pt x="75901" y="98973"/>
                  <a:pt x="79437" y="97667"/>
                </a:cubicBezTo>
                <a:cubicBezTo>
                  <a:pt x="89370" y="93998"/>
                  <a:pt x="94511" y="87833"/>
                  <a:pt x="92799" y="81644"/>
                </a:cubicBezTo>
                <a:cubicBezTo>
                  <a:pt x="89506" y="73388"/>
                  <a:pt x="79840" y="69732"/>
                  <a:pt x="67852" y="67361"/>
                </a:cubicBezTo>
                <a:close/>
                <a:moveTo>
                  <a:pt x="67852" y="120000"/>
                </a:moveTo>
                <a:lnTo>
                  <a:pt x="51597" y="120000"/>
                </a:lnTo>
                <a:lnTo>
                  <a:pt x="51597" y="114256"/>
                </a:lnTo>
                <a:cubicBezTo>
                  <a:pt x="45417" y="113829"/>
                  <a:pt x="39328" y="112890"/>
                  <a:pt x="33554" y="111448"/>
                </a:cubicBezTo>
                <a:cubicBezTo>
                  <a:pt x="13606" y="106463"/>
                  <a:pt x="696" y="96271"/>
                  <a:pt x="0" y="84958"/>
                </a:cubicBezTo>
                <a:lnTo>
                  <a:pt x="26861" y="84529"/>
                </a:lnTo>
                <a:cubicBezTo>
                  <a:pt x="27245" y="90776"/>
                  <a:pt x="34374" y="96404"/>
                  <a:pt x="45389" y="99156"/>
                </a:cubicBezTo>
                <a:cubicBezTo>
                  <a:pt x="47394" y="99657"/>
                  <a:pt x="49467" y="100048"/>
                  <a:pt x="51597" y="100293"/>
                </a:cubicBezTo>
                <a:lnTo>
                  <a:pt x="51597" y="64682"/>
                </a:lnTo>
                <a:cubicBezTo>
                  <a:pt x="30368" y="61567"/>
                  <a:pt x="7690" y="58004"/>
                  <a:pt x="556" y="40045"/>
                </a:cubicBezTo>
                <a:cubicBezTo>
                  <a:pt x="-2422" y="28913"/>
                  <a:pt x="6883" y="17850"/>
                  <a:pt x="24755" y="11249"/>
                </a:cubicBezTo>
                <a:cubicBezTo>
                  <a:pt x="32832" y="8265"/>
                  <a:pt x="42066" y="6412"/>
                  <a:pt x="51597" y="5737"/>
                </a:cubicBezTo>
                <a:lnTo>
                  <a:pt x="51597" y="0"/>
                </a:lnTo>
                <a:lnTo>
                  <a:pt x="67852" y="0"/>
                </a:lnTo>
                <a:lnTo>
                  <a:pt x="67852" y="5703"/>
                </a:lnTo>
                <a:cubicBezTo>
                  <a:pt x="74209" y="6118"/>
                  <a:pt x="80479" y="7068"/>
                  <a:pt x="86414" y="8551"/>
                </a:cubicBezTo>
                <a:cubicBezTo>
                  <a:pt x="106363" y="13536"/>
                  <a:pt x="119273" y="23728"/>
                  <a:pt x="119969" y="35041"/>
                </a:cubicBezTo>
                <a:lnTo>
                  <a:pt x="93108" y="35470"/>
                </a:lnTo>
                <a:cubicBezTo>
                  <a:pt x="92723" y="29223"/>
                  <a:pt x="85594" y="23595"/>
                  <a:pt x="74579" y="20843"/>
                </a:cubicBezTo>
                <a:cubicBezTo>
                  <a:pt x="72410" y="20301"/>
                  <a:pt x="70160" y="19888"/>
                  <a:pt x="67852" y="19639"/>
                </a:cubicBezTo>
                <a:lnTo>
                  <a:pt x="67852" y="52969"/>
                </a:lnTo>
                <a:cubicBezTo>
                  <a:pt x="88284" y="55535"/>
                  <a:pt x="110482" y="59921"/>
                  <a:pt x="119411" y="79734"/>
                </a:cubicBezTo>
                <a:cubicBezTo>
                  <a:pt x="122511" y="90942"/>
                  <a:pt x="113201" y="102106"/>
                  <a:pt x="95213" y="108750"/>
                </a:cubicBezTo>
                <a:cubicBezTo>
                  <a:pt x="86990" y="111788"/>
                  <a:pt x="77568" y="113654"/>
                  <a:pt x="67852" y="114293"/>
                </a:cubicBezTo>
                <a:close/>
              </a:path>
            </a:pathLst>
          </a:custGeom>
          <a:solidFill>
            <a:schemeClr val="accent3">
              <a:lumMod val="75000"/>
            </a:schemeClr>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dk1"/>
              </a:solidFill>
              <a:latin typeface="Arial"/>
              <a:ea typeface="Arial"/>
              <a:cs typeface="Arial"/>
              <a:sym typeface="Arial"/>
            </a:endParaRPr>
          </a:p>
        </p:txBody>
      </p:sp>
      <p:sp>
        <p:nvSpPr>
          <p:cNvPr id="24" name="Shape 450"/>
          <p:cNvSpPr/>
          <p:nvPr/>
        </p:nvSpPr>
        <p:spPr>
          <a:xfrm>
            <a:off x="8841213" y="3679245"/>
            <a:ext cx="590697" cy="565118"/>
          </a:xfrm>
          <a:custGeom>
            <a:avLst/>
            <a:gdLst/>
            <a:ahLst/>
            <a:cxnLst/>
            <a:rect l="0" t="0" r="0" b="0"/>
            <a:pathLst>
              <a:path w="120000" h="120000" extrusionOk="0">
                <a:moveTo>
                  <a:pt x="65274" y="39473"/>
                </a:moveTo>
                <a:cubicBezTo>
                  <a:pt x="53599" y="36371"/>
                  <a:pt x="41599" y="43242"/>
                  <a:pt x="38470" y="54820"/>
                </a:cubicBezTo>
                <a:cubicBezTo>
                  <a:pt x="35342" y="66398"/>
                  <a:pt x="42270" y="78299"/>
                  <a:pt x="53945" y="81402"/>
                </a:cubicBezTo>
                <a:cubicBezTo>
                  <a:pt x="65620" y="84504"/>
                  <a:pt x="77621" y="77633"/>
                  <a:pt x="80749" y="66055"/>
                </a:cubicBezTo>
                <a:cubicBezTo>
                  <a:pt x="83877" y="54477"/>
                  <a:pt x="76949" y="42576"/>
                  <a:pt x="65274" y="39473"/>
                </a:cubicBezTo>
                <a:close/>
                <a:moveTo>
                  <a:pt x="69168" y="25060"/>
                </a:moveTo>
                <a:cubicBezTo>
                  <a:pt x="88870" y="30296"/>
                  <a:pt x="100561" y="50379"/>
                  <a:pt x="95282" y="69917"/>
                </a:cubicBezTo>
                <a:cubicBezTo>
                  <a:pt x="90003" y="89455"/>
                  <a:pt x="69753" y="101050"/>
                  <a:pt x="50051" y="95815"/>
                </a:cubicBezTo>
                <a:cubicBezTo>
                  <a:pt x="30350" y="90579"/>
                  <a:pt x="18658" y="70496"/>
                  <a:pt x="23937" y="50958"/>
                </a:cubicBezTo>
                <a:cubicBezTo>
                  <a:pt x="29216" y="31420"/>
                  <a:pt x="49467" y="19825"/>
                  <a:pt x="69168" y="25060"/>
                </a:cubicBezTo>
                <a:close/>
                <a:moveTo>
                  <a:pt x="70584" y="19819"/>
                </a:moveTo>
                <a:cubicBezTo>
                  <a:pt x="47964" y="13808"/>
                  <a:pt x="24713" y="27121"/>
                  <a:pt x="18652" y="49554"/>
                </a:cubicBezTo>
                <a:cubicBezTo>
                  <a:pt x="12591" y="71987"/>
                  <a:pt x="26015" y="95045"/>
                  <a:pt x="48635" y="101056"/>
                </a:cubicBezTo>
                <a:cubicBezTo>
                  <a:pt x="71255" y="107067"/>
                  <a:pt x="94506" y="93754"/>
                  <a:pt x="100567" y="71321"/>
                </a:cubicBezTo>
                <a:cubicBezTo>
                  <a:pt x="106628" y="48888"/>
                  <a:pt x="93204" y="25830"/>
                  <a:pt x="70584" y="19819"/>
                </a:cubicBezTo>
                <a:close/>
                <a:moveTo>
                  <a:pt x="120000" y="28418"/>
                </a:moveTo>
                <a:lnTo>
                  <a:pt x="119819" y="29085"/>
                </a:lnTo>
                <a:lnTo>
                  <a:pt x="119636" y="28804"/>
                </a:lnTo>
                <a:close/>
                <a:moveTo>
                  <a:pt x="84120" y="4683"/>
                </a:moveTo>
                <a:lnTo>
                  <a:pt x="83867" y="19572"/>
                </a:lnTo>
                <a:lnTo>
                  <a:pt x="83406" y="19449"/>
                </a:lnTo>
                <a:cubicBezTo>
                  <a:pt x="87163" y="21546"/>
                  <a:pt x="90559" y="24117"/>
                  <a:pt x="93431" y="27166"/>
                </a:cubicBezTo>
                <a:lnTo>
                  <a:pt x="106796" y="23870"/>
                </a:lnTo>
                <a:lnTo>
                  <a:pt x="115363" y="39849"/>
                </a:lnTo>
                <a:lnTo>
                  <a:pt x="105840" y="48364"/>
                </a:lnTo>
                <a:cubicBezTo>
                  <a:pt x="107034" y="52676"/>
                  <a:pt x="107596" y="57191"/>
                  <a:pt x="107394" y="61781"/>
                </a:cubicBezTo>
                <a:lnTo>
                  <a:pt x="119289" y="68330"/>
                </a:lnTo>
                <a:lnTo>
                  <a:pt x="114566" y="85810"/>
                </a:lnTo>
                <a:lnTo>
                  <a:pt x="100132" y="85570"/>
                </a:lnTo>
                <a:cubicBezTo>
                  <a:pt x="98307" y="88594"/>
                  <a:pt x="96096" y="91321"/>
                  <a:pt x="93619" y="93756"/>
                </a:cubicBezTo>
                <a:lnTo>
                  <a:pt x="98359" y="106025"/>
                </a:lnTo>
                <a:lnTo>
                  <a:pt x="83411" y="116405"/>
                </a:lnTo>
                <a:lnTo>
                  <a:pt x="72073" y="106643"/>
                </a:lnTo>
                <a:lnTo>
                  <a:pt x="73453" y="105685"/>
                </a:lnTo>
                <a:cubicBezTo>
                  <a:pt x="69110" y="107079"/>
                  <a:pt x="64517" y="107749"/>
                  <a:pt x="59835" y="107723"/>
                </a:cubicBezTo>
                <a:lnTo>
                  <a:pt x="52963" y="119999"/>
                </a:lnTo>
                <a:lnTo>
                  <a:pt x="35336" y="115316"/>
                </a:lnTo>
                <a:lnTo>
                  <a:pt x="35574" y="101277"/>
                </a:lnTo>
                <a:cubicBezTo>
                  <a:pt x="31839" y="99165"/>
                  <a:pt x="28466" y="96583"/>
                  <a:pt x="25614" y="93529"/>
                </a:cubicBezTo>
                <a:lnTo>
                  <a:pt x="25843" y="94015"/>
                </a:lnTo>
                <a:lnTo>
                  <a:pt x="11102" y="96847"/>
                </a:lnTo>
                <a:lnTo>
                  <a:pt x="3390" y="80445"/>
                </a:lnTo>
                <a:lnTo>
                  <a:pt x="13359" y="72429"/>
                </a:lnTo>
                <a:cubicBezTo>
                  <a:pt x="12295" y="68561"/>
                  <a:pt x="11739" y="64530"/>
                  <a:pt x="11738" y="60428"/>
                </a:cubicBezTo>
                <a:lnTo>
                  <a:pt x="0" y="53965"/>
                </a:lnTo>
                <a:lnTo>
                  <a:pt x="4723" y="36484"/>
                </a:lnTo>
                <a:lnTo>
                  <a:pt x="18174" y="36709"/>
                </a:lnTo>
                <a:cubicBezTo>
                  <a:pt x="19999" y="33515"/>
                  <a:pt x="22203" y="30603"/>
                  <a:pt x="24696" y="27997"/>
                </a:cubicBezTo>
                <a:lnTo>
                  <a:pt x="20190" y="14215"/>
                </a:lnTo>
                <a:lnTo>
                  <a:pt x="35666" y="4625"/>
                </a:lnTo>
                <a:lnTo>
                  <a:pt x="46473" y="14962"/>
                </a:lnTo>
                <a:lnTo>
                  <a:pt x="46365" y="15030"/>
                </a:lnTo>
                <a:cubicBezTo>
                  <a:pt x="50613" y="13704"/>
                  <a:pt x="55098" y="13091"/>
                  <a:pt x="59667" y="13141"/>
                </a:cubicBezTo>
                <a:lnTo>
                  <a:pt x="59206" y="13018"/>
                </a:lnTo>
                <a:lnTo>
                  <a:pt x="66493" y="0"/>
                </a:lnTo>
                <a:close/>
              </a:path>
            </a:pathLst>
          </a:custGeom>
          <a:solidFill>
            <a:srgbClr val="E62949"/>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pic>
        <p:nvPicPr>
          <p:cNvPr id="21" name="Picture 20"/>
          <p:cNvPicPr>
            <a:picLocks noChangeAspect="1"/>
          </p:cNvPicPr>
          <p:nvPr/>
        </p:nvPicPr>
        <p:blipFill rotWithShape="1">
          <a:blip r:embed="rId3">
            <a:extLst>
              <a:ext uri="{28A0092B-C50C-407E-A947-70E740481C1C}">
                <a14:useLocalDpi xmlns:a14="http://schemas.microsoft.com/office/drawing/2010/main" val="0"/>
              </a:ext>
            </a:extLst>
          </a:blip>
          <a:srcRect b="30343"/>
          <a:stretch/>
        </p:blipFill>
        <p:spPr>
          <a:xfrm>
            <a:off x="760411" y="381000"/>
            <a:ext cx="1590415" cy="1515229"/>
          </a:xfrm>
          <a:prstGeom prst="rect">
            <a:avLst/>
          </a:prstGeom>
        </p:spPr>
      </p:pic>
      <p:sp>
        <p:nvSpPr>
          <p:cNvPr id="36" name="Shape 708"/>
          <p:cNvSpPr txBox="1"/>
          <p:nvPr/>
        </p:nvSpPr>
        <p:spPr>
          <a:xfrm>
            <a:off x="2350826" y="578938"/>
            <a:ext cx="1007953" cy="559676"/>
          </a:xfrm>
          <a:prstGeom prst="rect">
            <a:avLst/>
          </a:prstGeom>
          <a:noFill/>
          <a:ln>
            <a:noFill/>
          </a:ln>
        </p:spPr>
        <p:txBody>
          <a:bodyPr wrap="square" lIns="121868" tIns="60917" rIns="121868" bIns="60917" anchor="t" anchorCtr="0">
            <a:noAutofit/>
          </a:bodyPr>
          <a:lstStyle/>
          <a:p>
            <a:pPr algn="ctr" defTabSz="1218895"/>
            <a:r>
              <a:rPr lang="en-US" sz="2400" b="1" kern="0" dirty="0" smtClean="0">
                <a:solidFill>
                  <a:srgbClr val="002060"/>
                </a:solidFill>
                <a:latin typeface="Times New Roman" panose="02020603050405020304" pitchFamily="18" charset="0"/>
                <a:ea typeface="Arial"/>
                <a:cs typeface="Times New Roman" panose="02020603050405020304" pitchFamily="18" charset="0"/>
                <a:sym typeface="Arial"/>
              </a:rPr>
              <a:t>Fars EOR Tech</a:t>
            </a:r>
            <a:endParaRPr lang="en" sz="1333" kern="0" dirty="0">
              <a:solidFill>
                <a:srgbClr val="002060"/>
              </a:solidFill>
              <a:latin typeface="Times New Roman" panose="02020603050405020304" pitchFamily="18" charset="0"/>
              <a:ea typeface="Arial"/>
              <a:cs typeface="Times New Roman" panose="02020603050405020304" pitchFamily="18" charset="0"/>
              <a:sym typeface="Arial"/>
            </a:endParaRPr>
          </a:p>
        </p:txBody>
      </p:sp>
      <p:pic>
        <p:nvPicPr>
          <p:cNvPr id="29" name="Picture 28"/>
          <p:cNvPicPr/>
          <p:nvPr/>
        </p:nvPicPr>
        <p:blipFill rotWithShape="1">
          <a:blip r:embed="rId4" cstate="print">
            <a:extLst>
              <a:ext uri="{28A0092B-C50C-407E-A947-70E740481C1C}">
                <a14:useLocalDpi xmlns:a14="http://schemas.microsoft.com/office/drawing/2010/main" val="0"/>
              </a:ext>
            </a:extLst>
          </a:blip>
          <a:srcRect l="14029" r="15467"/>
          <a:stretch/>
        </p:blipFill>
        <p:spPr bwMode="auto">
          <a:xfrm>
            <a:off x="4341812" y="2027074"/>
            <a:ext cx="3861294" cy="4117939"/>
          </a:xfrm>
          <a:prstGeom prst="rect">
            <a:avLst/>
          </a:prstGeom>
          <a:ln>
            <a:noFill/>
          </a:ln>
          <a:extLst>
            <a:ext uri="{53640926-AAD7-44D8-BBD7-CCE9431645EC}">
              <a14:shadowObscured xmlns:a14="http://schemas.microsoft.com/office/drawing/2010/main"/>
            </a:ext>
          </a:extLst>
        </p:spPr>
      </p:pic>
      <p:grpSp>
        <p:nvGrpSpPr>
          <p:cNvPr id="34" name="Shape 720"/>
          <p:cNvGrpSpPr/>
          <p:nvPr/>
        </p:nvGrpSpPr>
        <p:grpSpPr>
          <a:xfrm>
            <a:off x="8560867" y="4261751"/>
            <a:ext cx="3627958" cy="897784"/>
            <a:chOff x="2113657" y="4283314"/>
            <a:chExt cx="3647460" cy="673513"/>
          </a:xfrm>
        </p:grpSpPr>
        <p:sp>
          <p:nvSpPr>
            <p:cNvPr id="42" name="Shape 721"/>
            <p:cNvSpPr txBox="1"/>
            <p:nvPr/>
          </p:nvSpPr>
          <p:spPr>
            <a:xfrm>
              <a:off x="2113657" y="4495162"/>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pt-BR" sz="1600" kern="0" dirty="0" smtClean="0">
                  <a:solidFill>
                    <a:srgbClr val="595959"/>
                  </a:solidFill>
                  <a:latin typeface="Times New Roman" panose="02020603050405020304" pitchFamily="18" charset="0"/>
                  <a:ea typeface="Arial"/>
                  <a:cs typeface="Times New Roman" panose="02020603050405020304" pitchFamily="18" charset="0"/>
                  <a:sym typeface="Arial"/>
                </a:rPr>
                <a:t>Local (Iran) Certificates </a:t>
              </a:r>
              <a:endParaRPr lang="pt-BR"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43" name="Shape 722"/>
            <p:cNvSpPr txBox="1"/>
            <p:nvPr/>
          </p:nvSpPr>
          <p:spPr>
            <a:xfrm>
              <a:off x="2113658" y="4283314"/>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sym typeface="Arial"/>
                </a:rPr>
                <a:t>Standards and legally certificates:</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Tree>
    <p:extLst>
      <p:ext uri="{BB962C8B-B14F-4D97-AF65-F5344CB8AC3E}">
        <p14:creationId xmlns:p14="http://schemas.microsoft.com/office/powerpoint/2010/main" val="381534387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04"/>
        <p:cNvGrpSpPr/>
        <p:nvPr/>
      </p:nvGrpSpPr>
      <p:grpSpPr>
        <a:xfrm>
          <a:off x="0" y="0"/>
          <a:ext cx="0" cy="0"/>
          <a:chOff x="0" y="0"/>
          <a:chExt cx="0" cy="0"/>
        </a:xfrm>
      </p:grpSpPr>
      <p:sp>
        <p:nvSpPr>
          <p:cNvPr id="707" name="Shape 707"/>
          <p:cNvSpPr txBox="1"/>
          <p:nvPr/>
        </p:nvSpPr>
        <p:spPr>
          <a:xfrm>
            <a:off x="455611" y="2847663"/>
            <a:ext cx="3886201" cy="3076964"/>
          </a:xfrm>
          <a:prstGeom prst="rect">
            <a:avLst/>
          </a:prstGeom>
          <a:noFill/>
          <a:ln>
            <a:noFill/>
          </a:ln>
        </p:spPr>
        <p:txBody>
          <a:bodyPr wrap="square" lIns="121868" tIns="60917" rIns="121868" bIns="60917" anchor="t" anchorCtr="0">
            <a:noAutofit/>
          </a:bodyPr>
          <a:lstStyle/>
          <a:p>
            <a:pPr defTabSz="1218895"/>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Measuring:</a:t>
            </a:r>
          </a:p>
          <a:p>
            <a:pPr marL="285750" indent="-285750" defTabSz="1218895">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Oxygen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Saturation (SpO2)</a:t>
            </a:r>
          </a:p>
          <a:p>
            <a:pPr marL="285750" indent="-285750" defTabSz="1218895">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Pulse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Rate (PR</a:t>
            </a: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 &amp; Temperature</a:t>
            </a:r>
            <a:endParaRPr lang="en-US" sz="1600" kern="0" dirty="0">
              <a:solidFill>
                <a:srgbClr val="3F3F3F"/>
              </a:solidFill>
              <a:latin typeface="Times New Roman" panose="02020603050405020304" pitchFamily="18" charset="0"/>
              <a:ea typeface="Arial"/>
              <a:cs typeface="Times New Roman" panose="02020603050405020304" pitchFamily="18" charset="0"/>
              <a:sym typeface="Arial"/>
            </a:endParaRPr>
          </a:p>
          <a:p>
            <a:pPr marL="285750" indent="-285750" defTabSz="1218895">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Plethysmograph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Waveform</a:t>
            </a:r>
          </a:p>
          <a:p>
            <a:pPr marL="285750" indent="-285750" defTabSz="1218895">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Perfusion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Index (PI)</a:t>
            </a:r>
          </a:p>
          <a:p>
            <a:pPr marL="285750" indent="-285750" defTabSz="1218895">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High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Accuracy and Precision of Parameters on Low Perfusion Condition</a:t>
            </a:r>
          </a:p>
          <a:p>
            <a:pPr marL="285750" indent="-285750" defTabSz="1218895">
              <a:buFont typeface="Arial" panose="020B0604020202020204" pitchFamily="34" charset="0"/>
              <a:buChar char="•"/>
            </a:pPr>
            <a:endPar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endParaRPr>
          </a:p>
          <a:p>
            <a:pPr marL="285750" indent="-285750" defTabSz="1218895">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Internal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Rechargeable Battery with 6 Hours Working Capacity</a:t>
            </a:r>
          </a:p>
          <a:p>
            <a:pPr marL="285750" indent="-285750" defTabSz="1218895">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ETHERNET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Connector Complying HL7 Protocols</a:t>
            </a:r>
          </a:p>
          <a:p>
            <a:pPr marL="285750" indent="-285750" defTabSz="1218895">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USB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Connector</a:t>
            </a:r>
          </a:p>
          <a:p>
            <a:pPr marL="285750" indent="-285750" defTabSz="1218895">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Arm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Processor Design</a:t>
            </a:r>
          </a:p>
          <a:p>
            <a:pPr marL="285750" indent="-285750" defTabSz="1218895">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Unlimited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Trend for Several Patients</a:t>
            </a:r>
          </a:p>
          <a:p>
            <a:pPr marL="285750" indent="-285750" defTabSz="1218895">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7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Inch Full Color TFT LCD</a:t>
            </a:r>
          </a:p>
          <a:p>
            <a:pPr defTabSz="1218895"/>
            <a:endParaRPr lang="en-US" sz="1600" kern="0" dirty="0">
              <a:solidFill>
                <a:srgbClr val="3F3F3F"/>
              </a:solidFill>
              <a:ea typeface="Arial"/>
              <a:cs typeface="Arial"/>
              <a:sym typeface="Arial"/>
            </a:endParaRPr>
          </a:p>
        </p:txBody>
      </p:sp>
      <p:sp>
        <p:nvSpPr>
          <p:cNvPr id="708" name="Shape 708"/>
          <p:cNvSpPr txBox="1"/>
          <p:nvPr/>
        </p:nvSpPr>
        <p:spPr>
          <a:xfrm>
            <a:off x="455612" y="1981200"/>
            <a:ext cx="3352800" cy="533341"/>
          </a:xfrm>
          <a:prstGeom prst="rect">
            <a:avLst/>
          </a:prstGeom>
          <a:noFill/>
          <a:ln>
            <a:noFill/>
          </a:ln>
        </p:spPr>
        <p:txBody>
          <a:bodyPr wrap="square" lIns="121868" tIns="60917" rIns="121868" bIns="60917" anchor="t" anchorCtr="0">
            <a:noAutofit/>
          </a:bodyPr>
          <a:lstStyle/>
          <a:p>
            <a:pPr defTabSz="1218895"/>
            <a:r>
              <a:rPr lang="en-US" sz="2400" b="1" kern="0" dirty="0" smtClean="0">
                <a:solidFill>
                  <a:srgbClr val="3F3F3F"/>
                </a:solidFill>
                <a:ea typeface="Arial"/>
                <a:cs typeface="Arial"/>
                <a:sym typeface="Arial"/>
              </a:rPr>
              <a:t>ABADIS907</a:t>
            </a:r>
            <a:r>
              <a:rPr lang="en-US" sz="2400" b="1" kern="0" dirty="0">
                <a:solidFill>
                  <a:srgbClr val="3F3F3F"/>
                </a:solidFill>
                <a:ea typeface="Arial"/>
                <a:cs typeface="Arial"/>
                <a:sym typeface="Arial"/>
              </a:rPr>
              <a:t> </a:t>
            </a:r>
            <a:r>
              <a:rPr lang="en-US" sz="2400" kern="0" dirty="0" smtClean="0">
                <a:solidFill>
                  <a:srgbClr val="3F3F3F"/>
                </a:solidFill>
                <a:ea typeface="Arial"/>
                <a:cs typeface="Arial"/>
                <a:sym typeface="Arial"/>
              </a:rPr>
              <a:t>(</a:t>
            </a:r>
            <a:r>
              <a:rPr lang="en-US" sz="2400" kern="0" dirty="0">
                <a:solidFill>
                  <a:srgbClr val="3F3F3F"/>
                </a:solidFill>
                <a:latin typeface="Times New Roman" panose="02020603050405020304" pitchFamily="18" charset="0"/>
                <a:ea typeface="Arial"/>
                <a:cs typeface="Times New Roman" panose="02020603050405020304" pitchFamily="18" charset="0"/>
                <a:sym typeface="Arial"/>
              </a:rPr>
              <a:t>Digital </a:t>
            </a:r>
            <a:r>
              <a:rPr lang="en-US" sz="2400" kern="0" dirty="0" err="1" smtClean="0">
                <a:solidFill>
                  <a:srgbClr val="3F3F3F"/>
                </a:solidFill>
                <a:latin typeface="Times New Roman" panose="02020603050405020304" pitchFamily="18" charset="0"/>
                <a:ea typeface="Arial"/>
                <a:cs typeface="Times New Roman" panose="02020603050405020304" pitchFamily="18" charset="0"/>
                <a:sym typeface="Arial"/>
              </a:rPr>
              <a:t>Pulseoximeter</a:t>
            </a:r>
            <a:r>
              <a:rPr lang="en-US" sz="2400" kern="0" dirty="0" smtClean="0">
                <a:solidFill>
                  <a:srgbClr val="3F3F3F"/>
                </a:solidFill>
                <a:ea typeface="Arial"/>
                <a:cs typeface="Arial"/>
                <a:sym typeface="Arial"/>
              </a:rPr>
              <a:t>)</a:t>
            </a:r>
            <a:endParaRPr lang="en" sz="1333" kern="0" dirty="0">
              <a:solidFill>
                <a:srgbClr val="3F3F3F"/>
              </a:solidFill>
              <a:latin typeface="Arial"/>
              <a:ea typeface="Arial"/>
              <a:cs typeface="Arial"/>
              <a:sym typeface="Arial"/>
            </a:endParaRPr>
          </a:p>
        </p:txBody>
      </p:sp>
      <p:pic>
        <p:nvPicPr>
          <p:cNvPr id="2" name="Picture 1"/>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36612" y="152400"/>
            <a:ext cx="2133600" cy="1649924"/>
          </a:xfrm>
          <a:prstGeom prst="rect">
            <a:avLst/>
          </a:prstGeom>
        </p:spPr>
      </p:pic>
      <p:grpSp>
        <p:nvGrpSpPr>
          <p:cNvPr id="23" name="Shape 711"/>
          <p:cNvGrpSpPr/>
          <p:nvPr/>
        </p:nvGrpSpPr>
        <p:grpSpPr>
          <a:xfrm>
            <a:off x="8560868" y="834377"/>
            <a:ext cx="3400944" cy="897785"/>
            <a:chOff x="2113657" y="4283314"/>
            <a:chExt cx="3647460" cy="673514"/>
          </a:xfrm>
        </p:grpSpPr>
        <p:sp>
          <p:nvSpPr>
            <p:cNvPr id="25" name="Shape 712"/>
            <p:cNvSpPr txBox="1"/>
            <p:nvPr/>
          </p:nvSpPr>
          <p:spPr>
            <a:xfrm>
              <a:off x="2113657" y="4495163"/>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2000 </a:t>
              </a: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Devices (Per month)</a:t>
              </a:r>
              <a:endParaRPr lang="en"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26" name="Shape 713"/>
            <p:cNvSpPr txBox="1"/>
            <p:nvPr/>
          </p:nvSpPr>
          <p:spPr>
            <a:xfrm>
              <a:off x="2113658" y="4283314"/>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rPr>
                <a:t>Production capacity</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27" name="Shape 715"/>
          <p:cNvSpPr/>
          <p:nvPr/>
        </p:nvSpPr>
        <p:spPr>
          <a:xfrm>
            <a:off x="8913812" y="1841721"/>
            <a:ext cx="445583" cy="444279"/>
          </a:xfrm>
          <a:custGeom>
            <a:avLst/>
            <a:gdLst/>
            <a:ahLst/>
            <a:cxnLst/>
            <a:rect l="0" t="0" r="0" b="0"/>
            <a:pathLst>
              <a:path w="120000" h="120000" extrusionOk="0">
                <a:moveTo>
                  <a:pt x="26666" y="100217"/>
                </a:moveTo>
                <a:cubicBezTo>
                  <a:pt x="25193" y="100217"/>
                  <a:pt x="24000" y="101415"/>
                  <a:pt x="24000" y="102892"/>
                </a:cubicBezTo>
                <a:cubicBezTo>
                  <a:pt x="24000" y="104369"/>
                  <a:pt x="25193" y="105566"/>
                  <a:pt x="26666" y="105566"/>
                </a:cubicBezTo>
                <a:lnTo>
                  <a:pt x="93333" y="105566"/>
                </a:lnTo>
                <a:cubicBezTo>
                  <a:pt x="94806" y="105566"/>
                  <a:pt x="96000" y="104369"/>
                  <a:pt x="96000" y="102892"/>
                </a:cubicBezTo>
                <a:cubicBezTo>
                  <a:pt x="96000" y="101415"/>
                  <a:pt x="94806" y="100217"/>
                  <a:pt x="93333" y="100217"/>
                </a:cubicBezTo>
                <a:close/>
                <a:moveTo>
                  <a:pt x="26666" y="87913"/>
                </a:moveTo>
                <a:cubicBezTo>
                  <a:pt x="25193" y="87913"/>
                  <a:pt x="24000" y="89111"/>
                  <a:pt x="24000" y="90588"/>
                </a:cubicBezTo>
                <a:cubicBezTo>
                  <a:pt x="24000" y="92065"/>
                  <a:pt x="25193" y="93262"/>
                  <a:pt x="26666" y="93262"/>
                </a:cubicBezTo>
                <a:lnTo>
                  <a:pt x="93333" y="93262"/>
                </a:lnTo>
                <a:cubicBezTo>
                  <a:pt x="94806" y="93262"/>
                  <a:pt x="96000" y="92065"/>
                  <a:pt x="96000" y="90588"/>
                </a:cubicBezTo>
                <a:cubicBezTo>
                  <a:pt x="96000" y="89111"/>
                  <a:pt x="94806" y="87913"/>
                  <a:pt x="93333" y="87913"/>
                </a:cubicBezTo>
                <a:close/>
                <a:moveTo>
                  <a:pt x="26666" y="75609"/>
                </a:moveTo>
                <a:cubicBezTo>
                  <a:pt x="25193" y="75609"/>
                  <a:pt x="24000" y="76806"/>
                  <a:pt x="24000" y="78284"/>
                </a:cubicBezTo>
                <a:cubicBezTo>
                  <a:pt x="24000" y="79761"/>
                  <a:pt x="25193" y="80958"/>
                  <a:pt x="26666" y="80958"/>
                </a:cubicBezTo>
                <a:lnTo>
                  <a:pt x="93333" y="80958"/>
                </a:lnTo>
                <a:cubicBezTo>
                  <a:pt x="94806" y="80958"/>
                  <a:pt x="96000" y="79761"/>
                  <a:pt x="96000" y="78284"/>
                </a:cubicBezTo>
                <a:cubicBezTo>
                  <a:pt x="96000" y="76806"/>
                  <a:pt x="94806" y="75609"/>
                  <a:pt x="93333" y="75609"/>
                </a:cubicBezTo>
                <a:close/>
                <a:moveTo>
                  <a:pt x="26666" y="63305"/>
                </a:moveTo>
                <a:cubicBezTo>
                  <a:pt x="25193" y="63305"/>
                  <a:pt x="24000" y="64502"/>
                  <a:pt x="24000" y="65979"/>
                </a:cubicBezTo>
                <a:cubicBezTo>
                  <a:pt x="24000" y="67457"/>
                  <a:pt x="25193" y="68654"/>
                  <a:pt x="26666" y="68654"/>
                </a:cubicBezTo>
                <a:lnTo>
                  <a:pt x="93333" y="68654"/>
                </a:lnTo>
                <a:cubicBezTo>
                  <a:pt x="94806" y="68654"/>
                  <a:pt x="96000" y="67457"/>
                  <a:pt x="96000" y="65979"/>
                </a:cubicBezTo>
                <a:cubicBezTo>
                  <a:pt x="96000" y="64502"/>
                  <a:pt x="94806" y="63305"/>
                  <a:pt x="93333" y="63305"/>
                </a:cubicBezTo>
                <a:close/>
                <a:moveTo>
                  <a:pt x="26666" y="51001"/>
                </a:moveTo>
                <a:cubicBezTo>
                  <a:pt x="25193" y="51001"/>
                  <a:pt x="24000" y="52198"/>
                  <a:pt x="24000" y="53675"/>
                </a:cubicBezTo>
                <a:cubicBezTo>
                  <a:pt x="24000" y="55152"/>
                  <a:pt x="25193" y="56350"/>
                  <a:pt x="26666" y="56350"/>
                </a:cubicBezTo>
                <a:lnTo>
                  <a:pt x="93333" y="56350"/>
                </a:lnTo>
                <a:cubicBezTo>
                  <a:pt x="94806" y="56350"/>
                  <a:pt x="96000" y="55152"/>
                  <a:pt x="96000" y="53675"/>
                </a:cubicBezTo>
                <a:cubicBezTo>
                  <a:pt x="96000" y="52198"/>
                  <a:pt x="94806" y="51001"/>
                  <a:pt x="93333" y="51001"/>
                </a:cubicBezTo>
                <a:close/>
                <a:moveTo>
                  <a:pt x="26666" y="38697"/>
                </a:moveTo>
                <a:cubicBezTo>
                  <a:pt x="25193" y="38697"/>
                  <a:pt x="24000" y="39894"/>
                  <a:pt x="24000" y="41371"/>
                </a:cubicBezTo>
                <a:cubicBezTo>
                  <a:pt x="24000" y="42848"/>
                  <a:pt x="25193" y="44046"/>
                  <a:pt x="26666" y="44046"/>
                </a:cubicBezTo>
                <a:lnTo>
                  <a:pt x="93333" y="44046"/>
                </a:lnTo>
                <a:cubicBezTo>
                  <a:pt x="94806" y="44046"/>
                  <a:pt x="96000" y="42848"/>
                  <a:pt x="96000" y="41371"/>
                </a:cubicBezTo>
                <a:cubicBezTo>
                  <a:pt x="96000" y="39894"/>
                  <a:pt x="94806" y="38697"/>
                  <a:pt x="93333" y="38697"/>
                </a:cubicBezTo>
                <a:close/>
                <a:moveTo>
                  <a:pt x="0" y="11366"/>
                </a:moveTo>
                <a:lnTo>
                  <a:pt x="6739" y="11366"/>
                </a:lnTo>
                <a:lnTo>
                  <a:pt x="6739" y="17459"/>
                </a:lnTo>
                <a:cubicBezTo>
                  <a:pt x="6739" y="22260"/>
                  <a:pt x="10619" y="26151"/>
                  <a:pt x="15405" y="26151"/>
                </a:cubicBezTo>
                <a:cubicBezTo>
                  <a:pt x="20192" y="26151"/>
                  <a:pt x="24072" y="22260"/>
                  <a:pt x="24072" y="17459"/>
                </a:cubicBezTo>
                <a:lnTo>
                  <a:pt x="24072" y="11366"/>
                </a:lnTo>
                <a:lnTo>
                  <a:pt x="29716" y="11366"/>
                </a:lnTo>
                <a:lnTo>
                  <a:pt x="29716" y="17459"/>
                </a:lnTo>
                <a:cubicBezTo>
                  <a:pt x="29716" y="22260"/>
                  <a:pt x="33597" y="26151"/>
                  <a:pt x="38383" y="26151"/>
                </a:cubicBezTo>
                <a:cubicBezTo>
                  <a:pt x="43170" y="26151"/>
                  <a:pt x="47050" y="22260"/>
                  <a:pt x="47050" y="17459"/>
                </a:cubicBezTo>
                <a:lnTo>
                  <a:pt x="47050" y="11366"/>
                </a:lnTo>
                <a:lnTo>
                  <a:pt x="52694" y="11366"/>
                </a:lnTo>
                <a:lnTo>
                  <a:pt x="52694" y="17459"/>
                </a:lnTo>
                <a:cubicBezTo>
                  <a:pt x="52694" y="22260"/>
                  <a:pt x="56574" y="26151"/>
                  <a:pt x="61361" y="26151"/>
                </a:cubicBezTo>
                <a:cubicBezTo>
                  <a:pt x="66147" y="26151"/>
                  <a:pt x="70028" y="22260"/>
                  <a:pt x="70028" y="17459"/>
                </a:cubicBezTo>
                <a:lnTo>
                  <a:pt x="70028" y="11366"/>
                </a:lnTo>
                <a:lnTo>
                  <a:pt x="75672" y="11366"/>
                </a:lnTo>
                <a:lnTo>
                  <a:pt x="75672" y="17459"/>
                </a:lnTo>
                <a:cubicBezTo>
                  <a:pt x="75672" y="22260"/>
                  <a:pt x="79552" y="26151"/>
                  <a:pt x="84339" y="26151"/>
                </a:cubicBezTo>
                <a:cubicBezTo>
                  <a:pt x="89125" y="26151"/>
                  <a:pt x="93005" y="22260"/>
                  <a:pt x="93005" y="17459"/>
                </a:cubicBezTo>
                <a:lnTo>
                  <a:pt x="93005" y="11366"/>
                </a:lnTo>
                <a:lnTo>
                  <a:pt x="98650" y="11366"/>
                </a:lnTo>
                <a:lnTo>
                  <a:pt x="98650" y="17459"/>
                </a:lnTo>
                <a:cubicBezTo>
                  <a:pt x="98650" y="22259"/>
                  <a:pt x="102530" y="26151"/>
                  <a:pt x="107316" y="26151"/>
                </a:cubicBezTo>
                <a:cubicBezTo>
                  <a:pt x="112103" y="26151"/>
                  <a:pt x="115983" y="22259"/>
                  <a:pt x="115983" y="17459"/>
                </a:cubicBezTo>
                <a:lnTo>
                  <a:pt x="115983" y="11366"/>
                </a:lnTo>
                <a:lnTo>
                  <a:pt x="120000" y="11366"/>
                </a:lnTo>
                <a:lnTo>
                  <a:pt x="120000" y="120000"/>
                </a:lnTo>
                <a:lnTo>
                  <a:pt x="0" y="120000"/>
                </a:lnTo>
                <a:close/>
                <a:moveTo>
                  <a:pt x="15405" y="0"/>
                </a:moveTo>
                <a:cubicBezTo>
                  <a:pt x="17983" y="0"/>
                  <a:pt x="20072" y="2095"/>
                  <a:pt x="20072" y="4680"/>
                </a:cubicBezTo>
                <a:lnTo>
                  <a:pt x="20072" y="18051"/>
                </a:lnTo>
                <a:cubicBezTo>
                  <a:pt x="20072" y="20636"/>
                  <a:pt x="17983" y="22732"/>
                  <a:pt x="15405" y="22732"/>
                </a:cubicBezTo>
                <a:cubicBezTo>
                  <a:pt x="12828" y="22732"/>
                  <a:pt x="10739" y="20636"/>
                  <a:pt x="10739" y="18051"/>
                </a:cubicBezTo>
                <a:lnTo>
                  <a:pt x="10739" y="4680"/>
                </a:lnTo>
                <a:cubicBezTo>
                  <a:pt x="10739" y="2095"/>
                  <a:pt x="12828" y="0"/>
                  <a:pt x="15405" y="0"/>
                </a:cubicBezTo>
                <a:close/>
                <a:moveTo>
                  <a:pt x="38383" y="0"/>
                </a:moveTo>
                <a:cubicBezTo>
                  <a:pt x="40960" y="0"/>
                  <a:pt x="43050" y="2095"/>
                  <a:pt x="43050" y="4680"/>
                </a:cubicBezTo>
                <a:lnTo>
                  <a:pt x="43050" y="18051"/>
                </a:lnTo>
                <a:cubicBezTo>
                  <a:pt x="43050" y="20636"/>
                  <a:pt x="40960" y="22732"/>
                  <a:pt x="38383" y="22732"/>
                </a:cubicBezTo>
                <a:cubicBezTo>
                  <a:pt x="35806" y="22732"/>
                  <a:pt x="33716" y="20636"/>
                  <a:pt x="33716" y="18051"/>
                </a:cubicBezTo>
                <a:lnTo>
                  <a:pt x="33716" y="4680"/>
                </a:lnTo>
                <a:cubicBezTo>
                  <a:pt x="33716" y="2095"/>
                  <a:pt x="35806" y="0"/>
                  <a:pt x="38383" y="0"/>
                </a:cubicBezTo>
                <a:close/>
                <a:moveTo>
                  <a:pt x="61361" y="0"/>
                </a:moveTo>
                <a:cubicBezTo>
                  <a:pt x="63938" y="0"/>
                  <a:pt x="66028" y="2095"/>
                  <a:pt x="66028" y="4680"/>
                </a:cubicBezTo>
                <a:lnTo>
                  <a:pt x="66028" y="18051"/>
                </a:lnTo>
                <a:cubicBezTo>
                  <a:pt x="66028" y="20636"/>
                  <a:pt x="63938" y="22731"/>
                  <a:pt x="61361" y="22731"/>
                </a:cubicBezTo>
                <a:cubicBezTo>
                  <a:pt x="58784" y="22731"/>
                  <a:pt x="56694" y="20636"/>
                  <a:pt x="56694" y="18051"/>
                </a:cubicBezTo>
                <a:lnTo>
                  <a:pt x="56694" y="4680"/>
                </a:lnTo>
                <a:cubicBezTo>
                  <a:pt x="56694" y="2095"/>
                  <a:pt x="58784" y="0"/>
                  <a:pt x="61361" y="0"/>
                </a:cubicBezTo>
                <a:close/>
                <a:moveTo>
                  <a:pt x="84339" y="0"/>
                </a:moveTo>
                <a:cubicBezTo>
                  <a:pt x="86916" y="0"/>
                  <a:pt x="89005" y="2095"/>
                  <a:pt x="89005" y="4680"/>
                </a:cubicBezTo>
                <a:lnTo>
                  <a:pt x="89005" y="18051"/>
                </a:lnTo>
                <a:cubicBezTo>
                  <a:pt x="89005" y="20636"/>
                  <a:pt x="86916" y="22731"/>
                  <a:pt x="84339" y="22731"/>
                </a:cubicBezTo>
                <a:cubicBezTo>
                  <a:pt x="81761" y="22731"/>
                  <a:pt x="79672" y="20636"/>
                  <a:pt x="79672" y="18051"/>
                </a:cubicBezTo>
                <a:lnTo>
                  <a:pt x="79672" y="4680"/>
                </a:lnTo>
                <a:cubicBezTo>
                  <a:pt x="79672" y="2095"/>
                  <a:pt x="81761" y="0"/>
                  <a:pt x="84339" y="0"/>
                </a:cubicBezTo>
                <a:close/>
                <a:moveTo>
                  <a:pt x="107316" y="0"/>
                </a:moveTo>
                <a:cubicBezTo>
                  <a:pt x="109894" y="0"/>
                  <a:pt x="111983" y="2095"/>
                  <a:pt x="111983" y="4680"/>
                </a:cubicBezTo>
                <a:lnTo>
                  <a:pt x="111983" y="18051"/>
                </a:lnTo>
                <a:cubicBezTo>
                  <a:pt x="111983" y="20636"/>
                  <a:pt x="109894" y="22731"/>
                  <a:pt x="107316" y="22731"/>
                </a:cubicBezTo>
                <a:cubicBezTo>
                  <a:pt x="104739" y="22731"/>
                  <a:pt x="102650" y="20636"/>
                  <a:pt x="102650" y="18051"/>
                </a:cubicBezTo>
                <a:lnTo>
                  <a:pt x="102650" y="4680"/>
                </a:lnTo>
                <a:cubicBezTo>
                  <a:pt x="102650" y="2095"/>
                  <a:pt x="104739" y="0"/>
                  <a:pt x="107316" y="0"/>
                </a:cubicBezTo>
                <a:close/>
              </a:path>
            </a:pathLst>
          </a:custGeom>
          <a:solidFill>
            <a:srgbClr val="1ED4DE"/>
          </a:solidFill>
          <a:ln>
            <a:noFill/>
          </a:ln>
        </p:spPr>
        <p:txBody>
          <a:bodyPr wrap="square" lIns="121868" tIns="60917" rIns="121868" bIns="60917" anchor="ctr" anchorCtr="0">
            <a:noAutofit/>
          </a:bodyPr>
          <a:lstStyle/>
          <a:p>
            <a:pPr algn="ctr" defTabSz="1218895"/>
            <a:endParaRPr sz="2399" kern="0">
              <a:solidFill>
                <a:srgbClr val="FFFFFF"/>
              </a:solidFill>
              <a:latin typeface="Arial"/>
              <a:ea typeface="Arial"/>
              <a:cs typeface="Arial"/>
              <a:sym typeface="Arial"/>
            </a:endParaRPr>
          </a:p>
        </p:txBody>
      </p:sp>
      <p:sp>
        <p:nvSpPr>
          <p:cNvPr id="28" name="Shape 719"/>
          <p:cNvSpPr txBox="1"/>
          <p:nvPr/>
        </p:nvSpPr>
        <p:spPr>
          <a:xfrm>
            <a:off x="8560869" y="2348489"/>
            <a:ext cx="3253607" cy="369236"/>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sym typeface="Arial"/>
              </a:rPr>
              <a:t>After sale services/ Guarantee</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nvGrpSpPr>
          <p:cNvPr id="31" name="Shape 720"/>
          <p:cNvGrpSpPr/>
          <p:nvPr/>
        </p:nvGrpSpPr>
        <p:grpSpPr>
          <a:xfrm>
            <a:off x="8560867" y="4144333"/>
            <a:ext cx="3627958" cy="892286"/>
            <a:chOff x="2113657" y="4283314"/>
            <a:chExt cx="3647460" cy="669389"/>
          </a:xfrm>
        </p:grpSpPr>
        <p:sp>
          <p:nvSpPr>
            <p:cNvPr id="32" name="Shape 721"/>
            <p:cNvSpPr txBox="1"/>
            <p:nvPr/>
          </p:nvSpPr>
          <p:spPr>
            <a:xfrm>
              <a:off x="2113657" y="4491038"/>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fr-FR" sz="1600" kern="0" dirty="0">
                  <a:solidFill>
                    <a:srgbClr val="595959"/>
                  </a:solidFill>
                  <a:latin typeface="Times New Roman" panose="02020603050405020304" pitchFamily="18" charset="0"/>
                  <a:ea typeface="Arial"/>
                  <a:cs typeface="Times New Roman" panose="02020603050405020304" pitchFamily="18" charset="0"/>
                  <a:sym typeface="Arial"/>
                </a:rPr>
                <a:t>ASTM F2761-09</a:t>
              </a:r>
              <a:endParaRPr lang="fr-FR" sz="1600" kern="0" dirty="0" smtClean="0">
                <a:solidFill>
                  <a:srgbClr val="595959"/>
                </a:solidFill>
                <a:latin typeface="Times New Roman" panose="02020603050405020304" pitchFamily="18" charset="0"/>
                <a:ea typeface="Arial"/>
                <a:cs typeface="Times New Roman" panose="02020603050405020304" pitchFamily="18" charset="0"/>
                <a:sym typeface="Arial"/>
              </a:endParaRPr>
            </a:p>
            <a:p>
              <a:pPr marL="285750" indent="-285750" defTabSz="1218895">
                <a:buFont typeface="Arial" panose="020B0604020202020204" pitchFamily="34" charset="0"/>
                <a:buChar char="•"/>
              </a:pPr>
              <a:r>
                <a:rPr lang="fr-FR" sz="1600" kern="0" dirty="0">
                  <a:solidFill>
                    <a:srgbClr val="595959"/>
                  </a:solidFill>
                  <a:latin typeface="Times New Roman" panose="02020603050405020304" pitchFamily="18" charset="0"/>
                  <a:ea typeface="Arial"/>
                  <a:cs typeface="Times New Roman" panose="02020603050405020304" pitchFamily="18" charset="0"/>
                  <a:sym typeface="Arial"/>
                </a:rPr>
                <a:t>ISO </a:t>
              </a:r>
              <a:r>
                <a:rPr lang="fr-FR" sz="1600" kern="0" dirty="0" smtClean="0">
                  <a:solidFill>
                    <a:srgbClr val="595959"/>
                  </a:solidFill>
                  <a:latin typeface="Times New Roman" panose="02020603050405020304" pitchFamily="18" charset="0"/>
                  <a:ea typeface="Arial"/>
                  <a:cs typeface="Times New Roman" panose="02020603050405020304" pitchFamily="18" charset="0"/>
                  <a:sym typeface="Arial"/>
                </a:rPr>
                <a:t>80601-2-61 , 80601-1-8</a:t>
              </a:r>
            </a:p>
            <a:p>
              <a:pPr marL="285750" indent="-285750" defTabSz="1218895">
                <a:buFont typeface="Arial" panose="020B0604020202020204" pitchFamily="34" charset="0"/>
                <a:buChar char="•"/>
              </a:pPr>
              <a:r>
                <a:rPr lang="fr-FR" sz="1600" kern="0" dirty="0" smtClean="0">
                  <a:solidFill>
                    <a:srgbClr val="595959"/>
                  </a:solidFill>
                  <a:latin typeface="Times New Roman" panose="02020603050405020304" pitchFamily="18" charset="0"/>
                  <a:ea typeface="Arial"/>
                  <a:cs typeface="Times New Roman" panose="02020603050405020304" pitchFamily="18" charset="0"/>
                  <a:sym typeface="Arial"/>
                </a:rPr>
                <a:t>ISO 14971 ,  ISO 60601-1</a:t>
              </a:r>
              <a:endParaRPr lang="pt-BR"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33" name="Shape 722"/>
            <p:cNvSpPr txBox="1"/>
            <p:nvPr/>
          </p:nvSpPr>
          <p:spPr>
            <a:xfrm>
              <a:off x="2113658" y="4283314"/>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sym typeface="Arial"/>
                </a:rPr>
                <a:t>Standards and legally certificates:</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35" name="Shape 451"/>
          <p:cNvSpPr/>
          <p:nvPr/>
        </p:nvSpPr>
        <p:spPr>
          <a:xfrm rot="1795255">
            <a:off x="8958484" y="275304"/>
            <a:ext cx="356158" cy="656509"/>
          </a:xfrm>
          <a:custGeom>
            <a:avLst/>
            <a:gdLst/>
            <a:ahLst/>
            <a:cxnLst/>
            <a:rect l="0" t="0" r="0" b="0"/>
            <a:pathLst>
              <a:path w="120000" h="120000" extrusionOk="0">
                <a:moveTo>
                  <a:pt x="60041" y="0"/>
                </a:moveTo>
                <a:cubicBezTo>
                  <a:pt x="68312" y="142"/>
                  <a:pt x="77049" y="3617"/>
                  <a:pt x="77802" y="9249"/>
                </a:cubicBezTo>
                <a:cubicBezTo>
                  <a:pt x="79731" y="16341"/>
                  <a:pt x="68983" y="18083"/>
                  <a:pt x="72034" y="26607"/>
                </a:cubicBezTo>
                <a:lnTo>
                  <a:pt x="120000" y="26607"/>
                </a:lnTo>
                <a:lnTo>
                  <a:pt x="120000" y="53320"/>
                </a:lnTo>
                <a:cubicBezTo>
                  <a:pt x="105180" y="54850"/>
                  <a:pt x="101982" y="49006"/>
                  <a:pt x="89415" y="50069"/>
                </a:cubicBezTo>
                <a:cubicBezTo>
                  <a:pt x="79319" y="50489"/>
                  <a:pt x="73089" y="55363"/>
                  <a:pt x="72833" y="59977"/>
                </a:cubicBezTo>
                <a:cubicBezTo>
                  <a:pt x="73004" y="64029"/>
                  <a:pt x="79442" y="70012"/>
                  <a:pt x="91464" y="70060"/>
                </a:cubicBezTo>
                <a:cubicBezTo>
                  <a:pt x="106013" y="69226"/>
                  <a:pt x="103877" y="65247"/>
                  <a:pt x="120000" y="65606"/>
                </a:cubicBezTo>
                <a:lnTo>
                  <a:pt x="120000" y="93541"/>
                </a:lnTo>
                <a:lnTo>
                  <a:pt x="70059" y="93541"/>
                </a:lnTo>
                <a:cubicBezTo>
                  <a:pt x="69329" y="102697"/>
                  <a:pt x="76533" y="101447"/>
                  <a:pt x="78036" y="109608"/>
                </a:cubicBezTo>
                <a:cubicBezTo>
                  <a:pt x="77950" y="116314"/>
                  <a:pt x="67224" y="119904"/>
                  <a:pt x="59959" y="120000"/>
                </a:cubicBezTo>
                <a:cubicBezTo>
                  <a:pt x="51687" y="119857"/>
                  <a:pt x="42950" y="116382"/>
                  <a:pt x="42197" y="110750"/>
                </a:cubicBezTo>
                <a:cubicBezTo>
                  <a:pt x="40279" y="103699"/>
                  <a:pt x="50892" y="101936"/>
                  <a:pt x="47995" y="93541"/>
                </a:cubicBezTo>
                <a:lnTo>
                  <a:pt x="0" y="93541"/>
                </a:lnTo>
                <a:lnTo>
                  <a:pt x="0" y="66075"/>
                </a:lnTo>
                <a:cubicBezTo>
                  <a:pt x="15368" y="64341"/>
                  <a:pt x="18478" y="70364"/>
                  <a:pt x="31219" y="69286"/>
                </a:cubicBezTo>
                <a:cubicBezTo>
                  <a:pt x="41315" y="68866"/>
                  <a:pt x="47545" y="63992"/>
                  <a:pt x="47801" y="59379"/>
                </a:cubicBezTo>
                <a:cubicBezTo>
                  <a:pt x="47631" y="55326"/>
                  <a:pt x="41193" y="49343"/>
                  <a:pt x="29171" y="49296"/>
                </a:cubicBezTo>
                <a:cubicBezTo>
                  <a:pt x="14433" y="50140"/>
                  <a:pt x="16816" y="54212"/>
                  <a:pt x="0" y="53739"/>
                </a:cubicBezTo>
                <a:lnTo>
                  <a:pt x="0" y="26607"/>
                </a:lnTo>
                <a:lnTo>
                  <a:pt x="49932" y="26607"/>
                </a:lnTo>
                <a:cubicBezTo>
                  <a:pt x="50748" y="17288"/>
                  <a:pt x="43474" y="18596"/>
                  <a:pt x="41963" y="10391"/>
                </a:cubicBezTo>
                <a:cubicBezTo>
                  <a:pt x="42049" y="3685"/>
                  <a:pt x="52775" y="95"/>
                  <a:pt x="60041" y="0"/>
                </a:cubicBezTo>
                <a:close/>
              </a:path>
            </a:pathLst>
          </a:custGeom>
          <a:solidFill>
            <a:srgbClr val="F4BD2D"/>
          </a:solidFill>
          <a:ln>
            <a:noFill/>
          </a:ln>
          <a:scene3d>
            <a:camera prst="orthographicFront">
              <a:rot lat="0" lon="0" rev="7200000"/>
            </a:camera>
            <a:lightRig rig="threePt" dir="t"/>
          </a:scene3d>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grpSp>
        <p:nvGrpSpPr>
          <p:cNvPr id="37" name="Shape 717"/>
          <p:cNvGrpSpPr/>
          <p:nvPr/>
        </p:nvGrpSpPr>
        <p:grpSpPr>
          <a:xfrm>
            <a:off x="8560868" y="6036416"/>
            <a:ext cx="3253608" cy="897784"/>
            <a:chOff x="2113657" y="4283315"/>
            <a:chExt cx="3647460" cy="673513"/>
          </a:xfrm>
        </p:grpSpPr>
        <p:sp>
          <p:nvSpPr>
            <p:cNvPr id="38" name="Shape 718"/>
            <p:cNvSpPr txBox="1"/>
            <p:nvPr/>
          </p:nvSpPr>
          <p:spPr>
            <a:xfrm>
              <a:off x="2113657" y="4495163"/>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960 $</a:t>
              </a:r>
              <a:endPar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39" name="Shape 719"/>
            <p:cNvSpPr txBox="1"/>
            <p:nvPr/>
          </p:nvSpPr>
          <p:spPr>
            <a:xfrm>
              <a:off x="2113658" y="4283315"/>
              <a:ext cx="3647459" cy="276999"/>
            </a:xfrm>
            <a:prstGeom prst="rect">
              <a:avLst/>
            </a:prstGeom>
            <a:noFill/>
            <a:ln>
              <a:noFill/>
            </a:ln>
          </p:spPr>
          <p:txBody>
            <a:bodyPr wrap="square" lIns="121868" tIns="60917" rIns="121868" bIns="60917" anchor="t" anchorCtr="0">
              <a:noAutofit/>
            </a:bodyPr>
            <a:lstStyle/>
            <a:p>
              <a:pPr defTabSz="1218895"/>
              <a:r>
                <a:rPr lang="en-US" b="1" kern="0" dirty="0" smtClean="0">
                  <a:solidFill>
                    <a:srgbClr val="595959"/>
                  </a:solidFill>
                  <a:latin typeface="Times New Roman" panose="02020603050405020304" pitchFamily="18" charset="0"/>
                  <a:ea typeface="Arial"/>
                  <a:cs typeface="Times New Roman" panose="02020603050405020304" pitchFamily="18" charset="0"/>
                  <a:sym typeface="Arial"/>
                </a:rPr>
                <a:t>Sales’ Price</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40" name="Shape 718"/>
          <p:cNvSpPr txBox="1"/>
          <p:nvPr/>
        </p:nvSpPr>
        <p:spPr>
          <a:xfrm>
            <a:off x="8560868" y="2647914"/>
            <a:ext cx="3477143" cy="615393"/>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a:solidFill>
                  <a:srgbClr val="595959"/>
                </a:solidFill>
                <a:latin typeface="Times New Roman" panose="02020603050405020304" pitchFamily="18" charset="0"/>
                <a:ea typeface="Arial"/>
                <a:cs typeface="Times New Roman" panose="02020603050405020304" pitchFamily="18" charset="0"/>
              </a:rPr>
              <a:t>120 months after sale services</a:t>
            </a:r>
          </a:p>
          <a:p>
            <a:pPr marL="285750" indent="-285750" defTabSz="1218895">
              <a:buFont typeface="Arial" panose="020B0604020202020204" pitchFamily="34" charset="0"/>
              <a:buChar char="•"/>
            </a:pPr>
            <a:r>
              <a:rPr lang="en-US" sz="1600" kern="0" dirty="0">
                <a:solidFill>
                  <a:srgbClr val="595959"/>
                </a:solidFill>
                <a:latin typeface="Times New Roman" panose="02020603050405020304" pitchFamily="18" charset="0"/>
                <a:ea typeface="Arial"/>
                <a:cs typeface="Times New Roman" panose="02020603050405020304" pitchFamily="18" charset="0"/>
              </a:rPr>
              <a:t>12 months Guarantee</a:t>
            </a:r>
            <a:endParaRPr lang="en"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pic>
        <p:nvPicPr>
          <p:cNvPr id="9" name="Picture 8"/>
          <p:cNvPicPr>
            <a:picLocks noChangeAspect="1"/>
          </p:cNvPicPr>
          <p:nvPr/>
        </p:nvPicPr>
        <p:blipFill rotWithShape="1">
          <a:blip r:embed="rId4">
            <a:extLst>
              <a:ext uri="{28A0092B-C50C-407E-A947-70E740481C1C}">
                <a14:useLocalDpi xmlns:a14="http://schemas.microsoft.com/office/drawing/2010/main" val="0"/>
              </a:ext>
            </a:extLst>
          </a:blip>
          <a:srcRect l="56556" t="3297" r="4344" b="2470"/>
          <a:stretch/>
        </p:blipFill>
        <p:spPr>
          <a:xfrm>
            <a:off x="4307404" y="-18812"/>
            <a:ext cx="3809748" cy="4590812"/>
          </a:xfrm>
          <a:prstGeom prst="rect">
            <a:avLst/>
          </a:prstGeom>
        </p:spPr>
      </p:pic>
      <p:pic>
        <p:nvPicPr>
          <p:cNvPr id="10" name="Picture 9"/>
          <p:cNvPicPr>
            <a:picLocks noChangeAspect="1"/>
          </p:cNvPicPr>
          <p:nvPr/>
        </p:nvPicPr>
        <p:blipFill rotWithShape="1">
          <a:blip r:embed="rId4">
            <a:extLst>
              <a:ext uri="{28A0092B-C50C-407E-A947-70E740481C1C}">
                <a14:useLocalDpi xmlns:a14="http://schemas.microsoft.com/office/drawing/2010/main" val="0"/>
              </a:ext>
            </a:extLst>
          </a:blip>
          <a:srcRect t="11112" r="36111" b="5555"/>
          <a:stretch/>
        </p:blipFill>
        <p:spPr>
          <a:xfrm>
            <a:off x="4307402" y="4386144"/>
            <a:ext cx="3809749" cy="2471855"/>
          </a:xfrm>
          <a:prstGeom prst="rect">
            <a:avLst/>
          </a:prstGeom>
        </p:spPr>
      </p:pic>
      <p:sp>
        <p:nvSpPr>
          <p:cNvPr id="22" name="Shape 974"/>
          <p:cNvSpPr/>
          <p:nvPr/>
        </p:nvSpPr>
        <p:spPr>
          <a:xfrm rot="10800000">
            <a:off x="8959687" y="5518439"/>
            <a:ext cx="353751" cy="528546"/>
          </a:xfrm>
          <a:custGeom>
            <a:avLst/>
            <a:gdLst/>
            <a:ahLst/>
            <a:cxnLst/>
            <a:rect l="0" t="0" r="0" b="0"/>
            <a:pathLst>
              <a:path w="120000" h="120000" extrusionOk="0">
                <a:moveTo>
                  <a:pt x="51597" y="50921"/>
                </a:moveTo>
                <a:lnTo>
                  <a:pt x="51597" y="19698"/>
                </a:lnTo>
                <a:cubicBezTo>
                  <a:pt x="47669" y="20191"/>
                  <a:pt x="43916" y="21082"/>
                  <a:pt x="40531" y="22332"/>
                </a:cubicBezTo>
                <a:cubicBezTo>
                  <a:pt x="30598" y="26001"/>
                  <a:pt x="25457" y="32166"/>
                  <a:pt x="27169" y="38355"/>
                </a:cubicBezTo>
                <a:cubicBezTo>
                  <a:pt x="29239" y="46431"/>
                  <a:pt x="39005" y="49155"/>
                  <a:pt x="51597" y="50921"/>
                </a:cubicBezTo>
                <a:close/>
                <a:moveTo>
                  <a:pt x="67852" y="100379"/>
                </a:moveTo>
                <a:cubicBezTo>
                  <a:pt x="71963" y="99887"/>
                  <a:pt x="75901" y="98973"/>
                  <a:pt x="79437" y="97667"/>
                </a:cubicBezTo>
                <a:cubicBezTo>
                  <a:pt x="89370" y="93998"/>
                  <a:pt x="94511" y="87833"/>
                  <a:pt x="92799" y="81644"/>
                </a:cubicBezTo>
                <a:cubicBezTo>
                  <a:pt x="89506" y="73388"/>
                  <a:pt x="79840" y="69732"/>
                  <a:pt x="67852" y="67361"/>
                </a:cubicBezTo>
                <a:close/>
                <a:moveTo>
                  <a:pt x="67852" y="120000"/>
                </a:moveTo>
                <a:lnTo>
                  <a:pt x="51597" y="120000"/>
                </a:lnTo>
                <a:lnTo>
                  <a:pt x="51597" y="114256"/>
                </a:lnTo>
                <a:cubicBezTo>
                  <a:pt x="45417" y="113829"/>
                  <a:pt x="39328" y="112890"/>
                  <a:pt x="33554" y="111448"/>
                </a:cubicBezTo>
                <a:cubicBezTo>
                  <a:pt x="13606" y="106463"/>
                  <a:pt x="696" y="96271"/>
                  <a:pt x="0" y="84958"/>
                </a:cubicBezTo>
                <a:lnTo>
                  <a:pt x="26861" y="84529"/>
                </a:lnTo>
                <a:cubicBezTo>
                  <a:pt x="27245" y="90776"/>
                  <a:pt x="34374" y="96404"/>
                  <a:pt x="45389" y="99156"/>
                </a:cubicBezTo>
                <a:cubicBezTo>
                  <a:pt x="47394" y="99657"/>
                  <a:pt x="49467" y="100048"/>
                  <a:pt x="51597" y="100293"/>
                </a:cubicBezTo>
                <a:lnTo>
                  <a:pt x="51597" y="64682"/>
                </a:lnTo>
                <a:cubicBezTo>
                  <a:pt x="30368" y="61567"/>
                  <a:pt x="7690" y="58004"/>
                  <a:pt x="556" y="40045"/>
                </a:cubicBezTo>
                <a:cubicBezTo>
                  <a:pt x="-2422" y="28913"/>
                  <a:pt x="6883" y="17850"/>
                  <a:pt x="24755" y="11249"/>
                </a:cubicBezTo>
                <a:cubicBezTo>
                  <a:pt x="32832" y="8265"/>
                  <a:pt x="42066" y="6412"/>
                  <a:pt x="51597" y="5737"/>
                </a:cubicBezTo>
                <a:lnTo>
                  <a:pt x="51597" y="0"/>
                </a:lnTo>
                <a:lnTo>
                  <a:pt x="67852" y="0"/>
                </a:lnTo>
                <a:lnTo>
                  <a:pt x="67852" y="5703"/>
                </a:lnTo>
                <a:cubicBezTo>
                  <a:pt x="74209" y="6118"/>
                  <a:pt x="80479" y="7068"/>
                  <a:pt x="86414" y="8551"/>
                </a:cubicBezTo>
                <a:cubicBezTo>
                  <a:pt x="106363" y="13536"/>
                  <a:pt x="119273" y="23728"/>
                  <a:pt x="119969" y="35041"/>
                </a:cubicBezTo>
                <a:lnTo>
                  <a:pt x="93108" y="35470"/>
                </a:lnTo>
                <a:cubicBezTo>
                  <a:pt x="92723" y="29223"/>
                  <a:pt x="85594" y="23595"/>
                  <a:pt x="74579" y="20843"/>
                </a:cubicBezTo>
                <a:cubicBezTo>
                  <a:pt x="72410" y="20301"/>
                  <a:pt x="70160" y="19888"/>
                  <a:pt x="67852" y="19639"/>
                </a:cubicBezTo>
                <a:lnTo>
                  <a:pt x="67852" y="52969"/>
                </a:lnTo>
                <a:cubicBezTo>
                  <a:pt x="88284" y="55535"/>
                  <a:pt x="110482" y="59921"/>
                  <a:pt x="119411" y="79734"/>
                </a:cubicBezTo>
                <a:cubicBezTo>
                  <a:pt x="122511" y="90942"/>
                  <a:pt x="113201" y="102106"/>
                  <a:pt x="95213" y="108750"/>
                </a:cubicBezTo>
                <a:cubicBezTo>
                  <a:pt x="86990" y="111788"/>
                  <a:pt x="77568" y="113654"/>
                  <a:pt x="67852" y="114293"/>
                </a:cubicBezTo>
                <a:close/>
              </a:path>
            </a:pathLst>
          </a:custGeom>
          <a:solidFill>
            <a:schemeClr val="accent3">
              <a:lumMod val="75000"/>
            </a:schemeClr>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dk1"/>
              </a:solidFill>
              <a:latin typeface="Arial"/>
              <a:ea typeface="Arial"/>
              <a:cs typeface="Arial"/>
              <a:sym typeface="Arial"/>
            </a:endParaRPr>
          </a:p>
        </p:txBody>
      </p:sp>
      <p:sp>
        <p:nvSpPr>
          <p:cNvPr id="24" name="Shape 450"/>
          <p:cNvSpPr/>
          <p:nvPr/>
        </p:nvSpPr>
        <p:spPr>
          <a:xfrm>
            <a:off x="8841213" y="3534264"/>
            <a:ext cx="590697" cy="565118"/>
          </a:xfrm>
          <a:custGeom>
            <a:avLst/>
            <a:gdLst/>
            <a:ahLst/>
            <a:cxnLst/>
            <a:rect l="0" t="0" r="0" b="0"/>
            <a:pathLst>
              <a:path w="120000" h="120000" extrusionOk="0">
                <a:moveTo>
                  <a:pt x="65274" y="39473"/>
                </a:moveTo>
                <a:cubicBezTo>
                  <a:pt x="53599" y="36371"/>
                  <a:pt x="41599" y="43242"/>
                  <a:pt x="38470" y="54820"/>
                </a:cubicBezTo>
                <a:cubicBezTo>
                  <a:pt x="35342" y="66398"/>
                  <a:pt x="42270" y="78299"/>
                  <a:pt x="53945" y="81402"/>
                </a:cubicBezTo>
                <a:cubicBezTo>
                  <a:pt x="65620" y="84504"/>
                  <a:pt x="77621" y="77633"/>
                  <a:pt x="80749" y="66055"/>
                </a:cubicBezTo>
                <a:cubicBezTo>
                  <a:pt x="83877" y="54477"/>
                  <a:pt x="76949" y="42576"/>
                  <a:pt x="65274" y="39473"/>
                </a:cubicBezTo>
                <a:close/>
                <a:moveTo>
                  <a:pt x="69168" y="25060"/>
                </a:moveTo>
                <a:cubicBezTo>
                  <a:pt x="88870" y="30296"/>
                  <a:pt x="100561" y="50379"/>
                  <a:pt x="95282" y="69917"/>
                </a:cubicBezTo>
                <a:cubicBezTo>
                  <a:pt x="90003" y="89455"/>
                  <a:pt x="69753" y="101050"/>
                  <a:pt x="50051" y="95815"/>
                </a:cubicBezTo>
                <a:cubicBezTo>
                  <a:pt x="30350" y="90579"/>
                  <a:pt x="18658" y="70496"/>
                  <a:pt x="23937" y="50958"/>
                </a:cubicBezTo>
                <a:cubicBezTo>
                  <a:pt x="29216" y="31420"/>
                  <a:pt x="49467" y="19825"/>
                  <a:pt x="69168" y="25060"/>
                </a:cubicBezTo>
                <a:close/>
                <a:moveTo>
                  <a:pt x="70584" y="19819"/>
                </a:moveTo>
                <a:cubicBezTo>
                  <a:pt x="47964" y="13808"/>
                  <a:pt x="24713" y="27121"/>
                  <a:pt x="18652" y="49554"/>
                </a:cubicBezTo>
                <a:cubicBezTo>
                  <a:pt x="12591" y="71987"/>
                  <a:pt x="26015" y="95045"/>
                  <a:pt x="48635" y="101056"/>
                </a:cubicBezTo>
                <a:cubicBezTo>
                  <a:pt x="71255" y="107067"/>
                  <a:pt x="94506" y="93754"/>
                  <a:pt x="100567" y="71321"/>
                </a:cubicBezTo>
                <a:cubicBezTo>
                  <a:pt x="106628" y="48888"/>
                  <a:pt x="93204" y="25830"/>
                  <a:pt x="70584" y="19819"/>
                </a:cubicBezTo>
                <a:close/>
                <a:moveTo>
                  <a:pt x="120000" y="28418"/>
                </a:moveTo>
                <a:lnTo>
                  <a:pt x="119819" y="29085"/>
                </a:lnTo>
                <a:lnTo>
                  <a:pt x="119636" y="28804"/>
                </a:lnTo>
                <a:close/>
                <a:moveTo>
                  <a:pt x="84120" y="4683"/>
                </a:moveTo>
                <a:lnTo>
                  <a:pt x="83867" y="19572"/>
                </a:lnTo>
                <a:lnTo>
                  <a:pt x="83406" y="19449"/>
                </a:lnTo>
                <a:cubicBezTo>
                  <a:pt x="87163" y="21546"/>
                  <a:pt x="90559" y="24117"/>
                  <a:pt x="93431" y="27166"/>
                </a:cubicBezTo>
                <a:lnTo>
                  <a:pt x="106796" y="23870"/>
                </a:lnTo>
                <a:lnTo>
                  <a:pt x="115363" y="39849"/>
                </a:lnTo>
                <a:lnTo>
                  <a:pt x="105840" y="48364"/>
                </a:lnTo>
                <a:cubicBezTo>
                  <a:pt x="107034" y="52676"/>
                  <a:pt x="107596" y="57191"/>
                  <a:pt x="107394" y="61781"/>
                </a:cubicBezTo>
                <a:lnTo>
                  <a:pt x="119289" y="68330"/>
                </a:lnTo>
                <a:lnTo>
                  <a:pt x="114566" y="85810"/>
                </a:lnTo>
                <a:lnTo>
                  <a:pt x="100132" y="85570"/>
                </a:lnTo>
                <a:cubicBezTo>
                  <a:pt x="98307" y="88594"/>
                  <a:pt x="96096" y="91321"/>
                  <a:pt x="93619" y="93756"/>
                </a:cubicBezTo>
                <a:lnTo>
                  <a:pt x="98359" y="106025"/>
                </a:lnTo>
                <a:lnTo>
                  <a:pt x="83411" y="116405"/>
                </a:lnTo>
                <a:lnTo>
                  <a:pt x="72073" y="106643"/>
                </a:lnTo>
                <a:lnTo>
                  <a:pt x="73453" y="105685"/>
                </a:lnTo>
                <a:cubicBezTo>
                  <a:pt x="69110" y="107079"/>
                  <a:pt x="64517" y="107749"/>
                  <a:pt x="59835" y="107723"/>
                </a:cubicBezTo>
                <a:lnTo>
                  <a:pt x="52963" y="119999"/>
                </a:lnTo>
                <a:lnTo>
                  <a:pt x="35336" y="115316"/>
                </a:lnTo>
                <a:lnTo>
                  <a:pt x="35574" y="101277"/>
                </a:lnTo>
                <a:cubicBezTo>
                  <a:pt x="31839" y="99165"/>
                  <a:pt x="28466" y="96583"/>
                  <a:pt x="25614" y="93529"/>
                </a:cubicBezTo>
                <a:lnTo>
                  <a:pt x="25843" y="94015"/>
                </a:lnTo>
                <a:lnTo>
                  <a:pt x="11102" y="96847"/>
                </a:lnTo>
                <a:lnTo>
                  <a:pt x="3390" y="80445"/>
                </a:lnTo>
                <a:lnTo>
                  <a:pt x="13359" y="72429"/>
                </a:lnTo>
                <a:cubicBezTo>
                  <a:pt x="12295" y="68561"/>
                  <a:pt x="11739" y="64530"/>
                  <a:pt x="11738" y="60428"/>
                </a:cubicBezTo>
                <a:lnTo>
                  <a:pt x="0" y="53965"/>
                </a:lnTo>
                <a:lnTo>
                  <a:pt x="4723" y="36484"/>
                </a:lnTo>
                <a:lnTo>
                  <a:pt x="18174" y="36709"/>
                </a:lnTo>
                <a:cubicBezTo>
                  <a:pt x="19999" y="33515"/>
                  <a:pt x="22203" y="30603"/>
                  <a:pt x="24696" y="27997"/>
                </a:cubicBezTo>
                <a:lnTo>
                  <a:pt x="20190" y="14215"/>
                </a:lnTo>
                <a:lnTo>
                  <a:pt x="35666" y="4625"/>
                </a:lnTo>
                <a:lnTo>
                  <a:pt x="46473" y="14962"/>
                </a:lnTo>
                <a:lnTo>
                  <a:pt x="46365" y="15030"/>
                </a:lnTo>
                <a:cubicBezTo>
                  <a:pt x="50613" y="13704"/>
                  <a:pt x="55098" y="13091"/>
                  <a:pt x="59667" y="13141"/>
                </a:cubicBezTo>
                <a:lnTo>
                  <a:pt x="59206" y="13018"/>
                </a:lnTo>
                <a:lnTo>
                  <a:pt x="66493" y="0"/>
                </a:lnTo>
                <a:close/>
              </a:path>
            </a:pathLst>
          </a:custGeom>
          <a:solidFill>
            <a:srgbClr val="E62949"/>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Tree>
    <p:extLst>
      <p:ext uri="{BB962C8B-B14F-4D97-AF65-F5344CB8AC3E}">
        <p14:creationId xmlns:p14="http://schemas.microsoft.com/office/powerpoint/2010/main" val="2204604928"/>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704"/>
        <p:cNvGrpSpPr/>
        <p:nvPr/>
      </p:nvGrpSpPr>
      <p:grpSpPr>
        <a:xfrm>
          <a:off x="0" y="0"/>
          <a:ext cx="0" cy="0"/>
          <a:chOff x="0" y="0"/>
          <a:chExt cx="0" cy="0"/>
        </a:xfrm>
      </p:grpSpPr>
      <p:pic>
        <p:nvPicPr>
          <p:cNvPr id="30" name="Picture 29"/>
          <p:cNvPicPr/>
          <p:nvPr/>
        </p:nvPicPr>
        <p:blipFill rotWithShape="1">
          <a:blip r:embed="rId3" cstate="print">
            <a:extLst>
              <a:ext uri="{28A0092B-C50C-407E-A947-70E740481C1C}">
                <a14:useLocalDpi xmlns:a14="http://schemas.microsoft.com/office/drawing/2010/main" val="0"/>
              </a:ext>
            </a:extLst>
          </a:blip>
          <a:srcRect l="2881" t="13514" r="2740" b="6487"/>
          <a:stretch/>
        </p:blipFill>
        <p:spPr bwMode="auto">
          <a:xfrm>
            <a:off x="4273549" y="2373987"/>
            <a:ext cx="4447654" cy="3112414"/>
          </a:xfrm>
          <a:prstGeom prst="rect">
            <a:avLst/>
          </a:prstGeom>
          <a:ln>
            <a:noFill/>
          </a:ln>
          <a:extLst>
            <a:ext uri="{53640926-AAD7-44D8-BBD7-CCE9431645EC}">
              <a14:shadowObscured xmlns:a14="http://schemas.microsoft.com/office/drawing/2010/main"/>
            </a:ext>
          </a:extLst>
        </p:spPr>
      </p:pic>
      <p:sp>
        <p:nvSpPr>
          <p:cNvPr id="707" name="Shape 707"/>
          <p:cNvSpPr txBox="1"/>
          <p:nvPr/>
        </p:nvSpPr>
        <p:spPr>
          <a:xfrm>
            <a:off x="455612" y="3095236"/>
            <a:ext cx="3978273" cy="3076964"/>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IFT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range: 1-72 mN.m-1</a:t>
            </a:r>
          </a:p>
          <a:p>
            <a:pPr marL="285750" indent="-285750" defTabSz="1218895">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Maximum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working pressure: 700 bar</a:t>
            </a:r>
          </a:p>
          <a:p>
            <a:pPr marL="285750" indent="-285750" defTabSz="1218895">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Pressure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transmitter×1</a:t>
            </a:r>
          </a:p>
          <a:p>
            <a:pPr marL="285750" indent="-285750" defTabSz="1218895">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Pressure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accuracy: 0.25 % full scale</a:t>
            </a:r>
          </a:p>
          <a:p>
            <a:pPr marL="285750" indent="-285750" defTabSz="1218895">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Maximum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working temperature: 150 °C</a:t>
            </a:r>
          </a:p>
          <a:p>
            <a:pPr marL="285750" indent="-285750" defTabSz="1218895">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Temperature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resolution: ±0.1 °C</a:t>
            </a:r>
          </a:p>
          <a:p>
            <a:pPr marL="285750" indent="-285750" defTabSz="1218895">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High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pressure cell equipped with 2 HP sight glasses</a:t>
            </a:r>
          </a:p>
          <a:p>
            <a:pPr marL="285750" indent="-285750" defTabSz="1218895">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High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pressure manual pump×2</a:t>
            </a:r>
          </a:p>
          <a:p>
            <a:pPr marL="285750" indent="-285750" defTabSz="1218895">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CCD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camera: 4 </a:t>
            </a: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megapixel</a:t>
            </a:r>
          </a:p>
          <a:p>
            <a:pPr marL="285750" indent="-285750" defTabSz="1218895">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Macro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lens: </a:t>
            </a:r>
            <a:r>
              <a:rPr lang="en-US" sz="1600" kern="0" dirty="0" err="1">
                <a:solidFill>
                  <a:srgbClr val="3F3F3F"/>
                </a:solidFill>
                <a:latin typeface="Times New Roman" panose="02020603050405020304" pitchFamily="18" charset="0"/>
                <a:ea typeface="Arial"/>
                <a:cs typeface="Times New Roman" panose="02020603050405020304" pitchFamily="18" charset="0"/>
                <a:sym typeface="Arial"/>
              </a:rPr>
              <a:t>Computar</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 (C mount, magnification of 10×)</a:t>
            </a:r>
          </a:p>
          <a:p>
            <a:pPr marL="285750" indent="-285750" defTabSz="1218895">
              <a:buFont typeface="Arial" panose="020B0604020202020204" pitchFamily="34" charset="0"/>
              <a:buChar char="•"/>
            </a:pP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4</a:t>
            </a: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degree of freedom camera positioner×1</a:t>
            </a:r>
          </a:p>
          <a:p>
            <a:pPr marL="285750" indent="-285750" defTabSz="1218895">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Back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light×1</a:t>
            </a:r>
          </a:p>
          <a:p>
            <a:pPr marL="285750" indent="-285750" defTabSz="1218895">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Online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drop shape analysis software</a:t>
            </a:r>
          </a:p>
          <a:p>
            <a:pPr marL="285750" indent="-285750" defTabSz="1218895">
              <a:buFont typeface="Arial" panose="020B0604020202020204" pitchFamily="34" charset="0"/>
              <a:buChar char="•"/>
            </a:pPr>
            <a:endPar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endParaRPr>
          </a:p>
          <a:p>
            <a:pPr defTabSz="1218895"/>
            <a:endParaRPr lang="en-US" sz="1600" kern="0" dirty="0">
              <a:solidFill>
                <a:srgbClr val="3F3F3F"/>
              </a:solidFill>
              <a:ea typeface="Arial"/>
              <a:cs typeface="Arial"/>
              <a:sym typeface="Arial"/>
            </a:endParaRPr>
          </a:p>
        </p:txBody>
      </p:sp>
      <p:sp>
        <p:nvSpPr>
          <p:cNvPr id="708" name="Shape 708"/>
          <p:cNvSpPr txBox="1"/>
          <p:nvPr/>
        </p:nvSpPr>
        <p:spPr>
          <a:xfrm>
            <a:off x="455611" y="2209859"/>
            <a:ext cx="4343401" cy="533341"/>
          </a:xfrm>
          <a:prstGeom prst="rect">
            <a:avLst/>
          </a:prstGeom>
          <a:noFill/>
          <a:ln>
            <a:noFill/>
          </a:ln>
        </p:spPr>
        <p:txBody>
          <a:bodyPr wrap="square" lIns="121868" tIns="60917" rIns="121868" bIns="60917" anchor="t" anchorCtr="0">
            <a:noAutofit/>
          </a:bodyPr>
          <a:lstStyle/>
          <a:p>
            <a:pPr defTabSz="1218895"/>
            <a:r>
              <a:rPr lang="en-US" sz="2400" b="1" kern="0" dirty="0">
                <a:solidFill>
                  <a:srgbClr val="3F3F3F"/>
                </a:solidFill>
                <a:ea typeface="Arial"/>
                <a:cs typeface="Arial"/>
                <a:sym typeface="Arial"/>
              </a:rPr>
              <a:t>HP-HT Pendant Drop IFT Measurement </a:t>
            </a:r>
            <a:endParaRPr lang="en" sz="1333" kern="0" dirty="0">
              <a:solidFill>
                <a:srgbClr val="3F3F3F"/>
              </a:solidFill>
              <a:latin typeface="Arial"/>
              <a:ea typeface="Arial"/>
              <a:cs typeface="Arial"/>
              <a:sym typeface="Arial"/>
            </a:endParaRPr>
          </a:p>
        </p:txBody>
      </p:sp>
      <p:grpSp>
        <p:nvGrpSpPr>
          <p:cNvPr id="23" name="Shape 711"/>
          <p:cNvGrpSpPr/>
          <p:nvPr/>
        </p:nvGrpSpPr>
        <p:grpSpPr>
          <a:xfrm>
            <a:off x="8560868" y="834377"/>
            <a:ext cx="3400944" cy="897785"/>
            <a:chOff x="2113657" y="4283314"/>
            <a:chExt cx="3647460" cy="673514"/>
          </a:xfrm>
        </p:grpSpPr>
        <p:sp>
          <p:nvSpPr>
            <p:cNvPr id="25" name="Shape 712"/>
            <p:cNvSpPr txBox="1"/>
            <p:nvPr/>
          </p:nvSpPr>
          <p:spPr>
            <a:xfrm>
              <a:off x="2113657" y="4495163"/>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1 Device (Per Month)</a:t>
              </a:r>
              <a:endParaRPr lang="en"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26" name="Shape 713"/>
            <p:cNvSpPr txBox="1"/>
            <p:nvPr/>
          </p:nvSpPr>
          <p:spPr>
            <a:xfrm>
              <a:off x="2113658" y="4283314"/>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rPr>
                <a:t>Production capacity</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27" name="Shape 715"/>
          <p:cNvSpPr/>
          <p:nvPr/>
        </p:nvSpPr>
        <p:spPr>
          <a:xfrm>
            <a:off x="8913812" y="1841721"/>
            <a:ext cx="445583" cy="444279"/>
          </a:xfrm>
          <a:custGeom>
            <a:avLst/>
            <a:gdLst/>
            <a:ahLst/>
            <a:cxnLst/>
            <a:rect l="0" t="0" r="0" b="0"/>
            <a:pathLst>
              <a:path w="120000" h="120000" extrusionOk="0">
                <a:moveTo>
                  <a:pt x="26666" y="100217"/>
                </a:moveTo>
                <a:cubicBezTo>
                  <a:pt x="25193" y="100217"/>
                  <a:pt x="24000" y="101415"/>
                  <a:pt x="24000" y="102892"/>
                </a:cubicBezTo>
                <a:cubicBezTo>
                  <a:pt x="24000" y="104369"/>
                  <a:pt x="25193" y="105566"/>
                  <a:pt x="26666" y="105566"/>
                </a:cubicBezTo>
                <a:lnTo>
                  <a:pt x="93333" y="105566"/>
                </a:lnTo>
                <a:cubicBezTo>
                  <a:pt x="94806" y="105566"/>
                  <a:pt x="96000" y="104369"/>
                  <a:pt x="96000" y="102892"/>
                </a:cubicBezTo>
                <a:cubicBezTo>
                  <a:pt x="96000" y="101415"/>
                  <a:pt x="94806" y="100217"/>
                  <a:pt x="93333" y="100217"/>
                </a:cubicBezTo>
                <a:close/>
                <a:moveTo>
                  <a:pt x="26666" y="87913"/>
                </a:moveTo>
                <a:cubicBezTo>
                  <a:pt x="25193" y="87913"/>
                  <a:pt x="24000" y="89111"/>
                  <a:pt x="24000" y="90588"/>
                </a:cubicBezTo>
                <a:cubicBezTo>
                  <a:pt x="24000" y="92065"/>
                  <a:pt x="25193" y="93262"/>
                  <a:pt x="26666" y="93262"/>
                </a:cubicBezTo>
                <a:lnTo>
                  <a:pt x="93333" y="93262"/>
                </a:lnTo>
                <a:cubicBezTo>
                  <a:pt x="94806" y="93262"/>
                  <a:pt x="96000" y="92065"/>
                  <a:pt x="96000" y="90588"/>
                </a:cubicBezTo>
                <a:cubicBezTo>
                  <a:pt x="96000" y="89111"/>
                  <a:pt x="94806" y="87913"/>
                  <a:pt x="93333" y="87913"/>
                </a:cubicBezTo>
                <a:close/>
                <a:moveTo>
                  <a:pt x="26666" y="75609"/>
                </a:moveTo>
                <a:cubicBezTo>
                  <a:pt x="25193" y="75609"/>
                  <a:pt x="24000" y="76806"/>
                  <a:pt x="24000" y="78284"/>
                </a:cubicBezTo>
                <a:cubicBezTo>
                  <a:pt x="24000" y="79761"/>
                  <a:pt x="25193" y="80958"/>
                  <a:pt x="26666" y="80958"/>
                </a:cubicBezTo>
                <a:lnTo>
                  <a:pt x="93333" y="80958"/>
                </a:lnTo>
                <a:cubicBezTo>
                  <a:pt x="94806" y="80958"/>
                  <a:pt x="96000" y="79761"/>
                  <a:pt x="96000" y="78284"/>
                </a:cubicBezTo>
                <a:cubicBezTo>
                  <a:pt x="96000" y="76806"/>
                  <a:pt x="94806" y="75609"/>
                  <a:pt x="93333" y="75609"/>
                </a:cubicBezTo>
                <a:close/>
                <a:moveTo>
                  <a:pt x="26666" y="63305"/>
                </a:moveTo>
                <a:cubicBezTo>
                  <a:pt x="25193" y="63305"/>
                  <a:pt x="24000" y="64502"/>
                  <a:pt x="24000" y="65979"/>
                </a:cubicBezTo>
                <a:cubicBezTo>
                  <a:pt x="24000" y="67457"/>
                  <a:pt x="25193" y="68654"/>
                  <a:pt x="26666" y="68654"/>
                </a:cubicBezTo>
                <a:lnTo>
                  <a:pt x="93333" y="68654"/>
                </a:lnTo>
                <a:cubicBezTo>
                  <a:pt x="94806" y="68654"/>
                  <a:pt x="96000" y="67457"/>
                  <a:pt x="96000" y="65979"/>
                </a:cubicBezTo>
                <a:cubicBezTo>
                  <a:pt x="96000" y="64502"/>
                  <a:pt x="94806" y="63305"/>
                  <a:pt x="93333" y="63305"/>
                </a:cubicBezTo>
                <a:close/>
                <a:moveTo>
                  <a:pt x="26666" y="51001"/>
                </a:moveTo>
                <a:cubicBezTo>
                  <a:pt x="25193" y="51001"/>
                  <a:pt x="24000" y="52198"/>
                  <a:pt x="24000" y="53675"/>
                </a:cubicBezTo>
                <a:cubicBezTo>
                  <a:pt x="24000" y="55152"/>
                  <a:pt x="25193" y="56350"/>
                  <a:pt x="26666" y="56350"/>
                </a:cubicBezTo>
                <a:lnTo>
                  <a:pt x="93333" y="56350"/>
                </a:lnTo>
                <a:cubicBezTo>
                  <a:pt x="94806" y="56350"/>
                  <a:pt x="96000" y="55152"/>
                  <a:pt x="96000" y="53675"/>
                </a:cubicBezTo>
                <a:cubicBezTo>
                  <a:pt x="96000" y="52198"/>
                  <a:pt x="94806" y="51001"/>
                  <a:pt x="93333" y="51001"/>
                </a:cubicBezTo>
                <a:close/>
                <a:moveTo>
                  <a:pt x="26666" y="38697"/>
                </a:moveTo>
                <a:cubicBezTo>
                  <a:pt x="25193" y="38697"/>
                  <a:pt x="24000" y="39894"/>
                  <a:pt x="24000" y="41371"/>
                </a:cubicBezTo>
                <a:cubicBezTo>
                  <a:pt x="24000" y="42848"/>
                  <a:pt x="25193" y="44046"/>
                  <a:pt x="26666" y="44046"/>
                </a:cubicBezTo>
                <a:lnTo>
                  <a:pt x="93333" y="44046"/>
                </a:lnTo>
                <a:cubicBezTo>
                  <a:pt x="94806" y="44046"/>
                  <a:pt x="96000" y="42848"/>
                  <a:pt x="96000" y="41371"/>
                </a:cubicBezTo>
                <a:cubicBezTo>
                  <a:pt x="96000" y="39894"/>
                  <a:pt x="94806" y="38697"/>
                  <a:pt x="93333" y="38697"/>
                </a:cubicBezTo>
                <a:close/>
                <a:moveTo>
                  <a:pt x="0" y="11366"/>
                </a:moveTo>
                <a:lnTo>
                  <a:pt x="6739" y="11366"/>
                </a:lnTo>
                <a:lnTo>
                  <a:pt x="6739" y="17459"/>
                </a:lnTo>
                <a:cubicBezTo>
                  <a:pt x="6739" y="22260"/>
                  <a:pt x="10619" y="26151"/>
                  <a:pt x="15405" y="26151"/>
                </a:cubicBezTo>
                <a:cubicBezTo>
                  <a:pt x="20192" y="26151"/>
                  <a:pt x="24072" y="22260"/>
                  <a:pt x="24072" y="17459"/>
                </a:cubicBezTo>
                <a:lnTo>
                  <a:pt x="24072" y="11366"/>
                </a:lnTo>
                <a:lnTo>
                  <a:pt x="29716" y="11366"/>
                </a:lnTo>
                <a:lnTo>
                  <a:pt x="29716" y="17459"/>
                </a:lnTo>
                <a:cubicBezTo>
                  <a:pt x="29716" y="22260"/>
                  <a:pt x="33597" y="26151"/>
                  <a:pt x="38383" y="26151"/>
                </a:cubicBezTo>
                <a:cubicBezTo>
                  <a:pt x="43170" y="26151"/>
                  <a:pt x="47050" y="22260"/>
                  <a:pt x="47050" y="17459"/>
                </a:cubicBezTo>
                <a:lnTo>
                  <a:pt x="47050" y="11366"/>
                </a:lnTo>
                <a:lnTo>
                  <a:pt x="52694" y="11366"/>
                </a:lnTo>
                <a:lnTo>
                  <a:pt x="52694" y="17459"/>
                </a:lnTo>
                <a:cubicBezTo>
                  <a:pt x="52694" y="22260"/>
                  <a:pt x="56574" y="26151"/>
                  <a:pt x="61361" y="26151"/>
                </a:cubicBezTo>
                <a:cubicBezTo>
                  <a:pt x="66147" y="26151"/>
                  <a:pt x="70028" y="22260"/>
                  <a:pt x="70028" y="17459"/>
                </a:cubicBezTo>
                <a:lnTo>
                  <a:pt x="70028" y="11366"/>
                </a:lnTo>
                <a:lnTo>
                  <a:pt x="75672" y="11366"/>
                </a:lnTo>
                <a:lnTo>
                  <a:pt x="75672" y="17459"/>
                </a:lnTo>
                <a:cubicBezTo>
                  <a:pt x="75672" y="22260"/>
                  <a:pt x="79552" y="26151"/>
                  <a:pt x="84339" y="26151"/>
                </a:cubicBezTo>
                <a:cubicBezTo>
                  <a:pt x="89125" y="26151"/>
                  <a:pt x="93005" y="22260"/>
                  <a:pt x="93005" y="17459"/>
                </a:cubicBezTo>
                <a:lnTo>
                  <a:pt x="93005" y="11366"/>
                </a:lnTo>
                <a:lnTo>
                  <a:pt x="98650" y="11366"/>
                </a:lnTo>
                <a:lnTo>
                  <a:pt x="98650" y="17459"/>
                </a:lnTo>
                <a:cubicBezTo>
                  <a:pt x="98650" y="22259"/>
                  <a:pt x="102530" y="26151"/>
                  <a:pt x="107316" y="26151"/>
                </a:cubicBezTo>
                <a:cubicBezTo>
                  <a:pt x="112103" y="26151"/>
                  <a:pt x="115983" y="22259"/>
                  <a:pt x="115983" y="17459"/>
                </a:cubicBezTo>
                <a:lnTo>
                  <a:pt x="115983" y="11366"/>
                </a:lnTo>
                <a:lnTo>
                  <a:pt x="120000" y="11366"/>
                </a:lnTo>
                <a:lnTo>
                  <a:pt x="120000" y="120000"/>
                </a:lnTo>
                <a:lnTo>
                  <a:pt x="0" y="120000"/>
                </a:lnTo>
                <a:close/>
                <a:moveTo>
                  <a:pt x="15405" y="0"/>
                </a:moveTo>
                <a:cubicBezTo>
                  <a:pt x="17983" y="0"/>
                  <a:pt x="20072" y="2095"/>
                  <a:pt x="20072" y="4680"/>
                </a:cubicBezTo>
                <a:lnTo>
                  <a:pt x="20072" y="18051"/>
                </a:lnTo>
                <a:cubicBezTo>
                  <a:pt x="20072" y="20636"/>
                  <a:pt x="17983" y="22732"/>
                  <a:pt x="15405" y="22732"/>
                </a:cubicBezTo>
                <a:cubicBezTo>
                  <a:pt x="12828" y="22732"/>
                  <a:pt x="10739" y="20636"/>
                  <a:pt x="10739" y="18051"/>
                </a:cubicBezTo>
                <a:lnTo>
                  <a:pt x="10739" y="4680"/>
                </a:lnTo>
                <a:cubicBezTo>
                  <a:pt x="10739" y="2095"/>
                  <a:pt x="12828" y="0"/>
                  <a:pt x="15405" y="0"/>
                </a:cubicBezTo>
                <a:close/>
                <a:moveTo>
                  <a:pt x="38383" y="0"/>
                </a:moveTo>
                <a:cubicBezTo>
                  <a:pt x="40960" y="0"/>
                  <a:pt x="43050" y="2095"/>
                  <a:pt x="43050" y="4680"/>
                </a:cubicBezTo>
                <a:lnTo>
                  <a:pt x="43050" y="18051"/>
                </a:lnTo>
                <a:cubicBezTo>
                  <a:pt x="43050" y="20636"/>
                  <a:pt x="40960" y="22732"/>
                  <a:pt x="38383" y="22732"/>
                </a:cubicBezTo>
                <a:cubicBezTo>
                  <a:pt x="35806" y="22732"/>
                  <a:pt x="33716" y="20636"/>
                  <a:pt x="33716" y="18051"/>
                </a:cubicBezTo>
                <a:lnTo>
                  <a:pt x="33716" y="4680"/>
                </a:lnTo>
                <a:cubicBezTo>
                  <a:pt x="33716" y="2095"/>
                  <a:pt x="35806" y="0"/>
                  <a:pt x="38383" y="0"/>
                </a:cubicBezTo>
                <a:close/>
                <a:moveTo>
                  <a:pt x="61361" y="0"/>
                </a:moveTo>
                <a:cubicBezTo>
                  <a:pt x="63938" y="0"/>
                  <a:pt x="66028" y="2095"/>
                  <a:pt x="66028" y="4680"/>
                </a:cubicBezTo>
                <a:lnTo>
                  <a:pt x="66028" y="18051"/>
                </a:lnTo>
                <a:cubicBezTo>
                  <a:pt x="66028" y="20636"/>
                  <a:pt x="63938" y="22731"/>
                  <a:pt x="61361" y="22731"/>
                </a:cubicBezTo>
                <a:cubicBezTo>
                  <a:pt x="58784" y="22731"/>
                  <a:pt x="56694" y="20636"/>
                  <a:pt x="56694" y="18051"/>
                </a:cubicBezTo>
                <a:lnTo>
                  <a:pt x="56694" y="4680"/>
                </a:lnTo>
                <a:cubicBezTo>
                  <a:pt x="56694" y="2095"/>
                  <a:pt x="58784" y="0"/>
                  <a:pt x="61361" y="0"/>
                </a:cubicBezTo>
                <a:close/>
                <a:moveTo>
                  <a:pt x="84339" y="0"/>
                </a:moveTo>
                <a:cubicBezTo>
                  <a:pt x="86916" y="0"/>
                  <a:pt x="89005" y="2095"/>
                  <a:pt x="89005" y="4680"/>
                </a:cubicBezTo>
                <a:lnTo>
                  <a:pt x="89005" y="18051"/>
                </a:lnTo>
                <a:cubicBezTo>
                  <a:pt x="89005" y="20636"/>
                  <a:pt x="86916" y="22731"/>
                  <a:pt x="84339" y="22731"/>
                </a:cubicBezTo>
                <a:cubicBezTo>
                  <a:pt x="81761" y="22731"/>
                  <a:pt x="79672" y="20636"/>
                  <a:pt x="79672" y="18051"/>
                </a:cubicBezTo>
                <a:lnTo>
                  <a:pt x="79672" y="4680"/>
                </a:lnTo>
                <a:cubicBezTo>
                  <a:pt x="79672" y="2095"/>
                  <a:pt x="81761" y="0"/>
                  <a:pt x="84339" y="0"/>
                </a:cubicBezTo>
                <a:close/>
                <a:moveTo>
                  <a:pt x="107316" y="0"/>
                </a:moveTo>
                <a:cubicBezTo>
                  <a:pt x="109894" y="0"/>
                  <a:pt x="111983" y="2095"/>
                  <a:pt x="111983" y="4680"/>
                </a:cubicBezTo>
                <a:lnTo>
                  <a:pt x="111983" y="18051"/>
                </a:lnTo>
                <a:cubicBezTo>
                  <a:pt x="111983" y="20636"/>
                  <a:pt x="109894" y="22731"/>
                  <a:pt x="107316" y="22731"/>
                </a:cubicBezTo>
                <a:cubicBezTo>
                  <a:pt x="104739" y="22731"/>
                  <a:pt x="102650" y="20636"/>
                  <a:pt x="102650" y="18051"/>
                </a:cubicBezTo>
                <a:lnTo>
                  <a:pt x="102650" y="4680"/>
                </a:lnTo>
                <a:cubicBezTo>
                  <a:pt x="102650" y="2095"/>
                  <a:pt x="104739" y="0"/>
                  <a:pt x="107316" y="0"/>
                </a:cubicBezTo>
                <a:close/>
              </a:path>
            </a:pathLst>
          </a:custGeom>
          <a:solidFill>
            <a:srgbClr val="1ED4DE"/>
          </a:solidFill>
          <a:ln>
            <a:noFill/>
          </a:ln>
        </p:spPr>
        <p:txBody>
          <a:bodyPr wrap="square" lIns="121868" tIns="60917" rIns="121868" bIns="60917" anchor="ctr" anchorCtr="0">
            <a:noAutofit/>
          </a:bodyPr>
          <a:lstStyle/>
          <a:p>
            <a:pPr algn="ctr" defTabSz="1218895"/>
            <a:endParaRPr sz="2399" kern="0">
              <a:solidFill>
                <a:srgbClr val="FFFFFF"/>
              </a:solidFill>
              <a:latin typeface="Arial"/>
              <a:ea typeface="Arial"/>
              <a:cs typeface="Arial"/>
              <a:sym typeface="Arial"/>
            </a:endParaRPr>
          </a:p>
        </p:txBody>
      </p:sp>
      <p:sp>
        <p:nvSpPr>
          <p:cNvPr id="28" name="Shape 719"/>
          <p:cNvSpPr txBox="1"/>
          <p:nvPr/>
        </p:nvSpPr>
        <p:spPr>
          <a:xfrm>
            <a:off x="8560869" y="2348489"/>
            <a:ext cx="3253607" cy="369236"/>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sym typeface="Arial"/>
              </a:rPr>
              <a:t>After sale services/ Guarantee</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35" name="Shape 451"/>
          <p:cNvSpPr/>
          <p:nvPr/>
        </p:nvSpPr>
        <p:spPr>
          <a:xfrm rot="1795255">
            <a:off x="8958484" y="275304"/>
            <a:ext cx="356158" cy="656509"/>
          </a:xfrm>
          <a:custGeom>
            <a:avLst/>
            <a:gdLst/>
            <a:ahLst/>
            <a:cxnLst/>
            <a:rect l="0" t="0" r="0" b="0"/>
            <a:pathLst>
              <a:path w="120000" h="120000" extrusionOk="0">
                <a:moveTo>
                  <a:pt x="60041" y="0"/>
                </a:moveTo>
                <a:cubicBezTo>
                  <a:pt x="68312" y="142"/>
                  <a:pt x="77049" y="3617"/>
                  <a:pt x="77802" y="9249"/>
                </a:cubicBezTo>
                <a:cubicBezTo>
                  <a:pt x="79731" y="16341"/>
                  <a:pt x="68983" y="18083"/>
                  <a:pt x="72034" y="26607"/>
                </a:cubicBezTo>
                <a:lnTo>
                  <a:pt x="120000" y="26607"/>
                </a:lnTo>
                <a:lnTo>
                  <a:pt x="120000" y="53320"/>
                </a:lnTo>
                <a:cubicBezTo>
                  <a:pt x="105180" y="54850"/>
                  <a:pt x="101982" y="49006"/>
                  <a:pt x="89415" y="50069"/>
                </a:cubicBezTo>
                <a:cubicBezTo>
                  <a:pt x="79319" y="50489"/>
                  <a:pt x="73089" y="55363"/>
                  <a:pt x="72833" y="59977"/>
                </a:cubicBezTo>
                <a:cubicBezTo>
                  <a:pt x="73004" y="64029"/>
                  <a:pt x="79442" y="70012"/>
                  <a:pt x="91464" y="70060"/>
                </a:cubicBezTo>
                <a:cubicBezTo>
                  <a:pt x="106013" y="69226"/>
                  <a:pt x="103877" y="65247"/>
                  <a:pt x="120000" y="65606"/>
                </a:cubicBezTo>
                <a:lnTo>
                  <a:pt x="120000" y="93541"/>
                </a:lnTo>
                <a:lnTo>
                  <a:pt x="70059" y="93541"/>
                </a:lnTo>
                <a:cubicBezTo>
                  <a:pt x="69329" y="102697"/>
                  <a:pt x="76533" y="101447"/>
                  <a:pt x="78036" y="109608"/>
                </a:cubicBezTo>
                <a:cubicBezTo>
                  <a:pt x="77950" y="116314"/>
                  <a:pt x="67224" y="119904"/>
                  <a:pt x="59959" y="120000"/>
                </a:cubicBezTo>
                <a:cubicBezTo>
                  <a:pt x="51687" y="119857"/>
                  <a:pt x="42950" y="116382"/>
                  <a:pt x="42197" y="110750"/>
                </a:cubicBezTo>
                <a:cubicBezTo>
                  <a:pt x="40279" y="103699"/>
                  <a:pt x="50892" y="101936"/>
                  <a:pt x="47995" y="93541"/>
                </a:cubicBezTo>
                <a:lnTo>
                  <a:pt x="0" y="93541"/>
                </a:lnTo>
                <a:lnTo>
                  <a:pt x="0" y="66075"/>
                </a:lnTo>
                <a:cubicBezTo>
                  <a:pt x="15368" y="64341"/>
                  <a:pt x="18478" y="70364"/>
                  <a:pt x="31219" y="69286"/>
                </a:cubicBezTo>
                <a:cubicBezTo>
                  <a:pt x="41315" y="68866"/>
                  <a:pt x="47545" y="63992"/>
                  <a:pt x="47801" y="59379"/>
                </a:cubicBezTo>
                <a:cubicBezTo>
                  <a:pt x="47631" y="55326"/>
                  <a:pt x="41193" y="49343"/>
                  <a:pt x="29171" y="49296"/>
                </a:cubicBezTo>
                <a:cubicBezTo>
                  <a:pt x="14433" y="50140"/>
                  <a:pt x="16816" y="54212"/>
                  <a:pt x="0" y="53739"/>
                </a:cubicBezTo>
                <a:lnTo>
                  <a:pt x="0" y="26607"/>
                </a:lnTo>
                <a:lnTo>
                  <a:pt x="49932" y="26607"/>
                </a:lnTo>
                <a:cubicBezTo>
                  <a:pt x="50748" y="17288"/>
                  <a:pt x="43474" y="18596"/>
                  <a:pt x="41963" y="10391"/>
                </a:cubicBezTo>
                <a:cubicBezTo>
                  <a:pt x="42049" y="3685"/>
                  <a:pt x="52775" y="95"/>
                  <a:pt x="60041" y="0"/>
                </a:cubicBezTo>
                <a:close/>
              </a:path>
            </a:pathLst>
          </a:custGeom>
          <a:solidFill>
            <a:srgbClr val="F4BD2D"/>
          </a:solidFill>
          <a:ln>
            <a:noFill/>
          </a:ln>
          <a:scene3d>
            <a:camera prst="orthographicFront">
              <a:rot lat="0" lon="0" rev="7200000"/>
            </a:camera>
            <a:lightRig rig="threePt" dir="t"/>
          </a:scene3d>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grpSp>
        <p:nvGrpSpPr>
          <p:cNvPr id="37" name="Shape 717"/>
          <p:cNvGrpSpPr/>
          <p:nvPr/>
        </p:nvGrpSpPr>
        <p:grpSpPr>
          <a:xfrm>
            <a:off x="8560868" y="5775777"/>
            <a:ext cx="3253608" cy="897784"/>
            <a:chOff x="2113657" y="4283315"/>
            <a:chExt cx="3647460" cy="673513"/>
          </a:xfrm>
        </p:grpSpPr>
        <p:sp>
          <p:nvSpPr>
            <p:cNvPr id="38" name="Shape 718"/>
            <p:cNvSpPr txBox="1"/>
            <p:nvPr/>
          </p:nvSpPr>
          <p:spPr>
            <a:xfrm>
              <a:off x="2113657" y="4495163"/>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67700 $</a:t>
              </a:r>
            </a:p>
          </p:txBody>
        </p:sp>
        <p:sp>
          <p:nvSpPr>
            <p:cNvPr id="39" name="Shape 719"/>
            <p:cNvSpPr txBox="1"/>
            <p:nvPr/>
          </p:nvSpPr>
          <p:spPr>
            <a:xfrm>
              <a:off x="2113658" y="4283315"/>
              <a:ext cx="3647459" cy="276999"/>
            </a:xfrm>
            <a:prstGeom prst="rect">
              <a:avLst/>
            </a:prstGeom>
            <a:noFill/>
            <a:ln>
              <a:noFill/>
            </a:ln>
          </p:spPr>
          <p:txBody>
            <a:bodyPr wrap="square" lIns="121868" tIns="60917" rIns="121868" bIns="60917" anchor="t" anchorCtr="0">
              <a:noAutofit/>
            </a:bodyPr>
            <a:lstStyle/>
            <a:p>
              <a:pPr defTabSz="1218895"/>
              <a:r>
                <a:rPr lang="en-US" b="1" kern="0" dirty="0" smtClean="0">
                  <a:solidFill>
                    <a:srgbClr val="595959"/>
                  </a:solidFill>
                  <a:latin typeface="Times New Roman" panose="02020603050405020304" pitchFamily="18" charset="0"/>
                  <a:ea typeface="Arial"/>
                  <a:cs typeface="Times New Roman" panose="02020603050405020304" pitchFamily="18" charset="0"/>
                  <a:sym typeface="Arial"/>
                </a:rPr>
                <a:t>Sales’ Price</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40" name="Shape 718"/>
          <p:cNvSpPr txBox="1"/>
          <p:nvPr/>
        </p:nvSpPr>
        <p:spPr>
          <a:xfrm>
            <a:off x="8560868" y="2647914"/>
            <a:ext cx="3477143" cy="615393"/>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a:solidFill>
                  <a:srgbClr val="595959"/>
                </a:solidFill>
                <a:latin typeface="Times New Roman" panose="02020603050405020304" pitchFamily="18" charset="0"/>
                <a:ea typeface="Arial"/>
                <a:cs typeface="Times New Roman" panose="02020603050405020304" pitchFamily="18" charset="0"/>
              </a:rPr>
              <a:t>120 months after sale services</a:t>
            </a:r>
          </a:p>
          <a:p>
            <a:pPr marL="285750" indent="-285750" defTabSz="1218895">
              <a:buFont typeface="Arial" panose="020B0604020202020204" pitchFamily="34" charset="0"/>
              <a:buChar char="•"/>
            </a:pPr>
            <a:r>
              <a:rPr lang="en-US" sz="1600" kern="0" dirty="0">
                <a:solidFill>
                  <a:srgbClr val="595959"/>
                </a:solidFill>
                <a:latin typeface="Times New Roman" panose="02020603050405020304" pitchFamily="18" charset="0"/>
                <a:ea typeface="Arial"/>
                <a:cs typeface="Times New Roman" panose="02020603050405020304" pitchFamily="18" charset="0"/>
              </a:rPr>
              <a:t>12 months Guarantee</a:t>
            </a:r>
            <a:endParaRPr lang="en"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22" name="Shape 974"/>
          <p:cNvSpPr/>
          <p:nvPr/>
        </p:nvSpPr>
        <p:spPr>
          <a:xfrm rot="10800000">
            <a:off x="8959687" y="5257800"/>
            <a:ext cx="353751" cy="528546"/>
          </a:xfrm>
          <a:custGeom>
            <a:avLst/>
            <a:gdLst/>
            <a:ahLst/>
            <a:cxnLst/>
            <a:rect l="0" t="0" r="0" b="0"/>
            <a:pathLst>
              <a:path w="120000" h="120000" extrusionOk="0">
                <a:moveTo>
                  <a:pt x="51597" y="50921"/>
                </a:moveTo>
                <a:lnTo>
                  <a:pt x="51597" y="19698"/>
                </a:lnTo>
                <a:cubicBezTo>
                  <a:pt x="47669" y="20191"/>
                  <a:pt x="43916" y="21082"/>
                  <a:pt x="40531" y="22332"/>
                </a:cubicBezTo>
                <a:cubicBezTo>
                  <a:pt x="30598" y="26001"/>
                  <a:pt x="25457" y="32166"/>
                  <a:pt x="27169" y="38355"/>
                </a:cubicBezTo>
                <a:cubicBezTo>
                  <a:pt x="29239" y="46431"/>
                  <a:pt x="39005" y="49155"/>
                  <a:pt x="51597" y="50921"/>
                </a:cubicBezTo>
                <a:close/>
                <a:moveTo>
                  <a:pt x="67852" y="100379"/>
                </a:moveTo>
                <a:cubicBezTo>
                  <a:pt x="71963" y="99887"/>
                  <a:pt x="75901" y="98973"/>
                  <a:pt x="79437" y="97667"/>
                </a:cubicBezTo>
                <a:cubicBezTo>
                  <a:pt x="89370" y="93998"/>
                  <a:pt x="94511" y="87833"/>
                  <a:pt x="92799" y="81644"/>
                </a:cubicBezTo>
                <a:cubicBezTo>
                  <a:pt x="89506" y="73388"/>
                  <a:pt x="79840" y="69732"/>
                  <a:pt x="67852" y="67361"/>
                </a:cubicBezTo>
                <a:close/>
                <a:moveTo>
                  <a:pt x="67852" y="120000"/>
                </a:moveTo>
                <a:lnTo>
                  <a:pt x="51597" y="120000"/>
                </a:lnTo>
                <a:lnTo>
                  <a:pt x="51597" y="114256"/>
                </a:lnTo>
                <a:cubicBezTo>
                  <a:pt x="45417" y="113829"/>
                  <a:pt x="39328" y="112890"/>
                  <a:pt x="33554" y="111448"/>
                </a:cubicBezTo>
                <a:cubicBezTo>
                  <a:pt x="13606" y="106463"/>
                  <a:pt x="696" y="96271"/>
                  <a:pt x="0" y="84958"/>
                </a:cubicBezTo>
                <a:lnTo>
                  <a:pt x="26861" y="84529"/>
                </a:lnTo>
                <a:cubicBezTo>
                  <a:pt x="27245" y="90776"/>
                  <a:pt x="34374" y="96404"/>
                  <a:pt x="45389" y="99156"/>
                </a:cubicBezTo>
                <a:cubicBezTo>
                  <a:pt x="47394" y="99657"/>
                  <a:pt x="49467" y="100048"/>
                  <a:pt x="51597" y="100293"/>
                </a:cubicBezTo>
                <a:lnTo>
                  <a:pt x="51597" y="64682"/>
                </a:lnTo>
                <a:cubicBezTo>
                  <a:pt x="30368" y="61567"/>
                  <a:pt x="7690" y="58004"/>
                  <a:pt x="556" y="40045"/>
                </a:cubicBezTo>
                <a:cubicBezTo>
                  <a:pt x="-2422" y="28913"/>
                  <a:pt x="6883" y="17850"/>
                  <a:pt x="24755" y="11249"/>
                </a:cubicBezTo>
                <a:cubicBezTo>
                  <a:pt x="32832" y="8265"/>
                  <a:pt x="42066" y="6412"/>
                  <a:pt x="51597" y="5737"/>
                </a:cubicBezTo>
                <a:lnTo>
                  <a:pt x="51597" y="0"/>
                </a:lnTo>
                <a:lnTo>
                  <a:pt x="67852" y="0"/>
                </a:lnTo>
                <a:lnTo>
                  <a:pt x="67852" y="5703"/>
                </a:lnTo>
                <a:cubicBezTo>
                  <a:pt x="74209" y="6118"/>
                  <a:pt x="80479" y="7068"/>
                  <a:pt x="86414" y="8551"/>
                </a:cubicBezTo>
                <a:cubicBezTo>
                  <a:pt x="106363" y="13536"/>
                  <a:pt x="119273" y="23728"/>
                  <a:pt x="119969" y="35041"/>
                </a:cubicBezTo>
                <a:lnTo>
                  <a:pt x="93108" y="35470"/>
                </a:lnTo>
                <a:cubicBezTo>
                  <a:pt x="92723" y="29223"/>
                  <a:pt x="85594" y="23595"/>
                  <a:pt x="74579" y="20843"/>
                </a:cubicBezTo>
                <a:cubicBezTo>
                  <a:pt x="72410" y="20301"/>
                  <a:pt x="70160" y="19888"/>
                  <a:pt x="67852" y="19639"/>
                </a:cubicBezTo>
                <a:lnTo>
                  <a:pt x="67852" y="52969"/>
                </a:lnTo>
                <a:cubicBezTo>
                  <a:pt x="88284" y="55535"/>
                  <a:pt x="110482" y="59921"/>
                  <a:pt x="119411" y="79734"/>
                </a:cubicBezTo>
                <a:cubicBezTo>
                  <a:pt x="122511" y="90942"/>
                  <a:pt x="113201" y="102106"/>
                  <a:pt x="95213" y="108750"/>
                </a:cubicBezTo>
                <a:cubicBezTo>
                  <a:pt x="86990" y="111788"/>
                  <a:pt x="77568" y="113654"/>
                  <a:pt x="67852" y="114293"/>
                </a:cubicBezTo>
                <a:close/>
              </a:path>
            </a:pathLst>
          </a:custGeom>
          <a:solidFill>
            <a:schemeClr val="accent3">
              <a:lumMod val="75000"/>
            </a:schemeClr>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dk1"/>
              </a:solidFill>
              <a:latin typeface="Arial"/>
              <a:ea typeface="Arial"/>
              <a:cs typeface="Arial"/>
              <a:sym typeface="Arial"/>
            </a:endParaRPr>
          </a:p>
        </p:txBody>
      </p:sp>
      <p:sp>
        <p:nvSpPr>
          <p:cNvPr id="24" name="Shape 450"/>
          <p:cNvSpPr/>
          <p:nvPr/>
        </p:nvSpPr>
        <p:spPr>
          <a:xfrm>
            <a:off x="8841213" y="3679245"/>
            <a:ext cx="590697" cy="565118"/>
          </a:xfrm>
          <a:custGeom>
            <a:avLst/>
            <a:gdLst/>
            <a:ahLst/>
            <a:cxnLst/>
            <a:rect l="0" t="0" r="0" b="0"/>
            <a:pathLst>
              <a:path w="120000" h="120000" extrusionOk="0">
                <a:moveTo>
                  <a:pt x="65274" y="39473"/>
                </a:moveTo>
                <a:cubicBezTo>
                  <a:pt x="53599" y="36371"/>
                  <a:pt x="41599" y="43242"/>
                  <a:pt x="38470" y="54820"/>
                </a:cubicBezTo>
                <a:cubicBezTo>
                  <a:pt x="35342" y="66398"/>
                  <a:pt x="42270" y="78299"/>
                  <a:pt x="53945" y="81402"/>
                </a:cubicBezTo>
                <a:cubicBezTo>
                  <a:pt x="65620" y="84504"/>
                  <a:pt x="77621" y="77633"/>
                  <a:pt x="80749" y="66055"/>
                </a:cubicBezTo>
                <a:cubicBezTo>
                  <a:pt x="83877" y="54477"/>
                  <a:pt x="76949" y="42576"/>
                  <a:pt x="65274" y="39473"/>
                </a:cubicBezTo>
                <a:close/>
                <a:moveTo>
                  <a:pt x="69168" y="25060"/>
                </a:moveTo>
                <a:cubicBezTo>
                  <a:pt x="88870" y="30296"/>
                  <a:pt x="100561" y="50379"/>
                  <a:pt x="95282" y="69917"/>
                </a:cubicBezTo>
                <a:cubicBezTo>
                  <a:pt x="90003" y="89455"/>
                  <a:pt x="69753" y="101050"/>
                  <a:pt x="50051" y="95815"/>
                </a:cubicBezTo>
                <a:cubicBezTo>
                  <a:pt x="30350" y="90579"/>
                  <a:pt x="18658" y="70496"/>
                  <a:pt x="23937" y="50958"/>
                </a:cubicBezTo>
                <a:cubicBezTo>
                  <a:pt x="29216" y="31420"/>
                  <a:pt x="49467" y="19825"/>
                  <a:pt x="69168" y="25060"/>
                </a:cubicBezTo>
                <a:close/>
                <a:moveTo>
                  <a:pt x="70584" y="19819"/>
                </a:moveTo>
                <a:cubicBezTo>
                  <a:pt x="47964" y="13808"/>
                  <a:pt x="24713" y="27121"/>
                  <a:pt x="18652" y="49554"/>
                </a:cubicBezTo>
                <a:cubicBezTo>
                  <a:pt x="12591" y="71987"/>
                  <a:pt x="26015" y="95045"/>
                  <a:pt x="48635" y="101056"/>
                </a:cubicBezTo>
                <a:cubicBezTo>
                  <a:pt x="71255" y="107067"/>
                  <a:pt x="94506" y="93754"/>
                  <a:pt x="100567" y="71321"/>
                </a:cubicBezTo>
                <a:cubicBezTo>
                  <a:pt x="106628" y="48888"/>
                  <a:pt x="93204" y="25830"/>
                  <a:pt x="70584" y="19819"/>
                </a:cubicBezTo>
                <a:close/>
                <a:moveTo>
                  <a:pt x="120000" y="28418"/>
                </a:moveTo>
                <a:lnTo>
                  <a:pt x="119819" y="29085"/>
                </a:lnTo>
                <a:lnTo>
                  <a:pt x="119636" y="28804"/>
                </a:lnTo>
                <a:close/>
                <a:moveTo>
                  <a:pt x="84120" y="4683"/>
                </a:moveTo>
                <a:lnTo>
                  <a:pt x="83867" y="19572"/>
                </a:lnTo>
                <a:lnTo>
                  <a:pt x="83406" y="19449"/>
                </a:lnTo>
                <a:cubicBezTo>
                  <a:pt x="87163" y="21546"/>
                  <a:pt x="90559" y="24117"/>
                  <a:pt x="93431" y="27166"/>
                </a:cubicBezTo>
                <a:lnTo>
                  <a:pt x="106796" y="23870"/>
                </a:lnTo>
                <a:lnTo>
                  <a:pt x="115363" y="39849"/>
                </a:lnTo>
                <a:lnTo>
                  <a:pt x="105840" y="48364"/>
                </a:lnTo>
                <a:cubicBezTo>
                  <a:pt x="107034" y="52676"/>
                  <a:pt x="107596" y="57191"/>
                  <a:pt x="107394" y="61781"/>
                </a:cubicBezTo>
                <a:lnTo>
                  <a:pt x="119289" y="68330"/>
                </a:lnTo>
                <a:lnTo>
                  <a:pt x="114566" y="85810"/>
                </a:lnTo>
                <a:lnTo>
                  <a:pt x="100132" y="85570"/>
                </a:lnTo>
                <a:cubicBezTo>
                  <a:pt x="98307" y="88594"/>
                  <a:pt x="96096" y="91321"/>
                  <a:pt x="93619" y="93756"/>
                </a:cubicBezTo>
                <a:lnTo>
                  <a:pt x="98359" y="106025"/>
                </a:lnTo>
                <a:lnTo>
                  <a:pt x="83411" y="116405"/>
                </a:lnTo>
                <a:lnTo>
                  <a:pt x="72073" y="106643"/>
                </a:lnTo>
                <a:lnTo>
                  <a:pt x="73453" y="105685"/>
                </a:lnTo>
                <a:cubicBezTo>
                  <a:pt x="69110" y="107079"/>
                  <a:pt x="64517" y="107749"/>
                  <a:pt x="59835" y="107723"/>
                </a:cubicBezTo>
                <a:lnTo>
                  <a:pt x="52963" y="119999"/>
                </a:lnTo>
                <a:lnTo>
                  <a:pt x="35336" y="115316"/>
                </a:lnTo>
                <a:lnTo>
                  <a:pt x="35574" y="101277"/>
                </a:lnTo>
                <a:cubicBezTo>
                  <a:pt x="31839" y="99165"/>
                  <a:pt x="28466" y="96583"/>
                  <a:pt x="25614" y="93529"/>
                </a:cubicBezTo>
                <a:lnTo>
                  <a:pt x="25843" y="94015"/>
                </a:lnTo>
                <a:lnTo>
                  <a:pt x="11102" y="96847"/>
                </a:lnTo>
                <a:lnTo>
                  <a:pt x="3390" y="80445"/>
                </a:lnTo>
                <a:lnTo>
                  <a:pt x="13359" y="72429"/>
                </a:lnTo>
                <a:cubicBezTo>
                  <a:pt x="12295" y="68561"/>
                  <a:pt x="11739" y="64530"/>
                  <a:pt x="11738" y="60428"/>
                </a:cubicBezTo>
                <a:lnTo>
                  <a:pt x="0" y="53965"/>
                </a:lnTo>
                <a:lnTo>
                  <a:pt x="4723" y="36484"/>
                </a:lnTo>
                <a:lnTo>
                  <a:pt x="18174" y="36709"/>
                </a:lnTo>
                <a:cubicBezTo>
                  <a:pt x="19999" y="33515"/>
                  <a:pt x="22203" y="30603"/>
                  <a:pt x="24696" y="27997"/>
                </a:cubicBezTo>
                <a:lnTo>
                  <a:pt x="20190" y="14215"/>
                </a:lnTo>
                <a:lnTo>
                  <a:pt x="35666" y="4625"/>
                </a:lnTo>
                <a:lnTo>
                  <a:pt x="46473" y="14962"/>
                </a:lnTo>
                <a:lnTo>
                  <a:pt x="46365" y="15030"/>
                </a:lnTo>
                <a:cubicBezTo>
                  <a:pt x="50613" y="13704"/>
                  <a:pt x="55098" y="13091"/>
                  <a:pt x="59667" y="13141"/>
                </a:cubicBezTo>
                <a:lnTo>
                  <a:pt x="59206" y="13018"/>
                </a:lnTo>
                <a:lnTo>
                  <a:pt x="66493" y="0"/>
                </a:lnTo>
                <a:close/>
              </a:path>
            </a:pathLst>
          </a:custGeom>
          <a:solidFill>
            <a:srgbClr val="E62949"/>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pic>
        <p:nvPicPr>
          <p:cNvPr id="21" name="Picture 20"/>
          <p:cNvPicPr>
            <a:picLocks noChangeAspect="1"/>
          </p:cNvPicPr>
          <p:nvPr/>
        </p:nvPicPr>
        <p:blipFill rotWithShape="1">
          <a:blip r:embed="rId4">
            <a:extLst>
              <a:ext uri="{28A0092B-C50C-407E-A947-70E740481C1C}">
                <a14:useLocalDpi xmlns:a14="http://schemas.microsoft.com/office/drawing/2010/main" val="0"/>
              </a:ext>
            </a:extLst>
          </a:blip>
          <a:srcRect b="30343"/>
          <a:stretch/>
        </p:blipFill>
        <p:spPr>
          <a:xfrm>
            <a:off x="760411" y="381000"/>
            <a:ext cx="1590415" cy="1515229"/>
          </a:xfrm>
          <a:prstGeom prst="rect">
            <a:avLst/>
          </a:prstGeom>
        </p:spPr>
      </p:pic>
      <p:sp>
        <p:nvSpPr>
          <p:cNvPr id="36" name="Shape 708"/>
          <p:cNvSpPr txBox="1"/>
          <p:nvPr/>
        </p:nvSpPr>
        <p:spPr>
          <a:xfrm>
            <a:off x="2350826" y="578938"/>
            <a:ext cx="1007953" cy="559676"/>
          </a:xfrm>
          <a:prstGeom prst="rect">
            <a:avLst/>
          </a:prstGeom>
          <a:noFill/>
          <a:ln>
            <a:noFill/>
          </a:ln>
        </p:spPr>
        <p:txBody>
          <a:bodyPr wrap="square" lIns="121868" tIns="60917" rIns="121868" bIns="60917" anchor="t" anchorCtr="0">
            <a:noAutofit/>
          </a:bodyPr>
          <a:lstStyle/>
          <a:p>
            <a:pPr algn="ctr" defTabSz="1218895"/>
            <a:r>
              <a:rPr lang="en-US" sz="2400" b="1" kern="0" dirty="0" smtClean="0">
                <a:solidFill>
                  <a:srgbClr val="002060"/>
                </a:solidFill>
                <a:latin typeface="Times New Roman" panose="02020603050405020304" pitchFamily="18" charset="0"/>
                <a:ea typeface="Arial"/>
                <a:cs typeface="Times New Roman" panose="02020603050405020304" pitchFamily="18" charset="0"/>
                <a:sym typeface="Arial"/>
              </a:rPr>
              <a:t>Fars EOR Tech</a:t>
            </a:r>
            <a:endParaRPr lang="en" sz="1333" kern="0" dirty="0">
              <a:solidFill>
                <a:srgbClr val="002060"/>
              </a:solidFill>
              <a:latin typeface="Times New Roman" panose="02020603050405020304" pitchFamily="18" charset="0"/>
              <a:ea typeface="Arial"/>
              <a:cs typeface="Times New Roman" panose="02020603050405020304" pitchFamily="18" charset="0"/>
              <a:sym typeface="Arial"/>
            </a:endParaRPr>
          </a:p>
        </p:txBody>
      </p:sp>
      <p:grpSp>
        <p:nvGrpSpPr>
          <p:cNvPr id="29" name="Shape 720"/>
          <p:cNvGrpSpPr/>
          <p:nvPr/>
        </p:nvGrpSpPr>
        <p:grpSpPr>
          <a:xfrm>
            <a:off x="8560867" y="4261751"/>
            <a:ext cx="3627958" cy="897784"/>
            <a:chOff x="2113657" y="4283314"/>
            <a:chExt cx="3647460" cy="673513"/>
          </a:xfrm>
        </p:grpSpPr>
        <p:sp>
          <p:nvSpPr>
            <p:cNvPr id="34" name="Shape 721"/>
            <p:cNvSpPr txBox="1"/>
            <p:nvPr/>
          </p:nvSpPr>
          <p:spPr>
            <a:xfrm>
              <a:off x="2113657" y="4495162"/>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pt-BR" sz="1600" kern="0" dirty="0" smtClean="0">
                  <a:solidFill>
                    <a:srgbClr val="595959"/>
                  </a:solidFill>
                  <a:latin typeface="Times New Roman" panose="02020603050405020304" pitchFamily="18" charset="0"/>
                  <a:ea typeface="Arial"/>
                  <a:cs typeface="Times New Roman" panose="02020603050405020304" pitchFamily="18" charset="0"/>
                  <a:sym typeface="Arial"/>
                </a:rPr>
                <a:t>Local (Iran) Certificates </a:t>
              </a:r>
              <a:endParaRPr lang="pt-BR"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41" name="Shape 722"/>
            <p:cNvSpPr txBox="1"/>
            <p:nvPr/>
          </p:nvSpPr>
          <p:spPr>
            <a:xfrm>
              <a:off x="2113658" y="4283314"/>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sym typeface="Arial"/>
                </a:rPr>
                <a:t>Standards and legally certificates:</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Tree>
    <p:extLst>
      <p:ext uri="{BB962C8B-B14F-4D97-AF65-F5344CB8AC3E}">
        <p14:creationId xmlns:p14="http://schemas.microsoft.com/office/powerpoint/2010/main" val="3780601269"/>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704"/>
        <p:cNvGrpSpPr/>
        <p:nvPr/>
      </p:nvGrpSpPr>
      <p:grpSpPr>
        <a:xfrm>
          <a:off x="0" y="0"/>
          <a:ext cx="0" cy="0"/>
          <a:chOff x="0" y="0"/>
          <a:chExt cx="0" cy="0"/>
        </a:xfrm>
      </p:grpSpPr>
      <p:sp>
        <p:nvSpPr>
          <p:cNvPr id="707" name="Shape 707"/>
          <p:cNvSpPr txBox="1"/>
          <p:nvPr/>
        </p:nvSpPr>
        <p:spPr>
          <a:xfrm>
            <a:off x="379412" y="2362200"/>
            <a:ext cx="5334000" cy="3076964"/>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Hassler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core holder×2</a:t>
            </a:r>
          </a:p>
          <a:p>
            <a:pPr marL="285750" indent="-285750" defTabSz="1218895">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Core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diameter: 1.5</a:t>
            </a: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 -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Maximum core length: 6</a:t>
            </a: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a:t>
            </a:r>
            <a:endParaRPr lang="en-US" sz="1600" kern="0" dirty="0">
              <a:solidFill>
                <a:srgbClr val="3F3F3F"/>
              </a:solidFill>
              <a:latin typeface="Times New Roman" panose="02020603050405020304" pitchFamily="18" charset="0"/>
              <a:ea typeface="Arial"/>
              <a:cs typeface="Times New Roman" panose="02020603050405020304" pitchFamily="18" charset="0"/>
              <a:sym typeface="Arial"/>
            </a:endParaRPr>
          </a:p>
          <a:p>
            <a:pPr marL="285750" indent="-285750" defTabSz="1218895">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Maximum working &amp;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injection</a:t>
            </a: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pressure: 700 bar</a:t>
            </a:r>
          </a:p>
          <a:p>
            <a:pPr marL="285750" indent="-285750" defTabSz="1218895">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Pressure transmitter×4</a:t>
            </a:r>
          </a:p>
          <a:p>
            <a:pPr marL="285750" indent="-285750" defTabSz="1218895">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Differential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pressure transmitter×2</a:t>
            </a:r>
          </a:p>
          <a:p>
            <a:pPr marL="285750" indent="-285750" defTabSz="1218895">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Gas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back pressure regulator×2: </a:t>
            </a: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700bar</a:t>
            </a:r>
          </a:p>
          <a:p>
            <a:pPr marL="285750" indent="-285750" defTabSz="1218895">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Maximum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working temperature: 100 °C </a:t>
            </a:r>
          </a:p>
          <a:p>
            <a:pPr marL="285750" indent="-285750" defTabSz="1218895">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Heating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system: Thermal jacket</a:t>
            </a:r>
          </a:p>
          <a:p>
            <a:pPr marL="285750" indent="-285750" defTabSz="1218895">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Fluid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accumulator×2: </a:t>
            </a: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750cc </a:t>
            </a:r>
            <a:r>
              <a:rPr lang="en-US" sz="1600" kern="0" dirty="0" err="1" smtClean="0">
                <a:solidFill>
                  <a:srgbClr val="3F3F3F"/>
                </a:solidFill>
                <a:latin typeface="Times New Roman" panose="02020603050405020304" pitchFamily="18" charset="0"/>
                <a:ea typeface="Arial"/>
                <a:cs typeface="Times New Roman" panose="02020603050405020304" pitchFamily="18" charset="0"/>
                <a:sym typeface="Arial"/>
              </a:rPr>
              <a:t>Hastelloy</a:t>
            </a: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 C-276</a:t>
            </a:r>
            <a:endParaRPr lang="en-US" sz="1600" kern="0" dirty="0">
              <a:solidFill>
                <a:srgbClr val="3F3F3F"/>
              </a:solidFill>
              <a:latin typeface="Times New Roman" panose="02020603050405020304" pitchFamily="18" charset="0"/>
              <a:ea typeface="Arial"/>
              <a:cs typeface="Times New Roman" panose="02020603050405020304" pitchFamily="18" charset="0"/>
              <a:sym typeface="Arial"/>
            </a:endParaRPr>
          </a:p>
          <a:p>
            <a:pPr marL="285750" indent="-285750" defTabSz="1218895">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Fluid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accumulator×1: </a:t>
            </a: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750cc Stainless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steel </a:t>
            </a: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316L</a:t>
            </a:r>
            <a:endParaRPr lang="en-US" sz="1600" kern="0" dirty="0">
              <a:solidFill>
                <a:srgbClr val="3F3F3F"/>
              </a:solidFill>
              <a:latin typeface="Times New Roman" panose="02020603050405020304" pitchFamily="18" charset="0"/>
              <a:ea typeface="Arial"/>
              <a:cs typeface="Times New Roman" panose="02020603050405020304" pitchFamily="18" charset="0"/>
              <a:sym typeface="Arial"/>
            </a:endParaRPr>
          </a:p>
          <a:p>
            <a:pPr marL="285750" indent="-285750" defTabSz="1218895">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Asymmetric design to perform two parallel acid injections into different cores - Cylinder volume: 500 cc</a:t>
            </a:r>
          </a:p>
          <a:p>
            <a:pPr marL="285750" indent="-285750" defTabSz="1218895">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Equipped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with manual rocking system for core holder rotation at 90, 180, 270 and 360 degrees</a:t>
            </a:r>
          </a:p>
          <a:p>
            <a:pPr marL="285750" indent="-285750" defTabSz="1218895">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Vertical</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 horizontal and reverse injection of fluid </a:t>
            </a:r>
          </a:p>
          <a:p>
            <a:pPr marL="285750" indent="-285750" defTabSz="1218895">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Computer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system: Equipped with software for automatic data acquisition and monitoring system </a:t>
            </a:r>
            <a:endPar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endParaRPr>
          </a:p>
          <a:p>
            <a:pPr marL="285750" indent="-285750" defTabSz="1218895">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Constant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pressure and flow rate mode </a:t>
            </a: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Pulseless </a:t>
            </a: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injection</a:t>
            </a:r>
          </a:p>
          <a:p>
            <a:pPr defTabSz="1218895"/>
            <a:endPar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endParaRPr>
          </a:p>
          <a:p>
            <a:pPr defTabSz="1218895"/>
            <a:endParaRPr lang="en-US" sz="1600" kern="0" dirty="0">
              <a:solidFill>
                <a:srgbClr val="3F3F3F"/>
              </a:solidFill>
              <a:ea typeface="Arial"/>
              <a:cs typeface="Arial"/>
              <a:sym typeface="Arial"/>
            </a:endParaRPr>
          </a:p>
        </p:txBody>
      </p:sp>
      <p:sp>
        <p:nvSpPr>
          <p:cNvPr id="708" name="Shape 708"/>
          <p:cNvSpPr txBox="1"/>
          <p:nvPr/>
        </p:nvSpPr>
        <p:spPr>
          <a:xfrm>
            <a:off x="455611" y="1981200"/>
            <a:ext cx="4343401" cy="533341"/>
          </a:xfrm>
          <a:prstGeom prst="rect">
            <a:avLst/>
          </a:prstGeom>
          <a:noFill/>
          <a:ln>
            <a:noFill/>
          </a:ln>
        </p:spPr>
        <p:txBody>
          <a:bodyPr wrap="square" lIns="121868" tIns="60917" rIns="121868" bIns="60917" anchor="t" anchorCtr="0">
            <a:noAutofit/>
          </a:bodyPr>
          <a:lstStyle/>
          <a:p>
            <a:pPr defTabSz="1218895"/>
            <a:r>
              <a:rPr lang="en-US" sz="2400" b="1" kern="0" dirty="0">
                <a:solidFill>
                  <a:srgbClr val="3F3F3F"/>
                </a:solidFill>
                <a:ea typeface="Arial"/>
                <a:cs typeface="Arial"/>
                <a:sym typeface="Arial"/>
              </a:rPr>
              <a:t>Core Acidizing</a:t>
            </a:r>
            <a:endParaRPr lang="en" sz="1333" kern="0" dirty="0">
              <a:solidFill>
                <a:srgbClr val="3F3F3F"/>
              </a:solidFill>
              <a:latin typeface="Arial"/>
              <a:ea typeface="Arial"/>
              <a:cs typeface="Arial"/>
              <a:sym typeface="Arial"/>
            </a:endParaRPr>
          </a:p>
        </p:txBody>
      </p:sp>
      <p:grpSp>
        <p:nvGrpSpPr>
          <p:cNvPr id="23" name="Shape 711"/>
          <p:cNvGrpSpPr/>
          <p:nvPr/>
        </p:nvGrpSpPr>
        <p:grpSpPr>
          <a:xfrm>
            <a:off x="8560868" y="834377"/>
            <a:ext cx="3400944" cy="897785"/>
            <a:chOff x="2113657" y="4283314"/>
            <a:chExt cx="3647460" cy="673514"/>
          </a:xfrm>
        </p:grpSpPr>
        <p:sp>
          <p:nvSpPr>
            <p:cNvPr id="25" name="Shape 712"/>
            <p:cNvSpPr txBox="1"/>
            <p:nvPr/>
          </p:nvSpPr>
          <p:spPr>
            <a:xfrm>
              <a:off x="2113657" y="4495163"/>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1 Device (Per Month)</a:t>
              </a:r>
              <a:endParaRPr lang="en"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26" name="Shape 713"/>
            <p:cNvSpPr txBox="1"/>
            <p:nvPr/>
          </p:nvSpPr>
          <p:spPr>
            <a:xfrm>
              <a:off x="2113658" y="4283314"/>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rPr>
                <a:t>Production capacity</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27" name="Shape 715"/>
          <p:cNvSpPr/>
          <p:nvPr/>
        </p:nvSpPr>
        <p:spPr>
          <a:xfrm>
            <a:off x="8913812" y="1841721"/>
            <a:ext cx="445583" cy="444279"/>
          </a:xfrm>
          <a:custGeom>
            <a:avLst/>
            <a:gdLst/>
            <a:ahLst/>
            <a:cxnLst/>
            <a:rect l="0" t="0" r="0" b="0"/>
            <a:pathLst>
              <a:path w="120000" h="120000" extrusionOk="0">
                <a:moveTo>
                  <a:pt x="26666" y="100217"/>
                </a:moveTo>
                <a:cubicBezTo>
                  <a:pt x="25193" y="100217"/>
                  <a:pt x="24000" y="101415"/>
                  <a:pt x="24000" y="102892"/>
                </a:cubicBezTo>
                <a:cubicBezTo>
                  <a:pt x="24000" y="104369"/>
                  <a:pt x="25193" y="105566"/>
                  <a:pt x="26666" y="105566"/>
                </a:cubicBezTo>
                <a:lnTo>
                  <a:pt x="93333" y="105566"/>
                </a:lnTo>
                <a:cubicBezTo>
                  <a:pt x="94806" y="105566"/>
                  <a:pt x="96000" y="104369"/>
                  <a:pt x="96000" y="102892"/>
                </a:cubicBezTo>
                <a:cubicBezTo>
                  <a:pt x="96000" y="101415"/>
                  <a:pt x="94806" y="100217"/>
                  <a:pt x="93333" y="100217"/>
                </a:cubicBezTo>
                <a:close/>
                <a:moveTo>
                  <a:pt x="26666" y="87913"/>
                </a:moveTo>
                <a:cubicBezTo>
                  <a:pt x="25193" y="87913"/>
                  <a:pt x="24000" y="89111"/>
                  <a:pt x="24000" y="90588"/>
                </a:cubicBezTo>
                <a:cubicBezTo>
                  <a:pt x="24000" y="92065"/>
                  <a:pt x="25193" y="93262"/>
                  <a:pt x="26666" y="93262"/>
                </a:cubicBezTo>
                <a:lnTo>
                  <a:pt x="93333" y="93262"/>
                </a:lnTo>
                <a:cubicBezTo>
                  <a:pt x="94806" y="93262"/>
                  <a:pt x="96000" y="92065"/>
                  <a:pt x="96000" y="90588"/>
                </a:cubicBezTo>
                <a:cubicBezTo>
                  <a:pt x="96000" y="89111"/>
                  <a:pt x="94806" y="87913"/>
                  <a:pt x="93333" y="87913"/>
                </a:cubicBezTo>
                <a:close/>
                <a:moveTo>
                  <a:pt x="26666" y="75609"/>
                </a:moveTo>
                <a:cubicBezTo>
                  <a:pt x="25193" y="75609"/>
                  <a:pt x="24000" y="76806"/>
                  <a:pt x="24000" y="78284"/>
                </a:cubicBezTo>
                <a:cubicBezTo>
                  <a:pt x="24000" y="79761"/>
                  <a:pt x="25193" y="80958"/>
                  <a:pt x="26666" y="80958"/>
                </a:cubicBezTo>
                <a:lnTo>
                  <a:pt x="93333" y="80958"/>
                </a:lnTo>
                <a:cubicBezTo>
                  <a:pt x="94806" y="80958"/>
                  <a:pt x="96000" y="79761"/>
                  <a:pt x="96000" y="78284"/>
                </a:cubicBezTo>
                <a:cubicBezTo>
                  <a:pt x="96000" y="76806"/>
                  <a:pt x="94806" y="75609"/>
                  <a:pt x="93333" y="75609"/>
                </a:cubicBezTo>
                <a:close/>
                <a:moveTo>
                  <a:pt x="26666" y="63305"/>
                </a:moveTo>
                <a:cubicBezTo>
                  <a:pt x="25193" y="63305"/>
                  <a:pt x="24000" y="64502"/>
                  <a:pt x="24000" y="65979"/>
                </a:cubicBezTo>
                <a:cubicBezTo>
                  <a:pt x="24000" y="67457"/>
                  <a:pt x="25193" y="68654"/>
                  <a:pt x="26666" y="68654"/>
                </a:cubicBezTo>
                <a:lnTo>
                  <a:pt x="93333" y="68654"/>
                </a:lnTo>
                <a:cubicBezTo>
                  <a:pt x="94806" y="68654"/>
                  <a:pt x="96000" y="67457"/>
                  <a:pt x="96000" y="65979"/>
                </a:cubicBezTo>
                <a:cubicBezTo>
                  <a:pt x="96000" y="64502"/>
                  <a:pt x="94806" y="63305"/>
                  <a:pt x="93333" y="63305"/>
                </a:cubicBezTo>
                <a:close/>
                <a:moveTo>
                  <a:pt x="26666" y="51001"/>
                </a:moveTo>
                <a:cubicBezTo>
                  <a:pt x="25193" y="51001"/>
                  <a:pt x="24000" y="52198"/>
                  <a:pt x="24000" y="53675"/>
                </a:cubicBezTo>
                <a:cubicBezTo>
                  <a:pt x="24000" y="55152"/>
                  <a:pt x="25193" y="56350"/>
                  <a:pt x="26666" y="56350"/>
                </a:cubicBezTo>
                <a:lnTo>
                  <a:pt x="93333" y="56350"/>
                </a:lnTo>
                <a:cubicBezTo>
                  <a:pt x="94806" y="56350"/>
                  <a:pt x="96000" y="55152"/>
                  <a:pt x="96000" y="53675"/>
                </a:cubicBezTo>
                <a:cubicBezTo>
                  <a:pt x="96000" y="52198"/>
                  <a:pt x="94806" y="51001"/>
                  <a:pt x="93333" y="51001"/>
                </a:cubicBezTo>
                <a:close/>
                <a:moveTo>
                  <a:pt x="26666" y="38697"/>
                </a:moveTo>
                <a:cubicBezTo>
                  <a:pt x="25193" y="38697"/>
                  <a:pt x="24000" y="39894"/>
                  <a:pt x="24000" y="41371"/>
                </a:cubicBezTo>
                <a:cubicBezTo>
                  <a:pt x="24000" y="42848"/>
                  <a:pt x="25193" y="44046"/>
                  <a:pt x="26666" y="44046"/>
                </a:cubicBezTo>
                <a:lnTo>
                  <a:pt x="93333" y="44046"/>
                </a:lnTo>
                <a:cubicBezTo>
                  <a:pt x="94806" y="44046"/>
                  <a:pt x="96000" y="42848"/>
                  <a:pt x="96000" y="41371"/>
                </a:cubicBezTo>
                <a:cubicBezTo>
                  <a:pt x="96000" y="39894"/>
                  <a:pt x="94806" y="38697"/>
                  <a:pt x="93333" y="38697"/>
                </a:cubicBezTo>
                <a:close/>
                <a:moveTo>
                  <a:pt x="0" y="11366"/>
                </a:moveTo>
                <a:lnTo>
                  <a:pt x="6739" y="11366"/>
                </a:lnTo>
                <a:lnTo>
                  <a:pt x="6739" y="17459"/>
                </a:lnTo>
                <a:cubicBezTo>
                  <a:pt x="6739" y="22260"/>
                  <a:pt x="10619" y="26151"/>
                  <a:pt x="15405" y="26151"/>
                </a:cubicBezTo>
                <a:cubicBezTo>
                  <a:pt x="20192" y="26151"/>
                  <a:pt x="24072" y="22260"/>
                  <a:pt x="24072" y="17459"/>
                </a:cubicBezTo>
                <a:lnTo>
                  <a:pt x="24072" y="11366"/>
                </a:lnTo>
                <a:lnTo>
                  <a:pt x="29716" y="11366"/>
                </a:lnTo>
                <a:lnTo>
                  <a:pt x="29716" y="17459"/>
                </a:lnTo>
                <a:cubicBezTo>
                  <a:pt x="29716" y="22260"/>
                  <a:pt x="33597" y="26151"/>
                  <a:pt x="38383" y="26151"/>
                </a:cubicBezTo>
                <a:cubicBezTo>
                  <a:pt x="43170" y="26151"/>
                  <a:pt x="47050" y="22260"/>
                  <a:pt x="47050" y="17459"/>
                </a:cubicBezTo>
                <a:lnTo>
                  <a:pt x="47050" y="11366"/>
                </a:lnTo>
                <a:lnTo>
                  <a:pt x="52694" y="11366"/>
                </a:lnTo>
                <a:lnTo>
                  <a:pt x="52694" y="17459"/>
                </a:lnTo>
                <a:cubicBezTo>
                  <a:pt x="52694" y="22260"/>
                  <a:pt x="56574" y="26151"/>
                  <a:pt x="61361" y="26151"/>
                </a:cubicBezTo>
                <a:cubicBezTo>
                  <a:pt x="66147" y="26151"/>
                  <a:pt x="70028" y="22260"/>
                  <a:pt x="70028" y="17459"/>
                </a:cubicBezTo>
                <a:lnTo>
                  <a:pt x="70028" y="11366"/>
                </a:lnTo>
                <a:lnTo>
                  <a:pt x="75672" y="11366"/>
                </a:lnTo>
                <a:lnTo>
                  <a:pt x="75672" y="17459"/>
                </a:lnTo>
                <a:cubicBezTo>
                  <a:pt x="75672" y="22260"/>
                  <a:pt x="79552" y="26151"/>
                  <a:pt x="84339" y="26151"/>
                </a:cubicBezTo>
                <a:cubicBezTo>
                  <a:pt x="89125" y="26151"/>
                  <a:pt x="93005" y="22260"/>
                  <a:pt x="93005" y="17459"/>
                </a:cubicBezTo>
                <a:lnTo>
                  <a:pt x="93005" y="11366"/>
                </a:lnTo>
                <a:lnTo>
                  <a:pt x="98650" y="11366"/>
                </a:lnTo>
                <a:lnTo>
                  <a:pt x="98650" y="17459"/>
                </a:lnTo>
                <a:cubicBezTo>
                  <a:pt x="98650" y="22259"/>
                  <a:pt x="102530" y="26151"/>
                  <a:pt x="107316" y="26151"/>
                </a:cubicBezTo>
                <a:cubicBezTo>
                  <a:pt x="112103" y="26151"/>
                  <a:pt x="115983" y="22259"/>
                  <a:pt x="115983" y="17459"/>
                </a:cubicBezTo>
                <a:lnTo>
                  <a:pt x="115983" y="11366"/>
                </a:lnTo>
                <a:lnTo>
                  <a:pt x="120000" y="11366"/>
                </a:lnTo>
                <a:lnTo>
                  <a:pt x="120000" y="120000"/>
                </a:lnTo>
                <a:lnTo>
                  <a:pt x="0" y="120000"/>
                </a:lnTo>
                <a:close/>
                <a:moveTo>
                  <a:pt x="15405" y="0"/>
                </a:moveTo>
                <a:cubicBezTo>
                  <a:pt x="17983" y="0"/>
                  <a:pt x="20072" y="2095"/>
                  <a:pt x="20072" y="4680"/>
                </a:cubicBezTo>
                <a:lnTo>
                  <a:pt x="20072" y="18051"/>
                </a:lnTo>
                <a:cubicBezTo>
                  <a:pt x="20072" y="20636"/>
                  <a:pt x="17983" y="22732"/>
                  <a:pt x="15405" y="22732"/>
                </a:cubicBezTo>
                <a:cubicBezTo>
                  <a:pt x="12828" y="22732"/>
                  <a:pt x="10739" y="20636"/>
                  <a:pt x="10739" y="18051"/>
                </a:cubicBezTo>
                <a:lnTo>
                  <a:pt x="10739" y="4680"/>
                </a:lnTo>
                <a:cubicBezTo>
                  <a:pt x="10739" y="2095"/>
                  <a:pt x="12828" y="0"/>
                  <a:pt x="15405" y="0"/>
                </a:cubicBezTo>
                <a:close/>
                <a:moveTo>
                  <a:pt x="38383" y="0"/>
                </a:moveTo>
                <a:cubicBezTo>
                  <a:pt x="40960" y="0"/>
                  <a:pt x="43050" y="2095"/>
                  <a:pt x="43050" y="4680"/>
                </a:cubicBezTo>
                <a:lnTo>
                  <a:pt x="43050" y="18051"/>
                </a:lnTo>
                <a:cubicBezTo>
                  <a:pt x="43050" y="20636"/>
                  <a:pt x="40960" y="22732"/>
                  <a:pt x="38383" y="22732"/>
                </a:cubicBezTo>
                <a:cubicBezTo>
                  <a:pt x="35806" y="22732"/>
                  <a:pt x="33716" y="20636"/>
                  <a:pt x="33716" y="18051"/>
                </a:cubicBezTo>
                <a:lnTo>
                  <a:pt x="33716" y="4680"/>
                </a:lnTo>
                <a:cubicBezTo>
                  <a:pt x="33716" y="2095"/>
                  <a:pt x="35806" y="0"/>
                  <a:pt x="38383" y="0"/>
                </a:cubicBezTo>
                <a:close/>
                <a:moveTo>
                  <a:pt x="61361" y="0"/>
                </a:moveTo>
                <a:cubicBezTo>
                  <a:pt x="63938" y="0"/>
                  <a:pt x="66028" y="2095"/>
                  <a:pt x="66028" y="4680"/>
                </a:cubicBezTo>
                <a:lnTo>
                  <a:pt x="66028" y="18051"/>
                </a:lnTo>
                <a:cubicBezTo>
                  <a:pt x="66028" y="20636"/>
                  <a:pt x="63938" y="22731"/>
                  <a:pt x="61361" y="22731"/>
                </a:cubicBezTo>
                <a:cubicBezTo>
                  <a:pt x="58784" y="22731"/>
                  <a:pt x="56694" y="20636"/>
                  <a:pt x="56694" y="18051"/>
                </a:cubicBezTo>
                <a:lnTo>
                  <a:pt x="56694" y="4680"/>
                </a:lnTo>
                <a:cubicBezTo>
                  <a:pt x="56694" y="2095"/>
                  <a:pt x="58784" y="0"/>
                  <a:pt x="61361" y="0"/>
                </a:cubicBezTo>
                <a:close/>
                <a:moveTo>
                  <a:pt x="84339" y="0"/>
                </a:moveTo>
                <a:cubicBezTo>
                  <a:pt x="86916" y="0"/>
                  <a:pt x="89005" y="2095"/>
                  <a:pt x="89005" y="4680"/>
                </a:cubicBezTo>
                <a:lnTo>
                  <a:pt x="89005" y="18051"/>
                </a:lnTo>
                <a:cubicBezTo>
                  <a:pt x="89005" y="20636"/>
                  <a:pt x="86916" y="22731"/>
                  <a:pt x="84339" y="22731"/>
                </a:cubicBezTo>
                <a:cubicBezTo>
                  <a:pt x="81761" y="22731"/>
                  <a:pt x="79672" y="20636"/>
                  <a:pt x="79672" y="18051"/>
                </a:cubicBezTo>
                <a:lnTo>
                  <a:pt x="79672" y="4680"/>
                </a:lnTo>
                <a:cubicBezTo>
                  <a:pt x="79672" y="2095"/>
                  <a:pt x="81761" y="0"/>
                  <a:pt x="84339" y="0"/>
                </a:cubicBezTo>
                <a:close/>
                <a:moveTo>
                  <a:pt x="107316" y="0"/>
                </a:moveTo>
                <a:cubicBezTo>
                  <a:pt x="109894" y="0"/>
                  <a:pt x="111983" y="2095"/>
                  <a:pt x="111983" y="4680"/>
                </a:cubicBezTo>
                <a:lnTo>
                  <a:pt x="111983" y="18051"/>
                </a:lnTo>
                <a:cubicBezTo>
                  <a:pt x="111983" y="20636"/>
                  <a:pt x="109894" y="22731"/>
                  <a:pt x="107316" y="22731"/>
                </a:cubicBezTo>
                <a:cubicBezTo>
                  <a:pt x="104739" y="22731"/>
                  <a:pt x="102650" y="20636"/>
                  <a:pt x="102650" y="18051"/>
                </a:cubicBezTo>
                <a:lnTo>
                  <a:pt x="102650" y="4680"/>
                </a:lnTo>
                <a:cubicBezTo>
                  <a:pt x="102650" y="2095"/>
                  <a:pt x="104739" y="0"/>
                  <a:pt x="107316" y="0"/>
                </a:cubicBezTo>
                <a:close/>
              </a:path>
            </a:pathLst>
          </a:custGeom>
          <a:solidFill>
            <a:srgbClr val="1ED4DE"/>
          </a:solidFill>
          <a:ln>
            <a:noFill/>
          </a:ln>
        </p:spPr>
        <p:txBody>
          <a:bodyPr wrap="square" lIns="121868" tIns="60917" rIns="121868" bIns="60917" anchor="ctr" anchorCtr="0">
            <a:noAutofit/>
          </a:bodyPr>
          <a:lstStyle/>
          <a:p>
            <a:pPr algn="ctr" defTabSz="1218895"/>
            <a:endParaRPr sz="2399" kern="0">
              <a:solidFill>
                <a:srgbClr val="FFFFFF"/>
              </a:solidFill>
              <a:latin typeface="Arial"/>
              <a:ea typeface="Arial"/>
              <a:cs typeface="Arial"/>
              <a:sym typeface="Arial"/>
            </a:endParaRPr>
          </a:p>
        </p:txBody>
      </p:sp>
      <p:sp>
        <p:nvSpPr>
          <p:cNvPr id="28" name="Shape 719"/>
          <p:cNvSpPr txBox="1"/>
          <p:nvPr/>
        </p:nvSpPr>
        <p:spPr>
          <a:xfrm>
            <a:off x="8560869" y="2348489"/>
            <a:ext cx="3253607" cy="369236"/>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sym typeface="Arial"/>
              </a:rPr>
              <a:t>After sale services/ Guarantee</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35" name="Shape 451"/>
          <p:cNvSpPr/>
          <p:nvPr/>
        </p:nvSpPr>
        <p:spPr>
          <a:xfrm rot="1795255">
            <a:off x="8958484" y="275304"/>
            <a:ext cx="356158" cy="656509"/>
          </a:xfrm>
          <a:custGeom>
            <a:avLst/>
            <a:gdLst/>
            <a:ahLst/>
            <a:cxnLst/>
            <a:rect l="0" t="0" r="0" b="0"/>
            <a:pathLst>
              <a:path w="120000" h="120000" extrusionOk="0">
                <a:moveTo>
                  <a:pt x="60041" y="0"/>
                </a:moveTo>
                <a:cubicBezTo>
                  <a:pt x="68312" y="142"/>
                  <a:pt x="77049" y="3617"/>
                  <a:pt x="77802" y="9249"/>
                </a:cubicBezTo>
                <a:cubicBezTo>
                  <a:pt x="79731" y="16341"/>
                  <a:pt x="68983" y="18083"/>
                  <a:pt x="72034" y="26607"/>
                </a:cubicBezTo>
                <a:lnTo>
                  <a:pt x="120000" y="26607"/>
                </a:lnTo>
                <a:lnTo>
                  <a:pt x="120000" y="53320"/>
                </a:lnTo>
                <a:cubicBezTo>
                  <a:pt x="105180" y="54850"/>
                  <a:pt x="101982" y="49006"/>
                  <a:pt x="89415" y="50069"/>
                </a:cubicBezTo>
                <a:cubicBezTo>
                  <a:pt x="79319" y="50489"/>
                  <a:pt x="73089" y="55363"/>
                  <a:pt x="72833" y="59977"/>
                </a:cubicBezTo>
                <a:cubicBezTo>
                  <a:pt x="73004" y="64029"/>
                  <a:pt x="79442" y="70012"/>
                  <a:pt x="91464" y="70060"/>
                </a:cubicBezTo>
                <a:cubicBezTo>
                  <a:pt x="106013" y="69226"/>
                  <a:pt x="103877" y="65247"/>
                  <a:pt x="120000" y="65606"/>
                </a:cubicBezTo>
                <a:lnTo>
                  <a:pt x="120000" y="93541"/>
                </a:lnTo>
                <a:lnTo>
                  <a:pt x="70059" y="93541"/>
                </a:lnTo>
                <a:cubicBezTo>
                  <a:pt x="69329" y="102697"/>
                  <a:pt x="76533" y="101447"/>
                  <a:pt x="78036" y="109608"/>
                </a:cubicBezTo>
                <a:cubicBezTo>
                  <a:pt x="77950" y="116314"/>
                  <a:pt x="67224" y="119904"/>
                  <a:pt x="59959" y="120000"/>
                </a:cubicBezTo>
                <a:cubicBezTo>
                  <a:pt x="51687" y="119857"/>
                  <a:pt x="42950" y="116382"/>
                  <a:pt x="42197" y="110750"/>
                </a:cubicBezTo>
                <a:cubicBezTo>
                  <a:pt x="40279" y="103699"/>
                  <a:pt x="50892" y="101936"/>
                  <a:pt x="47995" y="93541"/>
                </a:cubicBezTo>
                <a:lnTo>
                  <a:pt x="0" y="93541"/>
                </a:lnTo>
                <a:lnTo>
                  <a:pt x="0" y="66075"/>
                </a:lnTo>
                <a:cubicBezTo>
                  <a:pt x="15368" y="64341"/>
                  <a:pt x="18478" y="70364"/>
                  <a:pt x="31219" y="69286"/>
                </a:cubicBezTo>
                <a:cubicBezTo>
                  <a:pt x="41315" y="68866"/>
                  <a:pt x="47545" y="63992"/>
                  <a:pt x="47801" y="59379"/>
                </a:cubicBezTo>
                <a:cubicBezTo>
                  <a:pt x="47631" y="55326"/>
                  <a:pt x="41193" y="49343"/>
                  <a:pt x="29171" y="49296"/>
                </a:cubicBezTo>
                <a:cubicBezTo>
                  <a:pt x="14433" y="50140"/>
                  <a:pt x="16816" y="54212"/>
                  <a:pt x="0" y="53739"/>
                </a:cubicBezTo>
                <a:lnTo>
                  <a:pt x="0" y="26607"/>
                </a:lnTo>
                <a:lnTo>
                  <a:pt x="49932" y="26607"/>
                </a:lnTo>
                <a:cubicBezTo>
                  <a:pt x="50748" y="17288"/>
                  <a:pt x="43474" y="18596"/>
                  <a:pt x="41963" y="10391"/>
                </a:cubicBezTo>
                <a:cubicBezTo>
                  <a:pt x="42049" y="3685"/>
                  <a:pt x="52775" y="95"/>
                  <a:pt x="60041" y="0"/>
                </a:cubicBezTo>
                <a:close/>
              </a:path>
            </a:pathLst>
          </a:custGeom>
          <a:solidFill>
            <a:srgbClr val="F4BD2D"/>
          </a:solidFill>
          <a:ln>
            <a:noFill/>
          </a:ln>
          <a:scene3d>
            <a:camera prst="orthographicFront">
              <a:rot lat="0" lon="0" rev="7200000"/>
            </a:camera>
            <a:lightRig rig="threePt" dir="t"/>
          </a:scene3d>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grpSp>
        <p:nvGrpSpPr>
          <p:cNvPr id="37" name="Shape 717"/>
          <p:cNvGrpSpPr/>
          <p:nvPr/>
        </p:nvGrpSpPr>
        <p:grpSpPr>
          <a:xfrm>
            <a:off x="8560868" y="5775777"/>
            <a:ext cx="3253608" cy="897784"/>
            <a:chOff x="2113657" y="4283315"/>
            <a:chExt cx="3647460" cy="673513"/>
          </a:xfrm>
        </p:grpSpPr>
        <p:sp>
          <p:nvSpPr>
            <p:cNvPr id="38" name="Shape 718"/>
            <p:cNvSpPr txBox="1"/>
            <p:nvPr/>
          </p:nvSpPr>
          <p:spPr>
            <a:xfrm>
              <a:off x="2113657" y="4495163"/>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152000 $</a:t>
              </a:r>
            </a:p>
          </p:txBody>
        </p:sp>
        <p:sp>
          <p:nvSpPr>
            <p:cNvPr id="39" name="Shape 719"/>
            <p:cNvSpPr txBox="1"/>
            <p:nvPr/>
          </p:nvSpPr>
          <p:spPr>
            <a:xfrm>
              <a:off x="2113658" y="4283315"/>
              <a:ext cx="3647459" cy="276999"/>
            </a:xfrm>
            <a:prstGeom prst="rect">
              <a:avLst/>
            </a:prstGeom>
            <a:noFill/>
            <a:ln>
              <a:noFill/>
            </a:ln>
          </p:spPr>
          <p:txBody>
            <a:bodyPr wrap="square" lIns="121868" tIns="60917" rIns="121868" bIns="60917" anchor="t" anchorCtr="0">
              <a:noAutofit/>
            </a:bodyPr>
            <a:lstStyle/>
            <a:p>
              <a:pPr defTabSz="1218895"/>
              <a:r>
                <a:rPr lang="en-US" b="1" kern="0" dirty="0" smtClean="0">
                  <a:solidFill>
                    <a:srgbClr val="595959"/>
                  </a:solidFill>
                  <a:latin typeface="Times New Roman" panose="02020603050405020304" pitchFamily="18" charset="0"/>
                  <a:ea typeface="Arial"/>
                  <a:cs typeface="Times New Roman" panose="02020603050405020304" pitchFamily="18" charset="0"/>
                  <a:sym typeface="Arial"/>
                </a:rPr>
                <a:t>Sales’ Price</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40" name="Shape 718"/>
          <p:cNvSpPr txBox="1"/>
          <p:nvPr/>
        </p:nvSpPr>
        <p:spPr>
          <a:xfrm>
            <a:off x="8560868" y="2647914"/>
            <a:ext cx="3477143" cy="615393"/>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a:solidFill>
                  <a:srgbClr val="595959"/>
                </a:solidFill>
                <a:latin typeface="Times New Roman" panose="02020603050405020304" pitchFamily="18" charset="0"/>
                <a:ea typeface="Arial"/>
                <a:cs typeface="Times New Roman" panose="02020603050405020304" pitchFamily="18" charset="0"/>
              </a:rPr>
              <a:t>120 months after sale services</a:t>
            </a:r>
          </a:p>
          <a:p>
            <a:pPr marL="285750" indent="-285750" defTabSz="1218895">
              <a:buFont typeface="Arial" panose="020B0604020202020204" pitchFamily="34" charset="0"/>
              <a:buChar char="•"/>
            </a:pPr>
            <a:r>
              <a:rPr lang="en-US" sz="1600" kern="0" dirty="0">
                <a:solidFill>
                  <a:srgbClr val="595959"/>
                </a:solidFill>
                <a:latin typeface="Times New Roman" panose="02020603050405020304" pitchFamily="18" charset="0"/>
                <a:ea typeface="Arial"/>
                <a:cs typeface="Times New Roman" panose="02020603050405020304" pitchFamily="18" charset="0"/>
              </a:rPr>
              <a:t>12 months Guarantee</a:t>
            </a:r>
            <a:endParaRPr lang="en"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22" name="Shape 974"/>
          <p:cNvSpPr/>
          <p:nvPr/>
        </p:nvSpPr>
        <p:spPr>
          <a:xfrm rot="10800000">
            <a:off x="8959687" y="5257800"/>
            <a:ext cx="353751" cy="528546"/>
          </a:xfrm>
          <a:custGeom>
            <a:avLst/>
            <a:gdLst/>
            <a:ahLst/>
            <a:cxnLst/>
            <a:rect l="0" t="0" r="0" b="0"/>
            <a:pathLst>
              <a:path w="120000" h="120000" extrusionOk="0">
                <a:moveTo>
                  <a:pt x="51597" y="50921"/>
                </a:moveTo>
                <a:lnTo>
                  <a:pt x="51597" y="19698"/>
                </a:lnTo>
                <a:cubicBezTo>
                  <a:pt x="47669" y="20191"/>
                  <a:pt x="43916" y="21082"/>
                  <a:pt x="40531" y="22332"/>
                </a:cubicBezTo>
                <a:cubicBezTo>
                  <a:pt x="30598" y="26001"/>
                  <a:pt x="25457" y="32166"/>
                  <a:pt x="27169" y="38355"/>
                </a:cubicBezTo>
                <a:cubicBezTo>
                  <a:pt x="29239" y="46431"/>
                  <a:pt x="39005" y="49155"/>
                  <a:pt x="51597" y="50921"/>
                </a:cubicBezTo>
                <a:close/>
                <a:moveTo>
                  <a:pt x="67852" y="100379"/>
                </a:moveTo>
                <a:cubicBezTo>
                  <a:pt x="71963" y="99887"/>
                  <a:pt x="75901" y="98973"/>
                  <a:pt x="79437" y="97667"/>
                </a:cubicBezTo>
                <a:cubicBezTo>
                  <a:pt x="89370" y="93998"/>
                  <a:pt x="94511" y="87833"/>
                  <a:pt x="92799" y="81644"/>
                </a:cubicBezTo>
                <a:cubicBezTo>
                  <a:pt x="89506" y="73388"/>
                  <a:pt x="79840" y="69732"/>
                  <a:pt x="67852" y="67361"/>
                </a:cubicBezTo>
                <a:close/>
                <a:moveTo>
                  <a:pt x="67852" y="120000"/>
                </a:moveTo>
                <a:lnTo>
                  <a:pt x="51597" y="120000"/>
                </a:lnTo>
                <a:lnTo>
                  <a:pt x="51597" y="114256"/>
                </a:lnTo>
                <a:cubicBezTo>
                  <a:pt x="45417" y="113829"/>
                  <a:pt x="39328" y="112890"/>
                  <a:pt x="33554" y="111448"/>
                </a:cubicBezTo>
                <a:cubicBezTo>
                  <a:pt x="13606" y="106463"/>
                  <a:pt x="696" y="96271"/>
                  <a:pt x="0" y="84958"/>
                </a:cubicBezTo>
                <a:lnTo>
                  <a:pt x="26861" y="84529"/>
                </a:lnTo>
                <a:cubicBezTo>
                  <a:pt x="27245" y="90776"/>
                  <a:pt x="34374" y="96404"/>
                  <a:pt x="45389" y="99156"/>
                </a:cubicBezTo>
                <a:cubicBezTo>
                  <a:pt x="47394" y="99657"/>
                  <a:pt x="49467" y="100048"/>
                  <a:pt x="51597" y="100293"/>
                </a:cubicBezTo>
                <a:lnTo>
                  <a:pt x="51597" y="64682"/>
                </a:lnTo>
                <a:cubicBezTo>
                  <a:pt x="30368" y="61567"/>
                  <a:pt x="7690" y="58004"/>
                  <a:pt x="556" y="40045"/>
                </a:cubicBezTo>
                <a:cubicBezTo>
                  <a:pt x="-2422" y="28913"/>
                  <a:pt x="6883" y="17850"/>
                  <a:pt x="24755" y="11249"/>
                </a:cubicBezTo>
                <a:cubicBezTo>
                  <a:pt x="32832" y="8265"/>
                  <a:pt x="42066" y="6412"/>
                  <a:pt x="51597" y="5737"/>
                </a:cubicBezTo>
                <a:lnTo>
                  <a:pt x="51597" y="0"/>
                </a:lnTo>
                <a:lnTo>
                  <a:pt x="67852" y="0"/>
                </a:lnTo>
                <a:lnTo>
                  <a:pt x="67852" y="5703"/>
                </a:lnTo>
                <a:cubicBezTo>
                  <a:pt x="74209" y="6118"/>
                  <a:pt x="80479" y="7068"/>
                  <a:pt x="86414" y="8551"/>
                </a:cubicBezTo>
                <a:cubicBezTo>
                  <a:pt x="106363" y="13536"/>
                  <a:pt x="119273" y="23728"/>
                  <a:pt x="119969" y="35041"/>
                </a:cubicBezTo>
                <a:lnTo>
                  <a:pt x="93108" y="35470"/>
                </a:lnTo>
                <a:cubicBezTo>
                  <a:pt x="92723" y="29223"/>
                  <a:pt x="85594" y="23595"/>
                  <a:pt x="74579" y="20843"/>
                </a:cubicBezTo>
                <a:cubicBezTo>
                  <a:pt x="72410" y="20301"/>
                  <a:pt x="70160" y="19888"/>
                  <a:pt x="67852" y="19639"/>
                </a:cubicBezTo>
                <a:lnTo>
                  <a:pt x="67852" y="52969"/>
                </a:lnTo>
                <a:cubicBezTo>
                  <a:pt x="88284" y="55535"/>
                  <a:pt x="110482" y="59921"/>
                  <a:pt x="119411" y="79734"/>
                </a:cubicBezTo>
                <a:cubicBezTo>
                  <a:pt x="122511" y="90942"/>
                  <a:pt x="113201" y="102106"/>
                  <a:pt x="95213" y="108750"/>
                </a:cubicBezTo>
                <a:cubicBezTo>
                  <a:pt x="86990" y="111788"/>
                  <a:pt x="77568" y="113654"/>
                  <a:pt x="67852" y="114293"/>
                </a:cubicBezTo>
                <a:close/>
              </a:path>
            </a:pathLst>
          </a:custGeom>
          <a:solidFill>
            <a:schemeClr val="accent3">
              <a:lumMod val="75000"/>
            </a:schemeClr>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dk1"/>
              </a:solidFill>
              <a:latin typeface="Arial"/>
              <a:ea typeface="Arial"/>
              <a:cs typeface="Arial"/>
              <a:sym typeface="Arial"/>
            </a:endParaRPr>
          </a:p>
        </p:txBody>
      </p:sp>
      <p:sp>
        <p:nvSpPr>
          <p:cNvPr id="24" name="Shape 450"/>
          <p:cNvSpPr/>
          <p:nvPr/>
        </p:nvSpPr>
        <p:spPr>
          <a:xfrm>
            <a:off x="8841213" y="3679245"/>
            <a:ext cx="590697" cy="565118"/>
          </a:xfrm>
          <a:custGeom>
            <a:avLst/>
            <a:gdLst/>
            <a:ahLst/>
            <a:cxnLst/>
            <a:rect l="0" t="0" r="0" b="0"/>
            <a:pathLst>
              <a:path w="120000" h="120000" extrusionOk="0">
                <a:moveTo>
                  <a:pt x="65274" y="39473"/>
                </a:moveTo>
                <a:cubicBezTo>
                  <a:pt x="53599" y="36371"/>
                  <a:pt x="41599" y="43242"/>
                  <a:pt x="38470" y="54820"/>
                </a:cubicBezTo>
                <a:cubicBezTo>
                  <a:pt x="35342" y="66398"/>
                  <a:pt x="42270" y="78299"/>
                  <a:pt x="53945" y="81402"/>
                </a:cubicBezTo>
                <a:cubicBezTo>
                  <a:pt x="65620" y="84504"/>
                  <a:pt x="77621" y="77633"/>
                  <a:pt x="80749" y="66055"/>
                </a:cubicBezTo>
                <a:cubicBezTo>
                  <a:pt x="83877" y="54477"/>
                  <a:pt x="76949" y="42576"/>
                  <a:pt x="65274" y="39473"/>
                </a:cubicBezTo>
                <a:close/>
                <a:moveTo>
                  <a:pt x="69168" y="25060"/>
                </a:moveTo>
                <a:cubicBezTo>
                  <a:pt x="88870" y="30296"/>
                  <a:pt x="100561" y="50379"/>
                  <a:pt x="95282" y="69917"/>
                </a:cubicBezTo>
                <a:cubicBezTo>
                  <a:pt x="90003" y="89455"/>
                  <a:pt x="69753" y="101050"/>
                  <a:pt x="50051" y="95815"/>
                </a:cubicBezTo>
                <a:cubicBezTo>
                  <a:pt x="30350" y="90579"/>
                  <a:pt x="18658" y="70496"/>
                  <a:pt x="23937" y="50958"/>
                </a:cubicBezTo>
                <a:cubicBezTo>
                  <a:pt x="29216" y="31420"/>
                  <a:pt x="49467" y="19825"/>
                  <a:pt x="69168" y="25060"/>
                </a:cubicBezTo>
                <a:close/>
                <a:moveTo>
                  <a:pt x="70584" y="19819"/>
                </a:moveTo>
                <a:cubicBezTo>
                  <a:pt x="47964" y="13808"/>
                  <a:pt x="24713" y="27121"/>
                  <a:pt x="18652" y="49554"/>
                </a:cubicBezTo>
                <a:cubicBezTo>
                  <a:pt x="12591" y="71987"/>
                  <a:pt x="26015" y="95045"/>
                  <a:pt x="48635" y="101056"/>
                </a:cubicBezTo>
                <a:cubicBezTo>
                  <a:pt x="71255" y="107067"/>
                  <a:pt x="94506" y="93754"/>
                  <a:pt x="100567" y="71321"/>
                </a:cubicBezTo>
                <a:cubicBezTo>
                  <a:pt x="106628" y="48888"/>
                  <a:pt x="93204" y="25830"/>
                  <a:pt x="70584" y="19819"/>
                </a:cubicBezTo>
                <a:close/>
                <a:moveTo>
                  <a:pt x="120000" y="28418"/>
                </a:moveTo>
                <a:lnTo>
                  <a:pt x="119819" y="29085"/>
                </a:lnTo>
                <a:lnTo>
                  <a:pt x="119636" y="28804"/>
                </a:lnTo>
                <a:close/>
                <a:moveTo>
                  <a:pt x="84120" y="4683"/>
                </a:moveTo>
                <a:lnTo>
                  <a:pt x="83867" y="19572"/>
                </a:lnTo>
                <a:lnTo>
                  <a:pt x="83406" y="19449"/>
                </a:lnTo>
                <a:cubicBezTo>
                  <a:pt x="87163" y="21546"/>
                  <a:pt x="90559" y="24117"/>
                  <a:pt x="93431" y="27166"/>
                </a:cubicBezTo>
                <a:lnTo>
                  <a:pt x="106796" y="23870"/>
                </a:lnTo>
                <a:lnTo>
                  <a:pt x="115363" y="39849"/>
                </a:lnTo>
                <a:lnTo>
                  <a:pt x="105840" y="48364"/>
                </a:lnTo>
                <a:cubicBezTo>
                  <a:pt x="107034" y="52676"/>
                  <a:pt x="107596" y="57191"/>
                  <a:pt x="107394" y="61781"/>
                </a:cubicBezTo>
                <a:lnTo>
                  <a:pt x="119289" y="68330"/>
                </a:lnTo>
                <a:lnTo>
                  <a:pt x="114566" y="85810"/>
                </a:lnTo>
                <a:lnTo>
                  <a:pt x="100132" y="85570"/>
                </a:lnTo>
                <a:cubicBezTo>
                  <a:pt x="98307" y="88594"/>
                  <a:pt x="96096" y="91321"/>
                  <a:pt x="93619" y="93756"/>
                </a:cubicBezTo>
                <a:lnTo>
                  <a:pt x="98359" y="106025"/>
                </a:lnTo>
                <a:lnTo>
                  <a:pt x="83411" y="116405"/>
                </a:lnTo>
                <a:lnTo>
                  <a:pt x="72073" y="106643"/>
                </a:lnTo>
                <a:lnTo>
                  <a:pt x="73453" y="105685"/>
                </a:lnTo>
                <a:cubicBezTo>
                  <a:pt x="69110" y="107079"/>
                  <a:pt x="64517" y="107749"/>
                  <a:pt x="59835" y="107723"/>
                </a:cubicBezTo>
                <a:lnTo>
                  <a:pt x="52963" y="119999"/>
                </a:lnTo>
                <a:lnTo>
                  <a:pt x="35336" y="115316"/>
                </a:lnTo>
                <a:lnTo>
                  <a:pt x="35574" y="101277"/>
                </a:lnTo>
                <a:cubicBezTo>
                  <a:pt x="31839" y="99165"/>
                  <a:pt x="28466" y="96583"/>
                  <a:pt x="25614" y="93529"/>
                </a:cubicBezTo>
                <a:lnTo>
                  <a:pt x="25843" y="94015"/>
                </a:lnTo>
                <a:lnTo>
                  <a:pt x="11102" y="96847"/>
                </a:lnTo>
                <a:lnTo>
                  <a:pt x="3390" y="80445"/>
                </a:lnTo>
                <a:lnTo>
                  <a:pt x="13359" y="72429"/>
                </a:lnTo>
                <a:cubicBezTo>
                  <a:pt x="12295" y="68561"/>
                  <a:pt x="11739" y="64530"/>
                  <a:pt x="11738" y="60428"/>
                </a:cubicBezTo>
                <a:lnTo>
                  <a:pt x="0" y="53965"/>
                </a:lnTo>
                <a:lnTo>
                  <a:pt x="4723" y="36484"/>
                </a:lnTo>
                <a:lnTo>
                  <a:pt x="18174" y="36709"/>
                </a:lnTo>
                <a:cubicBezTo>
                  <a:pt x="19999" y="33515"/>
                  <a:pt x="22203" y="30603"/>
                  <a:pt x="24696" y="27997"/>
                </a:cubicBezTo>
                <a:lnTo>
                  <a:pt x="20190" y="14215"/>
                </a:lnTo>
                <a:lnTo>
                  <a:pt x="35666" y="4625"/>
                </a:lnTo>
                <a:lnTo>
                  <a:pt x="46473" y="14962"/>
                </a:lnTo>
                <a:lnTo>
                  <a:pt x="46365" y="15030"/>
                </a:lnTo>
                <a:cubicBezTo>
                  <a:pt x="50613" y="13704"/>
                  <a:pt x="55098" y="13091"/>
                  <a:pt x="59667" y="13141"/>
                </a:cubicBezTo>
                <a:lnTo>
                  <a:pt x="59206" y="13018"/>
                </a:lnTo>
                <a:lnTo>
                  <a:pt x="66493" y="0"/>
                </a:lnTo>
                <a:close/>
              </a:path>
            </a:pathLst>
          </a:custGeom>
          <a:solidFill>
            <a:srgbClr val="E62949"/>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pic>
        <p:nvPicPr>
          <p:cNvPr id="21" name="Picture 20"/>
          <p:cNvPicPr>
            <a:picLocks noChangeAspect="1"/>
          </p:cNvPicPr>
          <p:nvPr/>
        </p:nvPicPr>
        <p:blipFill rotWithShape="1">
          <a:blip r:embed="rId3">
            <a:extLst>
              <a:ext uri="{28A0092B-C50C-407E-A947-70E740481C1C}">
                <a14:useLocalDpi xmlns:a14="http://schemas.microsoft.com/office/drawing/2010/main" val="0"/>
              </a:ext>
            </a:extLst>
          </a:blip>
          <a:srcRect b="30343"/>
          <a:stretch/>
        </p:blipFill>
        <p:spPr>
          <a:xfrm>
            <a:off x="760411" y="381000"/>
            <a:ext cx="1590415" cy="1515229"/>
          </a:xfrm>
          <a:prstGeom prst="rect">
            <a:avLst/>
          </a:prstGeom>
        </p:spPr>
      </p:pic>
      <p:sp>
        <p:nvSpPr>
          <p:cNvPr id="36" name="Shape 708"/>
          <p:cNvSpPr txBox="1"/>
          <p:nvPr/>
        </p:nvSpPr>
        <p:spPr>
          <a:xfrm>
            <a:off x="2350826" y="578938"/>
            <a:ext cx="1007953" cy="559676"/>
          </a:xfrm>
          <a:prstGeom prst="rect">
            <a:avLst/>
          </a:prstGeom>
          <a:noFill/>
          <a:ln>
            <a:noFill/>
          </a:ln>
        </p:spPr>
        <p:txBody>
          <a:bodyPr wrap="square" lIns="121868" tIns="60917" rIns="121868" bIns="60917" anchor="t" anchorCtr="0">
            <a:noAutofit/>
          </a:bodyPr>
          <a:lstStyle/>
          <a:p>
            <a:pPr algn="ctr" defTabSz="1218895"/>
            <a:r>
              <a:rPr lang="en-US" sz="2400" b="1" kern="0" dirty="0" smtClean="0">
                <a:solidFill>
                  <a:srgbClr val="002060"/>
                </a:solidFill>
                <a:latin typeface="Times New Roman" panose="02020603050405020304" pitchFamily="18" charset="0"/>
                <a:ea typeface="Arial"/>
                <a:cs typeface="Times New Roman" panose="02020603050405020304" pitchFamily="18" charset="0"/>
                <a:sym typeface="Arial"/>
              </a:rPr>
              <a:t>Fars EOR Tech</a:t>
            </a:r>
            <a:endParaRPr lang="en" sz="1333" kern="0" dirty="0">
              <a:solidFill>
                <a:srgbClr val="002060"/>
              </a:solidFill>
              <a:latin typeface="Times New Roman" panose="02020603050405020304" pitchFamily="18" charset="0"/>
              <a:ea typeface="Arial"/>
              <a:cs typeface="Times New Roman" panose="02020603050405020304" pitchFamily="18" charset="0"/>
              <a:sym typeface="Arial"/>
            </a:endParaRPr>
          </a:p>
        </p:txBody>
      </p:sp>
      <p:pic>
        <p:nvPicPr>
          <p:cNvPr id="29" name="Picture 28"/>
          <p:cNvPicPr/>
          <p:nvPr/>
        </p:nvPicPr>
        <p:blipFill>
          <a:blip r:embed="rId4" cstate="print">
            <a:extLst>
              <a:ext uri="{28A0092B-C50C-407E-A947-70E740481C1C}">
                <a14:useLocalDpi xmlns:a14="http://schemas.microsoft.com/office/drawing/2010/main" val="0"/>
              </a:ext>
            </a:extLst>
          </a:blip>
          <a:stretch>
            <a:fillRect/>
          </a:stretch>
        </p:blipFill>
        <p:spPr bwMode="auto">
          <a:xfrm>
            <a:off x="4790345" y="1371600"/>
            <a:ext cx="3818667" cy="4076596"/>
          </a:xfrm>
          <a:prstGeom prst="rect">
            <a:avLst/>
          </a:prstGeom>
          <a:ln>
            <a:noFill/>
          </a:ln>
          <a:extLst>
            <a:ext uri="{53640926-AAD7-44D8-BBD7-CCE9431645EC}">
              <a14:shadowObscured xmlns:a14="http://schemas.microsoft.com/office/drawing/2010/main"/>
            </a:ext>
          </a:extLst>
        </p:spPr>
      </p:pic>
      <p:grpSp>
        <p:nvGrpSpPr>
          <p:cNvPr id="30" name="Shape 720"/>
          <p:cNvGrpSpPr/>
          <p:nvPr/>
        </p:nvGrpSpPr>
        <p:grpSpPr>
          <a:xfrm>
            <a:off x="8560867" y="4261751"/>
            <a:ext cx="3627958" cy="897784"/>
            <a:chOff x="2113657" y="4283314"/>
            <a:chExt cx="3647460" cy="673513"/>
          </a:xfrm>
        </p:grpSpPr>
        <p:sp>
          <p:nvSpPr>
            <p:cNvPr id="34" name="Shape 721"/>
            <p:cNvSpPr txBox="1"/>
            <p:nvPr/>
          </p:nvSpPr>
          <p:spPr>
            <a:xfrm>
              <a:off x="2113657" y="4495162"/>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pt-BR" sz="1600" kern="0" dirty="0" smtClean="0">
                  <a:solidFill>
                    <a:srgbClr val="595959"/>
                  </a:solidFill>
                  <a:latin typeface="Times New Roman" panose="02020603050405020304" pitchFamily="18" charset="0"/>
                  <a:ea typeface="Arial"/>
                  <a:cs typeface="Times New Roman" panose="02020603050405020304" pitchFamily="18" charset="0"/>
                  <a:sym typeface="Arial"/>
                </a:rPr>
                <a:t>Local (Iran) Certificates </a:t>
              </a:r>
              <a:endParaRPr lang="pt-BR"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42" name="Shape 722"/>
            <p:cNvSpPr txBox="1"/>
            <p:nvPr/>
          </p:nvSpPr>
          <p:spPr>
            <a:xfrm>
              <a:off x="2113658" y="4283314"/>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sym typeface="Arial"/>
                </a:rPr>
                <a:t>Standards and legally certificates:</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Tree>
    <p:extLst>
      <p:ext uri="{BB962C8B-B14F-4D97-AF65-F5344CB8AC3E}">
        <p14:creationId xmlns:p14="http://schemas.microsoft.com/office/powerpoint/2010/main" val="1844999063"/>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704"/>
        <p:cNvGrpSpPr/>
        <p:nvPr/>
      </p:nvGrpSpPr>
      <p:grpSpPr>
        <a:xfrm>
          <a:off x="0" y="0"/>
          <a:ext cx="0" cy="0"/>
          <a:chOff x="0" y="0"/>
          <a:chExt cx="0" cy="0"/>
        </a:xfrm>
      </p:grpSpPr>
      <p:pic>
        <p:nvPicPr>
          <p:cNvPr id="29" name="Picture 28"/>
          <p:cNvPicPr/>
          <p:nvPr/>
        </p:nvPicPr>
        <p:blipFill rotWithShape="1">
          <a:blip r:embed="rId3" cstate="print">
            <a:extLst>
              <a:ext uri="{28A0092B-C50C-407E-A947-70E740481C1C}">
                <a14:useLocalDpi xmlns:a14="http://schemas.microsoft.com/office/drawing/2010/main" val="0"/>
              </a:ext>
            </a:extLst>
          </a:blip>
          <a:srcRect t="6540" r="12759"/>
          <a:stretch/>
        </p:blipFill>
        <p:spPr bwMode="auto">
          <a:xfrm>
            <a:off x="4265612" y="1807762"/>
            <a:ext cx="4483550" cy="4593038"/>
          </a:xfrm>
          <a:prstGeom prst="rect">
            <a:avLst/>
          </a:prstGeom>
          <a:ln>
            <a:noFill/>
          </a:ln>
          <a:extLst>
            <a:ext uri="{53640926-AAD7-44D8-BBD7-CCE9431645EC}">
              <a14:shadowObscured xmlns:a14="http://schemas.microsoft.com/office/drawing/2010/main"/>
            </a:ext>
          </a:extLst>
        </p:spPr>
      </p:pic>
      <p:sp>
        <p:nvSpPr>
          <p:cNvPr id="707" name="Shape 707"/>
          <p:cNvSpPr txBox="1"/>
          <p:nvPr/>
        </p:nvSpPr>
        <p:spPr>
          <a:xfrm>
            <a:off x="455612" y="2362200"/>
            <a:ext cx="4343400" cy="3076964"/>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Hassler core holder×1 - Core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diameter: 1.5”</a:t>
            </a:r>
          </a:p>
          <a:p>
            <a:pPr marL="285750" indent="-285750" defTabSz="1218895">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Maximum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core length: 3.5”</a:t>
            </a:r>
          </a:p>
          <a:p>
            <a:pPr marL="285750" indent="-285750" defTabSz="1218895">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Maximum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working pressure: 700 bar</a:t>
            </a:r>
          </a:p>
          <a:p>
            <a:pPr marL="285750" indent="-285750" defTabSz="1218895">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Maximum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confining pressure: 700 bar</a:t>
            </a:r>
          </a:p>
          <a:p>
            <a:pPr marL="285750" indent="-285750" defTabSz="1218895">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Pressure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transmitter×2</a:t>
            </a:r>
          </a:p>
          <a:p>
            <a:pPr marL="285750" indent="-285750" defTabSz="1218895">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Differential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pressure transmitter×3</a:t>
            </a:r>
          </a:p>
          <a:p>
            <a:pPr marL="285750" indent="-285750" defTabSz="1218895">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Gas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back pressure regulator×1: 700 bar</a:t>
            </a:r>
          </a:p>
          <a:p>
            <a:pPr marL="285750" indent="-285750" defTabSz="1218895">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Maximum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working temperature: 150°C</a:t>
            </a:r>
          </a:p>
          <a:p>
            <a:pPr marL="285750" indent="-285750" defTabSz="1218895">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Temperature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resolution: ±1°C</a:t>
            </a:r>
          </a:p>
          <a:p>
            <a:pPr marL="285750" indent="-285750" defTabSz="1218895">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Oven</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 600 </a:t>
            </a: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liters -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Volume: 4 liters </a:t>
            </a:r>
          </a:p>
          <a:p>
            <a:pPr marL="285750" indent="-285750" defTabSz="1218895">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Fluid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accumulator×3: 750 cc</a:t>
            </a:r>
          </a:p>
          <a:p>
            <a:pPr marL="285750" indent="-285750" defTabSz="1218895">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Miniature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fluid accumulator×1: 100 cc for rinsing the system</a:t>
            </a:r>
          </a:p>
          <a:p>
            <a:pPr marL="285750" indent="-285750" defTabSz="1218895">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Gasometer×1</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 Equipped with a linear encoder</a:t>
            </a:r>
          </a:p>
          <a:p>
            <a:pPr marL="285750" indent="-285750" defTabSz="1218895">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Linear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encode accuracy: 5 </a:t>
            </a:r>
            <a:r>
              <a:rPr lang="el-GR" sz="1600" kern="0" dirty="0">
                <a:solidFill>
                  <a:srgbClr val="3F3F3F"/>
                </a:solidFill>
                <a:latin typeface="Times New Roman" panose="02020603050405020304" pitchFamily="18" charset="0"/>
                <a:ea typeface="Arial"/>
                <a:cs typeface="Times New Roman" panose="02020603050405020304" pitchFamily="18" charset="0"/>
                <a:sym typeface="Arial"/>
              </a:rPr>
              <a:t>μ</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m</a:t>
            </a:r>
          </a:p>
          <a:p>
            <a:pPr marL="285750" indent="-285750" defTabSz="1218895">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Wetted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parts: Stainless steel 316L</a:t>
            </a:r>
          </a:p>
          <a:p>
            <a:pPr marL="285750" indent="-285750" defTabSz="1218895">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Software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for automatic pressure and temperature recording</a:t>
            </a:r>
          </a:p>
          <a:p>
            <a:pPr marL="285750" indent="-285750" defTabSz="1218895">
              <a:buFont typeface="Arial" panose="020B0604020202020204" pitchFamily="34" charset="0"/>
              <a:buChar char="•"/>
            </a:pPr>
            <a:endPar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endParaRPr>
          </a:p>
          <a:p>
            <a:pPr defTabSz="1218895"/>
            <a:endParaRPr lang="en-US" sz="1600" kern="0" dirty="0">
              <a:solidFill>
                <a:srgbClr val="3F3F3F"/>
              </a:solidFill>
              <a:ea typeface="Arial"/>
              <a:cs typeface="Arial"/>
              <a:sym typeface="Arial"/>
            </a:endParaRPr>
          </a:p>
        </p:txBody>
      </p:sp>
      <p:sp>
        <p:nvSpPr>
          <p:cNvPr id="708" name="Shape 708"/>
          <p:cNvSpPr txBox="1"/>
          <p:nvPr/>
        </p:nvSpPr>
        <p:spPr>
          <a:xfrm>
            <a:off x="455611" y="1981200"/>
            <a:ext cx="4343401" cy="533341"/>
          </a:xfrm>
          <a:prstGeom prst="rect">
            <a:avLst/>
          </a:prstGeom>
          <a:noFill/>
          <a:ln>
            <a:noFill/>
          </a:ln>
        </p:spPr>
        <p:txBody>
          <a:bodyPr wrap="square" lIns="121868" tIns="60917" rIns="121868" bIns="60917" anchor="t" anchorCtr="0">
            <a:noAutofit/>
          </a:bodyPr>
          <a:lstStyle/>
          <a:p>
            <a:pPr defTabSz="1218895"/>
            <a:r>
              <a:rPr lang="en-US" sz="2400" b="1" kern="0" dirty="0">
                <a:solidFill>
                  <a:srgbClr val="3F3F3F"/>
                </a:solidFill>
                <a:ea typeface="Arial"/>
                <a:cs typeface="Arial"/>
                <a:sym typeface="Arial"/>
              </a:rPr>
              <a:t>General Core Flooding </a:t>
            </a:r>
            <a:endParaRPr lang="en" sz="1333" kern="0" dirty="0">
              <a:solidFill>
                <a:srgbClr val="3F3F3F"/>
              </a:solidFill>
              <a:latin typeface="Arial"/>
              <a:ea typeface="Arial"/>
              <a:cs typeface="Arial"/>
              <a:sym typeface="Arial"/>
            </a:endParaRPr>
          </a:p>
        </p:txBody>
      </p:sp>
      <p:grpSp>
        <p:nvGrpSpPr>
          <p:cNvPr id="23" name="Shape 711"/>
          <p:cNvGrpSpPr/>
          <p:nvPr/>
        </p:nvGrpSpPr>
        <p:grpSpPr>
          <a:xfrm>
            <a:off x="8560868" y="834377"/>
            <a:ext cx="3400944" cy="897785"/>
            <a:chOff x="2113657" y="4283314"/>
            <a:chExt cx="3647460" cy="673514"/>
          </a:xfrm>
        </p:grpSpPr>
        <p:sp>
          <p:nvSpPr>
            <p:cNvPr id="25" name="Shape 712"/>
            <p:cNvSpPr txBox="1"/>
            <p:nvPr/>
          </p:nvSpPr>
          <p:spPr>
            <a:xfrm>
              <a:off x="2113657" y="4495163"/>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1 Device (Per Month)</a:t>
              </a:r>
              <a:endParaRPr lang="en"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26" name="Shape 713"/>
            <p:cNvSpPr txBox="1"/>
            <p:nvPr/>
          </p:nvSpPr>
          <p:spPr>
            <a:xfrm>
              <a:off x="2113658" y="4283314"/>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rPr>
                <a:t>Production capacity</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27" name="Shape 715"/>
          <p:cNvSpPr/>
          <p:nvPr/>
        </p:nvSpPr>
        <p:spPr>
          <a:xfrm>
            <a:off x="8913812" y="1841721"/>
            <a:ext cx="445583" cy="444279"/>
          </a:xfrm>
          <a:custGeom>
            <a:avLst/>
            <a:gdLst/>
            <a:ahLst/>
            <a:cxnLst/>
            <a:rect l="0" t="0" r="0" b="0"/>
            <a:pathLst>
              <a:path w="120000" h="120000" extrusionOk="0">
                <a:moveTo>
                  <a:pt x="26666" y="100217"/>
                </a:moveTo>
                <a:cubicBezTo>
                  <a:pt x="25193" y="100217"/>
                  <a:pt x="24000" y="101415"/>
                  <a:pt x="24000" y="102892"/>
                </a:cubicBezTo>
                <a:cubicBezTo>
                  <a:pt x="24000" y="104369"/>
                  <a:pt x="25193" y="105566"/>
                  <a:pt x="26666" y="105566"/>
                </a:cubicBezTo>
                <a:lnTo>
                  <a:pt x="93333" y="105566"/>
                </a:lnTo>
                <a:cubicBezTo>
                  <a:pt x="94806" y="105566"/>
                  <a:pt x="96000" y="104369"/>
                  <a:pt x="96000" y="102892"/>
                </a:cubicBezTo>
                <a:cubicBezTo>
                  <a:pt x="96000" y="101415"/>
                  <a:pt x="94806" y="100217"/>
                  <a:pt x="93333" y="100217"/>
                </a:cubicBezTo>
                <a:close/>
                <a:moveTo>
                  <a:pt x="26666" y="87913"/>
                </a:moveTo>
                <a:cubicBezTo>
                  <a:pt x="25193" y="87913"/>
                  <a:pt x="24000" y="89111"/>
                  <a:pt x="24000" y="90588"/>
                </a:cubicBezTo>
                <a:cubicBezTo>
                  <a:pt x="24000" y="92065"/>
                  <a:pt x="25193" y="93262"/>
                  <a:pt x="26666" y="93262"/>
                </a:cubicBezTo>
                <a:lnTo>
                  <a:pt x="93333" y="93262"/>
                </a:lnTo>
                <a:cubicBezTo>
                  <a:pt x="94806" y="93262"/>
                  <a:pt x="96000" y="92065"/>
                  <a:pt x="96000" y="90588"/>
                </a:cubicBezTo>
                <a:cubicBezTo>
                  <a:pt x="96000" y="89111"/>
                  <a:pt x="94806" y="87913"/>
                  <a:pt x="93333" y="87913"/>
                </a:cubicBezTo>
                <a:close/>
                <a:moveTo>
                  <a:pt x="26666" y="75609"/>
                </a:moveTo>
                <a:cubicBezTo>
                  <a:pt x="25193" y="75609"/>
                  <a:pt x="24000" y="76806"/>
                  <a:pt x="24000" y="78284"/>
                </a:cubicBezTo>
                <a:cubicBezTo>
                  <a:pt x="24000" y="79761"/>
                  <a:pt x="25193" y="80958"/>
                  <a:pt x="26666" y="80958"/>
                </a:cubicBezTo>
                <a:lnTo>
                  <a:pt x="93333" y="80958"/>
                </a:lnTo>
                <a:cubicBezTo>
                  <a:pt x="94806" y="80958"/>
                  <a:pt x="96000" y="79761"/>
                  <a:pt x="96000" y="78284"/>
                </a:cubicBezTo>
                <a:cubicBezTo>
                  <a:pt x="96000" y="76806"/>
                  <a:pt x="94806" y="75609"/>
                  <a:pt x="93333" y="75609"/>
                </a:cubicBezTo>
                <a:close/>
                <a:moveTo>
                  <a:pt x="26666" y="63305"/>
                </a:moveTo>
                <a:cubicBezTo>
                  <a:pt x="25193" y="63305"/>
                  <a:pt x="24000" y="64502"/>
                  <a:pt x="24000" y="65979"/>
                </a:cubicBezTo>
                <a:cubicBezTo>
                  <a:pt x="24000" y="67457"/>
                  <a:pt x="25193" y="68654"/>
                  <a:pt x="26666" y="68654"/>
                </a:cubicBezTo>
                <a:lnTo>
                  <a:pt x="93333" y="68654"/>
                </a:lnTo>
                <a:cubicBezTo>
                  <a:pt x="94806" y="68654"/>
                  <a:pt x="96000" y="67457"/>
                  <a:pt x="96000" y="65979"/>
                </a:cubicBezTo>
                <a:cubicBezTo>
                  <a:pt x="96000" y="64502"/>
                  <a:pt x="94806" y="63305"/>
                  <a:pt x="93333" y="63305"/>
                </a:cubicBezTo>
                <a:close/>
                <a:moveTo>
                  <a:pt x="26666" y="51001"/>
                </a:moveTo>
                <a:cubicBezTo>
                  <a:pt x="25193" y="51001"/>
                  <a:pt x="24000" y="52198"/>
                  <a:pt x="24000" y="53675"/>
                </a:cubicBezTo>
                <a:cubicBezTo>
                  <a:pt x="24000" y="55152"/>
                  <a:pt x="25193" y="56350"/>
                  <a:pt x="26666" y="56350"/>
                </a:cubicBezTo>
                <a:lnTo>
                  <a:pt x="93333" y="56350"/>
                </a:lnTo>
                <a:cubicBezTo>
                  <a:pt x="94806" y="56350"/>
                  <a:pt x="96000" y="55152"/>
                  <a:pt x="96000" y="53675"/>
                </a:cubicBezTo>
                <a:cubicBezTo>
                  <a:pt x="96000" y="52198"/>
                  <a:pt x="94806" y="51001"/>
                  <a:pt x="93333" y="51001"/>
                </a:cubicBezTo>
                <a:close/>
                <a:moveTo>
                  <a:pt x="26666" y="38697"/>
                </a:moveTo>
                <a:cubicBezTo>
                  <a:pt x="25193" y="38697"/>
                  <a:pt x="24000" y="39894"/>
                  <a:pt x="24000" y="41371"/>
                </a:cubicBezTo>
                <a:cubicBezTo>
                  <a:pt x="24000" y="42848"/>
                  <a:pt x="25193" y="44046"/>
                  <a:pt x="26666" y="44046"/>
                </a:cubicBezTo>
                <a:lnTo>
                  <a:pt x="93333" y="44046"/>
                </a:lnTo>
                <a:cubicBezTo>
                  <a:pt x="94806" y="44046"/>
                  <a:pt x="96000" y="42848"/>
                  <a:pt x="96000" y="41371"/>
                </a:cubicBezTo>
                <a:cubicBezTo>
                  <a:pt x="96000" y="39894"/>
                  <a:pt x="94806" y="38697"/>
                  <a:pt x="93333" y="38697"/>
                </a:cubicBezTo>
                <a:close/>
                <a:moveTo>
                  <a:pt x="0" y="11366"/>
                </a:moveTo>
                <a:lnTo>
                  <a:pt x="6739" y="11366"/>
                </a:lnTo>
                <a:lnTo>
                  <a:pt x="6739" y="17459"/>
                </a:lnTo>
                <a:cubicBezTo>
                  <a:pt x="6739" y="22260"/>
                  <a:pt x="10619" y="26151"/>
                  <a:pt x="15405" y="26151"/>
                </a:cubicBezTo>
                <a:cubicBezTo>
                  <a:pt x="20192" y="26151"/>
                  <a:pt x="24072" y="22260"/>
                  <a:pt x="24072" y="17459"/>
                </a:cubicBezTo>
                <a:lnTo>
                  <a:pt x="24072" y="11366"/>
                </a:lnTo>
                <a:lnTo>
                  <a:pt x="29716" y="11366"/>
                </a:lnTo>
                <a:lnTo>
                  <a:pt x="29716" y="17459"/>
                </a:lnTo>
                <a:cubicBezTo>
                  <a:pt x="29716" y="22260"/>
                  <a:pt x="33597" y="26151"/>
                  <a:pt x="38383" y="26151"/>
                </a:cubicBezTo>
                <a:cubicBezTo>
                  <a:pt x="43170" y="26151"/>
                  <a:pt x="47050" y="22260"/>
                  <a:pt x="47050" y="17459"/>
                </a:cubicBezTo>
                <a:lnTo>
                  <a:pt x="47050" y="11366"/>
                </a:lnTo>
                <a:lnTo>
                  <a:pt x="52694" y="11366"/>
                </a:lnTo>
                <a:lnTo>
                  <a:pt x="52694" y="17459"/>
                </a:lnTo>
                <a:cubicBezTo>
                  <a:pt x="52694" y="22260"/>
                  <a:pt x="56574" y="26151"/>
                  <a:pt x="61361" y="26151"/>
                </a:cubicBezTo>
                <a:cubicBezTo>
                  <a:pt x="66147" y="26151"/>
                  <a:pt x="70028" y="22260"/>
                  <a:pt x="70028" y="17459"/>
                </a:cubicBezTo>
                <a:lnTo>
                  <a:pt x="70028" y="11366"/>
                </a:lnTo>
                <a:lnTo>
                  <a:pt x="75672" y="11366"/>
                </a:lnTo>
                <a:lnTo>
                  <a:pt x="75672" y="17459"/>
                </a:lnTo>
                <a:cubicBezTo>
                  <a:pt x="75672" y="22260"/>
                  <a:pt x="79552" y="26151"/>
                  <a:pt x="84339" y="26151"/>
                </a:cubicBezTo>
                <a:cubicBezTo>
                  <a:pt x="89125" y="26151"/>
                  <a:pt x="93005" y="22260"/>
                  <a:pt x="93005" y="17459"/>
                </a:cubicBezTo>
                <a:lnTo>
                  <a:pt x="93005" y="11366"/>
                </a:lnTo>
                <a:lnTo>
                  <a:pt x="98650" y="11366"/>
                </a:lnTo>
                <a:lnTo>
                  <a:pt x="98650" y="17459"/>
                </a:lnTo>
                <a:cubicBezTo>
                  <a:pt x="98650" y="22259"/>
                  <a:pt x="102530" y="26151"/>
                  <a:pt x="107316" y="26151"/>
                </a:cubicBezTo>
                <a:cubicBezTo>
                  <a:pt x="112103" y="26151"/>
                  <a:pt x="115983" y="22259"/>
                  <a:pt x="115983" y="17459"/>
                </a:cubicBezTo>
                <a:lnTo>
                  <a:pt x="115983" y="11366"/>
                </a:lnTo>
                <a:lnTo>
                  <a:pt x="120000" y="11366"/>
                </a:lnTo>
                <a:lnTo>
                  <a:pt x="120000" y="120000"/>
                </a:lnTo>
                <a:lnTo>
                  <a:pt x="0" y="120000"/>
                </a:lnTo>
                <a:close/>
                <a:moveTo>
                  <a:pt x="15405" y="0"/>
                </a:moveTo>
                <a:cubicBezTo>
                  <a:pt x="17983" y="0"/>
                  <a:pt x="20072" y="2095"/>
                  <a:pt x="20072" y="4680"/>
                </a:cubicBezTo>
                <a:lnTo>
                  <a:pt x="20072" y="18051"/>
                </a:lnTo>
                <a:cubicBezTo>
                  <a:pt x="20072" y="20636"/>
                  <a:pt x="17983" y="22732"/>
                  <a:pt x="15405" y="22732"/>
                </a:cubicBezTo>
                <a:cubicBezTo>
                  <a:pt x="12828" y="22732"/>
                  <a:pt x="10739" y="20636"/>
                  <a:pt x="10739" y="18051"/>
                </a:cubicBezTo>
                <a:lnTo>
                  <a:pt x="10739" y="4680"/>
                </a:lnTo>
                <a:cubicBezTo>
                  <a:pt x="10739" y="2095"/>
                  <a:pt x="12828" y="0"/>
                  <a:pt x="15405" y="0"/>
                </a:cubicBezTo>
                <a:close/>
                <a:moveTo>
                  <a:pt x="38383" y="0"/>
                </a:moveTo>
                <a:cubicBezTo>
                  <a:pt x="40960" y="0"/>
                  <a:pt x="43050" y="2095"/>
                  <a:pt x="43050" y="4680"/>
                </a:cubicBezTo>
                <a:lnTo>
                  <a:pt x="43050" y="18051"/>
                </a:lnTo>
                <a:cubicBezTo>
                  <a:pt x="43050" y="20636"/>
                  <a:pt x="40960" y="22732"/>
                  <a:pt x="38383" y="22732"/>
                </a:cubicBezTo>
                <a:cubicBezTo>
                  <a:pt x="35806" y="22732"/>
                  <a:pt x="33716" y="20636"/>
                  <a:pt x="33716" y="18051"/>
                </a:cubicBezTo>
                <a:lnTo>
                  <a:pt x="33716" y="4680"/>
                </a:lnTo>
                <a:cubicBezTo>
                  <a:pt x="33716" y="2095"/>
                  <a:pt x="35806" y="0"/>
                  <a:pt x="38383" y="0"/>
                </a:cubicBezTo>
                <a:close/>
                <a:moveTo>
                  <a:pt x="61361" y="0"/>
                </a:moveTo>
                <a:cubicBezTo>
                  <a:pt x="63938" y="0"/>
                  <a:pt x="66028" y="2095"/>
                  <a:pt x="66028" y="4680"/>
                </a:cubicBezTo>
                <a:lnTo>
                  <a:pt x="66028" y="18051"/>
                </a:lnTo>
                <a:cubicBezTo>
                  <a:pt x="66028" y="20636"/>
                  <a:pt x="63938" y="22731"/>
                  <a:pt x="61361" y="22731"/>
                </a:cubicBezTo>
                <a:cubicBezTo>
                  <a:pt x="58784" y="22731"/>
                  <a:pt x="56694" y="20636"/>
                  <a:pt x="56694" y="18051"/>
                </a:cubicBezTo>
                <a:lnTo>
                  <a:pt x="56694" y="4680"/>
                </a:lnTo>
                <a:cubicBezTo>
                  <a:pt x="56694" y="2095"/>
                  <a:pt x="58784" y="0"/>
                  <a:pt x="61361" y="0"/>
                </a:cubicBezTo>
                <a:close/>
                <a:moveTo>
                  <a:pt x="84339" y="0"/>
                </a:moveTo>
                <a:cubicBezTo>
                  <a:pt x="86916" y="0"/>
                  <a:pt x="89005" y="2095"/>
                  <a:pt x="89005" y="4680"/>
                </a:cubicBezTo>
                <a:lnTo>
                  <a:pt x="89005" y="18051"/>
                </a:lnTo>
                <a:cubicBezTo>
                  <a:pt x="89005" y="20636"/>
                  <a:pt x="86916" y="22731"/>
                  <a:pt x="84339" y="22731"/>
                </a:cubicBezTo>
                <a:cubicBezTo>
                  <a:pt x="81761" y="22731"/>
                  <a:pt x="79672" y="20636"/>
                  <a:pt x="79672" y="18051"/>
                </a:cubicBezTo>
                <a:lnTo>
                  <a:pt x="79672" y="4680"/>
                </a:lnTo>
                <a:cubicBezTo>
                  <a:pt x="79672" y="2095"/>
                  <a:pt x="81761" y="0"/>
                  <a:pt x="84339" y="0"/>
                </a:cubicBezTo>
                <a:close/>
                <a:moveTo>
                  <a:pt x="107316" y="0"/>
                </a:moveTo>
                <a:cubicBezTo>
                  <a:pt x="109894" y="0"/>
                  <a:pt x="111983" y="2095"/>
                  <a:pt x="111983" y="4680"/>
                </a:cubicBezTo>
                <a:lnTo>
                  <a:pt x="111983" y="18051"/>
                </a:lnTo>
                <a:cubicBezTo>
                  <a:pt x="111983" y="20636"/>
                  <a:pt x="109894" y="22731"/>
                  <a:pt x="107316" y="22731"/>
                </a:cubicBezTo>
                <a:cubicBezTo>
                  <a:pt x="104739" y="22731"/>
                  <a:pt x="102650" y="20636"/>
                  <a:pt x="102650" y="18051"/>
                </a:cubicBezTo>
                <a:lnTo>
                  <a:pt x="102650" y="4680"/>
                </a:lnTo>
                <a:cubicBezTo>
                  <a:pt x="102650" y="2095"/>
                  <a:pt x="104739" y="0"/>
                  <a:pt x="107316" y="0"/>
                </a:cubicBezTo>
                <a:close/>
              </a:path>
            </a:pathLst>
          </a:custGeom>
          <a:solidFill>
            <a:srgbClr val="1ED4DE"/>
          </a:solidFill>
          <a:ln>
            <a:noFill/>
          </a:ln>
        </p:spPr>
        <p:txBody>
          <a:bodyPr wrap="square" lIns="121868" tIns="60917" rIns="121868" bIns="60917" anchor="ctr" anchorCtr="0">
            <a:noAutofit/>
          </a:bodyPr>
          <a:lstStyle/>
          <a:p>
            <a:pPr algn="ctr" defTabSz="1218895"/>
            <a:endParaRPr sz="2399" kern="0">
              <a:solidFill>
                <a:srgbClr val="FFFFFF"/>
              </a:solidFill>
              <a:latin typeface="Arial"/>
              <a:ea typeface="Arial"/>
              <a:cs typeface="Arial"/>
              <a:sym typeface="Arial"/>
            </a:endParaRPr>
          </a:p>
        </p:txBody>
      </p:sp>
      <p:sp>
        <p:nvSpPr>
          <p:cNvPr id="28" name="Shape 719"/>
          <p:cNvSpPr txBox="1"/>
          <p:nvPr/>
        </p:nvSpPr>
        <p:spPr>
          <a:xfrm>
            <a:off x="8560869" y="2348489"/>
            <a:ext cx="3253607" cy="369236"/>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sym typeface="Arial"/>
              </a:rPr>
              <a:t>After sale services/ Guarantee</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35" name="Shape 451"/>
          <p:cNvSpPr/>
          <p:nvPr/>
        </p:nvSpPr>
        <p:spPr>
          <a:xfrm rot="1795255">
            <a:off x="8958484" y="275304"/>
            <a:ext cx="356158" cy="656509"/>
          </a:xfrm>
          <a:custGeom>
            <a:avLst/>
            <a:gdLst/>
            <a:ahLst/>
            <a:cxnLst/>
            <a:rect l="0" t="0" r="0" b="0"/>
            <a:pathLst>
              <a:path w="120000" h="120000" extrusionOk="0">
                <a:moveTo>
                  <a:pt x="60041" y="0"/>
                </a:moveTo>
                <a:cubicBezTo>
                  <a:pt x="68312" y="142"/>
                  <a:pt x="77049" y="3617"/>
                  <a:pt x="77802" y="9249"/>
                </a:cubicBezTo>
                <a:cubicBezTo>
                  <a:pt x="79731" y="16341"/>
                  <a:pt x="68983" y="18083"/>
                  <a:pt x="72034" y="26607"/>
                </a:cubicBezTo>
                <a:lnTo>
                  <a:pt x="120000" y="26607"/>
                </a:lnTo>
                <a:lnTo>
                  <a:pt x="120000" y="53320"/>
                </a:lnTo>
                <a:cubicBezTo>
                  <a:pt x="105180" y="54850"/>
                  <a:pt x="101982" y="49006"/>
                  <a:pt x="89415" y="50069"/>
                </a:cubicBezTo>
                <a:cubicBezTo>
                  <a:pt x="79319" y="50489"/>
                  <a:pt x="73089" y="55363"/>
                  <a:pt x="72833" y="59977"/>
                </a:cubicBezTo>
                <a:cubicBezTo>
                  <a:pt x="73004" y="64029"/>
                  <a:pt x="79442" y="70012"/>
                  <a:pt x="91464" y="70060"/>
                </a:cubicBezTo>
                <a:cubicBezTo>
                  <a:pt x="106013" y="69226"/>
                  <a:pt x="103877" y="65247"/>
                  <a:pt x="120000" y="65606"/>
                </a:cubicBezTo>
                <a:lnTo>
                  <a:pt x="120000" y="93541"/>
                </a:lnTo>
                <a:lnTo>
                  <a:pt x="70059" y="93541"/>
                </a:lnTo>
                <a:cubicBezTo>
                  <a:pt x="69329" y="102697"/>
                  <a:pt x="76533" y="101447"/>
                  <a:pt x="78036" y="109608"/>
                </a:cubicBezTo>
                <a:cubicBezTo>
                  <a:pt x="77950" y="116314"/>
                  <a:pt x="67224" y="119904"/>
                  <a:pt x="59959" y="120000"/>
                </a:cubicBezTo>
                <a:cubicBezTo>
                  <a:pt x="51687" y="119857"/>
                  <a:pt x="42950" y="116382"/>
                  <a:pt x="42197" y="110750"/>
                </a:cubicBezTo>
                <a:cubicBezTo>
                  <a:pt x="40279" y="103699"/>
                  <a:pt x="50892" y="101936"/>
                  <a:pt x="47995" y="93541"/>
                </a:cubicBezTo>
                <a:lnTo>
                  <a:pt x="0" y="93541"/>
                </a:lnTo>
                <a:lnTo>
                  <a:pt x="0" y="66075"/>
                </a:lnTo>
                <a:cubicBezTo>
                  <a:pt x="15368" y="64341"/>
                  <a:pt x="18478" y="70364"/>
                  <a:pt x="31219" y="69286"/>
                </a:cubicBezTo>
                <a:cubicBezTo>
                  <a:pt x="41315" y="68866"/>
                  <a:pt x="47545" y="63992"/>
                  <a:pt x="47801" y="59379"/>
                </a:cubicBezTo>
                <a:cubicBezTo>
                  <a:pt x="47631" y="55326"/>
                  <a:pt x="41193" y="49343"/>
                  <a:pt x="29171" y="49296"/>
                </a:cubicBezTo>
                <a:cubicBezTo>
                  <a:pt x="14433" y="50140"/>
                  <a:pt x="16816" y="54212"/>
                  <a:pt x="0" y="53739"/>
                </a:cubicBezTo>
                <a:lnTo>
                  <a:pt x="0" y="26607"/>
                </a:lnTo>
                <a:lnTo>
                  <a:pt x="49932" y="26607"/>
                </a:lnTo>
                <a:cubicBezTo>
                  <a:pt x="50748" y="17288"/>
                  <a:pt x="43474" y="18596"/>
                  <a:pt x="41963" y="10391"/>
                </a:cubicBezTo>
                <a:cubicBezTo>
                  <a:pt x="42049" y="3685"/>
                  <a:pt x="52775" y="95"/>
                  <a:pt x="60041" y="0"/>
                </a:cubicBezTo>
                <a:close/>
              </a:path>
            </a:pathLst>
          </a:custGeom>
          <a:solidFill>
            <a:srgbClr val="F4BD2D"/>
          </a:solidFill>
          <a:ln>
            <a:noFill/>
          </a:ln>
          <a:scene3d>
            <a:camera prst="orthographicFront">
              <a:rot lat="0" lon="0" rev="7200000"/>
            </a:camera>
            <a:lightRig rig="threePt" dir="t"/>
          </a:scene3d>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grpSp>
        <p:nvGrpSpPr>
          <p:cNvPr id="37" name="Shape 717"/>
          <p:cNvGrpSpPr/>
          <p:nvPr/>
        </p:nvGrpSpPr>
        <p:grpSpPr>
          <a:xfrm>
            <a:off x="8560868" y="5775777"/>
            <a:ext cx="3253608" cy="897784"/>
            <a:chOff x="2113657" y="4283315"/>
            <a:chExt cx="3647460" cy="673513"/>
          </a:xfrm>
        </p:grpSpPr>
        <p:sp>
          <p:nvSpPr>
            <p:cNvPr id="38" name="Shape 718"/>
            <p:cNvSpPr txBox="1"/>
            <p:nvPr/>
          </p:nvSpPr>
          <p:spPr>
            <a:xfrm>
              <a:off x="2113657" y="4495163"/>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92200 $</a:t>
              </a:r>
            </a:p>
          </p:txBody>
        </p:sp>
        <p:sp>
          <p:nvSpPr>
            <p:cNvPr id="39" name="Shape 719"/>
            <p:cNvSpPr txBox="1"/>
            <p:nvPr/>
          </p:nvSpPr>
          <p:spPr>
            <a:xfrm>
              <a:off x="2113658" y="4283315"/>
              <a:ext cx="3647459" cy="276999"/>
            </a:xfrm>
            <a:prstGeom prst="rect">
              <a:avLst/>
            </a:prstGeom>
            <a:noFill/>
            <a:ln>
              <a:noFill/>
            </a:ln>
          </p:spPr>
          <p:txBody>
            <a:bodyPr wrap="square" lIns="121868" tIns="60917" rIns="121868" bIns="60917" anchor="t" anchorCtr="0">
              <a:noAutofit/>
            </a:bodyPr>
            <a:lstStyle/>
            <a:p>
              <a:pPr defTabSz="1218895"/>
              <a:r>
                <a:rPr lang="en-US" b="1" kern="0" dirty="0" smtClean="0">
                  <a:solidFill>
                    <a:srgbClr val="595959"/>
                  </a:solidFill>
                  <a:latin typeface="Times New Roman" panose="02020603050405020304" pitchFamily="18" charset="0"/>
                  <a:ea typeface="Arial"/>
                  <a:cs typeface="Times New Roman" panose="02020603050405020304" pitchFamily="18" charset="0"/>
                  <a:sym typeface="Arial"/>
                </a:rPr>
                <a:t>Sales’ Price</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40" name="Shape 718"/>
          <p:cNvSpPr txBox="1"/>
          <p:nvPr/>
        </p:nvSpPr>
        <p:spPr>
          <a:xfrm>
            <a:off x="8560868" y="2647914"/>
            <a:ext cx="3477143" cy="615393"/>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a:solidFill>
                  <a:srgbClr val="595959"/>
                </a:solidFill>
                <a:latin typeface="Times New Roman" panose="02020603050405020304" pitchFamily="18" charset="0"/>
                <a:ea typeface="Arial"/>
                <a:cs typeface="Times New Roman" panose="02020603050405020304" pitchFamily="18" charset="0"/>
              </a:rPr>
              <a:t>120 months after sale services</a:t>
            </a:r>
          </a:p>
          <a:p>
            <a:pPr marL="285750" indent="-285750" defTabSz="1218895">
              <a:buFont typeface="Arial" panose="020B0604020202020204" pitchFamily="34" charset="0"/>
              <a:buChar char="•"/>
            </a:pPr>
            <a:r>
              <a:rPr lang="en-US" sz="1600" kern="0" dirty="0">
                <a:solidFill>
                  <a:srgbClr val="595959"/>
                </a:solidFill>
                <a:latin typeface="Times New Roman" panose="02020603050405020304" pitchFamily="18" charset="0"/>
                <a:ea typeface="Arial"/>
                <a:cs typeface="Times New Roman" panose="02020603050405020304" pitchFamily="18" charset="0"/>
              </a:rPr>
              <a:t>12 months Guarantee</a:t>
            </a:r>
            <a:endParaRPr lang="en"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22" name="Shape 974"/>
          <p:cNvSpPr/>
          <p:nvPr/>
        </p:nvSpPr>
        <p:spPr>
          <a:xfrm rot="10800000">
            <a:off x="8959687" y="5257800"/>
            <a:ext cx="353751" cy="528546"/>
          </a:xfrm>
          <a:custGeom>
            <a:avLst/>
            <a:gdLst/>
            <a:ahLst/>
            <a:cxnLst/>
            <a:rect l="0" t="0" r="0" b="0"/>
            <a:pathLst>
              <a:path w="120000" h="120000" extrusionOk="0">
                <a:moveTo>
                  <a:pt x="51597" y="50921"/>
                </a:moveTo>
                <a:lnTo>
                  <a:pt x="51597" y="19698"/>
                </a:lnTo>
                <a:cubicBezTo>
                  <a:pt x="47669" y="20191"/>
                  <a:pt x="43916" y="21082"/>
                  <a:pt x="40531" y="22332"/>
                </a:cubicBezTo>
                <a:cubicBezTo>
                  <a:pt x="30598" y="26001"/>
                  <a:pt x="25457" y="32166"/>
                  <a:pt x="27169" y="38355"/>
                </a:cubicBezTo>
                <a:cubicBezTo>
                  <a:pt x="29239" y="46431"/>
                  <a:pt x="39005" y="49155"/>
                  <a:pt x="51597" y="50921"/>
                </a:cubicBezTo>
                <a:close/>
                <a:moveTo>
                  <a:pt x="67852" y="100379"/>
                </a:moveTo>
                <a:cubicBezTo>
                  <a:pt x="71963" y="99887"/>
                  <a:pt x="75901" y="98973"/>
                  <a:pt x="79437" y="97667"/>
                </a:cubicBezTo>
                <a:cubicBezTo>
                  <a:pt x="89370" y="93998"/>
                  <a:pt x="94511" y="87833"/>
                  <a:pt x="92799" y="81644"/>
                </a:cubicBezTo>
                <a:cubicBezTo>
                  <a:pt x="89506" y="73388"/>
                  <a:pt x="79840" y="69732"/>
                  <a:pt x="67852" y="67361"/>
                </a:cubicBezTo>
                <a:close/>
                <a:moveTo>
                  <a:pt x="67852" y="120000"/>
                </a:moveTo>
                <a:lnTo>
                  <a:pt x="51597" y="120000"/>
                </a:lnTo>
                <a:lnTo>
                  <a:pt x="51597" y="114256"/>
                </a:lnTo>
                <a:cubicBezTo>
                  <a:pt x="45417" y="113829"/>
                  <a:pt x="39328" y="112890"/>
                  <a:pt x="33554" y="111448"/>
                </a:cubicBezTo>
                <a:cubicBezTo>
                  <a:pt x="13606" y="106463"/>
                  <a:pt x="696" y="96271"/>
                  <a:pt x="0" y="84958"/>
                </a:cubicBezTo>
                <a:lnTo>
                  <a:pt x="26861" y="84529"/>
                </a:lnTo>
                <a:cubicBezTo>
                  <a:pt x="27245" y="90776"/>
                  <a:pt x="34374" y="96404"/>
                  <a:pt x="45389" y="99156"/>
                </a:cubicBezTo>
                <a:cubicBezTo>
                  <a:pt x="47394" y="99657"/>
                  <a:pt x="49467" y="100048"/>
                  <a:pt x="51597" y="100293"/>
                </a:cubicBezTo>
                <a:lnTo>
                  <a:pt x="51597" y="64682"/>
                </a:lnTo>
                <a:cubicBezTo>
                  <a:pt x="30368" y="61567"/>
                  <a:pt x="7690" y="58004"/>
                  <a:pt x="556" y="40045"/>
                </a:cubicBezTo>
                <a:cubicBezTo>
                  <a:pt x="-2422" y="28913"/>
                  <a:pt x="6883" y="17850"/>
                  <a:pt x="24755" y="11249"/>
                </a:cubicBezTo>
                <a:cubicBezTo>
                  <a:pt x="32832" y="8265"/>
                  <a:pt x="42066" y="6412"/>
                  <a:pt x="51597" y="5737"/>
                </a:cubicBezTo>
                <a:lnTo>
                  <a:pt x="51597" y="0"/>
                </a:lnTo>
                <a:lnTo>
                  <a:pt x="67852" y="0"/>
                </a:lnTo>
                <a:lnTo>
                  <a:pt x="67852" y="5703"/>
                </a:lnTo>
                <a:cubicBezTo>
                  <a:pt x="74209" y="6118"/>
                  <a:pt x="80479" y="7068"/>
                  <a:pt x="86414" y="8551"/>
                </a:cubicBezTo>
                <a:cubicBezTo>
                  <a:pt x="106363" y="13536"/>
                  <a:pt x="119273" y="23728"/>
                  <a:pt x="119969" y="35041"/>
                </a:cubicBezTo>
                <a:lnTo>
                  <a:pt x="93108" y="35470"/>
                </a:lnTo>
                <a:cubicBezTo>
                  <a:pt x="92723" y="29223"/>
                  <a:pt x="85594" y="23595"/>
                  <a:pt x="74579" y="20843"/>
                </a:cubicBezTo>
                <a:cubicBezTo>
                  <a:pt x="72410" y="20301"/>
                  <a:pt x="70160" y="19888"/>
                  <a:pt x="67852" y="19639"/>
                </a:cubicBezTo>
                <a:lnTo>
                  <a:pt x="67852" y="52969"/>
                </a:lnTo>
                <a:cubicBezTo>
                  <a:pt x="88284" y="55535"/>
                  <a:pt x="110482" y="59921"/>
                  <a:pt x="119411" y="79734"/>
                </a:cubicBezTo>
                <a:cubicBezTo>
                  <a:pt x="122511" y="90942"/>
                  <a:pt x="113201" y="102106"/>
                  <a:pt x="95213" y="108750"/>
                </a:cubicBezTo>
                <a:cubicBezTo>
                  <a:pt x="86990" y="111788"/>
                  <a:pt x="77568" y="113654"/>
                  <a:pt x="67852" y="114293"/>
                </a:cubicBezTo>
                <a:close/>
              </a:path>
            </a:pathLst>
          </a:custGeom>
          <a:solidFill>
            <a:schemeClr val="accent3">
              <a:lumMod val="75000"/>
            </a:schemeClr>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dk1"/>
              </a:solidFill>
              <a:latin typeface="Arial"/>
              <a:ea typeface="Arial"/>
              <a:cs typeface="Arial"/>
              <a:sym typeface="Arial"/>
            </a:endParaRPr>
          </a:p>
        </p:txBody>
      </p:sp>
      <p:sp>
        <p:nvSpPr>
          <p:cNvPr id="24" name="Shape 450"/>
          <p:cNvSpPr/>
          <p:nvPr/>
        </p:nvSpPr>
        <p:spPr>
          <a:xfrm>
            <a:off x="8841213" y="3679245"/>
            <a:ext cx="590697" cy="565118"/>
          </a:xfrm>
          <a:custGeom>
            <a:avLst/>
            <a:gdLst/>
            <a:ahLst/>
            <a:cxnLst/>
            <a:rect l="0" t="0" r="0" b="0"/>
            <a:pathLst>
              <a:path w="120000" h="120000" extrusionOk="0">
                <a:moveTo>
                  <a:pt x="65274" y="39473"/>
                </a:moveTo>
                <a:cubicBezTo>
                  <a:pt x="53599" y="36371"/>
                  <a:pt x="41599" y="43242"/>
                  <a:pt x="38470" y="54820"/>
                </a:cubicBezTo>
                <a:cubicBezTo>
                  <a:pt x="35342" y="66398"/>
                  <a:pt x="42270" y="78299"/>
                  <a:pt x="53945" y="81402"/>
                </a:cubicBezTo>
                <a:cubicBezTo>
                  <a:pt x="65620" y="84504"/>
                  <a:pt x="77621" y="77633"/>
                  <a:pt x="80749" y="66055"/>
                </a:cubicBezTo>
                <a:cubicBezTo>
                  <a:pt x="83877" y="54477"/>
                  <a:pt x="76949" y="42576"/>
                  <a:pt x="65274" y="39473"/>
                </a:cubicBezTo>
                <a:close/>
                <a:moveTo>
                  <a:pt x="69168" y="25060"/>
                </a:moveTo>
                <a:cubicBezTo>
                  <a:pt x="88870" y="30296"/>
                  <a:pt x="100561" y="50379"/>
                  <a:pt x="95282" y="69917"/>
                </a:cubicBezTo>
                <a:cubicBezTo>
                  <a:pt x="90003" y="89455"/>
                  <a:pt x="69753" y="101050"/>
                  <a:pt x="50051" y="95815"/>
                </a:cubicBezTo>
                <a:cubicBezTo>
                  <a:pt x="30350" y="90579"/>
                  <a:pt x="18658" y="70496"/>
                  <a:pt x="23937" y="50958"/>
                </a:cubicBezTo>
                <a:cubicBezTo>
                  <a:pt x="29216" y="31420"/>
                  <a:pt x="49467" y="19825"/>
                  <a:pt x="69168" y="25060"/>
                </a:cubicBezTo>
                <a:close/>
                <a:moveTo>
                  <a:pt x="70584" y="19819"/>
                </a:moveTo>
                <a:cubicBezTo>
                  <a:pt x="47964" y="13808"/>
                  <a:pt x="24713" y="27121"/>
                  <a:pt x="18652" y="49554"/>
                </a:cubicBezTo>
                <a:cubicBezTo>
                  <a:pt x="12591" y="71987"/>
                  <a:pt x="26015" y="95045"/>
                  <a:pt x="48635" y="101056"/>
                </a:cubicBezTo>
                <a:cubicBezTo>
                  <a:pt x="71255" y="107067"/>
                  <a:pt x="94506" y="93754"/>
                  <a:pt x="100567" y="71321"/>
                </a:cubicBezTo>
                <a:cubicBezTo>
                  <a:pt x="106628" y="48888"/>
                  <a:pt x="93204" y="25830"/>
                  <a:pt x="70584" y="19819"/>
                </a:cubicBezTo>
                <a:close/>
                <a:moveTo>
                  <a:pt x="120000" y="28418"/>
                </a:moveTo>
                <a:lnTo>
                  <a:pt x="119819" y="29085"/>
                </a:lnTo>
                <a:lnTo>
                  <a:pt x="119636" y="28804"/>
                </a:lnTo>
                <a:close/>
                <a:moveTo>
                  <a:pt x="84120" y="4683"/>
                </a:moveTo>
                <a:lnTo>
                  <a:pt x="83867" y="19572"/>
                </a:lnTo>
                <a:lnTo>
                  <a:pt x="83406" y="19449"/>
                </a:lnTo>
                <a:cubicBezTo>
                  <a:pt x="87163" y="21546"/>
                  <a:pt x="90559" y="24117"/>
                  <a:pt x="93431" y="27166"/>
                </a:cubicBezTo>
                <a:lnTo>
                  <a:pt x="106796" y="23870"/>
                </a:lnTo>
                <a:lnTo>
                  <a:pt x="115363" y="39849"/>
                </a:lnTo>
                <a:lnTo>
                  <a:pt x="105840" y="48364"/>
                </a:lnTo>
                <a:cubicBezTo>
                  <a:pt x="107034" y="52676"/>
                  <a:pt x="107596" y="57191"/>
                  <a:pt x="107394" y="61781"/>
                </a:cubicBezTo>
                <a:lnTo>
                  <a:pt x="119289" y="68330"/>
                </a:lnTo>
                <a:lnTo>
                  <a:pt x="114566" y="85810"/>
                </a:lnTo>
                <a:lnTo>
                  <a:pt x="100132" y="85570"/>
                </a:lnTo>
                <a:cubicBezTo>
                  <a:pt x="98307" y="88594"/>
                  <a:pt x="96096" y="91321"/>
                  <a:pt x="93619" y="93756"/>
                </a:cubicBezTo>
                <a:lnTo>
                  <a:pt x="98359" y="106025"/>
                </a:lnTo>
                <a:lnTo>
                  <a:pt x="83411" y="116405"/>
                </a:lnTo>
                <a:lnTo>
                  <a:pt x="72073" y="106643"/>
                </a:lnTo>
                <a:lnTo>
                  <a:pt x="73453" y="105685"/>
                </a:lnTo>
                <a:cubicBezTo>
                  <a:pt x="69110" y="107079"/>
                  <a:pt x="64517" y="107749"/>
                  <a:pt x="59835" y="107723"/>
                </a:cubicBezTo>
                <a:lnTo>
                  <a:pt x="52963" y="119999"/>
                </a:lnTo>
                <a:lnTo>
                  <a:pt x="35336" y="115316"/>
                </a:lnTo>
                <a:lnTo>
                  <a:pt x="35574" y="101277"/>
                </a:lnTo>
                <a:cubicBezTo>
                  <a:pt x="31839" y="99165"/>
                  <a:pt x="28466" y="96583"/>
                  <a:pt x="25614" y="93529"/>
                </a:cubicBezTo>
                <a:lnTo>
                  <a:pt x="25843" y="94015"/>
                </a:lnTo>
                <a:lnTo>
                  <a:pt x="11102" y="96847"/>
                </a:lnTo>
                <a:lnTo>
                  <a:pt x="3390" y="80445"/>
                </a:lnTo>
                <a:lnTo>
                  <a:pt x="13359" y="72429"/>
                </a:lnTo>
                <a:cubicBezTo>
                  <a:pt x="12295" y="68561"/>
                  <a:pt x="11739" y="64530"/>
                  <a:pt x="11738" y="60428"/>
                </a:cubicBezTo>
                <a:lnTo>
                  <a:pt x="0" y="53965"/>
                </a:lnTo>
                <a:lnTo>
                  <a:pt x="4723" y="36484"/>
                </a:lnTo>
                <a:lnTo>
                  <a:pt x="18174" y="36709"/>
                </a:lnTo>
                <a:cubicBezTo>
                  <a:pt x="19999" y="33515"/>
                  <a:pt x="22203" y="30603"/>
                  <a:pt x="24696" y="27997"/>
                </a:cubicBezTo>
                <a:lnTo>
                  <a:pt x="20190" y="14215"/>
                </a:lnTo>
                <a:lnTo>
                  <a:pt x="35666" y="4625"/>
                </a:lnTo>
                <a:lnTo>
                  <a:pt x="46473" y="14962"/>
                </a:lnTo>
                <a:lnTo>
                  <a:pt x="46365" y="15030"/>
                </a:lnTo>
                <a:cubicBezTo>
                  <a:pt x="50613" y="13704"/>
                  <a:pt x="55098" y="13091"/>
                  <a:pt x="59667" y="13141"/>
                </a:cubicBezTo>
                <a:lnTo>
                  <a:pt x="59206" y="13018"/>
                </a:lnTo>
                <a:lnTo>
                  <a:pt x="66493" y="0"/>
                </a:lnTo>
                <a:close/>
              </a:path>
            </a:pathLst>
          </a:custGeom>
          <a:solidFill>
            <a:srgbClr val="E62949"/>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pic>
        <p:nvPicPr>
          <p:cNvPr id="21" name="Picture 20"/>
          <p:cNvPicPr>
            <a:picLocks noChangeAspect="1"/>
          </p:cNvPicPr>
          <p:nvPr/>
        </p:nvPicPr>
        <p:blipFill rotWithShape="1">
          <a:blip r:embed="rId4">
            <a:extLst>
              <a:ext uri="{28A0092B-C50C-407E-A947-70E740481C1C}">
                <a14:useLocalDpi xmlns:a14="http://schemas.microsoft.com/office/drawing/2010/main" val="0"/>
              </a:ext>
            </a:extLst>
          </a:blip>
          <a:srcRect b="30343"/>
          <a:stretch/>
        </p:blipFill>
        <p:spPr>
          <a:xfrm>
            <a:off x="760411" y="381000"/>
            <a:ext cx="1590415" cy="1515229"/>
          </a:xfrm>
          <a:prstGeom prst="rect">
            <a:avLst/>
          </a:prstGeom>
        </p:spPr>
      </p:pic>
      <p:sp>
        <p:nvSpPr>
          <p:cNvPr id="36" name="Shape 708"/>
          <p:cNvSpPr txBox="1"/>
          <p:nvPr/>
        </p:nvSpPr>
        <p:spPr>
          <a:xfrm>
            <a:off x="2350826" y="578938"/>
            <a:ext cx="1007953" cy="559676"/>
          </a:xfrm>
          <a:prstGeom prst="rect">
            <a:avLst/>
          </a:prstGeom>
          <a:noFill/>
          <a:ln>
            <a:noFill/>
          </a:ln>
        </p:spPr>
        <p:txBody>
          <a:bodyPr wrap="square" lIns="121868" tIns="60917" rIns="121868" bIns="60917" anchor="t" anchorCtr="0">
            <a:noAutofit/>
          </a:bodyPr>
          <a:lstStyle/>
          <a:p>
            <a:pPr algn="ctr" defTabSz="1218895"/>
            <a:r>
              <a:rPr lang="en-US" sz="2400" b="1" kern="0" dirty="0" smtClean="0">
                <a:solidFill>
                  <a:srgbClr val="002060"/>
                </a:solidFill>
                <a:latin typeface="Times New Roman" panose="02020603050405020304" pitchFamily="18" charset="0"/>
                <a:ea typeface="Arial"/>
                <a:cs typeface="Times New Roman" panose="02020603050405020304" pitchFamily="18" charset="0"/>
                <a:sym typeface="Arial"/>
              </a:rPr>
              <a:t>Fars EOR Tech</a:t>
            </a:r>
            <a:endParaRPr lang="en" sz="1333" kern="0" dirty="0">
              <a:solidFill>
                <a:srgbClr val="002060"/>
              </a:solidFill>
              <a:latin typeface="Times New Roman" panose="02020603050405020304" pitchFamily="18" charset="0"/>
              <a:ea typeface="Arial"/>
              <a:cs typeface="Times New Roman" panose="02020603050405020304" pitchFamily="18" charset="0"/>
              <a:sym typeface="Arial"/>
            </a:endParaRPr>
          </a:p>
        </p:txBody>
      </p:sp>
      <p:grpSp>
        <p:nvGrpSpPr>
          <p:cNvPr id="30" name="Shape 720"/>
          <p:cNvGrpSpPr/>
          <p:nvPr/>
        </p:nvGrpSpPr>
        <p:grpSpPr>
          <a:xfrm>
            <a:off x="8560867" y="4261751"/>
            <a:ext cx="3627958" cy="897784"/>
            <a:chOff x="2113657" y="4283314"/>
            <a:chExt cx="3647460" cy="673513"/>
          </a:xfrm>
        </p:grpSpPr>
        <p:sp>
          <p:nvSpPr>
            <p:cNvPr id="34" name="Shape 721"/>
            <p:cNvSpPr txBox="1"/>
            <p:nvPr/>
          </p:nvSpPr>
          <p:spPr>
            <a:xfrm>
              <a:off x="2113657" y="4495162"/>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pt-BR" sz="1600" kern="0" dirty="0" smtClean="0">
                  <a:solidFill>
                    <a:srgbClr val="595959"/>
                  </a:solidFill>
                  <a:latin typeface="Times New Roman" panose="02020603050405020304" pitchFamily="18" charset="0"/>
                  <a:ea typeface="Arial"/>
                  <a:cs typeface="Times New Roman" panose="02020603050405020304" pitchFamily="18" charset="0"/>
                  <a:sym typeface="Arial"/>
                </a:rPr>
                <a:t>Local (Iran) Certificates </a:t>
              </a:r>
              <a:endParaRPr lang="pt-BR"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42" name="Shape 722"/>
            <p:cNvSpPr txBox="1"/>
            <p:nvPr/>
          </p:nvSpPr>
          <p:spPr>
            <a:xfrm>
              <a:off x="2113658" y="4283314"/>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sym typeface="Arial"/>
                </a:rPr>
                <a:t>Standards and legally certificates:</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Tree>
    <p:extLst>
      <p:ext uri="{BB962C8B-B14F-4D97-AF65-F5344CB8AC3E}">
        <p14:creationId xmlns:p14="http://schemas.microsoft.com/office/powerpoint/2010/main" val="2792315576"/>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704"/>
        <p:cNvGrpSpPr/>
        <p:nvPr/>
      </p:nvGrpSpPr>
      <p:grpSpPr>
        <a:xfrm>
          <a:off x="0" y="0"/>
          <a:ext cx="0" cy="0"/>
          <a:chOff x="0" y="0"/>
          <a:chExt cx="0" cy="0"/>
        </a:xfrm>
      </p:grpSpPr>
      <p:pic>
        <p:nvPicPr>
          <p:cNvPr id="29" name="Picture 28" descr="D:\-EOR-\EOR\سومین دوره نمایشگاه تجهیزات\لیست دستگاه ها\26-Wettability Alteration Chamber\2-Photo-20.jpg"/>
          <p:cNvPicPr/>
          <p:nvPr/>
        </p:nvPicPr>
        <p:blipFill rotWithShape="1">
          <a:blip r:embed="rId3" cstate="print">
            <a:extLst>
              <a:ext uri="{28A0092B-C50C-407E-A947-70E740481C1C}">
                <a14:useLocalDpi xmlns:a14="http://schemas.microsoft.com/office/drawing/2010/main" val="0"/>
              </a:ext>
            </a:extLst>
          </a:blip>
          <a:srcRect l="7502" r="9556"/>
          <a:stretch/>
        </p:blipFill>
        <p:spPr bwMode="auto">
          <a:xfrm>
            <a:off x="4041613" y="2195974"/>
            <a:ext cx="4491199" cy="3442826"/>
          </a:xfrm>
          <a:prstGeom prst="rect">
            <a:avLst/>
          </a:prstGeom>
          <a:noFill/>
          <a:ln>
            <a:noFill/>
          </a:ln>
          <a:extLst>
            <a:ext uri="{53640926-AAD7-44D8-BBD7-CCE9431645EC}">
              <a14:shadowObscured xmlns:a14="http://schemas.microsoft.com/office/drawing/2010/main"/>
            </a:ext>
          </a:extLst>
        </p:spPr>
      </p:pic>
      <p:sp>
        <p:nvSpPr>
          <p:cNvPr id="707" name="Shape 707"/>
          <p:cNvSpPr txBox="1"/>
          <p:nvPr/>
        </p:nvSpPr>
        <p:spPr>
          <a:xfrm>
            <a:off x="455612" y="3247636"/>
            <a:ext cx="4190999" cy="3076964"/>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Maximum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core diameter: 1.5"</a:t>
            </a:r>
          </a:p>
          <a:p>
            <a:pPr marL="285750" indent="-285750" defTabSz="1218895">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Maximum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working pressure: 400 bar</a:t>
            </a:r>
          </a:p>
          <a:p>
            <a:pPr marL="285750" indent="-285750" defTabSz="1218895">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Maximum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working temperature: 150 °C</a:t>
            </a:r>
          </a:p>
          <a:p>
            <a:pPr marL="285750" indent="-285750" defTabSz="1218895">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Cell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volume: 100, 300, 500 cc</a:t>
            </a:r>
          </a:p>
          <a:p>
            <a:pPr marL="285750" indent="-285750" defTabSz="1218895">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High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pressure cell×3</a:t>
            </a:r>
          </a:p>
          <a:p>
            <a:pPr marL="285750" indent="-285750" defTabSz="1218895">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Pressure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gauge×4</a:t>
            </a:r>
          </a:p>
          <a:p>
            <a:pPr marL="285750" indent="-285750" defTabSz="1218895">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Heating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system: Oven</a:t>
            </a:r>
          </a:p>
          <a:p>
            <a:pPr marL="285750" indent="-285750" defTabSz="1218895">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Hydraulic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pressurizing system</a:t>
            </a:r>
          </a:p>
          <a:p>
            <a:pPr marL="285750" indent="-285750" defTabSz="1218895">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Wetted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parts: Stainless steel 316L</a:t>
            </a:r>
          </a:p>
          <a:p>
            <a:pPr marL="285750" indent="-285750" defTabSz="1218895">
              <a:buFont typeface="Arial" panose="020B0604020202020204" pitchFamily="34" charset="0"/>
              <a:buChar char="•"/>
            </a:pPr>
            <a:endPar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endParaRPr>
          </a:p>
          <a:p>
            <a:pPr defTabSz="1218895"/>
            <a:endParaRPr lang="en-US" sz="1600" kern="0" dirty="0">
              <a:solidFill>
                <a:srgbClr val="3F3F3F"/>
              </a:solidFill>
              <a:ea typeface="Arial"/>
              <a:cs typeface="Arial"/>
              <a:sym typeface="Arial"/>
            </a:endParaRPr>
          </a:p>
        </p:txBody>
      </p:sp>
      <p:sp>
        <p:nvSpPr>
          <p:cNvPr id="708" name="Shape 708"/>
          <p:cNvSpPr txBox="1"/>
          <p:nvPr/>
        </p:nvSpPr>
        <p:spPr>
          <a:xfrm>
            <a:off x="455611" y="2286059"/>
            <a:ext cx="4343401" cy="533341"/>
          </a:xfrm>
          <a:prstGeom prst="rect">
            <a:avLst/>
          </a:prstGeom>
          <a:noFill/>
          <a:ln>
            <a:noFill/>
          </a:ln>
        </p:spPr>
        <p:txBody>
          <a:bodyPr wrap="square" lIns="121868" tIns="60917" rIns="121868" bIns="60917" anchor="t" anchorCtr="0">
            <a:noAutofit/>
          </a:bodyPr>
          <a:lstStyle/>
          <a:p>
            <a:pPr defTabSz="1218895"/>
            <a:r>
              <a:rPr lang="en-US" sz="2400" b="1" kern="0" dirty="0" smtClean="0">
                <a:solidFill>
                  <a:srgbClr val="3F3F3F"/>
                </a:solidFill>
                <a:ea typeface="Arial"/>
                <a:cs typeface="Arial"/>
                <a:sym typeface="Arial"/>
              </a:rPr>
              <a:t>Wettability </a:t>
            </a:r>
            <a:r>
              <a:rPr lang="en-US" sz="2400" b="1" kern="0" dirty="0">
                <a:solidFill>
                  <a:srgbClr val="3F3F3F"/>
                </a:solidFill>
                <a:ea typeface="Arial"/>
                <a:cs typeface="Arial"/>
                <a:sym typeface="Arial"/>
              </a:rPr>
              <a:t>Alteration Chamber </a:t>
            </a:r>
            <a:endParaRPr lang="en" sz="1333" kern="0" dirty="0">
              <a:solidFill>
                <a:srgbClr val="3F3F3F"/>
              </a:solidFill>
              <a:latin typeface="Arial"/>
              <a:ea typeface="Arial"/>
              <a:cs typeface="Arial"/>
              <a:sym typeface="Arial"/>
            </a:endParaRPr>
          </a:p>
        </p:txBody>
      </p:sp>
      <p:grpSp>
        <p:nvGrpSpPr>
          <p:cNvPr id="23" name="Shape 711"/>
          <p:cNvGrpSpPr/>
          <p:nvPr/>
        </p:nvGrpSpPr>
        <p:grpSpPr>
          <a:xfrm>
            <a:off x="8560868" y="834377"/>
            <a:ext cx="3400944" cy="897785"/>
            <a:chOff x="2113657" y="4283314"/>
            <a:chExt cx="3647460" cy="673514"/>
          </a:xfrm>
        </p:grpSpPr>
        <p:sp>
          <p:nvSpPr>
            <p:cNvPr id="25" name="Shape 712"/>
            <p:cNvSpPr txBox="1"/>
            <p:nvPr/>
          </p:nvSpPr>
          <p:spPr>
            <a:xfrm>
              <a:off x="2113657" y="4495163"/>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1 Device (Per Month)</a:t>
              </a:r>
              <a:endParaRPr lang="en"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26" name="Shape 713"/>
            <p:cNvSpPr txBox="1"/>
            <p:nvPr/>
          </p:nvSpPr>
          <p:spPr>
            <a:xfrm>
              <a:off x="2113658" y="4283314"/>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rPr>
                <a:t>Production capacity</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27" name="Shape 715"/>
          <p:cNvSpPr/>
          <p:nvPr/>
        </p:nvSpPr>
        <p:spPr>
          <a:xfrm>
            <a:off x="8913812" y="1841721"/>
            <a:ext cx="445583" cy="444279"/>
          </a:xfrm>
          <a:custGeom>
            <a:avLst/>
            <a:gdLst/>
            <a:ahLst/>
            <a:cxnLst/>
            <a:rect l="0" t="0" r="0" b="0"/>
            <a:pathLst>
              <a:path w="120000" h="120000" extrusionOk="0">
                <a:moveTo>
                  <a:pt x="26666" y="100217"/>
                </a:moveTo>
                <a:cubicBezTo>
                  <a:pt x="25193" y="100217"/>
                  <a:pt x="24000" y="101415"/>
                  <a:pt x="24000" y="102892"/>
                </a:cubicBezTo>
                <a:cubicBezTo>
                  <a:pt x="24000" y="104369"/>
                  <a:pt x="25193" y="105566"/>
                  <a:pt x="26666" y="105566"/>
                </a:cubicBezTo>
                <a:lnTo>
                  <a:pt x="93333" y="105566"/>
                </a:lnTo>
                <a:cubicBezTo>
                  <a:pt x="94806" y="105566"/>
                  <a:pt x="96000" y="104369"/>
                  <a:pt x="96000" y="102892"/>
                </a:cubicBezTo>
                <a:cubicBezTo>
                  <a:pt x="96000" y="101415"/>
                  <a:pt x="94806" y="100217"/>
                  <a:pt x="93333" y="100217"/>
                </a:cubicBezTo>
                <a:close/>
                <a:moveTo>
                  <a:pt x="26666" y="87913"/>
                </a:moveTo>
                <a:cubicBezTo>
                  <a:pt x="25193" y="87913"/>
                  <a:pt x="24000" y="89111"/>
                  <a:pt x="24000" y="90588"/>
                </a:cubicBezTo>
                <a:cubicBezTo>
                  <a:pt x="24000" y="92065"/>
                  <a:pt x="25193" y="93262"/>
                  <a:pt x="26666" y="93262"/>
                </a:cubicBezTo>
                <a:lnTo>
                  <a:pt x="93333" y="93262"/>
                </a:lnTo>
                <a:cubicBezTo>
                  <a:pt x="94806" y="93262"/>
                  <a:pt x="96000" y="92065"/>
                  <a:pt x="96000" y="90588"/>
                </a:cubicBezTo>
                <a:cubicBezTo>
                  <a:pt x="96000" y="89111"/>
                  <a:pt x="94806" y="87913"/>
                  <a:pt x="93333" y="87913"/>
                </a:cubicBezTo>
                <a:close/>
                <a:moveTo>
                  <a:pt x="26666" y="75609"/>
                </a:moveTo>
                <a:cubicBezTo>
                  <a:pt x="25193" y="75609"/>
                  <a:pt x="24000" y="76806"/>
                  <a:pt x="24000" y="78284"/>
                </a:cubicBezTo>
                <a:cubicBezTo>
                  <a:pt x="24000" y="79761"/>
                  <a:pt x="25193" y="80958"/>
                  <a:pt x="26666" y="80958"/>
                </a:cubicBezTo>
                <a:lnTo>
                  <a:pt x="93333" y="80958"/>
                </a:lnTo>
                <a:cubicBezTo>
                  <a:pt x="94806" y="80958"/>
                  <a:pt x="96000" y="79761"/>
                  <a:pt x="96000" y="78284"/>
                </a:cubicBezTo>
                <a:cubicBezTo>
                  <a:pt x="96000" y="76806"/>
                  <a:pt x="94806" y="75609"/>
                  <a:pt x="93333" y="75609"/>
                </a:cubicBezTo>
                <a:close/>
                <a:moveTo>
                  <a:pt x="26666" y="63305"/>
                </a:moveTo>
                <a:cubicBezTo>
                  <a:pt x="25193" y="63305"/>
                  <a:pt x="24000" y="64502"/>
                  <a:pt x="24000" y="65979"/>
                </a:cubicBezTo>
                <a:cubicBezTo>
                  <a:pt x="24000" y="67457"/>
                  <a:pt x="25193" y="68654"/>
                  <a:pt x="26666" y="68654"/>
                </a:cubicBezTo>
                <a:lnTo>
                  <a:pt x="93333" y="68654"/>
                </a:lnTo>
                <a:cubicBezTo>
                  <a:pt x="94806" y="68654"/>
                  <a:pt x="96000" y="67457"/>
                  <a:pt x="96000" y="65979"/>
                </a:cubicBezTo>
                <a:cubicBezTo>
                  <a:pt x="96000" y="64502"/>
                  <a:pt x="94806" y="63305"/>
                  <a:pt x="93333" y="63305"/>
                </a:cubicBezTo>
                <a:close/>
                <a:moveTo>
                  <a:pt x="26666" y="51001"/>
                </a:moveTo>
                <a:cubicBezTo>
                  <a:pt x="25193" y="51001"/>
                  <a:pt x="24000" y="52198"/>
                  <a:pt x="24000" y="53675"/>
                </a:cubicBezTo>
                <a:cubicBezTo>
                  <a:pt x="24000" y="55152"/>
                  <a:pt x="25193" y="56350"/>
                  <a:pt x="26666" y="56350"/>
                </a:cubicBezTo>
                <a:lnTo>
                  <a:pt x="93333" y="56350"/>
                </a:lnTo>
                <a:cubicBezTo>
                  <a:pt x="94806" y="56350"/>
                  <a:pt x="96000" y="55152"/>
                  <a:pt x="96000" y="53675"/>
                </a:cubicBezTo>
                <a:cubicBezTo>
                  <a:pt x="96000" y="52198"/>
                  <a:pt x="94806" y="51001"/>
                  <a:pt x="93333" y="51001"/>
                </a:cubicBezTo>
                <a:close/>
                <a:moveTo>
                  <a:pt x="26666" y="38697"/>
                </a:moveTo>
                <a:cubicBezTo>
                  <a:pt x="25193" y="38697"/>
                  <a:pt x="24000" y="39894"/>
                  <a:pt x="24000" y="41371"/>
                </a:cubicBezTo>
                <a:cubicBezTo>
                  <a:pt x="24000" y="42848"/>
                  <a:pt x="25193" y="44046"/>
                  <a:pt x="26666" y="44046"/>
                </a:cubicBezTo>
                <a:lnTo>
                  <a:pt x="93333" y="44046"/>
                </a:lnTo>
                <a:cubicBezTo>
                  <a:pt x="94806" y="44046"/>
                  <a:pt x="96000" y="42848"/>
                  <a:pt x="96000" y="41371"/>
                </a:cubicBezTo>
                <a:cubicBezTo>
                  <a:pt x="96000" y="39894"/>
                  <a:pt x="94806" y="38697"/>
                  <a:pt x="93333" y="38697"/>
                </a:cubicBezTo>
                <a:close/>
                <a:moveTo>
                  <a:pt x="0" y="11366"/>
                </a:moveTo>
                <a:lnTo>
                  <a:pt x="6739" y="11366"/>
                </a:lnTo>
                <a:lnTo>
                  <a:pt x="6739" y="17459"/>
                </a:lnTo>
                <a:cubicBezTo>
                  <a:pt x="6739" y="22260"/>
                  <a:pt x="10619" y="26151"/>
                  <a:pt x="15405" y="26151"/>
                </a:cubicBezTo>
                <a:cubicBezTo>
                  <a:pt x="20192" y="26151"/>
                  <a:pt x="24072" y="22260"/>
                  <a:pt x="24072" y="17459"/>
                </a:cubicBezTo>
                <a:lnTo>
                  <a:pt x="24072" y="11366"/>
                </a:lnTo>
                <a:lnTo>
                  <a:pt x="29716" y="11366"/>
                </a:lnTo>
                <a:lnTo>
                  <a:pt x="29716" y="17459"/>
                </a:lnTo>
                <a:cubicBezTo>
                  <a:pt x="29716" y="22260"/>
                  <a:pt x="33597" y="26151"/>
                  <a:pt x="38383" y="26151"/>
                </a:cubicBezTo>
                <a:cubicBezTo>
                  <a:pt x="43170" y="26151"/>
                  <a:pt x="47050" y="22260"/>
                  <a:pt x="47050" y="17459"/>
                </a:cubicBezTo>
                <a:lnTo>
                  <a:pt x="47050" y="11366"/>
                </a:lnTo>
                <a:lnTo>
                  <a:pt x="52694" y="11366"/>
                </a:lnTo>
                <a:lnTo>
                  <a:pt x="52694" y="17459"/>
                </a:lnTo>
                <a:cubicBezTo>
                  <a:pt x="52694" y="22260"/>
                  <a:pt x="56574" y="26151"/>
                  <a:pt x="61361" y="26151"/>
                </a:cubicBezTo>
                <a:cubicBezTo>
                  <a:pt x="66147" y="26151"/>
                  <a:pt x="70028" y="22260"/>
                  <a:pt x="70028" y="17459"/>
                </a:cubicBezTo>
                <a:lnTo>
                  <a:pt x="70028" y="11366"/>
                </a:lnTo>
                <a:lnTo>
                  <a:pt x="75672" y="11366"/>
                </a:lnTo>
                <a:lnTo>
                  <a:pt x="75672" y="17459"/>
                </a:lnTo>
                <a:cubicBezTo>
                  <a:pt x="75672" y="22260"/>
                  <a:pt x="79552" y="26151"/>
                  <a:pt x="84339" y="26151"/>
                </a:cubicBezTo>
                <a:cubicBezTo>
                  <a:pt x="89125" y="26151"/>
                  <a:pt x="93005" y="22260"/>
                  <a:pt x="93005" y="17459"/>
                </a:cubicBezTo>
                <a:lnTo>
                  <a:pt x="93005" y="11366"/>
                </a:lnTo>
                <a:lnTo>
                  <a:pt x="98650" y="11366"/>
                </a:lnTo>
                <a:lnTo>
                  <a:pt x="98650" y="17459"/>
                </a:lnTo>
                <a:cubicBezTo>
                  <a:pt x="98650" y="22259"/>
                  <a:pt x="102530" y="26151"/>
                  <a:pt x="107316" y="26151"/>
                </a:cubicBezTo>
                <a:cubicBezTo>
                  <a:pt x="112103" y="26151"/>
                  <a:pt x="115983" y="22259"/>
                  <a:pt x="115983" y="17459"/>
                </a:cubicBezTo>
                <a:lnTo>
                  <a:pt x="115983" y="11366"/>
                </a:lnTo>
                <a:lnTo>
                  <a:pt x="120000" y="11366"/>
                </a:lnTo>
                <a:lnTo>
                  <a:pt x="120000" y="120000"/>
                </a:lnTo>
                <a:lnTo>
                  <a:pt x="0" y="120000"/>
                </a:lnTo>
                <a:close/>
                <a:moveTo>
                  <a:pt x="15405" y="0"/>
                </a:moveTo>
                <a:cubicBezTo>
                  <a:pt x="17983" y="0"/>
                  <a:pt x="20072" y="2095"/>
                  <a:pt x="20072" y="4680"/>
                </a:cubicBezTo>
                <a:lnTo>
                  <a:pt x="20072" y="18051"/>
                </a:lnTo>
                <a:cubicBezTo>
                  <a:pt x="20072" y="20636"/>
                  <a:pt x="17983" y="22732"/>
                  <a:pt x="15405" y="22732"/>
                </a:cubicBezTo>
                <a:cubicBezTo>
                  <a:pt x="12828" y="22732"/>
                  <a:pt x="10739" y="20636"/>
                  <a:pt x="10739" y="18051"/>
                </a:cubicBezTo>
                <a:lnTo>
                  <a:pt x="10739" y="4680"/>
                </a:lnTo>
                <a:cubicBezTo>
                  <a:pt x="10739" y="2095"/>
                  <a:pt x="12828" y="0"/>
                  <a:pt x="15405" y="0"/>
                </a:cubicBezTo>
                <a:close/>
                <a:moveTo>
                  <a:pt x="38383" y="0"/>
                </a:moveTo>
                <a:cubicBezTo>
                  <a:pt x="40960" y="0"/>
                  <a:pt x="43050" y="2095"/>
                  <a:pt x="43050" y="4680"/>
                </a:cubicBezTo>
                <a:lnTo>
                  <a:pt x="43050" y="18051"/>
                </a:lnTo>
                <a:cubicBezTo>
                  <a:pt x="43050" y="20636"/>
                  <a:pt x="40960" y="22732"/>
                  <a:pt x="38383" y="22732"/>
                </a:cubicBezTo>
                <a:cubicBezTo>
                  <a:pt x="35806" y="22732"/>
                  <a:pt x="33716" y="20636"/>
                  <a:pt x="33716" y="18051"/>
                </a:cubicBezTo>
                <a:lnTo>
                  <a:pt x="33716" y="4680"/>
                </a:lnTo>
                <a:cubicBezTo>
                  <a:pt x="33716" y="2095"/>
                  <a:pt x="35806" y="0"/>
                  <a:pt x="38383" y="0"/>
                </a:cubicBezTo>
                <a:close/>
                <a:moveTo>
                  <a:pt x="61361" y="0"/>
                </a:moveTo>
                <a:cubicBezTo>
                  <a:pt x="63938" y="0"/>
                  <a:pt x="66028" y="2095"/>
                  <a:pt x="66028" y="4680"/>
                </a:cubicBezTo>
                <a:lnTo>
                  <a:pt x="66028" y="18051"/>
                </a:lnTo>
                <a:cubicBezTo>
                  <a:pt x="66028" y="20636"/>
                  <a:pt x="63938" y="22731"/>
                  <a:pt x="61361" y="22731"/>
                </a:cubicBezTo>
                <a:cubicBezTo>
                  <a:pt x="58784" y="22731"/>
                  <a:pt x="56694" y="20636"/>
                  <a:pt x="56694" y="18051"/>
                </a:cubicBezTo>
                <a:lnTo>
                  <a:pt x="56694" y="4680"/>
                </a:lnTo>
                <a:cubicBezTo>
                  <a:pt x="56694" y="2095"/>
                  <a:pt x="58784" y="0"/>
                  <a:pt x="61361" y="0"/>
                </a:cubicBezTo>
                <a:close/>
                <a:moveTo>
                  <a:pt x="84339" y="0"/>
                </a:moveTo>
                <a:cubicBezTo>
                  <a:pt x="86916" y="0"/>
                  <a:pt x="89005" y="2095"/>
                  <a:pt x="89005" y="4680"/>
                </a:cubicBezTo>
                <a:lnTo>
                  <a:pt x="89005" y="18051"/>
                </a:lnTo>
                <a:cubicBezTo>
                  <a:pt x="89005" y="20636"/>
                  <a:pt x="86916" y="22731"/>
                  <a:pt x="84339" y="22731"/>
                </a:cubicBezTo>
                <a:cubicBezTo>
                  <a:pt x="81761" y="22731"/>
                  <a:pt x="79672" y="20636"/>
                  <a:pt x="79672" y="18051"/>
                </a:cubicBezTo>
                <a:lnTo>
                  <a:pt x="79672" y="4680"/>
                </a:lnTo>
                <a:cubicBezTo>
                  <a:pt x="79672" y="2095"/>
                  <a:pt x="81761" y="0"/>
                  <a:pt x="84339" y="0"/>
                </a:cubicBezTo>
                <a:close/>
                <a:moveTo>
                  <a:pt x="107316" y="0"/>
                </a:moveTo>
                <a:cubicBezTo>
                  <a:pt x="109894" y="0"/>
                  <a:pt x="111983" y="2095"/>
                  <a:pt x="111983" y="4680"/>
                </a:cubicBezTo>
                <a:lnTo>
                  <a:pt x="111983" y="18051"/>
                </a:lnTo>
                <a:cubicBezTo>
                  <a:pt x="111983" y="20636"/>
                  <a:pt x="109894" y="22731"/>
                  <a:pt x="107316" y="22731"/>
                </a:cubicBezTo>
                <a:cubicBezTo>
                  <a:pt x="104739" y="22731"/>
                  <a:pt x="102650" y="20636"/>
                  <a:pt x="102650" y="18051"/>
                </a:cubicBezTo>
                <a:lnTo>
                  <a:pt x="102650" y="4680"/>
                </a:lnTo>
                <a:cubicBezTo>
                  <a:pt x="102650" y="2095"/>
                  <a:pt x="104739" y="0"/>
                  <a:pt x="107316" y="0"/>
                </a:cubicBezTo>
                <a:close/>
              </a:path>
            </a:pathLst>
          </a:custGeom>
          <a:solidFill>
            <a:srgbClr val="1ED4DE"/>
          </a:solidFill>
          <a:ln>
            <a:noFill/>
          </a:ln>
        </p:spPr>
        <p:txBody>
          <a:bodyPr wrap="square" lIns="121868" tIns="60917" rIns="121868" bIns="60917" anchor="ctr" anchorCtr="0">
            <a:noAutofit/>
          </a:bodyPr>
          <a:lstStyle/>
          <a:p>
            <a:pPr algn="ctr" defTabSz="1218895"/>
            <a:endParaRPr sz="2399" kern="0">
              <a:solidFill>
                <a:srgbClr val="FFFFFF"/>
              </a:solidFill>
              <a:latin typeface="Arial"/>
              <a:ea typeface="Arial"/>
              <a:cs typeface="Arial"/>
              <a:sym typeface="Arial"/>
            </a:endParaRPr>
          </a:p>
        </p:txBody>
      </p:sp>
      <p:sp>
        <p:nvSpPr>
          <p:cNvPr id="28" name="Shape 719"/>
          <p:cNvSpPr txBox="1"/>
          <p:nvPr/>
        </p:nvSpPr>
        <p:spPr>
          <a:xfrm>
            <a:off x="8560869" y="2348489"/>
            <a:ext cx="3253607" cy="369236"/>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sym typeface="Arial"/>
              </a:rPr>
              <a:t>After sale services/ Guarantee</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35" name="Shape 451"/>
          <p:cNvSpPr/>
          <p:nvPr/>
        </p:nvSpPr>
        <p:spPr>
          <a:xfrm rot="1795255">
            <a:off x="8958484" y="275304"/>
            <a:ext cx="356158" cy="656509"/>
          </a:xfrm>
          <a:custGeom>
            <a:avLst/>
            <a:gdLst/>
            <a:ahLst/>
            <a:cxnLst/>
            <a:rect l="0" t="0" r="0" b="0"/>
            <a:pathLst>
              <a:path w="120000" h="120000" extrusionOk="0">
                <a:moveTo>
                  <a:pt x="60041" y="0"/>
                </a:moveTo>
                <a:cubicBezTo>
                  <a:pt x="68312" y="142"/>
                  <a:pt x="77049" y="3617"/>
                  <a:pt x="77802" y="9249"/>
                </a:cubicBezTo>
                <a:cubicBezTo>
                  <a:pt x="79731" y="16341"/>
                  <a:pt x="68983" y="18083"/>
                  <a:pt x="72034" y="26607"/>
                </a:cubicBezTo>
                <a:lnTo>
                  <a:pt x="120000" y="26607"/>
                </a:lnTo>
                <a:lnTo>
                  <a:pt x="120000" y="53320"/>
                </a:lnTo>
                <a:cubicBezTo>
                  <a:pt x="105180" y="54850"/>
                  <a:pt x="101982" y="49006"/>
                  <a:pt x="89415" y="50069"/>
                </a:cubicBezTo>
                <a:cubicBezTo>
                  <a:pt x="79319" y="50489"/>
                  <a:pt x="73089" y="55363"/>
                  <a:pt x="72833" y="59977"/>
                </a:cubicBezTo>
                <a:cubicBezTo>
                  <a:pt x="73004" y="64029"/>
                  <a:pt x="79442" y="70012"/>
                  <a:pt x="91464" y="70060"/>
                </a:cubicBezTo>
                <a:cubicBezTo>
                  <a:pt x="106013" y="69226"/>
                  <a:pt x="103877" y="65247"/>
                  <a:pt x="120000" y="65606"/>
                </a:cubicBezTo>
                <a:lnTo>
                  <a:pt x="120000" y="93541"/>
                </a:lnTo>
                <a:lnTo>
                  <a:pt x="70059" y="93541"/>
                </a:lnTo>
                <a:cubicBezTo>
                  <a:pt x="69329" y="102697"/>
                  <a:pt x="76533" y="101447"/>
                  <a:pt x="78036" y="109608"/>
                </a:cubicBezTo>
                <a:cubicBezTo>
                  <a:pt x="77950" y="116314"/>
                  <a:pt x="67224" y="119904"/>
                  <a:pt x="59959" y="120000"/>
                </a:cubicBezTo>
                <a:cubicBezTo>
                  <a:pt x="51687" y="119857"/>
                  <a:pt x="42950" y="116382"/>
                  <a:pt x="42197" y="110750"/>
                </a:cubicBezTo>
                <a:cubicBezTo>
                  <a:pt x="40279" y="103699"/>
                  <a:pt x="50892" y="101936"/>
                  <a:pt x="47995" y="93541"/>
                </a:cubicBezTo>
                <a:lnTo>
                  <a:pt x="0" y="93541"/>
                </a:lnTo>
                <a:lnTo>
                  <a:pt x="0" y="66075"/>
                </a:lnTo>
                <a:cubicBezTo>
                  <a:pt x="15368" y="64341"/>
                  <a:pt x="18478" y="70364"/>
                  <a:pt x="31219" y="69286"/>
                </a:cubicBezTo>
                <a:cubicBezTo>
                  <a:pt x="41315" y="68866"/>
                  <a:pt x="47545" y="63992"/>
                  <a:pt x="47801" y="59379"/>
                </a:cubicBezTo>
                <a:cubicBezTo>
                  <a:pt x="47631" y="55326"/>
                  <a:pt x="41193" y="49343"/>
                  <a:pt x="29171" y="49296"/>
                </a:cubicBezTo>
                <a:cubicBezTo>
                  <a:pt x="14433" y="50140"/>
                  <a:pt x="16816" y="54212"/>
                  <a:pt x="0" y="53739"/>
                </a:cubicBezTo>
                <a:lnTo>
                  <a:pt x="0" y="26607"/>
                </a:lnTo>
                <a:lnTo>
                  <a:pt x="49932" y="26607"/>
                </a:lnTo>
                <a:cubicBezTo>
                  <a:pt x="50748" y="17288"/>
                  <a:pt x="43474" y="18596"/>
                  <a:pt x="41963" y="10391"/>
                </a:cubicBezTo>
                <a:cubicBezTo>
                  <a:pt x="42049" y="3685"/>
                  <a:pt x="52775" y="95"/>
                  <a:pt x="60041" y="0"/>
                </a:cubicBezTo>
                <a:close/>
              </a:path>
            </a:pathLst>
          </a:custGeom>
          <a:solidFill>
            <a:srgbClr val="F4BD2D"/>
          </a:solidFill>
          <a:ln>
            <a:noFill/>
          </a:ln>
          <a:scene3d>
            <a:camera prst="orthographicFront">
              <a:rot lat="0" lon="0" rev="7200000"/>
            </a:camera>
            <a:lightRig rig="threePt" dir="t"/>
          </a:scene3d>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grpSp>
        <p:nvGrpSpPr>
          <p:cNvPr id="37" name="Shape 717"/>
          <p:cNvGrpSpPr/>
          <p:nvPr/>
        </p:nvGrpSpPr>
        <p:grpSpPr>
          <a:xfrm>
            <a:off x="8560868" y="5775777"/>
            <a:ext cx="3253608" cy="897784"/>
            <a:chOff x="2113657" y="4283315"/>
            <a:chExt cx="3647460" cy="673513"/>
          </a:xfrm>
        </p:grpSpPr>
        <p:sp>
          <p:nvSpPr>
            <p:cNvPr id="38" name="Shape 718"/>
            <p:cNvSpPr txBox="1"/>
            <p:nvPr/>
          </p:nvSpPr>
          <p:spPr>
            <a:xfrm>
              <a:off x="2113657" y="4495163"/>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12400 $</a:t>
              </a:r>
            </a:p>
          </p:txBody>
        </p:sp>
        <p:sp>
          <p:nvSpPr>
            <p:cNvPr id="39" name="Shape 719"/>
            <p:cNvSpPr txBox="1"/>
            <p:nvPr/>
          </p:nvSpPr>
          <p:spPr>
            <a:xfrm>
              <a:off x="2113658" y="4283315"/>
              <a:ext cx="3647459" cy="276999"/>
            </a:xfrm>
            <a:prstGeom prst="rect">
              <a:avLst/>
            </a:prstGeom>
            <a:noFill/>
            <a:ln>
              <a:noFill/>
            </a:ln>
          </p:spPr>
          <p:txBody>
            <a:bodyPr wrap="square" lIns="121868" tIns="60917" rIns="121868" bIns="60917" anchor="t" anchorCtr="0">
              <a:noAutofit/>
            </a:bodyPr>
            <a:lstStyle/>
            <a:p>
              <a:pPr defTabSz="1218895"/>
              <a:r>
                <a:rPr lang="en-US" b="1" kern="0" dirty="0" smtClean="0">
                  <a:solidFill>
                    <a:srgbClr val="595959"/>
                  </a:solidFill>
                  <a:latin typeface="Times New Roman" panose="02020603050405020304" pitchFamily="18" charset="0"/>
                  <a:ea typeface="Arial"/>
                  <a:cs typeface="Times New Roman" panose="02020603050405020304" pitchFamily="18" charset="0"/>
                  <a:sym typeface="Arial"/>
                </a:rPr>
                <a:t>Sales’ Price</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40" name="Shape 718"/>
          <p:cNvSpPr txBox="1"/>
          <p:nvPr/>
        </p:nvSpPr>
        <p:spPr>
          <a:xfrm>
            <a:off x="8560868" y="2647914"/>
            <a:ext cx="3477143" cy="615393"/>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a:solidFill>
                  <a:srgbClr val="595959"/>
                </a:solidFill>
                <a:latin typeface="Times New Roman" panose="02020603050405020304" pitchFamily="18" charset="0"/>
                <a:ea typeface="Arial"/>
                <a:cs typeface="Times New Roman" panose="02020603050405020304" pitchFamily="18" charset="0"/>
              </a:rPr>
              <a:t>120 months after sale services</a:t>
            </a:r>
          </a:p>
          <a:p>
            <a:pPr marL="285750" indent="-285750" defTabSz="1218895">
              <a:buFont typeface="Arial" panose="020B0604020202020204" pitchFamily="34" charset="0"/>
              <a:buChar char="•"/>
            </a:pPr>
            <a:r>
              <a:rPr lang="en-US" sz="1600" kern="0" dirty="0">
                <a:solidFill>
                  <a:srgbClr val="595959"/>
                </a:solidFill>
                <a:latin typeface="Times New Roman" panose="02020603050405020304" pitchFamily="18" charset="0"/>
                <a:ea typeface="Arial"/>
                <a:cs typeface="Times New Roman" panose="02020603050405020304" pitchFamily="18" charset="0"/>
              </a:rPr>
              <a:t>12 months Guarantee</a:t>
            </a:r>
            <a:endParaRPr lang="en"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22" name="Shape 974"/>
          <p:cNvSpPr/>
          <p:nvPr/>
        </p:nvSpPr>
        <p:spPr>
          <a:xfrm rot="10800000">
            <a:off x="8959687" y="5257800"/>
            <a:ext cx="353751" cy="528546"/>
          </a:xfrm>
          <a:custGeom>
            <a:avLst/>
            <a:gdLst/>
            <a:ahLst/>
            <a:cxnLst/>
            <a:rect l="0" t="0" r="0" b="0"/>
            <a:pathLst>
              <a:path w="120000" h="120000" extrusionOk="0">
                <a:moveTo>
                  <a:pt x="51597" y="50921"/>
                </a:moveTo>
                <a:lnTo>
                  <a:pt x="51597" y="19698"/>
                </a:lnTo>
                <a:cubicBezTo>
                  <a:pt x="47669" y="20191"/>
                  <a:pt x="43916" y="21082"/>
                  <a:pt x="40531" y="22332"/>
                </a:cubicBezTo>
                <a:cubicBezTo>
                  <a:pt x="30598" y="26001"/>
                  <a:pt x="25457" y="32166"/>
                  <a:pt x="27169" y="38355"/>
                </a:cubicBezTo>
                <a:cubicBezTo>
                  <a:pt x="29239" y="46431"/>
                  <a:pt x="39005" y="49155"/>
                  <a:pt x="51597" y="50921"/>
                </a:cubicBezTo>
                <a:close/>
                <a:moveTo>
                  <a:pt x="67852" y="100379"/>
                </a:moveTo>
                <a:cubicBezTo>
                  <a:pt x="71963" y="99887"/>
                  <a:pt x="75901" y="98973"/>
                  <a:pt x="79437" y="97667"/>
                </a:cubicBezTo>
                <a:cubicBezTo>
                  <a:pt x="89370" y="93998"/>
                  <a:pt x="94511" y="87833"/>
                  <a:pt x="92799" y="81644"/>
                </a:cubicBezTo>
                <a:cubicBezTo>
                  <a:pt x="89506" y="73388"/>
                  <a:pt x="79840" y="69732"/>
                  <a:pt x="67852" y="67361"/>
                </a:cubicBezTo>
                <a:close/>
                <a:moveTo>
                  <a:pt x="67852" y="120000"/>
                </a:moveTo>
                <a:lnTo>
                  <a:pt x="51597" y="120000"/>
                </a:lnTo>
                <a:lnTo>
                  <a:pt x="51597" y="114256"/>
                </a:lnTo>
                <a:cubicBezTo>
                  <a:pt x="45417" y="113829"/>
                  <a:pt x="39328" y="112890"/>
                  <a:pt x="33554" y="111448"/>
                </a:cubicBezTo>
                <a:cubicBezTo>
                  <a:pt x="13606" y="106463"/>
                  <a:pt x="696" y="96271"/>
                  <a:pt x="0" y="84958"/>
                </a:cubicBezTo>
                <a:lnTo>
                  <a:pt x="26861" y="84529"/>
                </a:lnTo>
                <a:cubicBezTo>
                  <a:pt x="27245" y="90776"/>
                  <a:pt x="34374" y="96404"/>
                  <a:pt x="45389" y="99156"/>
                </a:cubicBezTo>
                <a:cubicBezTo>
                  <a:pt x="47394" y="99657"/>
                  <a:pt x="49467" y="100048"/>
                  <a:pt x="51597" y="100293"/>
                </a:cubicBezTo>
                <a:lnTo>
                  <a:pt x="51597" y="64682"/>
                </a:lnTo>
                <a:cubicBezTo>
                  <a:pt x="30368" y="61567"/>
                  <a:pt x="7690" y="58004"/>
                  <a:pt x="556" y="40045"/>
                </a:cubicBezTo>
                <a:cubicBezTo>
                  <a:pt x="-2422" y="28913"/>
                  <a:pt x="6883" y="17850"/>
                  <a:pt x="24755" y="11249"/>
                </a:cubicBezTo>
                <a:cubicBezTo>
                  <a:pt x="32832" y="8265"/>
                  <a:pt x="42066" y="6412"/>
                  <a:pt x="51597" y="5737"/>
                </a:cubicBezTo>
                <a:lnTo>
                  <a:pt x="51597" y="0"/>
                </a:lnTo>
                <a:lnTo>
                  <a:pt x="67852" y="0"/>
                </a:lnTo>
                <a:lnTo>
                  <a:pt x="67852" y="5703"/>
                </a:lnTo>
                <a:cubicBezTo>
                  <a:pt x="74209" y="6118"/>
                  <a:pt x="80479" y="7068"/>
                  <a:pt x="86414" y="8551"/>
                </a:cubicBezTo>
                <a:cubicBezTo>
                  <a:pt x="106363" y="13536"/>
                  <a:pt x="119273" y="23728"/>
                  <a:pt x="119969" y="35041"/>
                </a:cubicBezTo>
                <a:lnTo>
                  <a:pt x="93108" y="35470"/>
                </a:lnTo>
                <a:cubicBezTo>
                  <a:pt x="92723" y="29223"/>
                  <a:pt x="85594" y="23595"/>
                  <a:pt x="74579" y="20843"/>
                </a:cubicBezTo>
                <a:cubicBezTo>
                  <a:pt x="72410" y="20301"/>
                  <a:pt x="70160" y="19888"/>
                  <a:pt x="67852" y="19639"/>
                </a:cubicBezTo>
                <a:lnTo>
                  <a:pt x="67852" y="52969"/>
                </a:lnTo>
                <a:cubicBezTo>
                  <a:pt x="88284" y="55535"/>
                  <a:pt x="110482" y="59921"/>
                  <a:pt x="119411" y="79734"/>
                </a:cubicBezTo>
                <a:cubicBezTo>
                  <a:pt x="122511" y="90942"/>
                  <a:pt x="113201" y="102106"/>
                  <a:pt x="95213" y="108750"/>
                </a:cubicBezTo>
                <a:cubicBezTo>
                  <a:pt x="86990" y="111788"/>
                  <a:pt x="77568" y="113654"/>
                  <a:pt x="67852" y="114293"/>
                </a:cubicBezTo>
                <a:close/>
              </a:path>
            </a:pathLst>
          </a:custGeom>
          <a:solidFill>
            <a:schemeClr val="accent3">
              <a:lumMod val="75000"/>
            </a:schemeClr>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dk1"/>
              </a:solidFill>
              <a:latin typeface="Arial"/>
              <a:ea typeface="Arial"/>
              <a:cs typeface="Arial"/>
              <a:sym typeface="Arial"/>
            </a:endParaRPr>
          </a:p>
        </p:txBody>
      </p:sp>
      <p:sp>
        <p:nvSpPr>
          <p:cNvPr id="24" name="Shape 450"/>
          <p:cNvSpPr/>
          <p:nvPr/>
        </p:nvSpPr>
        <p:spPr>
          <a:xfrm>
            <a:off x="8841213" y="3679245"/>
            <a:ext cx="590697" cy="565118"/>
          </a:xfrm>
          <a:custGeom>
            <a:avLst/>
            <a:gdLst/>
            <a:ahLst/>
            <a:cxnLst/>
            <a:rect l="0" t="0" r="0" b="0"/>
            <a:pathLst>
              <a:path w="120000" h="120000" extrusionOk="0">
                <a:moveTo>
                  <a:pt x="65274" y="39473"/>
                </a:moveTo>
                <a:cubicBezTo>
                  <a:pt x="53599" y="36371"/>
                  <a:pt x="41599" y="43242"/>
                  <a:pt x="38470" y="54820"/>
                </a:cubicBezTo>
                <a:cubicBezTo>
                  <a:pt x="35342" y="66398"/>
                  <a:pt x="42270" y="78299"/>
                  <a:pt x="53945" y="81402"/>
                </a:cubicBezTo>
                <a:cubicBezTo>
                  <a:pt x="65620" y="84504"/>
                  <a:pt x="77621" y="77633"/>
                  <a:pt x="80749" y="66055"/>
                </a:cubicBezTo>
                <a:cubicBezTo>
                  <a:pt x="83877" y="54477"/>
                  <a:pt x="76949" y="42576"/>
                  <a:pt x="65274" y="39473"/>
                </a:cubicBezTo>
                <a:close/>
                <a:moveTo>
                  <a:pt x="69168" y="25060"/>
                </a:moveTo>
                <a:cubicBezTo>
                  <a:pt x="88870" y="30296"/>
                  <a:pt x="100561" y="50379"/>
                  <a:pt x="95282" y="69917"/>
                </a:cubicBezTo>
                <a:cubicBezTo>
                  <a:pt x="90003" y="89455"/>
                  <a:pt x="69753" y="101050"/>
                  <a:pt x="50051" y="95815"/>
                </a:cubicBezTo>
                <a:cubicBezTo>
                  <a:pt x="30350" y="90579"/>
                  <a:pt x="18658" y="70496"/>
                  <a:pt x="23937" y="50958"/>
                </a:cubicBezTo>
                <a:cubicBezTo>
                  <a:pt x="29216" y="31420"/>
                  <a:pt x="49467" y="19825"/>
                  <a:pt x="69168" y="25060"/>
                </a:cubicBezTo>
                <a:close/>
                <a:moveTo>
                  <a:pt x="70584" y="19819"/>
                </a:moveTo>
                <a:cubicBezTo>
                  <a:pt x="47964" y="13808"/>
                  <a:pt x="24713" y="27121"/>
                  <a:pt x="18652" y="49554"/>
                </a:cubicBezTo>
                <a:cubicBezTo>
                  <a:pt x="12591" y="71987"/>
                  <a:pt x="26015" y="95045"/>
                  <a:pt x="48635" y="101056"/>
                </a:cubicBezTo>
                <a:cubicBezTo>
                  <a:pt x="71255" y="107067"/>
                  <a:pt x="94506" y="93754"/>
                  <a:pt x="100567" y="71321"/>
                </a:cubicBezTo>
                <a:cubicBezTo>
                  <a:pt x="106628" y="48888"/>
                  <a:pt x="93204" y="25830"/>
                  <a:pt x="70584" y="19819"/>
                </a:cubicBezTo>
                <a:close/>
                <a:moveTo>
                  <a:pt x="120000" y="28418"/>
                </a:moveTo>
                <a:lnTo>
                  <a:pt x="119819" y="29085"/>
                </a:lnTo>
                <a:lnTo>
                  <a:pt x="119636" y="28804"/>
                </a:lnTo>
                <a:close/>
                <a:moveTo>
                  <a:pt x="84120" y="4683"/>
                </a:moveTo>
                <a:lnTo>
                  <a:pt x="83867" y="19572"/>
                </a:lnTo>
                <a:lnTo>
                  <a:pt x="83406" y="19449"/>
                </a:lnTo>
                <a:cubicBezTo>
                  <a:pt x="87163" y="21546"/>
                  <a:pt x="90559" y="24117"/>
                  <a:pt x="93431" y="27166"/>
                </a:cubicBezTo>
                <a:lnTo>
                  <a:pt x="106796" y="23870"/>
                </a:lnTo>
                <a:lnTo>
                  <a:pt x="115363" y="39849"/>
                </a:lnTo>
                <a:lnTo>
                  <a:pt x="105840" y="48364"/>
                </a:lnTo>
                <a:cubicBezTo>
                  <a:pt x="107034" y="52676"/>
                  <a:pt x="107596" y="57191"/>
                  <a:pt x="107394" y="61781"/>
                </a:cubicBezTo>
                <a:lnTo>
                  <a:pt x="119289" y="68330"/>
                </a:lnTo>
                <a:lnTo>
                  <a:pt x="114566" y="85810"/>
                </a:lnTo>
                <a:lnTo>
                  <a:pt x="100132" y="85570"/>
                </a:lnTo>
                <a:cubicBezTo>
                  <a:pt x="98307" y="88594"/>
                  <a:pt x="96096" y="91321"/>
                  <a:pt x="93619" y="93756"/>
                </a:cubicBezTo>
                <a:lnTo>
                  <a:pt x="98359" y="106025"/>
                </a:lnTo>
                <a:lnTo>
                  <a:pt x="83411" y="116405"/>
                </a:lnTo>
                <a:lnTo>
                  <a:pt x="72073" y="106643"/>
                </a:lnTo>
                <a:lnTo>
                  <a:pt x="73453" y="105685"/>
                </a:lnTo>
                <a:cubicBezTo>
                  <a:pt x="69110" y="107079"/>
                  <a:pt x="64517" y="107749"/>
                  <a:pt x="59835" y="107723"/>
                </a:cubicBezTo>
                <a:lnTo>
                  <a:pt x="52963" y="119999"/>
                </a:lnTo>
                <a:lnTo>
                  <a:pt x="35336" y="115316"/>
                </a:lnTo>
                <a:lnTo>
                  <a:pt x="35574" y="101277"/>
                </a:lnTo>
                <a:cubicBezTo>
                  <a:pt x="31839" y="99165"/>
                  <a:pt x="28466" y="96583"/>
                  <a:pt x="25614" y="93529"/>
                </a:cubicBezTo>
                <a:lnTo>
                  <a:pt x="25843" y="94015"/>
                </a:lnTo>
                <a:lnTo>
                  <a:pt x="11102" y="96847"/>
                </a:lnTo>
                <a:lnTo>
                  <a:pt x="3390" y="80445"/>
                </a:lnTo>
                <a:lnTo>
                  <a:pt x="13359" y="72429"/>
                </a:lnTo>
                <a:cubicBezTo>
                  <a:pt x="12295" y="68561"/>
                  <a:pt x="11739" y="64530"/>
                  <a:pt x="11738" y="60428"/>
                </a:cubicBezTo>
                <a:lnTo>
                  <a:pt x="0" y="53965"/>
                </a:lnTo>
                <a:lnTo>
                  <a:pt x="4723" y="36484"/>
                </a:lnTo>
                <a:lnTo>
                  <a:pt x="18174" y="36709"/>
                </a:lnTo>
                <a:cubicBezTo>
                  <a:pt x="19999" y="33515"/>
                  <a:pt x="22203" y="30603"/>
                  <a:pt x="24696" y="27997"/>
                </a:cubicBezTo>
                <a:lnTo>
                  <a:pt x="20190" y="14215"/>
                </a:lnTo>
                <a:lnTo>
                  <a:pt x="35666" y="4625"/>
                </a:lnTo>
                <a:lnTo>
                  <a:pt x="46473" y="14962"/>
                </a:lnTo>
                <a:lnTo>
                  <a:pt x="46365" y="15030"/>
                </a:lnTo>
                <a:cubicBezTo>
                  <a:pt x="50613" y="13704"/>
                  <a:pt x="55098" y="13091"/>
                  <a:pt x="59667" y="13141"/>
                </a:cubicBezTo>
                <a:lnTo>
                  <a:pt x="59206" y="13018"/>
                </a:lnTo>
                <a:lnTo>
                  <a:pt x="66493" y="0"/>
                </a:lnTo>
                <a:close/>
              </a:path>
            </a:pathLst>
          </a:custGeom>
          <a:solidFill>
            <a:srgbClr val="E62949"/>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pic>
        <p:nvPicPr>
          <p:cNvPr id="21" name="Picture 20"/>
          <p:cNvPicPr>
            <a:picLocks noChangeAspect="1"/>
          </p:cNvPicPr>
          <p:nvPr/>
        </p:nvPicPr>
        <p:blipFill rotWithShape="1">
          <a:blip r:embed="rId4">
            <a:extLst>
              <a:ext uri="{28A0092B-C50C-407E-A947-70E740481C1C}">
                <a14:useLocalDpi xmlns:a14="http://schemas.microsoft.com/office/drawing/2010/main" val="0"/>
              </a:ext>
            </a:extLst>
          </a:blip>
          <a:srcRect b="30343"/>
          <a:stretch/>
        </p:blipFill>
        <p:spPr>
          <a:xfrm>
            <a:off x="760411" y="381000"/>
            <a:ext cx="1590415" cy="1515229"/>
          </a:xfrm>
          <a:prstGeom prst="rect">
            <a:avLst/>
          </a:prstGeom>
        </p:spPr>
      </p:pic>
      <p:sp>
        <p:nvSpPr>
          <p:cNvPr id="36" name="Shape 708"/>
          <p:cNvSpPr txBox="1"/>
          <p:nvPr/>
        </p:nvSpPr>
        <p:spPr>
          <a:xfrm>
            <a:off x="2350826" y="578938"/>
            <a:ext cx="1007953" cy="559676"/>
          </a:xfrm>
          <a:prstGeom prst="rect">
            <a:avLst/>
          </a:prstGeom>
          <a:noFill/>
          <a:ln>
            <a:noFill/>
          </a:ln>
        </p:spPr>
        <p:txBody>
          <a:bodyPr wrap="square" lIns="121868" tIns="60917" rIns="121868" bIns="60917" anchor="t" anchorCtr="0">
            <a:noAutofit/>
          </a:bodyPr>
          <a:lstStyle/>
          <a:p>
            <a:pPr algn="ctr" defTabSz="1218895"/>
            <a:r>
              <a:rPr lang="en-US" sz="2400" b="1" kern="0" dirty="0" smtClean="0">
                <a:solidFill>
                  <a:srgbClr val="002060"/>
                </a:solidFill>
                <a:latin typeface="Times New Roman" panose="02020603050405020304" pitchFamily="18" charset="0"/>
                <a:ea typeface="Arial"/>
                <a:cs typeface="Times New Roman" panose="02020603050405020304" pitchFamily="18" charset="0"/>
                <a:sym typeface="Arial"/>
              </a:rPr>
              <a:t>Fars EOR Tech</a:t>
            </a:r>
            <a:endParaRPr lang="en" sz="1333" kern="0" dirty="0">
              <a:solidFill>
                <a:srgbClr val="002060"/>
              </a:solidFill>
              <a:latin typeface="Times New Roman" panose="02020603050405020304" pitchFamily="18" charset="0"/>
              <a:ea typeface="Arial"/>
              <a:cs typeface="Times New Roman" panose="02020603050405020304" pitchFamily="18" charset="0"/>
              <a:sym typeface="Arial"/>
            </a:endParaRPr>
          </a:p>
        </p:txBody>
      </p:sp>
      <p:grpSp>
        <p:nvGrpSpPr>
          <p:cNvPr id="30" name="Shape 720"/>
          <p:cNvGrpSpPr/>
          <p:nvPr/>
        </p:nvGrpSpPr>
        <p:grpSpPr>
          <a:xfrm>
            <a:off x="8560867" y="4261751"/>
            <a:ext cx="3627958" cy="897784"/>
            <a:chOff x="2113657" y="4283314"/>
            <a:chExt cx="3647460" cy="673513"/>
          </a:xfrm>
        </p:grpSpPr>
        <p:sp>
          <p:nvSpPr>
            <p:cNvPr id="34" name="Shape 721"/>
            <p:cNvSpPr txBox="1"/>
            <p:nvPr/>
          </p:nvSpPr>
          <p:spPr>
            <a:xfrm>
              <a:off x="2113657" y="4495162"/>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pt-BR" sz="1600" kern="0" dirty="0" smtClean="0">
                  <a:solidFill>
                    <a:srgbClr val="595959"/>
                  </a:solidFill>
                  <a:latin typeface="Times New Roman" panose="02020603050405020304" pitchFamily="18" charset="0"/>
                  <a:ea typeface="Arial"/>
                  <a:cs typeface="Times New Roman" panose="02020603050405020304" pitchFamily="18" charset="0"/>
                  <a:sym typeface="Arial"/>
                </a:rPr>
                <a:t>Local (Iran) Certificates </a:t>
              </a:r>
              <a:endParaRPr lang="pt-BR"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42" name="Shape 722"/>
            <p:cNvSpPr txBox="1"/>
            <p:nvPr/>
          </p:nvSpPr>
          <p:spPr>
            <a:xfrm>
              <a:off x="2113658" y="4283314"/>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sym typeface="Arial"/>
                </a:rPr>
                <a:t>Standards and legally certificates:</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Tree>
    <p:extLst>
      <p:ext uri="{BB962C8B-B14F-4D97-AF65-F5344CB8AC3E}">
        <p14:creationId xmlns:p14="http://schemas.microsoft.com/office/powerpoint/2010/main" val="3856909163"/>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704"/>
        <p:cNvGrpSpPr/>
        <p:nvPr/>
      </p:nvGrpSpPr>
      <p:grpSpPr>
        <a:xfrm>
          <a:off x="0" y="0"/>
          <a:ext cx="0" cy="0"/>
          <a:chOff x="0" y="0"/>
          <a:chExt cx="0" cy="0"/>
        </a:xfrm>
      </p:grpSpPr>
      <p:sp>
        <p:nvSpPr>
          <p:cNvPr id="707" name="Shape 707"/>
          <p:cNvSpPr txBox="1"/>
          <p:nvPr/>
        </p:nvSpPr>
        <p:spPr>
          <a:xfrm>
            <a:off x="455613" y="3476236"/>
            <a:ext cx="4114800" cy="3076964"/>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LPG Storage tanks</a:t>
            </a:r>
            <a:endPar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endParaRPr>
          </a:p>
          <a:p>
            <a:pPr marL="285750" indent="-285750" defTabSz="1218895">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QTY</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 3</a:t>
            </a:r>
          </a:p>
          <a:p>
            <a:pPr marL="285750" indent="-285750" defTabSz="1218895">
              <a:buFont typeface="Arial" panose="020B0604020202020204" pitchFamily="34" charset="0"/>
              <a:buChar char="•"/>
            </a:pP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Capacity of each tank: 3300 m3</a:t>
            </a:r>
          </a:p>
          <a:p>
            <a:pPr marL="285750" indent="-285750" defTabSz="1218895">
              <a:buFont typeface="Arial" panose="020B0604020202020204" pitchFamily="34" charset="0"/>
              <a:buChar char="•"/>
            </a:pP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Dimensions: diameter of 18.5 m</a:t>
            </a:r>
          </a:p>
          <a:p>
            <a:pPr marL="285750" indent="-285750" defTabSz="1218895">
              <a:buFont typeface="Arial" panose="020B0604020202020204" pitchFamily="34" charset="0"/>
              <a:buChar char="•"/>
            </a:pP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Weight of each tank: 622 tons</a:t>
            </a:r>
          </a:p>
          <a:p>
            <a:pPr defTabSz="1218895"/>
            <a:endParaRPr lang="en-US" sz="1600" kern="0" dirty="0">
              <a:solidFill>
                <a:srgbClr val="3F3F3F"/>
              </a:solidFill>
              <a:latin typeface="Times New Roman" panose="02020603050405020304" pitchFamily="18" charset="0"/>
              <a:ea typeface="Arial"/>
              <a:cs typeface="Times New Roman" panose="02020603050405020304" pitchFamily="18" charset="0"/>
              <a:sym typeface="Arial"/>
            </a:endParaRPr>
          </a:p>
          <a:p>
            <a:pPr defTabSz="1218895"/>
            <a:endParaRPr lang="en-US" sz="1600" kern="0" dirty="0">
              <a:solidFill>
                <a:srgbClr val="3F3F3F"/>
              </a:solidFill>
              <a:ea typeface="Arial"/>
              <a:cs typeface="Arial"/>
              <a:sym typeface="Arial"/>
            </a:endParaRPr>
          </a:p>
        </p:txBody>
      </p:sp>
      <p:sp>
        <p:nvSpPr>
          <p:cNvPr id="708" name="Shape 708"/>
          <p:cNvSpPr txBox="1"/>
          <p:nvPr/>
        </p:nvSpPr>
        <p:spPr>
          <a:xfrm>
            <a:off x="455611" y="2438400"/>
            <a:ext cx="3225813" cy="533341"/>
          </a:xfrm>
          <a:prstGeom prst="rect">
            <a:avLst/>
          </a:prstGeom>
          <a:noFill/>
          <a:ln>
            <a:noFill/>
          </a:ln>
        </p:spPr>
        <p:txBody>
          <a:bodyPr wrap="square" lIns="121868" tIns="60917" rIns="121868" bIns="60917" anchor="t" anchorCtr="0">
            <a:noAutofit/>
          </a:bodyPr>
          <a:lstStyle/>
          <a:p>
            <a:pPr defTabSz="1218895"/>
            <a:r>
              <a:rPr lang="en-US" sz="2400" b="1" kern="0" dirty="0" smtClean="0">
                <a:solidFill>
                  <a:srgbClr val="3F3F3F"/>
                </a:solidFill>
                <a:ea typeface="Arial"/>
                <a:cs typeface="Arial"/>
                <a:sym typeface="Arial"/>
              </a:rPr>
              <a:t>EPC </a:t>
            </a:r>
            <a:r>
              <a:rPr lang="en-US" sz="2400" b="1" kern="0" dirty="0">
                <a:solidFill>
                  <a:srgbClr val="3F3F3F"/>
                </a:solidFill>
                <a:ea typeface="Arial"/>
                <a:cs typeface="Arial"/>
                <a:sym typeface="Arial"/>
              </a:rPr>
              <a:t>of T</a:t>
            </a:r>
            <a:r>
              <a:rPr lang="en-US" sz="2400" b="1" kern="0" dirty="0" smtClean="0">
                <a:solidFill>
                  <a:srgbClr val="3F3F3F"/>
                </a:solidFill>
                <a:ea typeface="Arial"/>
                <a:cs typeface="Arial"/>
                <a:sym typeface="Arial"/>
              </a:rPr>
              <a:t>hree Spherical Tanks</a:t>
            </a:r>
            <a:endParaRPr lang="en" sz="1333" kern="0" dirty="0">
              <a:solidFill>
                <a:srgbClr val="3F3F3F"/>
              </a:solidFill>
              <a:latin typeface="Arial"/>
              <a:ea typeface="Arial"/>
              <a:cs typeface="Arial"/>
              <a:sym typeface="Arial"/>
            </a:endParaRPr>
          </a:p>
        </p:txBody>
      </p:sp>
      <p:grpSp>
        <p:nvGrpSpPr>
          <p:cNvPr id="23" name="Shape 711"/>
          <p:cNvGrpSpPr/>
          <p:nvPr/>
        </p:nvGrpSpPr>
        <p:grpSpPr>
          <a:xfrm>
            <a:off x="8560868" y="702415"/>
            <a:ext cx="3400944" cy="897785"/>
            <a:chOff x="2113657" y="4283314"/>
            <a:chExt cx="3647460" cy="673514"/>
          </a:xfrm>
        </p:grpSpPr>
        <p:sp>
          <p:nvSpPr>
            <p:cNvPr id="25" name="Shape 712"/>
            <p:cNvSpPr txBox="1"/>
            <p:nvPr/>
          </p:nvSpPr>
          <p:spPr>
            <a:xfrm>
              <a:off x="2113657" y="4495163"/>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3 </a:t>
              </a: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Tanks (in </a:t>
              </a: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10 </a:t>
              </a: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Months)</a:t>
              </a:r>
            </a:p>
            <a:p>
              <a:pPr marL="285750" indent="-285750" defTabSz="1218895">
                <a:buFont typeface="Arial" panose="020B0604020202020204" pitchFamily="34" charset="0"/>
                <a:buChar char="•"/>
              </a:pP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3*3,315 </a:t>
              </a: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m</a:t>
              </a:r>
              <a:r>
                <a:rPr lang="en-US" sz="1600" kern="0" baseline="30000" dirty="0" smtClean="0">
                  <a:solidFill>
                    <a:srgbClr val="595959"/>
                  </a:solidFill>
                  <a:latin typeface="Times New Roman" panose="02020603050405020304" pitchFamily="18" charset="0"/>
                  <a:ea typeface="Arial"/>
                  <a:cs typeface="Times New Roman" panose="02020603050405020304" pitchFamily="18" charset="0"/>
                  <a:sym typeface="Arial"/>
                </a:rPr>
                <a:t>3</a:t>
              </a: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 (Per month)</a:t>
              </a:r>
              <a:endParaRPr lang="en"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26" name="Shape 713"/>
            <p:cNvSpPr txBox="1"/>
            <p:nvPr/>
          </p:nvSpPr>
          <p:spPr>
            <a:xfrm>
              <a:off x="2113658" y="4283314"/>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rPr>
                <a:t>Production capacity</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27" name="Shape 715"/>
          <p:cNvSpPr/>
          <p:nvPr/>
        </p:nvSpPr>
        <p:spPr>
          <a:xfrm>
            <a:off x="8913812" y="1785203"/>
            <a:ext cx="445583" cy="444279"/>
          </a:xfrm>
          <a:custGeom>
            <a:avLst/>
            <a:gdLst/>
            <a:ahLst/>
            <a:cxnLst/>
            <a:rect l="0" t="0" r="0" b="0"/>
            <a:pathLst>
              <a:path w="120000" h="120000" extrusionOk="0">
                <a:moveTo>
                  <a:pt x="26666" y="100217"/>
                </a:moveTo>
                <a:cubicBezTo>
                  <a:pt x="25193" y="100217"/>
                  <a:pt x="24000" y="101415"/>
                  <a:pt x="24000" y="102892"/>
                </a:cubicBezTo>
                <a:cubicBezTo>
                  <a:pt x="24000" y="104369"/>
                  <a:pt x="25193" y="105566"/>
                  <a:pt x="26666" y="105566"/>
                </a:cubicBezTo>
                <a:lnTo>
                  <a:pt x="93333" y="105566"/>
                </a:lnTo>
                <a:cubicBezTo>
                  <a:pt x="94806" y="105566"/>
                  <a:pt x="96000" y="104369"/>
                  <a:pt x="96000" y="102892"/>
                </a:cubicBezTo>
                <a:cubicBezTo>
                  <a:pt x="96000" y="101415"/>
                  <a:pt x="94806" y="100217"/>
                  <a:pt x="93333" y="100217"/>
                </a:cubicBezTo>
                <a:close/>
                <a:moveTo>
                  <a:pt x="26666" y="87913"/>
                </a:moveTo>
                <a:cubicBezTo>
                  <a:pt x="25193" y="87913"/>
                  <a:pt x="24000" y="89111"/>
                  <a:pt x="24000" y="90588"/>
                </a:cubicBezTo>
                <a:cubicBezTo>
                  <a:pt x="24000" y="92065"/>
                  <a:pt x="25193" y="93262"/>
                  <a:pt x="26666" y="93262"/>
                </a:cubicBezTo>
                <a:lnTo>
                  <a:pt x="93333" y="93262"/>
                </a:lnTo>
                <a:cubicBezTo>
                  <a:pt x="94806" y="93262"/>
                  <a:pt x="96000" y="92065"/>
                  <a:pt x="96000" y="90588"/>
                </a:cubicBezTo>
                <a:cubicBezTo>
                  <a:pt x="96000" y="89111"/>
                  <a:pt x="94806" y="87913"/>
                  <a:pt x="93333" y="87913"/>
                </a:cubicBezTo>
                <a:close/>
                <a:moveTo>
                  <a:pt x="26666" y="75609"/>
                </a:moveTo>
                <a:cubicBezTo>
                  <a:pt x="25193" y="75609"/>
                  <a:pt x="24000" y="76806"/>
                  <a:pt x="24000" y="78284"/>
                </a:cubicBezTo>
                <a:cubicBezTo>
                  <a:pt x="24000" y="79761"/>
                  <a:pt x="25193" y="80958"/>
                  <a:pt x="26666" y="80958"/>
                </a:cubicBezTo>
                <a:lnTo>
                  <a:pt x="93333" y="80958"/>
                </a:lnTo>
                <a:cubicBezTo>
                  <a:pt x="94806" y="80958"/>
                  <a:pt x="96000" y="79761"/>
                  <a:pt x="96000" y="78284"/>
                </a:cubicBezTo>
                <a:cubicBezTo>
                  <a:pt x="96000" y="76806"/>
                  <a:pt x="94806" y="75609"/>
                  <a:pt x="93333" y="75609"/>
                </a:cubicBezTo>
                <a:close/>
                <a:moveTo>
                  <a:pt x="26666" y="63305"/>
                </a:moveTo>
                <a:cubicBezTo>
                  <a:pt x="25193" y="63305"/>
                  <a:pt x="24000" y="64502"/>
                  <a:pt x="24000" y="65979"/>
                </a:cubicBezTo>
                <a:cubicBezTo>
                  <a:pt x="24000" y="67457"/>
                  <a:pt x="25193" y="68654"/>
                  <a:pt x="26666" y="68654"/>
                </a:cubicBezTo>
                <a:lnTo>
                  <a:pt x="93333" y="68654"/>
                </a:lnTo>
                <a:cubicBezTo>
                  <a:pt x="94806" y="68654"/>
                  <a:pt x="96000" y="67457"/>
                  <a:pt x="96000" y="65979"/>
                </a:cubicBezTo>
                <a:cubicBezTo>
                  <a:pt x="96000" y="64502"/>
                  <a:pt x="94806" y="63305"/>
                  <a:pt x="93333" y="63305"/>
                </a:cubicBezTo>
                <a:close/>
                <a:moveTo>
                  <a:pt x="26666" y="51001"/>
                </a:moveTo>
                <a:cubicBezTo>
                  <a:pt x="25193" y="51001"/>
                  <a:pt x="24000" y="52198"/>
                  <a:pt x="24000" y="53675"/>
                </a:cubicBezTo>
                <a:cubicBezTo>
                  <a:pt x="24000" y="55152"/>
                  <a:pt x="25193" y="56350"/>
                  <a:pt x="26666" y="56350"/>
                </a:cubicBezTo>
                <a:lnTo>
                  <a:pt x="93333" y="56350"/>
                </a:lnTo>
                <a:cubicBezTo>
                  <a:pt x="94806" y="56350"/>
                  <a:pt x="96000" y="55152"/>
                  <a:pt x="96000" y="53675"/>
                </a:cubicBezTo>
                <a:cubicBezTo>
                  <a:pt x="96000" y="52198"/>
                  <a:pt x="94806" y="51001"/>
                  <a:pt x="93333" y="51001"/>
                </a:cubicBezTo>
                <a:close/>
                <a:moveTo>
                  <a:pt x="26666" y="38697"/>
                </a:moveTo>
                <a:cubicBezTo>
                  <a:pt x="25193" y="38697"/>
                  <a:pt x="24000" y="39894"/>
                  <a:pt x="24000" y="41371"/>
                </a:cubicBezTo>
                <a:cubicBezTo>
                  <a:pt x="24000" y="42848"/>
                  <a:pt x="25193" y="44046"/>
                  <a:pt x="26666" y="44046"/>
                </a:cubicBezTo>
                <a:lnTo>
                  <a:pt x="93333" y="44046"/>
                </a:lnTo>
                <a:cubicBezTo>
                  <a:pt x="94806" y="44046"/>
                  <a:pt x="96000" y="42848"/>
                  <a:pt x="96000" y="41371"/>
                </a:cubicBezTo>
                <a:cubicBezTo>
                  <a:pt x="96000" y="39894"/>
                  <a:pt x="94806" y="38697"/>
                  <a:pt x="93333" y="38697"/>
                </a:cubicBezTo>
                <a:close/>
                <a:moveTo>
                  <a:pt x="0" y="11366"/>
                </a:moveTo>
                <a:lnTo>
                  <a:pt x="6739" y="11366"/>
                </a:lnTo>
                <a:lnTo>
                  <a:pt x="6739" y="17459"/>
                </a:lnTo>
                <a:cubicBezTo>
                  <a:pt x="6739" y="22260"/>
                  <a:pt x="10619" y="26151"/>
                  <a:pt x="15405" y="26151"/>
                </a:cubicBezTo>
                <a:cubicBezTo>
                  <a:pt x="20192" y="26151"/>
                  <a:pt x="24072" y="22260"/>
                  <a:pt x="24072" y="17459"/>
                </a:cubicBezTo>
                <a:lnTo>
                  <a:pt x="24072" y="11366"/>
                </a:lnTo>
                <a:lnTo>
                  <a:pt x="29716" y="11366"/>
                </a:lnTo>
                <a:lnTo>
                  <a:pt x="29716" y="17459"/>
                </a:lnTo>
                <a:cubicBezTo>
                  <a:pt x="29716" y="22260"/>
                  <a:pt x="33597" y="26151"/>
                  <a:pt x="38383" y="26151"/>
                </a:cubicBezTo>
                <a:cubicBezTo>
                  <a:pt x="43170" y="26151"/>
                  <a:pt x="47050" y="22260"/>
                  <a:pt x="47050" y="17459"/>
                </a:cubicBezTo>
                <a:lnTo>
                  <a:pt x="47050" y="11366"/>
                </a:lnTo>
                <a:lnTo>
                  <a:pt x="52694" y="11366"/>
                </a:lnTo>
                <a:lnTo>
                  <a:pt x="52694" y="17459"/>
                </a:lnTo>
                <a:cubicBezTo>
                  <a:pt x="52694" y="22260"/>
                  <a:pt x="56574" y="26151"/>
                  <a:pt x="61361" y="26151"/>
                </a:cubicBezTo>
                <a:cubicBezTo>
                  <a:pt x="66147" y="26151"/>
                  <a:pt x="70028" y="22260"/>
                  <a:pt x="70028" y="17459"/>
                </a:cubicBezTo>
                <a:lnTo>
                  <a:pt x="70028" y="11366"/>
                </a:lnTo>
                <a:lnTo>
                  <a:pt x="75672" y="11366"/>
                </a:lnTo>
                <a:lnTo>
                  <a:pt x="75672" y="17459"/>
                </a:lnTo>
                <a:cubicBezTo>
                  <a:pt x="75672" y="22260"/>
                  <a:pt x="79552" y="26151"/>
                  <a:pt x="84339" y="26151"/>
                </a:cubicBezTo>
                <a:cubicBezTo>
                  <a:pt x="89125" y="26151"/>
                  <a:pt x="93005" y="22260"/>
                  <a:pt x="93005" y="17459"/>
                </a:cubicBezTo>
                <a:lnTo>
                  <a:pt x="93005" y="11366"/>
                </a:lnTo>
                <a:lnTo>
                  <a:pt x="98650" y="11366"/>
                </a:lnTo>
                <a:lnTo>
                  <a:pt x="98650" y="17459"/>
                </a:lnTo>
                <a:cubicBezTo>
                  <a:pt x="98650" y="22259"/>
                  <a:pt x="102530" y="26151"/>
                  <a:pt x="107316" y="26151"/>
                </a:cubicBezTo>
                <a:cubicBezTo>
                  <a:pt x="112103" y="26151"/>
                  <a:pt x="115983" y="22259"/>
                  <a:pt x="115983" y="17459"/>
                </a:cubicBezTo>
                <a:lnTo>
                  <a:pt x="115983" y="11366"/>
                </a:lnTo>
                <a:lnTo>
                  <a:pt x="120000" y="11366"/>
                </a:lnTo>
                <a:lnTo>
                  <a:pt x="120000" y="120000"/>
                </a:lnTo>
                <a:lnTo>
                  <a:pt x="0" y="120000"/>
                </a:lnTo>
                <a:close/>
                <a:moveTo>
                  <a:pt x="15405" y="0"/>
                </a:moveTo>
                <a:cubicBezTo>
                  <a:pt x="17983" y="0"/>
                  <a:pt x="20072" y="2095"/>
                  <a:pt x="20072" y="4680"/>
                </a:cubicBezTo>
                <a:lnTo>
                  <a:pt x="20072" y="18051"/>
                </a:lnTo>
                <a:cubicBezTo>
                  <a:pt x="20072" y="20636"/>
                  <a:pt x="17983" y="22732"/>
                  <a:pt x="15405" y="22732"/>
                </a:cubicBezTo>
                <a:cubicBezTo>
                  <a:pt x="12828" y="22732"/>
                  <a:pt x="10739" y="20636"/>
                  <a:pt x="10739" y="18051"/>
                </a:cubicBezTo>
                <a:lnTo>
                  <a:pt x="10739" y="4680"/>
                </a:lnTo>
                <a:cubicBezTo>
                  <a:pt x="10739" y="2095"/>
                  <a:pt x="12828" y="0"/>
                  <a:pt x="15405" y="0"/>
                </a:cubicBezTo>
                <a:close/>
                <a:moveTo>
                  <a:pt x="38383" y="0"/>
                </a:moveTo>
                <a:cubicBezTo>
                  <a:pt x="40960" y="0"/>
                  <a:pt x="43050" y="2095"/>
                  <a:pt x="43050" y="4680"/>
                </a:cubicBezTo>
                <a:lnTo>
                  <a:pt x="43050" y="18051"/>
                </a:lnTo>
                <a:cubicBezTo>
                  <a:pt x="43050" y="20636"/>
                  <a:pt x="40960" y="22732"/>
                  <a:pt x="38383" y="22732"/>
                </a:cubicBezTo>
                <a:cubicBezTo>
                  <a:pt x="35806" y="22732"/>
                  <a:pt x="33716" y="20636"/>
                  <a:pt x="33716" y="18051"/>
                </a:cubicBezTo>
                <a:lnTo>
                  <a:pt x="33716" y="4680"/>
                </a:lnTo>
                <a:cubicBezTo>
                  <a:pt x="33716" y="2095"/>
                  <a:pt x="35806" y="0"/>
                  <a:pt x="38383" y="0"/>
                </a:cubicBezTo>
                <a:close/>
                <a:moveTo>
                  <a:pt x="61361" y="0"/>
                </a:moveTo>
                <a:cubicBezTo>
                  <a:pt x="63938" y="0"/>
                  <a:pt x="66028" y="2095"/>
                  <a:pt x="66028" y="4680"/>
                </a:cubicBezTo>
                <a:lnTo>
                  <a:pt x="66028" y="18051"/>
                </a:lnTo>
                <a:cubicBezTo>
                  <a:pt x="66028" y="20636"/>
                  <a:pt x="63938" y="22731"/>
                  <a:pt x="61361" y="22731"/>
                </a:cubicBezTo>
                <a:cubicBezTo>
                  <a:pt x="58784" y="22731"/>
                  <a:pt x="56694" y="20636"/>
                  <a:pt x="56694" y="18051"/>
                </a:cubicBezTo>
                <a:lnTo>
                  <a:pt x="56694" y="4680"/>
                </a:lnTo>
                <a:cubicBezTo>
                  <a:pt x="56694" y="2095"/>
                  <a:pt x="58784" y="0"/>
                  <a:pt x="61361" y="0"/>
                </a:cubicBezTo>
                <a:close/>
                <a:moveTo>
                  <a:pt x="84339" y="0"/>
                </a:moveTo>
                <a:cubicBezTo>
                  <a:pt x="86916" y="0"/>
                  <a:pt x="89005" y="2095"/>
                  <a:pt x="89005" y="4680"/>
                </a:cubicBezTo>
                <a:lnTo>
                  <a:pt x="89005" y="18051"/>
                </a:lnTo>
                <a:cubicBezTo>
                  <a:pt x="89005" y="20636"/>
                  <a:pt x="86916" y="22731"/>
                  <a:pt x="84339" y="22731"/>
                </a:cubicBezTo>
                <a:cubicBezTo>
                  <a:pt x="81761" y="22731"/>
                  <a:pt x="79672" y="20636"/>
                  <a:pt x="79672" y="18051"/>
                </a:cubicBezTo>
                <a:lnTo>
                  <a:pt x="79672" y="4680"/>
                </a:lnTo>
                <a:cubicBezTo>
                  <a:pt x="79672" y="2095"/>
                  <a:pt x="81761" y="0"/>
                  <a:pt x="84339" y="0"/>
                </a:cubicBezTo>
                <a:close/>
                <a:moveTo>
                  <a:pt x="107316" y="0"/>
                </a:moveTo>
                <a:cubicBezTo>
                  <a:pt x="109894" y="0"/>
                  <a:pt x="111983" y="2095"/>
                  <a:pt x="111983" y="4680"/>
                </a:cubicBezTo>
                <a:lnTo>
                  <a:pt x="111983" y="18051"/>
                </a:lnTo>
                <a:cubicBezTo>
                  <a:pt x="111983" y="20636"/>
                  <a:pt x="109894" y="22731"/>
                  <a:pt x="107316" y="22731"/>
                </a:cubicBezTo>
                <a:cubicBezTo>
                  <a:pt x="104739" y="22731"/>
                  <a:pt x="102650" y="20636"/>
                  <a:pt x="102650" y="18051"/>
                </a:cubicBezTo>
                <a:lnTo>
                  <a:pt x="102650" y="4680"/>
                </a:lnTo>
                <a:cubicBezTo>
                  <a:pt x="102650" y="2095"/>
                  <a:pt x="104739" y="0"/>
                  <a:pt x="107316" y="0"/>
                </a:cubicBezTo>
                <a:close/>
              </a:path>
            </a:pathLst>
          </a:custGeom>
          <a:solidFill>
            <a:srgbClr val="1ED4DE"/>
          </a:solidFill>
          <a:ln>
            <a:noFill/>
          </a:ln>
        </p:spPr>
        <p:txBody>
          <a:bodyPr wrap="square" lIns="121868" tIns="60917" rIns="121868" bIns="60917" anchor="ctr" anchorCtr="0">
            <a:noAutofit/>
          </a:bodyPr>
          <a:lstStyle/>
          <a:p>
            <a:pPr algn="ctr" defTabSz="1218895"/>
            <a:endParaRPr sz="2399" kern="0">
              <a:solidFill>
                <a:srgbClr val="FFFFFF"/>
              </a:solidFill>
              <a:latin typeface="Arial"/>
              <a:ea typeface="Arial"/>
              <a:cs typeface="Arial"/>
              <a:sym typeface="Arial"/>
            </a:endParaRPr>
          </a:p>
        </p:txBody>
      </p:sp>
      <p:sp>
        <p:nvSpPr>
          <p:cNvPr id="28" name="Shape 719"/>
          <p:cNvSpPr txBox="1"/>
          <p:nvPr/>
        </p:nvSpPr>
        <p:spPr>
          <a:xfrm>
            <a:off x="8560869" y="2291971"/>
            <a:ext cx="3253607" cy="369236"/>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sym typeface="Arial"/>
              </a:rPr>
              <a:t>After sale services/ Guarantee</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nvGrpSpPr>
          <p:cNvPr id="31" name="Shape 720"/>
          <p:cNvGrpSpPr/>
          <p:nvPr/>
        </p:nvGrpSpPr>
        <p:grpSpPr>
          <a:xfrm>
            <a:off x="8560867" y="3984514"/>
            <a:ext cx="3627958" cy="892286"/>
            <a:chOff x="2113657" y="4283314"/>
            <a:chExt cx="3647460" cy="669389"/>
          </a:xfrm>
        </p:grpSpPr>
        <p:sp>
          <p:nvSpPr>
            <p:cNvPr id="32" name="Shape 721"/>
            <p:cNvSpPr txBox="1"/>
            <p:nvPr/>
          </p:nvSpPr>
          <p:spPr>
            <a:xfrm>
              <a:off x="2113657" y="4491038"/>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fr-FR" sz="1600" kern="0" dirty="0" smtClean="0">
                  <a:solidFill>
                    <a:srgbClr val="595959"/>
                  </a:solidFill>
                  <a:latin typeface="Times New Roman" panose="02020603050405020304" pitchFamily="18" charset="0"/>
                  <a:ea typeface="Arial"/>
                  <a:cs typeface="Times New Roman" panose="02020603050405020304" pitchFamily="18" charset="0"/>
                  <a:sym typeface="Arial"/>
                </a:rPr>
                <a:t>ASME </a:t>
              </a:r>
              <a:r>
                <a:rPr lang="fr-FR" sz="1600" kern="0" dirty="0">
                  <a:solidFill>
                    <a:srgbClr val="595959"/>
                  </a:solidFill>
                  <a:latin typeface="Times New Roman" panose="02020603050405020304" pitchFamily="18" charset="0"/>
                  <a:ea typeface="Arial"/>
                  <a:cs typeface="Times New Roman" panose="02020603050405020304" pitchFamily="18" charset="0"/>
                  <a:sym typeface="Arial"/>
                </a:rPr>
                <a:t>Sec. VIII Div1 &amp; </a:t>
              </a:r>
              <a:r>
                <a:rPr lang="fr-FR" sz="1600" kern="0" dirty="0" smtClean="0">
                  <a:solidFill>
                    <a:srgbClr val="595959"/>
                  </a:solidFill>
                  <a:latin typeface="Times New Roman" panose="02020603050405020304" pitchFamily="18" charset="0"/>
                  <a:ea typeface="Arial"/>
                  <a:cs typeface="Times New Roman" panose="02020603050405020304" pitchFamily="18" charset="0"/>
                  <a:sym typeface="Arial"/>
                </a:rPr>
                <a:t>Div2</a:t>
              </a:r>
            </a:p>
            <a:p>
              <a:pPr marL="285750" indent="-285750" defTabSz="1218895">
                <a:buFont typeface="Arial" panose="020B0604020202020204" pitchFamily="34" charset="0"/>
                <a:buChar char="•"/>
              </a:pPr>
              <a:r>
                <a:rPr lang="fr-FR" sz="1600" kern="0" dirty="0" smtClean="0">
                  <a:solidFill>
                    <a:srgbClr val="595959"/>
                  </a:solidFill>
                  <a:latin typeface="Times New Roman" panose="02020603050405020304" pitchFamily="18" charset="0"/>
                  <a:ea typeface="Arial"/>
                  <a:cs typeface="Times New Roman" panose="02020603050405020304" pitchFamily="18" charset="0"/>
                  <a:sym typeface="Arial"/>
                </a:rPr>
                <a:t>ASME </a:t>
              </a:r>
              <a:r>
                <a:rPr lang="fr-FR" sz="1600" kern="0" dirty="0">
                  <a:solidFill>
                    <a:srgbClr val="595959"/>
                  </a:solidFill>
                  <a:latin typeface="Times New Roman" panose="02020603050405020304" pitchFamily="18" charset="0"/>
                  <a:ea typeface="Arial"/>
                  <a:cs typeface="Times New Roman" panose="02020603050405020304" pitchFamily="18" charset="0"/>
                  <a:sym typeface="Arial"/>
                </a:rPr>
                <a:t>Sec I, II, …, XIII,  </a:t>
              </a:r>
              <a:endParaRPr lang="fr-FR" sz="1600" kern="0" dirty="0" smtClean="0">
                <a:solidFill>
                  <a:srgbClr val="595959"/>
                </a:solidFill>
                <a:latin typeface="Times New Roman" panose="02020603050405020304" pitchFamily="18" charset="0"/>
                <a:ea typeface="Arial"/>
                <a:cs typeface="Times New Roman" panose="02020603050405020304" pitchFamily="18" charset="0"/>
                <a:sym typeface="Arial"/>
              </a:endParaRPr>
            </a:p>
            <a:p>
              <a:pPr marL="285750" indent="-285750" defTabSz="1218895">
                <a:buFont typeface="Arial" panose="020B0604020202020204" pitchFamily="34" charset="0"/>
                <a:buChar char="•"/>
              </a:pPr>
              <a:r>
                <a:rPr lang="fr-FR" sz="1600" kern="0" dirty="0" smtClean="0">
                  <a:solidFill>
                    <a:srgbClr val="595959"/>
                  </a:solidFill>
                  <a:latin typeface="Times New Roman" panose="02020603050405020304" pitchFamily="18" charset="0"/>
                  <a:ea typeface="Arial"/>
                  <a:cs typeface="Times New Roman" panose="02020603050405020304" pitchFamily="18" charset="0"/>
                  <a:sym typeface="Arial"/>
                </a:rPr>
                <a:t>API 650 - API 620</a:t>
              </a:r>
            </a:p>
            <a:p>
              <a:pPr marL="285750" indent="-285750" defTabSz="1218895">
                <a:buFont typeface="Arial" panose="020B0604020202020204" pitchFamily="34" charset="0"/>
                <a:buChar char="•"/>
              </a:pPr>
              <a:r>
                <a:rPr lang="fr-FR" sz="1600" kern="0" dirty="0" smtClean="0">
                  <a:solidFill>
                    <a:srgbClr val="595959"/>
                  </a:solidFill>
                  <a:latin typeface="Times New Roman" panose="02020603050405020304" pitchFamily="18" charset="0"/>
                  <a:ea typeface="Arial"/>
                  <a:cs typeface="Times New Roman" panose="02020603050405020304" pitchFamily="18" charset="0"/>
                  <a:sym typeface="Arial"/>
                </a:rPr>
                <a:t>IPS – ASTM </a:t>
              </a:r>
              <a:r>
                <a:rPr lang="fr-FR" sz="1600" kern="0" dirty="0">
                  <a:solidFill>
                    <a:srgbClr val="595959"/>
                  </a:solidFill>
                  <a:latin typeface="Times New Roman" panose="02020603050405020304" pitchFamily="18" charset="0"/>
                  <a:ea typeface="Arial"/>
                  <a:cs typeface="Times New Roman" panose="02020603050405020304" pitchFamily="18" charset="0"/>
                  <a:sym typeface="Arial"/>
                </a:rPr>
                <a:t>ANSI,  8. DIN</a:t>
              </a:r>
              <a:endParaRPr lang="pt-BR"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33" name="Shape 722"/>
            <p:cNvSpPr txBox="1"/>
            <p:nvPr/>
          </p:nvSpPr>
          <p:spPr>
            <a:xfrm>
              <a:off x="2113658" y="4283314"/>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sym typeface="Arial"/>
                </a:rPr>
                <a:t>Standards and legally certificates:</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35" name="Shape 451"/>
          <p:cNvSpPr/>
          <p:nvPr/>
        </p:nvSpPr>
        <p:spPr>
          <a:xfrm rot="1795255">
            <a:off x="8958484" y="143342"/>
            <a:ext cx="356158" cy="656509"/>
          </a:xfrm>
          <a:custGeom>
            <a:avLst/>
            <a:gdLst/>
            <a:ahLst/>
            <a:cxnLst/>
            <a:rect l="0" t="0" r="0" b="0"/>
            <a:pathLst>
              <a:path w="120000" h="120000" extrusionOk="0">
                <a:moveTo>
                  <a:pt x="60041" y="0"/>
                </a:moveTo>
                <a:cubicBezTo>
                  <a:pt x="68312" y="142"/>
                  <a:pt x="77049" y="3617"/>
                  <a:pt x="77802" y="9249"/>
                </a:cubicBezTo>
                <a:cubicBezTo>
                  <a:pt x="79731" y="16341"/>
                  <a:pt x="68983" y="18083"/>
                  <a:pt x="72034" y="26607"/>
                </a:cubicBezTo>
                <a:lnTo>
                  <a:pt x="120000" y="26607"/>
                </a:lnTo>
                <a:lnTo>
                  <a:pt x="120000" y="53320"/>
                </a:lnTo>
                <a:cubicBezTo>
                  <a:pt x="105180" y="54850"/>
                  <a:pt x="101982" y="49006"/>
                  <a:pt x="89415" y="50069"/>
                </a:cubicBezTo>
                <a:cubicBezTo>
                  <a:pt x="79319" y="50489"/>
                  <a:pt x="73089" y="55363"/>
                  <a:pt x="72833" y="59977"/>
                </a:cubicBezTo>
                <a:cubicBezTo>
                  <a:pt x="73004" y="64029"/>
                  <a:pt x="79442" y="70012"/>
                  <a:pt x="91464" y="70060"/>
                </a:cubicBezTo>
                <a:cubicBezTo>
                  <a:pt x="106013" y="69226"/>
                  <a:pt x="103877" y="65247"/>
                  <a:pt x="120000" y="65606"/>
                </a:cubicBezTo>
                <a:lnTo>
                  <a:pt x="120000" y="93541"/>
                </a:lnTo>
                <a:lnTo>
                  <a:pt x="70059" y="93541"/>
                </a:lnTo>
                <a:cubicBezTo>
                  <a:pt x="69329" y="102697"/>
                  <a:pt x="76533" y="101447"/>
                  <a:pt x="78036" y="109608"/>
                </a:cubicBezTo>
                <a:cubicBezTo>
                  <a:pt x="77950" y="116314"/>
                  <a:pt x="67224" y="119904"/>
                  <a:pt x="59959" y="120000"/>
                </a:cubicBezTo>
                <a:cubicBezTo>
                  <a:pt x="51687" y="119857"/>
                  <a:pt x="42950" y="116382"/>
                  <a:pt x="42197" y="110750"/>
                </a:cubicBezTo>
                <a:cubicBezTo>
                  <a:pt x="40279" y="103699"/>
                  <a:pt x="50892" y="101936"/>
                  <a:pt x="47995" y="93541"/>
                </a:cubicBezTo>
                <a:lnTo>
                  <a:pt x="0" y="93541"/>
                </a:lnTo>
                <a:lnTo>
                  <a:pt x="0" y="66075"/>
                </a:lnTo>
                <a:cubicBezTo>
                  <a:pt x="15368" y="64341"/>
                  <a:pt x="18478" y="70364"/>
                  <a:pt x="31219" y="69286"/>
                </a:cubicBezTo>
                <a:cubicBezTo>
                  <a:pt x="41315" y="68866"/>
                  <a:pt x="47545" y="63992"/>
                  <a:pt x="47801" y="59379"/>
                </a:cubicBezTo>
                <a:cubicBezTo>
                  <a:pt x="47631" y="55326"/>
                  <a:pt x="41193" y="49343"/>
                  <a:pt x="29171" y="49296"/>
                </a:cubicBezTo>
                <a:cubicBezTo>
                  <a:pt x="14433" y="50140"/>
                  <a:pt x="16816" y="54212"/>
                  <a:pt x="0" y="53739"/>
                </a:cubicBezTo>
                <a:lnTo>
                  <a:pt x="0" y="26607"/>
                </a:lnTo>
                <a:lnTo>
                  <a:pt x="49932" y="26607"/>
                </a:lnTo>
                <a:cubicBezTo>
                  <a:pt x="50748" y="17288"/>
                  <a:pt x="43474" y="18596"/>
                  <a:pt x="41963" y="10391"/>
                </a:cubicBezTo>
                <a:cubicBezTo>
                  <a:pt x="42049" y="3685"/>
                  <a:pt x="52775" y="95"/>
                  <a:pt x="60041" y="0"/>
                </a:cubicBezTo>
                <a:close/>
              </a:path>
            </a:pathLst>
          </a:custGeom>
          <a:solidFill>
            <a:srgbClr val="F4BD2D"/>
          </a:solidFill>
          <a:ln>
            <a:noFill/>
          </a:ln>
          <a:scene3d>
            <a:camera prst="orthographicFront">
              <a:rot lat="0" lon="0" rev="7200000"/>
            </a:camera>
            <a:lightRig rig="threePt" dir="t"/>
          </a:scene3d>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grpSp>
        <p:nvGrpSpPr>
          <p:cNvPr id="37" name="Shape 717"/>
          <p:cNvGrpSpPr/>
          <p:nvPr/>
        </p:nvGrpSpPr>
        <p:grpSpPr>
          <a:xfrm>
            <a:off x="8560868" y="6080577"/>
            <a:ext cx="3253608" cy="897784"/>
            <a:chOff x="2113657" y="4283315"/>
            <a:chExt cx="3647460" cy="673513"/>
          </a:xfrm>
        </p:grpSpPr>
        <p:sp>
          <p:nvSpPr>
            <p:cNvPr id="38" name="Shape 718"/>
            <p:cNvSpPr txBox="1"/>
            <p:nvPr/>
          </p:nvSpPr>
          <p:spPr>
            <a:xfrm>
              <a:off x="2113657" y="4495163"/>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1,950,000 $</a:t>
              </a:r>
            </a:p>
          </p:txBody>
        </p:sp>
        <p:sp>
          <p:nvSpPr>
            <p:cNvPr id="39" name="Shape 719"/>
            <p:cNvSpPr txBox="1"/>
            <p:nvPr/>
          </p:nvSpPr>
          <p:spPr>
            <a:xfrm>
              <a:off x="2113658" y="4283315"/>
              <a:ext cx="3647459" cy="276999"/>
            </a:xfrm>
            <a:prstGeom prst="rect">
              <a:avLst/>
            </a:prstGeom>
            <a:noFill/>
            <a:ln>
              <a:noFill/>
            </a:ln>
          </p:spPr>
          <p:txBody>
            <a:bodyPr wrap="square" lIns="121868" tIns="60917" rIns="121868" bIns="60917" anchor="t" anchorCtr="0">
              <a:noAutofit/>
            </a:bodyPr>
            <a:lstStyle/>
            <a:p>
              <a:pPr defTabSz="1218895"/>
              <a:r>
                <a:rPr lang="en-US" b="1" kern="0" dirty="0" smtClean="0">
                  <a:solidFill>
                    <a:srgbClr val="595959"/>
                  </a:solidFill>
                  <a:latin typeface="Times New Roman" panose="02020603050405020304" pitchFamily="18" charset="0"/>
                  <a:ea typeface="Arial"/>
                  <a:cs typeface="Times New Roman" panose="02020603050405020304" pitchFamily="18" charset="0"/>
                  <a:sym typeface="Arial"/>
                </a:rPr>
                <a:t>Sales’ Price</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40" name="Shape 718"/>
          <p:cNvSpPr txBox="1"/>
          <p:nvPr/>
        </p:nvSpPr>
        <p:spPr>
          <a:xfrm>
            <a:off x="8560868" y="2585007"/>
            <a:ext cx="3477143" cy="615393"/>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a:solidFill>
                  <a:srgbClr val="595959"/>
                </a:solidFill>
                <a:latin typeface="Times New Roman" panose="02020603050405020304" pitchFamily="18" charset="0"/>
                <a:ea typeface="Arial"/>
                <a:cs typeface="Times New Roman" panose="02020603050405020304" pitchFamily="18" charset="0"/>
              </a:rPr>
              <a:t>120 months after sale services</a:t>
            </a:r>
          </a:p>
          <a:p>
            <a:pPr marL="285750" indent="-285750" defTabSz="1218895">
              <a:buFont typeface="Arial" panose="020B0604020202020204" pitchFamily="34" charset="0"/>
              <a:buChar char="•"/>
            </a:pPr>
            <a:r>
              <a:rPr lang="en-US" sz="1600" kern="0" dirty="0">
                <a:solidFill>
                  <a:srgbClr val="595959"/>
                </a:solidFill>
                <a:latin typeface="Times New Roman" panose="02020603050405020304" pitchFamily="18" charset="0"/>
                <a:ea typeface="Arial"/>
                <a:cs typeface="Times New Roman" panose="02020603050405020304" pitchFamily="18" charset="0"/>
              </a:rPr>
              <a:t>12 months Guarantee</a:t>
            </a:r>
            <a:endParaRPr lang="en"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22" name="Shape 974"/>
          <p:cNvSpPr/>
          <p:nvPr/>
        </p:nvSpPr>
        <p:spPr>
          <a:xfrm rot="10800000">
            <a:off x="8959687" y="5562600"/>
            <a:ext cx="353751" cy="528546"/>
          </a:xfrm>
          <a:custGeom>
            <a:avLst/>
            <a:gdLst/>
            <a:ahLst/>
            <a:cxnLst/>
            <a:rect l="0" t="0" r="0" b="0"/>
            <a:pathLst>
              <a:path w="120000" h="120000" extrusionOk="0">
                <a:moveTo>
                  <a:pt x="51597" y="50921"/>
                </a:moveTo>
                <a:lnTo>
                  <a:pt x="51597" y="19698"/>
                </a:lnTo>
                <a:cubicBezTo>
                  <a:pt x="47669" y="20191"/>
                  <a:pt x="43916" y="21082"/>
                  <a:pt x="40531" y="22332"/>
                </a:cubicBezTo>
                <a:cubicBezTo>
                  <a:pt x="30598" y="26001"/>
                  <a:pt x="25457" y="32166"/>
                  <a:pt x="27169" y="38355"/>
                </a:cubicBezTo>
                <a:cubicBezTo>
                  <a:pt x="29239" y="46431"/>
                  <a:pt x="39005" y="49155"/>
                  <a:pt x="51597" y="50921"/>
                </a:cubicBezTo>
                <a:close/>
                <a:moveTo>
                  <a:pt x="67852" y="100379"/>
                </a:moveTo>
                <a:cubicBezTo>
                  <a:pt x="71963" y="99887"/>
                  <a:pt x="75901" y="98973"/>
                  <a:pt x="79437" y="97667"/>
                </a:cubicBezTo>
                <a:cubicBezTo>
                  <a:pt x="89370" y="93998"/>
                  <a:pt x="94511" y="87833"/>
                  <a:pt x="92799" y="81644"/>
                </a:cubicBezTo>
                <a:cubicBezTo>
                  <a:pt x="89506" y="73388"/>
                  <a:pt x="79840" y="69732"/>
                  <a:pt x="67852" y="67361"/>
                </a:cubicBezTo>
                <a:close/>
                <a:moveTo>
                  <a:pt x="67852" y="120000"/>
                </a:moveTo>
                <a:lnTo>
                  <a:pt x="51597" y="120000"/>
                </a:lnTo>
                <a:lnTo>
                  <a:pt x="51597" y="114256"/>
                </a:lnTo>
                <a:cubicBezTo>
                  <a:pt x="45417" y="113829"/>
                  <a:pt x="39328" y="112890"/>
                  <a:pt x="33554" y="111448"/>
                </a:cubicBezTo>
                <a:cubicBezTo>
                  <a:pt x="13606" y="106463"/>
                  <a:pt x="696" y="96271"/>
                  <a:pt x="0" y="84958"/>
                </a:cubicBezTo>
                <a:lnTo>
                  <a:pt x="26861" y="84529"/>
                </a:lnTo>
                <a:cubicBezTo>
                  <a:pt x="27245" y="90776"/>
                  <a:pt x="34374" y="96404"/>
                  <a:pt x="45389" y="99156"/>
                </a:cubicBezTo>
                <a:cubicBezTo>
                  <a:pt x="47394" y="99657"/>
                  <a:pt x="49467" y="100048"/>
                  <a:pt x="51597" y="100293"/>
                </a:cubicBezTo>
                <a:lnTo>
                  <a:pt x="51597" y="64682"/>
                </a:lnTo>
                <a:cubicBezTo>
                  <a:pt x="30368" y="61567"/>
                  <a:pt x="7690" y="58004"/>
                  <a:pt x="556" y="40045"/>
                </a:cubicBezTo>
                <a:cubicBezTo>
                  <a:pt x="-2422" y="28913"/>
                  <a:pt x="6883" y="17850"/>
                  <a:pt x="24755" y="11249"/>
                </a:cubicBezTo>
                <a:cubicBezTo>
                  <a:pt x="32832" y="8265"/>
                  <a:pt x="42066" y="6412"/>
                  <a:pt x="51597" y="5737"/>
                </a:cubicBezTo>
                <a:lnTo>
                  <a:pt x="51597" y="0"/>
                </a:lnTo>
                <a:lnTo>
                  <a:pt x="67852" y="0"/>
                </a:lnTo>
                <a:lnTo>
                  <a:pt x="67852" y="5703"/>
                </a:lnTo>
                <a:cubicBezTo>
                  <a:pt x="74209" y="6118"/>
                  <a:pt x="80479" y="7068"/>
                  <a:pt x="86414" y="8551"/>
                </a:cubicBezTo>
                <a:cubicBezTo>
                  <a:pt x="106363" y="13536"/>
                  <a:pt x="119273" y="23728"/>
                  <a:pt x="119969" y="35041"/>
                </a:cubicBezTo>
                <a:lnTo>
                  <a:pt x="93108" y="35470"/>
                </a:lnTo>
                <a:cubicBezTo>
                  <a:pt x="92723" y="29223"/>
                  <a:pt x="85594" y="23595"/>
                  <a:pt x="74579" y="20843"/>
                </a:cubicBezTo>
                <a:cubicBezTo>
                  <a:pt x="72410" y="20301"/>
                  <a:pt x="70160" y="19888"/>
                  <a:pt x="67852" y="19639"/>
                </a:cubicBezTo>
                <a:lnTo>
                  <a:pt x="67852" y="52969"/>
                </a:lnTo>
                <a:cubicBezTo>
                  <a:pt x="88284" y="55535"/>
                  <a:pt x="110482" y="59921"/>
                  <a:pt x="119411" y="79734"/>
                </a:cubicBezTo>
                <a:cubicBezTo>
                  <a:pt x="122511" y="90942"/>
                  <a:pt x="113201" y="102106"/>
                  <a:pt x="95213" y="108750"/>
                </a:cubicBezTo>
                <a:cubicBezTo>
                  <a:pt x="86990" y="111788"/>
                  <a:pt x="77568" y="113654"/>
                  <a:pt x="67852" y="114293"/>
                </a:cubicBezTo>
                <a:close/>
              </a:path>
            </a:pathLst>
          </a:custGeom>
          <a:solidFill>
            <a:schemeClr val="accent3">
              <a:lumMod val="75000"/>
            </a:schemeClr>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dk1"/>
              </a:solidFill>
              <a:latin typeface="Arial"/>
              <a:ea typeface="Arial"/>
              <a:cs typeface="Arial"/>
              <a:sym typeface="Arial"/>
            </a:endParaRPr>
          </a:p>
        </p:txBody>
      </p:sp>
      <p:sp>
        <p:nvSpPr>
          <p:cNvPr id="24" name="Shape 450"/>
          <p:cNvSpPr/>
          <p:nvPr/>
        </p:nvSpPr>
        <p:spPr>
          <a:xfrm>
            <a:off x="8841213" y="3374445"/>
            <a:ext cx="590697" cy="565118"/>
          </a:xfrm>
          <a:custGeom>
            <a:avLst/>
            <a:gdLst/>
            <a:ahLst/>
            <a:cxnLst/>
            <a:rect l="0" t="0" r="0" b="0"/>
            <a:pathLst>
              <a:path w="120000" h="120000" extrusionOk="0">
                <a:moveTo>
                  <a:pt x="65274" y="39473"/>
                </a:moveTo>
                <a:cubicBezTo>
                  <a:pt x="53599" y="36371"/>
                  <a:pt x="41599" y="43242"/>
                  <a:pt x="38470" y="54820"/>
                </a:cubicBezTo>
                <a:cubicBezTo>
                  <a:pt x="35342" y="66398"/>
                  <a:pt x="42270" y="78299"/>
                  <a:pt x="53945" y="81402"/>
                </a:cubicBezTo>
                <a:cubicBezTo>
                  <a:pt x="65620" y="84504"/>
                  <a:pt x="77621" y="77633"/>
                  <a:pt x="80749" y="66055"/>
                </a:cubicBezTo>
                <a:cubicBezTo>
                  <a:pt x="83877" y="54477"/>
                  <a:pt x="76949" y="42576"/>
                  <a:pt x="65274" y="39473"/>
                </a:cubicBezTo>
                <a:close/>
                <a:moveTo>
                  <a:pt x="69168" y="25060"/>
                </a:moveTo>
                <a:cubicBezTo>
                  <a:pt x="88870" y="30296"/>
                  <a:pt x="100561" y="50379"/>
                  <a:pt x="95282" y="69917"/>
                </a:cubicBezTo>
                <a:cubicBezTo>
                  <a:pt x="90003" y="89455"/>
                  <a:pt x="69753" y="101050"/>
                  <a:pt x="50051" y="95815"/>
                </a:cubicBezTo>
                <a:cubicBezTo>
                  <a:pt x="30350" y="90579"/>
                  <a:pt x="18658" y="70496"/>
                  <a:pt x="23937" y="50958"/>
                </a:cubicBezTo>
                <a:cubicBezTo>
                  <a:pt x="29216" y="31420"/>
                  <a:pt x="49467" y="19825"/>
                  <a:pt x="69168" y="25060"/>
                </a:cubicBezTo>
                <a:close/>
                <a:moveTo>
                  <a:pt x="70584" y="19819"/>
                </a:moveTo>
                <a:cubicBezTo>
                  <a:pt x="47964" y="13808"/>
                  <a:pt x="24713" y="27121"/>
                  <a:pt x="18652" y="49554"/>
                </a:cubicBezTo>
                <a:cubicBezTo>
                  <a:pt x="12591" y="71987"/>
                  <a:pt x="26015" y="95045"/>
                  <a:pt x="48635" y="101056"/>
                </a:cubicBezTo>
                <a:cubicBezTo>
                  <a:pt x="71255" y="107067"/>
                  <a:pt x="94506" y="93754"/>
                  <a:pt x="100567" y="71321"/>
                </a:cubicBezTo>
                <a:cubicBezTo>
                  <a:pt x="106628" y="48888"/>
                  <a:pt x="93204" y="25830"/>
                  <a:pt x="70584" y="19819"/>
                </a:cubicBezTo>
                <a:close/>
                <a:moveTo>
                  <a:pt x="120000" y="28418"/>
                </a:moveTo>
                <a:lnTo>
                  <a:pt x="119819" y="29085"/>
                </a:lnTo>
                <a:lnTo>
                  <a:pt x="119636" y="28804"/>
                </a:lnTo>
                <a:close/>
                <a:moveTo>
                  <a:pt x="84120" y="4683"/>
                </a:moveTo>
                <a:lnTo>
                  <a:pt x="83867" y="19572"/>
                </a:lnTo>
                <a:lnTo>
                  <a:pt x="83406" y="19449"/>
                </a:lnTo>
                <a:cubicBezTo>
                  <a:pt x="87163" y="21546"/>
                  <a:pt x="90559" y="24117"/>
                  <a:pt x="93431" y="27166"/>
                </a:cubicBezTo>
                <a:lnTo>
                  <a:pt x="106796" y="23870"/>
                </a:lnTo>
                <a:lnTo>
                  <a:pt x="115363" y="39849"/>
                </a:lnTo>
                <a:lnTo>
                  <a:pt x="105840" y="48364"/>
                </a:lnTo>
                <a:cubicBezTo>
                  <a:pt x="107034" y="52676"/>
                  <a:pt x="107596" y="57191"/>
                  <a:pt x="107394" y="61781"/>
                </a:cubicBezTo>
                <a:lnTo>
                  <a:pt x="119289" y="68330"/>
                </a:lnTo>
                <a:lnTo>
                  <a:pt x="114566" y="85810"/>
                </a:lnTo>
                <a:lnTo>
                  <a:pt x="100132" y="85570"/>
                </a:lnTo>
                <a:cubicBezTo>
                  <a:pt x="98307" y="88594"/>
                  <a:pt x="96096" y="91321"/>
                  <a:pt x="93619" y="93756"/>
                </a:cubicBezTo>
                <a:lnTo>
                  <a:pt x="98359" y="106025"/>
                </a:lnTo>
                <a:lnTo>
                  <a:pt x="83411" y="116405"/>
                </a:lnTo>
                <a:lnTo>
                  <a:pt x="72073" y="106643"/>
                </a:lnTo>
                <a:lnTo>
                  <a:pt x="73453" y="105685"/>
                </a:lnTo>
                <a:cubicBezTo>
                  <a:pt x="69110" y="107079"/>
                  <a:pt x="64517" y="107749"/>
                  <a:pt x="59835" y="107723"/>
                </a:cubicBezTo>
                <a:lnTo>
                  <a:pt x="52963" y="119999"/>
                </a:lnTo>
                <a:lnTo>
                  <a:pt x="35336" y="115316"/>
                </a:lnTo>
                <a:lnTo>
                  <a:pt x="35574" y="101277"/>
                </a:lnTo>
                <a:cubicBezTo>
                  <a:pt x="31839" y="99165"/>
                  <a:pt x="28466" y="96583"/>
                  <a:pt x="25614" y="93529"/>
                </a:cubicBezTo>
                <a:lnTo>
                  <a:pt x="25843" y="94015"/>
                </a:lnTo>
                <a:lnTo>
                  <a:pt x="11102" y="96847"/>
                </a:lnTo>
                <a:lnTo>
                  <a:pt x="3390" y="80445"/>
                </a:lnTo>
                <a:lnTo>
                  <a:pt x="13359" y="72429"/>
                </a:lnTo>
                <a:cubicBezTo>
                  <a:pt x="12295" y="68561"/>
                  <a:pt x="11739" y="64530"/>
                  <a:pt x="11738" y="60428"/>
                </a:cubicBezTo>
                <a:lnTo>
                  <a:pt x="0" y="53965"/>
                </a:lnTo>
                <a:lnTo>
                  <a:pt x="4723" y="36484"/>
                </a:lnTo>
                <a:lnTo>
                  <a:pt x="18174" y="36709"/>
                </a:lnTo>
                <a:cubicBezTo>
                  <a:pt x="19999" y="33515"/>
                  <a:pt x="22203" y="30603"/>
                  <a:pt x="24696" y="27997"/>
                </a:cubicBezTo>
                <a:lnTo>
                  <a:pt x="20190" y="14215"/>
                </a:lnTo>
                <a:lnTo>
                  <a:pt x="35666" y="4625"/>
                </a:lnTo>
                <a:lnTo>
                  <a:pt x="46473" y="14962"/>
                </a:lnTo>
                <a:lnTo>
                  <a:pt x="46365" y="15030"/>
                </a:lnTo>
                <a:cubicBezTo>
                  <a:pt x="50613" y="13704"/>
                  <a:pt x="55098" y="13091"/>
                  <a:pt x="59667" y="13141"/>
                </a:cubicBezTo>
                <a:lnTo>
                  <a:pt x="59206" y="13018"/>
                </a:lnTo>
                <a:lnTo>
                  <a:pt x="66493" y="0"/>
                </a:lnTo>
                <a:close/>
              </a:path>
            </a:pathLst>
          </a:custGeom>
          <a:solidFill>
            <a:srgbClr val="E62949"/>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pic>
        <p:nvPicPr>
          <p:cNvPr id="2" name="Picture 1"/>
          <p:cNvPicPr>
            <a:picLocks noChangeAspect="1"/>
          </p:cNvPicPr>
          <p:nvPr/>
        </p:nvPicPr>
        <p:blipFill rotWithShape="1">
          <a:blip r:embed="rId3"/>
          <a:srcRect t="14109" b="10269"/>
          <a:stretch/>
        </p:blipFill>
        <p:spPr>
          <a:xfrm>
            <a:off x="4151314" y="4191001"/>
            <a:ext cx="3901440" cy="2209800"/>
          </a:xfrm>
          <a:prstGeom prst="round2DiagRect">
            <a:avLst>
              <a:gd name="adj1" fmla="val 0"/>
              <a:gd name="adj2" fmla="val 15220"/>
            </a:avLst>
          </a:prstGeom>
          <a:ln w="88900" cap="sq">
            <a:solidFill>
              <a:srgbClr val="FFFFFF"/>
            </a:solidFill>
            <a:miter lim="800000"/>
          </a:ln>
          <a:effectLst>
            <a:outerShdw blurRad="254000" algn="tl" rotWithShape="0">
              <a:srgbClr val="000000">
                <a:alpha val="43000"/>
              </a:srgbClr>
            </a:outerShdw>
          </a:effectLst>
        </p:spPr>
      </p:pic>
      <p:pic>
        <p:nvPicPr>
          <p:cNvPr id="4" name="Picture 3"/>
          <p:cNvPicPr>
            <a:picLocks noChangeAspect="1"/>
          </p:cNvPicPr>
          <p:nvPr/>
        </p:nvPicPr>
        <p:blipFill rotWithShape="1">
          <a:blip r:embed="rId4">
            <a:extLst>
              <a:ext uri="{28A0092B-C50C-407E-A947-70E740481C1C}">
                <a14:useLocalDpi xmlns:a14="http://schemas.microsoft.com/office/drawing/2010/main" val="0"/>
              </a:ext>
            </a:extLst>
          </a:blip>
          <a:srcRect t="9628" r="10714" b="1637"/>
          <a:stretch/>
        </p:blipFill>
        <p:spPr>
          <a:xfrm>
            <a:off x="573186" y="412245"/>
            <a:ext cx="2812399" cy="1577687"/>
          </a:xfrm>
          <a:prstGeom prst="rect">
            <a:avLst/>
          </a:prstGeom>
        </p:spPr>
      </p:pic>
      <p:pic>
        <p:nvPicPr>
          <p:cNvPr id="43" name="Picture 4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51314" y="1738694"/>
            <a:ext cx="3901440" cy="217932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2473400173"/>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704"/>
        <p:cNvGrpSpPr/>
        <p:nvPr/>
      </p:nvGrpSpPr>
      <p:grpSpPr>
        <a:xfrm>
          <a:off x="0" y="0"/>
          <a:ext cx="0" cy="0"/>
          <a:chOff x="0" y="0"/>
          <a:chExt cx="0" cy="0"/>
        </a:xfrm>
      </p:grpSpPr>
      <p:sp>
        <p:nvSpPr>
          <p:cNvPr id="707" name="Shape 707"/>
          <p:cNvSpPr txBox="1"/>
          <p:nvPr/>
        </p:nvSpPr>
        <p:spPr>
          <a:xfrm>
            <a:off x="455613" y="3476236"/>
            <a:ext cx="3225811" cy="3076964"/>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Storage </a:t>
            </a: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Tanks</a:t>
            </a:r>
          </a:p>
          <a:p>
            <a:pPr marL="285750" indent="-285750" defTabSz="1218895">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QTY</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 2</a:t>
            </a:r>
          </a:p>
          <a:p>
            <a:pPr marL="285750" indent="-285750" defTabSz="1218895">
              <a:buFont typeface="Arial" panose="020B0604020202020204" pitchFamily="34" charset="0"/>
              <a:buChar char="•"/>
            </a:pP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Capacity of each tank: 5300 m3</a:t>
            </a:r>
          </a:p>
          <a:p>
            <a:pPr marL="285750" indent="-285750" defTabSz="1218895">
              <a:buFont typeface="Arial" panose="020B0604020202020204" pitchFamily="34" charset="0"/>
              <a:buChar char="•"/>
            </a:pP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Tank type: fixed roof</a:t>
            </a:r>
          </a:p>
          <a:p>
            <a:pPr marL="285750" indent="-285750" defTabSz="1218895">
              <a:buFont typeface="Arial" panose="020B0604020202020204" pitchFamily="34" charset="0"/>
              <a:buChar char="•"/>
            </a:pP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Dimensions: diameter of 20 m and height of 17 m</a:t>
            </a:r>
          </a:p>
          <a:p>
            <a:pPr marL="285750" indent="-285750" defTabSz="1218895">
              <a:buFont typeface="Arial" panose="020B0604020202020204" pitchFamily="34" charset="0"/>
              <a:buChar char="•"/>
            </a:pP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Weight of each tank: 170 tons</a:t>
            </a:r>
          </a:p>
          <a:p>
            <a:pPr defTabSz="1218895"/>
            <a:endParaRPr lang="en-US" sz="1600" kern="0" dirty="0">
              <a:solidFill>
                <a:srgbClr val="3F3F3F"/>
              </a:solidFill>
              <a:latin typeface="Times New Roman" panose="02020603050405020304" pitchFamily="18" charset="0"/>
              <a:ea typeface="Arial"/>
              <a:cs typeface="Times New Roman" panose="02020603050405020304" pitchFamily="18" charset="0"/>
              <a:sym typeface="Arial"/>
            </a:endParaRPr>
          </a:p>
          <a:p>
            <a:pPr defTabSz="1218895"/>
            <a:endParaRPr lang="en-US" sz="1600" kern="0" dirty="0">
              <a:solidFill>
                <a:srgbClr val="3F3F3F"/>
              </a:solidFill>
              <a:ea typeface="Arial"/>
              <a:cs typeface="Arial"/>
              <a:sym typeface="Arial"/>
            </a:endParaRPr>
          </a:p>
        </p:txBody>
      </p:sp>
      <p:sp>
        <p:nvSpPr>
          <p:cNvPr id="708" name="Shape 708"/>
          <p:cNvSpPr txBox="1"/>
          <p:nvPr/>
        </p:nvSpPr>
        <p:spPr>
          <a:xfrm>
            <a:off x="455611" y="2514659"/>
            <a:ext cx="3225813" cy="533341"/>
          </a:xfrm>
          <a:prstGeom prst="rect">
            <a:avLst/>
          </a:prstGeom>
          <a:noFill/>
          <a:ln>
            <a:noFill/>
          </a:ln>
        </p:spPr>
        <p:txBody>
          <a:bodyPr wrap="square" lIns="121868" tIns="60917" rIns="121868" bIns="60917" anchor="t" anchorCtr="0">
            <a:noAutofit/>
          </a:bodyPr>
          <a:lstStyle/>
          <a:p>
            <a:pPr defTabSz="1218895"/>
            <a:r>
              <a:rPr lang="en-US" sz="2400" b="1" kern="0" dirty="0" smtClean="0">
                <a:solidFill>
                  <a:srgbClr val="3F3F3F"/>
                </a:solidFill>
                <a:ea typeface="Arial"/>
                <a:cs typeface="Arial"/>
                <a:sym typeface="Arial"/>
              </a:rPr>
              <a:t>EP </a:t>
            </a:r>
            <a:r>
              <a:rPr lang="en-US" sz="2400" b="1" kern="0" dirty="0">
                <a:solidFill>
                  <a:srgbClr val="3F3F3F"/>
                </a:solidFill>
                <a:ea typeface="Arial"/>
                <a:cs typeface="Arial"/>
                <a:sym typeface="Arial"/>
              </a:rPr>
              <a:t>of 2 </a:t>
            </a:r>
            <a:r>
              <a:rPr lang="en-US" sz="2400" b="1" kern="0" dirty="0" smtClean="0">
                <a:solidFill>
                  <a:srgbClr val="3F3F3F"/>
                </a:solidFill>
                <a:ea typeface="Arial"/>
                <a:cs typeface="Arial"/>
                <a:sym typeface="Arial"/>
              </a:rPr>
              <a:t>Cylindrical Tanks</a:t>
            </a:r>
            <a:endParaRPr lang="en" sz="1333" kern="0" dirty="0">
              <a:solidFill>
                <a:srgbClr val="3F3F3F"/>
              </a:solidFill>
              <a:latin typeface="Arial"/>
              <a:ea typeface="Arial"/>
              <a:cs typeface="Arial"/>
              <a:sym typeface="Arial"/>
            </a:endParaRPr>
          </a:p>
        </p:txBody>
      </p:sp>
      <p:grpSp>
        <p:nvGrpSpPr>
          <p:cNvPr id="23" name="Shape 711"/>
          <p:cNvGrpSpPr/>
          <p:nvPr/>
        </p:nvGrpSpPr>
        <p:grpSpPr>
          <a:xfrm>
            <a:off x="8560868" y="702415"/>
            <a:ext cx="3400944" cy="897785"/>
            <a:chOff x="2113657" y="4283314"/>
            <a:chExt cx="3647460" cy="673514"/>
          </a:xfrm>
        </p:grpSpPr>
        <p:sp>
          <p:nvSpPr>
            <p:cNvPr id="25" name="Shape 712"/>
            <p:cNvSpPr txBox="1"/>
            <p:nvPr/>
          </p:nvSpPr>
          <p:spPr>
            <a:xfrm>
              <a:off x="2113657" y="4495163"/>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2 Tanks (in 12 Months)</a:t>
              </a:r>
            </a:p>
            <a:p>
              <a:pPr marL="285750" indent="-285750" defTabSz="1218895">
                <a:buFont typeface="Arial" panose="020B0604020202020204" pitchFamily="34" charset="0"/>
                <a:buChar char="•"/>
              </a:pP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2*5,000 </a:t>
              </a: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m</a:t>
              </a:r>
              <a:r>
                <a:rPr lang="en-US" sz="1600" kern="0" baseline="30000" dirty="0" smtClean="0">
                  <a:solidFill>
                    <a:srgbClr val="595959"/>
                  </a:solidFill>
                  <a:latin typeface="Times New Roman" panose="02020603050405020304" pitchFamily="18" charset="0"/>
                  <a:ea typeface="Arial"/>
                  <a:cs typeface="Times New Roman" panose="02020603050405020304" pitchFamily="18" charset="0"/>
                  <a:sym typeface="Arial"/>
                </a:rPr>
                <a:t>3</a:t>
              </a: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 (Per month)</a:t>
              </a:r>
              <a:endParaRPr lang="en"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26" name="Shape 713"/>
            <p:cNvSpPr txBox="1"/>
            <p:nvPr/>
          </p:nvSpPr>
          <p:spPr>
            <a:xfrm>
              <a:off x="2113658" y="4283314"/>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rPr>
                <a:t>Production capacity</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27" name="Shape 715"/>
          <p:cNvSpPr/>
          <p:nvPr/>
        </p:nvSpPr>
        <p:spPr>
          <a:xfrm>
            <a:off x="8913812" y="1785203"/>
            <a:ext cx="445583" cy="444279"/>
          </a:xfrm>
          <a:custGeom>
            <a:avLst/>
            <a:gdLst/>
            <a:ahLst/>
            <a:cxnLst/>
            <a:rect l="0" t="0" r="0" b="0"/>
            <a:pathLst>
              <a:path w="120000" h="120000" extrusionOk="0">
                <a:moveTo>
                  <a:pt x="26666" y="100217"/>
                </a:moveTo>
                <a:cubicBezTo>
                  <a:pt x="25193" y="100217"/>
                  <a:pt x="24000" y="101415"/>
                  <a:pt x="24000" y="102892"/>
                </a:cubicBezTo>
                <a:cubicBezTo>
                  <a:pt x="24000" y="104369"/>
                  <a:pt x="25193" y="105566"/>
                  <a:pt x="26666" y="105566"/>
                </a:cubicBezTo>
                <a:lnTo>
                  <a:pt x="93333" y="105566"/>
                </a:lnTo>
                <a:cubicBezTo>
                  <a:pt x="94806" y="105566"/>
                  <a:pt x="96000" y="104369"/>
                  <a:pt x="96000" y="102892"/>
                </a:cubicBezTo>
                <a:cubicBezTo>
                  <a:pt x="96000" y="101415"/>
                  <a:pt x="94806" y="100217"/>
                  <a:pt x="93333" y="100217"/>
                </a:cubicBezTo>
                <a:close/>
                <a:moveTo>
                  <a:pt x="26666" y="87913"/>
                </a:moveTo>
                <a:cubicBezTo>
                  <a:pt x="25193" y="87913"/>
                  <a:pt x="24000" y="89111"/>
                  <a:pt x="24000" y="90588"/>
                </a:cubicBezTo>
                <a:cubicBezTo>
                  <a:pt x="24000" y="92065"/>
                  <a:pt x="25193" y="93262"/>
                  <a:pt x="26666" y="93262"/>
                </a:cubicBezTo>
                <a:lnTo>
                  <a:pt x="93333" y="93262"/>
                </a:lnTo>
                <a:cubicBezTo>
                  <a:pt x="94806" y="93262"/>
                  <a:pt x="96000" y="92065"/>
                  <a:pt x="96000" y="90588"/>
                </a:cubicBezTo>
                <a:cubicBezTo>
                  <a:pt x="96000" y="89111"/>
                  <a:pt x="94806" y="87913"/>
                  <a:pt x="93333" y="87913"/>
                </a:cubicBezTo>
                <a:close/>
                <a:moveTo>
                  <a:pt x="26666" y="75609"/>
                </a:moveTo>
                <a:cubicBezTo>
                  <a:pt x="25193" y="75609"/>
                  <a:pt x="24000" y="76806"/>
                  <a:pt x="24000" y="78284"/>
                </a:cubicBezTo>
                <a:cubicBezTo>
                  <a:pt x="24000" y="79761"/>
                  <a:pt x="25193" y="80958"/>
                  <a:pt x="26666" y="80958"/>
                </a:cubicBezTo>
                <a:lnTo>
                  <a:pt x="93333" y="80958"/>
                </a:lnTo>
                <a:cubicBezTo>
                  <a:pt x="94806" y="80958"/>
                  <a:pt x="96000" y="79761"/>
                  <a:pt x="96000" y="78284"/>
                </a:cubicBezTo>
                <a:cubicBezTo>
                  <a:pt x="96000" y="76806"/>
                  <a:pt x="94806" y="75609"/>
                  <a:pt x="93333" y="75609"/>
                </a:cubicBezTo>
                <a:close/>
                <a:moveTo>
                  <a:pt x="26666" y="63305"/>
                </a:moveTo>
                <a:cubicBezTo>
                  <a:pt x="25193" y="63305"/>
                  <a:pt x="24000" y="64502"/>
                  <a:pt x="24000" y="65979"/>
                </a:cubicBezTo>
                <a:cubicBezTo>
                  <a:pt x="24000" y="67457"/>
                  <a:pt x="25193" y="68654"/>
                  <a:pt x="26666" y="68654"/>
                </a:cubicBezTo>
                <a:lnTo>
                  <a:pt x="93333" y="68654"/>
                </a:lnTo>
                <a:cubicBezTo>
                  <a:pt x="94806" y="68654"/>
                  <a:pt x="96000" y="67457"/>
                  <a:pt x="96000" y="65979"/>
                </a:cubicBezTo>
                <a:cubicBezTo>
                  <a:pt x="96000" y="64502"/>
                  <a:pt x="94806" y="63305"/>
                  <a:pt x="93333" y="63305"/>
                </a:cubicBezTo>
                <a:close/>
                <a:moveTo>
                  <a:pt x="26666" y="51001"/>
                </a:moveTo>
                <a:cubicBezTo>
                  <a:pt x="25193" y="51001"/>
                  <a:pt x="24000" y="52198"/>
                  <a:pt x="24000" y="53675"/>
                </a:cubicBezTo>
                <a:cubicBezTo>
                  <a:pt x="24000" y="55152"/>
                  <a:pt x="25193" y="56350"/>
                  <a:pt x="26666" y="56350"/>
                </a:cubicBezTo>
                <a:lnTo>
                  <a:pt x="93333" y="56350"/>
                </a:lnTo>
                <a:cubicBezTo>
                  <a:pt x="94806" y="56350"/>
                  <a:pt x="96000" y="55152"/>
                  <a:pt x="96000" y="53675"/>
                </a:cubicBezTo>
                <a:cubicBezTo>
                  <a:pt x="96000" y="52198"/>
                  <a:pt x="94806" y="51001"/>
                  <a:pt x="93333" y="51001"/>
                </a:cubicBezTo>
                <a:close/>
                <a:moveTo>
                  <a:pt x="26666" y="38697"/>
                </a:moveTo>
                <a:cubicBezTo>
                  <a:pt x="25193" y="38697"/>
                  <a:pt x="24000" y="39894"/>
                  <a:pt x="24000" y="41371"/>
                </a:cubicBezTo>
                <a:cubicBezTo>
                  <a:pt x="24000" y="42848"/>
                  <a:pt x="25193" y="44046"/>
                  <a:pt x="26666" y="44046"/>
                </a:cubicBezTo>
                <a:lnTo>
                  <a:pt x="93333" y="44046"/>
                </a:lnTo>
                <a:cubicBezTo>
                  <a:pt x="94806" y="44046"/>
                  <a:pt x="96000" y="42848"/>
                  <a:pt x="96000" y="41371"/>
                </a:cubicBezTo>
                <a:cubicBezTo>
                  <a:pt x="96000" y="39894"/>
                  <a:pt x="94806" y="38697"/>
                  <a:pt x="93333" y="38697"/>
                </a:cubicBezTo>
                <a:close/>
                <a:moveTo>
                  <a:pt x="0" y="11366"/>
                </a:moveTo>
                <a:lnTo>
                  <a:pt x="6739" y="11366"/>
                </a:lnTo>
                <a:lnTo>
                  <a:pt x="6739" y="17459"/>
                </a:lnTo>
                <a:cubicBezTo>
                  <a:pt x="6739" y="22260"/>
                  <a:pt x="10619" y="26151"/>
                  <a:pt x="15405" y="26151"/>
                </a:cubicBezTo>
                <a:cubicBezTo>
                  <a:pt x="20192" y="26151"/>
                  <a:pt x="24072" y="22260"/>
                  <a:pt x="24072" y="17459"/>
                </a:cubicBezTo>
                <a:lnTo>
                  <a:pt x="24072" y="11366"/>
                </a:lnTo>
                <a:lnTo>
                  <a:pt x="29716" y="11366"/>
                </a:lnTo>
                <a:lnTo>
                  <a:pt x="29716" y="17459"/>
                </a:lnTo>
                <a:cubicBezTo>
                  <a:pt x="29716" y="22260"/>
                  <a:pt x="33597" y="26151"/>
                  <a:pt x="38383" y="26151"/>
                </a:cubicBezTo>
                <a:cubicBezTo>
                  <a:pt x="43170" y="26151"/>
                  <a:pt x="47050" y="22260"/>
                  <a:pt x="47050" y="17459"/>
                </a:cubicBezTo>
                <a:lnTo>
                  <a:pt x="47050" y="11366"/>
                </a:lnTo>
                <a:lnTo>
                  <a:pt x="52694" y="11366"/>
                </a:lnTo>
                <a:lnTo>
                  <a:pt x="52694" y="17459"/>
                </a:lnTo>
                <a:cubicBezTo>
                  <a:pt x="52694" y="22260"/>
                  <a:pt x="56574" y="26151"/>
                  <a:pt x="61361" y="26151"/>
                </a:cubicBezTo>
                <a:cubicBezTo>
                  <a:pt x="66147" y="26151"/>
                  <a:pt x="70028" y="22260"/>
                  <a:pt x="70028" y="17459"/>
                </a:cubicBezTo>
                <a:lnTo>
                  <a:pt x="70028" y="11366"/>
                </a:lnTo>
                <a:lnTo>
                  <a:pt x="75672" y="11366"/>
                </a:lnTo>
                <a:lnTo>
                  <a:pt x="75672" y="17459"/>
                </a:lnTo>
                <a:cubicBezTo>
                  <a:pt x="75672" y="22260"/>
                  <a:pt x="79552" y="26151"/>
                  <a:pt x="84339" y="26151"/>
                </a:cubicBezTo>
                <a:cubicBezTo>
                  <a:pt x="89125" y="26151"/>
                  <a:pt x="93005" y="22260"/>
                  <a:pt x="93005" y="17459"/>
                </a:cubicBezTo>
                <a:lnTo>
                  <a:pt x="93005" y="11366"/>
                </a:lnTo>
                <a:lnTo>
                  <a:pt x="98650" y="11366"/>
                </a:lnTo>
                <a:lnTo>
                  <a:pt x="98650" y="17459"/>
                </a:lnTo>
                <a:cubicBezTo>
                  <a:pt x="98650" y="22259"/>
                  <a:pt x="102530" y="26151"/>
                  <a:pt x="107316" y="26151"/>
                </a:cubicBezTo>
                <a:cubicBezTo>
                  <a:pt x="112103" y="26151"/>
                  <a:pt x="115983" y="22259"/>
                  <a:pt x="115983" y="17459"/>
                </a:cubicBezTo>
                <a:lnTo>
                  <a:pt x="115983" y="11366"/>
                </a:lnTo>
                <a:lnTo>
                  <a:pt x="120000" y="11366"/>
                </a:lnTo>
                <a:lnTo>
                  <a:pt x="120000" y="120000"/>
                </a:lnTo>
                <a:lnTo>
                  <a:pt x="0" y="120000"/>
                </a:lnTo>
                <a:close/>
                <a:moveTo>
                  <a:pt x="15405" y="0"/>
                </a:moveTo>
                <a:cubicBezTo>
                  <a:pt x="17983" y="0"/>
                  <a:pt x="20072" y="2095"/>
                  <a:pt x="20072" y="4680"/>
                </a:cubicBezTo>
                <a:lnTo>
                  <a:pt x="20072" y="18051"/>
                </a:lnTo>
                <a:cubicBezTo>
                  <a:pt x="20072" y="20636"/>
                  <a:pt x="17983" y="22732"/>
                  <a:pt x="15405" y="22732"/>
                </a:cubicBezTo>
                <a:cubicBezTo>
                  <a:pt x="12828" y="22732"/>
                  <a:pt x="10739" y="20636"/>
                  <a:pt x="10739" y="18051"/>
                </a:cubicBezTo>
                <a:lnTo>
                  <a:pt x="10739" y="4680"/>
                </a:lnTo>
                <a:cubicBezTo>
                  <a:pt x="10739" y="2095"/>
                  <a:pt x="12828" y="0"/>
                  <a:pt x="15405" y="0"/>
                </a:cubicBezTo>
                <a:close/>
                <a:moveTo>
                  <a:pt x="38383" y="0"/>
                </a:moveTo>
                <a:cubicBezTo>
                  <a:pt x="40960" y="0"/>
                  <a:pt x="43050" y="2095"/>
                  <a:pt x="43050" y="4680"/>
                </a:cubicBezTo>
                <a:lnTo>
                  <a:pt x="43050" y="18051"/>
                </a:lnTo>
                <a:cubicBezTo>
                  <a:pt x="43050" y="20636"/>
                  <a:pt x="40960" y="22732"/>
                  <a:pt x="38383" y="22732"/>
                </a:cubicBezTo>
                <a:cubicBezTo>
                  <a:pt x="35806" y="22732"/>
                  <a:pt x="33716" y="20636"/>
                  <a:pt x="33716" y="18051"/>
                </a:cubicBezTo>
                <a:lnTo>
                  <a:pt x="33716" y="4680"/>
                </a:lnTo>
                <a:cubicBezTo>
                  <a:pt x="33716" y="2095"/>
                  <a:pt x="35806" y="0"/>
                  <a:pt x="38383" y="0"/>
                </a:cubicBezTo>
                <a:close/>
                <a:moveTo>
                  <a:pt x="61361" y="0"/>
                </a:moveTo>
                <a:cubicBezTo>
                  <a:pt x="63938" y="0"/>
                  <a:pt x="66028" y="2095"/>
                  <a:pt x="66028" y="4680"/>
                </a:cubicBezTo>
                <a:lnTo>
                  <a:pt x="66028" y="18051"/>
                </a:lnTo>
                <a:cubicBezTo>
                  <a:pt x="66028" y="20636"/>
                  <a:pt x="63938" y="22731"/>
                  <a:pt x="61361" y="22731"/>
                </a:cubicBezTo>
                <a:cubicBezTo>
                  <a:pt x="58784" y="22731"/>
                  <a:pt x="56694" y="20636"/>
                  <a:pt x="56694" y="18051"/>
                </a:cubicBezTo>
                <a:lnTo>
                  <a:pt x="56694" y="4680"/>
                </a:lnTo>
                <a:cubicBezTo>
                  <a:pt x="56694" y="2095"/>
                  <a:pt x="58784" y="0"/>
                  <a:pt x="61361" y="0"/>
                </a:cubicBezTo>
                <a:close/>
                <a:moveTo>
                  <a:pt x="84339" y="0"/>
                </a:moveTo>
                <a:cubicBezTo>
                  <a:pt x="86916" y="0"/>
                  <a:pt x="89005" y="2095"/>
                  <a:pt x="89005" y="4680"/>
                </a:cubicBezTo>
                <a:lnTo>
                  <a:pt x="89005" y="18051"/>
                </a:lnTo>
                <a:cubicBezTo>
                  <a:pt x="89005" y="20636"/>
                  <a:pt x="86916" y="22731"/>
                  <a:pt x="84339" y="22731"/>
                </a:cubicBezTo>
                <a:cubicBezTo>
                  <a:pt x="81761" y="22731"/>
                  <a:pt x="79672" y="20636"/>
                  <a:pt x="79672" y="18051"/>
                </a:cubicBezTo>
                <a:lnTo>
                  <a:pt x="79672" y="4680"/>
                </a:lnTo>
                <a:cubicBezTo>
                  <a:pt x="79672" y="2095"/>
                  <a:pt x="81761" y="0"/>
                  <a:pt x="84339" y="0"/>
                </a:cubicBezTo>
                <a:close/>
                <a:moveTo>
                  <a:pt x="107316" y="0"/>
                </a:moveTo>
                <a:cubicBezTo>
                  <a:pt x="109894" y="0"/>
                  <a:pt x="111983" y="2095"/>
                  <a:pt x="111983" y="4680"/>
                </a:cubicBezTo>
                <a:lnTo>
                  <a:pt x="111983" y="18051"/>
                </a:lnTo>
                <a:cubicBezTo>
                  <a:pt x="111983" y="20636"/>
                  <a:pt x="109894" y="22731"/>
                  <a:pt x="107316" y="22731"/>
                </a:cubicBezTo>
                <a:cubicBezTo>
                  <a:pt x="104739" y="22731"/>
                  <a:pt x="102650" y="20636"/>
                  <a:pt x="102650" y="18051"/>
                </a:cubicBezTo>
                <a:lnTo>
                  <a:pt x="102650" y="4680"/>
                </a:lnTo>
                <a:cubicBezTo>
                  <a:pt x="102650" y="2095"/>
                  <a:pt x="104739" y="0"/>
                  <a:pt x="107316" y="0"/>
                </a:cubicBezTo>
                <a:close/>
              </a:path>
            </a:pathLst>
          </a:custGeom>
          <a:solidFill>
            <a:srgbClr val="1ED4DE"/>
          </a:solidFill>
          <a:ln>
            <a:noFill/>
          </a:ln>
        </p:spPr>
        <p:txBody>
          <a:bodyPr wrap="square" lIns="121868" tIns="60917" rIns="121868" bIns="60917" anchor="ctr" anchorCtr="0">
            <a:noAutofit/>
          </a:bodyPr>
          <a:lstStyle/>
          <a:p>
            <a:pPr algn="ctr" defTabSz="1218895"/>
            <a:endParaRPr sz="2399" kern="0">
              <a:solidFill>
                <a:srgbClr val="FFFFFF"/>
              </a:solidFill>
              <a:latin typeface="Arial"/>
              <a:ea typeface="Arial"/>
              <a:cs typeface="Arial"/>
              <a:sym typeface="Arial"/>
            </a:endParaRPr>
          </a:p>
        </p:txBody>
      </p:sp>
      <p:sp>
        <p:nvSpPr>
          <p:cNvPr id="28" name="Shape 719"/>
          <p:cNvSpPr txBox="1"/>
          <p:nvPr/>
        </p:nvSpPr>
        <p:spPr>
          <a:xfrm>
            <a:off x="8560869" y="2291971"/>
            <a:ext cx="3253607" cy="369236"/>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sym typeface="Arial"/>
              </a:rPr>
              <a:t>After sale services/ Guarantee</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nvGrpSpPr>
          <p:cNvPr id="31" name="Shape 720"/>
          <p:cNvGrpSpPr/>
          <p:nvPr/>
        </p:nvGrpSpPr>
        <p:grpSpPr>
          <a:xfrm>
            <a:off x="8560867" y="3984514"/>
            <a:ext cx="3627958" cy="892286"/>
            <a:chOff x="2113657" y="4283314"/>
            <a:chExt cx="3647460" cy="669389"/>
          </a:xfrm>
        </p:grpSpPr>
        <p:sp>
          <p:nvSpPr>
            <p:cNvPr id="32" name="Shape 721"/>
            <p:cNvSpPr txBox="1"/>
            <p:nvPr/>
          </p:nvSpPr>
          <p:spPr>
            <a:xfrm>
              <a:off x="2113657" y="4491038"/>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fr-FR" sz="1600" kern="0" dirty="0" smtClean="0">
                  <a:solidFill>
                    <a:srgbClr val="595959"/>
                  </a:solidFill>
                  <a:latin typeface="Times New Roman" panose="02020603050405020304" pitchFamily="18" charset="0"/>
                  <a:ea typeface="Arial"/>
                  <a:cs typeface="Times New Roman" panose="02020603050405020304" pitchFamily="18" charset="0"/>
                  <a:sym typeface="Arial"/>
                </a:rPr>
                <a:t>ASME </a:t>
              </a:r>
              <a:r>
                <a:rPr lang="fr-FR" sz="1600" kern="0" dirty="0">
                  <a:solidFill>
                    <a:srgbClr val="595959"/>
                  </a:solidFill>
                  <a:latin typeface="Times New Roman" panose="02020603050405020304" pitchFamily="18" charset="0"/>
                  <a:ea typeface="Arial"/>
                  <a:cs typeface="Times New Roman" panose="02020603050405020304" pitchFamily="18" charset="0"/>
                  <a:sym typeface="Arial"/>
                </a:rPr>
                <a:t>Sec. VIII Div1 &amp; </a:t>
              </a:r>
              <a:r>
                <a:rPr lang="fr-FR" sz="1600" kern="0" dirty="0" smtClean="0">
                  <a:solidFill>
                    <a:srgbClr val="595959"/>
                  </a:solidFill>
                  <a:latin typeface="Times New Roman" panose="02020603050405020304" pitchFamily="18" charset="0"/>
                  <a:ea typeface="Arial"/>
                  <a:cs typeface="Times New Roman" panose="02020603050405020304" pitchFamily="18" charset="0"/>
                  <a:sym typeface="Arial"/>
                </a:rPr>
                <a:t>Div2</a:t>
              </a:r>
            </a:p>
            <a:p>
              <a:pPr marL="285750" indent="-285750" defTabSz="1218895">
                <a:buFont typeface="Arial" panose="020B0604020202020204" pitchFamily="34" charset="0"/>
                <a:buChar char="•"/>
              </a:pPr>
              <a:r>
                <a:rPr lang="fr-FR" sz="1600" kern="0" dirty="0" smtClean="0">
                  <a:solidFill>
                    <a:srgbClr val="595959"/>
                  </a:solidFill>
                  <a:latin typeface="Times New Roman" panose="02020603050405020304" pitchFamily="18" charset="0"/>
                  <a:ea typeface="Arial"/>
                  <a:cs typeface="Times New Roman" panose="02020603050405020304" pitchFamily="18" charset="0"/>
                  <a:sym typeface="Arial"/>
                </a:rPr>
                <a:t>ASME </a:t>
              </a:r>
              <a:r>
                <a:rPr lang="fr-FR" sz="1600" kern="0" dirty="0">
                  <a:solidFill>
                    <a:srgbClr val="595959"/>
                  </a:solidFill>
                  <a:latin typeface="Times New Roman" panose="02020603050405020304" pitchFamily="18" charset="0"/>
                  <a:ea typeface="Arial"/>
                  <a:cs typeface="Times New Roman" panose="02020603050405020304" pitchFamily="18" charset="0"/>
                  <a:sym typeface="Arial"/>
                </a:rPr>
                <a:t>Sec I, II, …, XIII,  </a:t>
              </a:r>
              <a:endParaRPr lang="fr-FR" sz="1600" kern="0" dirty="0" smtClean="0">
                <a:solidFill>
                  <a:srgbClr val="595959"/>
                </a:solidFill>
                <a:latin typeface="Times New Roman" panose="02020603050405020304" pitchFamily="18" charset="0"/>
                <a:ea typeface="Arial"/>
                <a:cs typeface="Times New Roman" panose="02020603050405020304" pitchFamily="18" charset="0"/>
                <a:sym typeface="Arial"/>
              </a:endParaRPr>
            </a:p>
            <a:p>
              <a:pPr marL="285750" indent="-285750" defTabSz="1218895">
                <a:buFont typeface="Arial" panose="020B0604020202020204" pitchFamily="34" charset="0"/>
                <a:buChar char="•"/>
              </a:pPr>
              <a:r>
                <a:rPr lang="fr-FR" sz="1600" kern="0" dirty="0" smtClean="0">
                  <a:solidFill>
                    <a:srgbClr val="595959"/>
                  </a:solidFill>
                  <a:latin typeface="Times New Roman" panose="02020603050405020304" pitchFamily="18" charset="0"/>
                  <a:ea typeface="Arial"/>
                  <a:cs typeface="Times New Roman" panose="02020603050405020304" pitchFamily="18" charset="0"/>
                  <a:sym typeface="Arial"/>
                </a:rPr>
                <a:t>API 650 - API 620</a:t>
              </a:r>
            </a:p>
            <a:p>
              <a:pPr marL="285750" indent="-285750" defTabSz="1218895">
                <a:buFont typeface="Arial" panose="020B0604020202020204" pitchFamily="34" charset="0"/>
                <a:buChar char="•"/>
              </a:pPr>
              <a:r>
                <a:rPr lang="fr-FR" sz="1600" kern="0" dirty="0" smtClean="0">
                  <a:solidFill>
                    <a:srgbClr val="595959"/>
                  </a:solidFill>
                  <a:latin typeface="Times New Roman" panose="02020603050405020304" pitchFamily="18" charset="0"/>
                  <a:ea typeface="Arial"/>
                  <a:cs typeface="Times New Roman" panose="02020603050405020304" pitchFamily="18" charset="0"/>
                  <a:sym typeface="Arial"/>
                </a:rPr>
                <a:t>IPS – ASTM </a:t>
              </a:r>
              <a:r>
                <a:rPr lang="fr-FR" sz="1600" kern="0" dirty="0">
                  <a:solidFill>
                    <a:srgbClr val="595959"/>
                  </a:solidFill>
                  <a:latin typeface="Times New Roman" panose="02020603050405020304" pitchFamily="18" charset="0"/>
                  <a:ea typeface="Arial"/>
                  <a:cs typeface="Times New Roman" panose="02020603050405020304" pitchFamily="18" charset="0"/>
                  <a:sym typeface="Arial"/>
                </a:rPr>
                <a:t>ANSI,  8. DIN</a:t>
              </a:r>
              <a:endParaRPr lang="pt-BR"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33" name="Shape 722"/>
            <p:cNvSpPr txBox="1"/>
            <p:nvPr/>
          </p:nvSpPr>
          <p:spPr>
            <a:xfrm>
              <a:off x="2113658" y="4283314"/>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sym typeface="Arial"/>
                </a:rPr>
                <a:t>Standards and legally certificates:</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35" name="Shape 451"/>
          <p:cNvSpPr/>
          <p:nvPr/>
        </p:nvSpPr>
        <p:spPr>
          <a:xfrm rot="1795255">
            <a:off x="8958484" y="143342"/>
            <a:ext cx="356158" cy="656509"/>
          </a:xfrm>
          <a:custGeom>
            <a:avLst/>
            <a:gdLst/>
            <a:ahLst/>
            <a:cxnLst/>
            <a:rect l="0" t="0" r="0" b="0"/>
            <a:pathLst>
              <a:path w="120000" h="120000" extrusionOk="0">
                <a:moveTo>
                  <a:pt x="60041" y="0"/>
                </a:moveTo>
                <a:cubicBezTo>
                  <a:pt x="68312" y="142"/>
                  <a:pt x="77049" y="3617"/>
                  <a:pt x="77802" y="9249"/>
                </a:cubicBezTo>
                <a:cubicBezTo>
                  <a:pt x="79731" y="16341"/>
                  <a:pt x="68983" y="18083"/>
                  <a:pt x="72034" y="26607"/>
                </a:cubicBezTo>
                <a:lnTo>
                  <a:pt x="120000" y="26607"/>
                </a:lnTo>
                <a:lnTo>
                  <a:pt x="120000" y="53320"/>
                </a:lnTo>
                <a:cubicBezTo>
                  <a:pt x="105180" y="54850"/>
                  <a:pt x="101982" y="49006"/>
                  <a:pt x="89415" y="50069"/>
                </a:cubicBezTo>
                <a:cubicBezTo>
                  <a:pt x="79319" y="50489"/>
                  <a:pt x="73089" y="55363"/>
                  <a:pt x="72833" y="59977"/>
                </a:cubicBezTo>
                <a:cubicBezTo>
                  <a:pt x="73004" y="64029"/>
                  <a:pt x="79442" y="70012"/>
                  <a:pt x="91464" y="70060"/>
                </a:cubicBezTo>
                <a:cubicBezTo>
                  <a:pt x="106013" y="69226"/>
                  <a:pt x="103877" y="65247"/>
                  <a:pt x="120000" y="65606"/>
                </a:cubicBezTo>
                <a:lnTo>
                  <a:pt x="120000" y="93541"/>
                </a:lnTo>
                <a:lnTo>
                  <a:pt x="70059" y="93541"/>
                </a:lnTo>
                <a:cubicBezTo>
                  <a:pt x="69329" y="102697"/>
                  <a:pt x="76533" y="101447"/>
                  <a:pt x="78036" y="109608"/>
                </a:cubicBezTo>
                <a:cubicBezTo>
                  <a:pt x="77950" y="116314"/>
                  <a:pt x="67224" y="119904"/>
                  <a:pt x="59959" y="120000"/>
                </a:cubicBezTo>
                <a:cubicBezTo>
                  <a:pt x="51687" y="119857"/>
                  <a:pt x="42950" y="116382"/>
                  <a:pt x="42197" y="110750"/>
                </a:cubicBezTo>
                <a:cubicBezTo>
                  <a:pt x="40279" y="103699"/>
                  <a:pt x="50892" y="101936"/>
                  <a:pt x="47995" y="93541"/>
                </a:cubicBezTo>
                <a:lnTo>
                  <a:pt x="0" y="93541"/>
                </a:lnTo>
                <a:lnTo>
                  <a:pt x="0" y="66075"/>
                </a:lnTo>
                <a:cubicBezTo>
                  <a:pt x="15368" y="64341"/>
                  <a:pt x="18478" y="70364"/>
                  <a:pt x="31219" y="69286"/>
                </a:cubicBezTo>
                <a:cubicBezTo>
                  <a:pt x="41315" y="68866"/>
                  <a:pt x="47545" y="63992"/>
                  <a:pt x="47801" y="59379"/>
                </a:cubicBezTo>
                <a:cubicBezTo>
                  <a:pt x="47631" y="55326"/>
                  <a:pt x="41193" y="49343"/>
                  <a:pt x="29171" y="49296"/>
                </a:cubicBezTo>
                <a:cubicBezTo>
                  <a:pt x="14433" y="50140"/>
                  <a:pt x="16816" y="54212"/>
                  <a:pt x="0" y="53739"/>
                </a:cubicBezTo>
                <a:lnTo>
                  <a:pt x="0" y="26607"/>
                </a:lnTo>
                <a:lnTo>
                  <a:pt x="49932" y="26607"/>
                </a:lnTo>
                <a:cubicBezTo>
                  <a:pt x="50748" y="17288"/>
                  <a:pt x="43474" y="18596"/>
                  <a:pt x="41963" y="10391"/>
                </a:cubicBezTo>
                <a:cubicBezTo>
                  <a:pt x="42049" y="3685"/>
                  <a:pt x="52775" y="95"/>
                  <a:pt x="60041" y="0"/>
                </a:cubicBezTo>
                <a:close/>
              </a:path>
            </a:pathLst>
          </a:custGeom>
          <a:solidFill>
            <a:srgbClr val="F4BD2D"/>
          </a:solidFill>
          <a:ln>
            <a:noFill/>
          </a:ln>
          <a:scene3d>
            <a:camera prst="orthographicFront">
              <a:rot lat="0" lon="0" rev="7200000"/>
            </a:camera>
            <a:lightRig rig="threePt" dir="t"/>
          </a:scene3d>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grpSp>
        <p:nvGrpSpPr>
          <p:cNvPr id="37" name="Shape 717"/>
          <p:cNvGrpSpPr/>
          <p:nvPr/>
        </p:nvGrpSpPr>
        <p:grpSpPr>
          <a:xfrm>
            <a:off x="8560868" y="6080577"/>
            <a:ext cx="3253608" cy="897784"/>
            <a:chOff x="2113657" y="4283315"/>
            <a:chExt cx="3647460" cy="673513"/>
          </a:xfrm>
        </p:grpSpPr>
        <p:sp>
          <p:nvSpPr>
            <p:cNvPr id="38" name="Shape 718"/>
            <p:cNvSpPr txBox="1"/>
            <p:nvPr/>
          </p:nvSpPr>
          <p:spPr>
            <a:xfrm>
              <a:off x="2113657" y="4495163"/>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1,950,000 $</a:t>
              </a:r>
            </a:p>
          </p:txBody>
        </p:sp>
        <p:sp>
          <p:nvSpPr>
            <p:cNvPr id="39" name="Shape 719"/>
            <p:cNvSpPr txBox="1"/>
            <p:nvPr/>
          </p:nvSpPr>
          <p:spPr>
            <a:xfrm>
              <a:off x="2113658" y="4283315"/>
              <a:ext cx="3647459" cy="276999"/>
            </a:xfrm>
            <a:prstGeom prst="rect">
              <a:avLst/>
            </a:prstGeom>
            <a:noFill/>
            <a:ln>
              <a:noFill/>
            </a:ln>
          </p:spPr>
          <p:txBody>
            <a:bodyPr wrap="square" lIns="121868" tIns="60917" rIns="121868" bIns="60917" anchor="t" anchorCtr="0">
              <a:noAutofit/>
            </a:bodyPr>
            <a:lstStyle/>
            <a:p>
              <a:pPr defTabSz="1218895"/>
              <a:r>
                <a:rPr lang="en-US" b="1" kern="0" dirty="0" smtClean="0">
                  <a:solidFill>
                    <a:srgbClr val="595959"/>
                  </a:solidFill>
                  <a:latin typeface="Times New Roman" panose="02020603050405020304" pitchFamily="18" charset="0"/>
                  <a:ea typeface="Arial"/>
                  <a:cs typeface="Times New Roman" panose="02020603050405020304" pitchFamily="18" charset="0"/>
                  <a:sym typeface="Arial"/>
                </a:rPr>
                <a:t>Sales’ Price</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40" name="Shape 718"/>
          <p:cNvSpPr txBox="1"/>
          <p:nvPr/>
        </p:nvSpPr>
        <p:spPr>
          <a:xfrm>
            <a:off x="8560868" y="2585007"/>
            <a:ext cx="3477143" cy="615393"/>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a:solidFill>
                  <a:srgbClr val="595959"/>
                </a:solidFill>
                <a:latin typeface="Times New Roman" panose="02020603050405020304" pitchFamily="18" charset="0"/>
                <a:ea typeface="Arial"/>
                <a:cs typeface="Times New Roman" panose="02020603050405020304" pitchFamily="18" charset="0"/>
              </a:rPr>
              <a:t>120 months after sale services</a:t>
            </a:r>
          </a:p>
          <a:p>
            <a:pPr marL="285750" indent="-285750" defTabSz="1218895">
              <a:buFont typeface="Arial" panose="020B0604020202020204" pitchFamily="34" charset="0"/>
              <a:buChar char="•"/>
            </a:pPr>
            <a:r>
              <a:rPr lang="en-US" sz="1600" kern="0" dirty="0">
                <a:solidFill>
                  <a:srgbClr val="595959"/>
                </a:solidFill>
                <a:latin typeface="Times New Roman" panose="02020603050405020304" pitchFamily="18" charset="0"/>
                <a:ea typeface="Arial"/>
                <a:cs typeface="Times New Roman" panose="02020603050405020304" pitchFamily="18" charset="0"/>
              </a:rPr>
              <a:t>12 months Guarantee</a:t>
            </a:r>
            <a:endParaRPr lang="en"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22" name="Shape 974"/>
          <p:cNvSpPr/>
          <p:nvPr/>
        </p:nvSpPr>
        <p:spPr>
          <a:xfrm rot="10800000">
            <a:off x="8959687" y="5562600"/>
            <a:ext cx="353751" cy="528546"/>
          </a:xfrm>
          <a:custGeom>
            <a:avLst/>
            <a:gdLst/>
            <a:ahLst/>
            <a:cxnLst/>
            <a:rect l="0" t="0" r="0" b="0"/>
            <a:pathLst>
              <a:path w="120000" h="120000" extrusionOk="0">
                <a:moveTo>
                  <a:pt x="51597" y="50921"/>
                </a:moveTo>
                <a:lnTo>
                  <a:pt x="51597" y="19698"/>
                </a:lnTo>
                <a:cubicBezTo>
                  <a:pt x="47669" y="20191"/>
                  <a:pt x="43916" y="21082"/>
                  <a:pt x="40531" y="22332"/>
                </a:cubicBezTo>
                <a:cubicBezTo>
                  <a:pt x="30598" y="26001"/>
                  <a:pt x="25457" y="32166"/>
                  <a:pt x="27169" y="38355"/>
                </a:cubicBezTo>
                <a:cubicBezTo>
                  <a:pt x="29239" y="46431"/>
                  <a:pt x="39005" y="49155"/>
                  <a:pt x="51597" y="50921"/>
                </a:cubicBezTo>
                <a:close/>
                <a:moveTo>
                  <a:pt x="67852" y="100379"/>
                </a:moveTo>
                <a:cubicBezTo>
                  <a:pt x="71963" y="99887"/>
                  <a:pt x="75901" y="98973"/>
                  <a:pt x="79437" y="97667"/>
                </a:cubicBezTo>
                <a:cubicBezTo>
                  <a:pt x="89370" y="93998"/>
                  <a:pt x="94511" y="87833"/>
                  <a:pt x="92799" y="81644"/>
                </a:cubicBezTo>
                <a:cubicBezTo>
                  <a:pt x="89506" y="73388"/>
                  <a:pt x="79840" y="69732"/>
                  <a:pt x="67852" y="67361"/>
                </a:cubicBezTo>
                <a:close/>
                <a:moveTo>
                  <a:pt x="67852" y="120000"/>
                </a:moveTo>
                <a:lnTo>
                  <a:pt x="51597" y="120000"/>
                </a:lnTo>
                <a:lnTo>
                  <a:pt x="51597" y="114256"/>
                </a:lnTo>
                <a:cubicBezTo>
                  <a:pt x="45417" y="113829"/>
                  <a:pt x="39328" y="112890"/>
                  <a:pt x="33554" y="111448"/>
                </a:cubicBezTo>
                <a:cubicBezTo>
                  <a:pt x="13606" y="106463"/>
                  <a:pt x="696" y="96271"/>
                  <a:pt x="0" y="84958"/>
                </a:cubicBezTo>
                <a:lnTo>
                  <a:pt x="26861" y="84529"/>
                </a:lnTo>
                <a:cubicBezTo>
                  <a:pt x="27245" y="90776"/>
                  <a:pt x="34374" y="96404"/>
                  <a:pt x="45389" y="99156"/>
                </a:cubicBezTo>
                <a:cubicBezTo>
                  <a:pt x="47394" y="99657"/>
                  <a:pt x="49467" y="100048"/>
                  <a:pt x="51597" y="100293"/>
                </a:cubicBezTo>
                <a:lnTo>
                  <a:pt x="51597" y="64682"/>
                </a:lnTo>
                <a:cubicBezTo>
                  <a:pt x="30368" y="61567"/>
                  <a:pt x="7690" y="58004"/>
                  <a:pt x="556" y="40045"/>
                </a:cubicBezTo>
                <a:cubicBezTo>
                  <a:pt x="-2422" y="28913"/>
                  <a:pt x="6883" y="17850"/>
                  <a:pt x="24755" y="11249"/>
                </a:cubicBezTo>
                <a:cubicBezTo>
                  <a:pt x="32832" y="8265"/>
                  <a:pt x="42066" y="6412"/>
                  <a:pt x="51597" y="5737"/>
                </a:cubicBezTo>
                <a:lnTo>
                  <a:pt x="51597" y="0"/>
                </a:lnTo>
                <a:lnTo>
                  <a:pt x="67852" y="0"/>
                </a:lnTo>
                <a:lnTo>
                  <a:pt x="67852" y="5703"/>
                </a:lnTo>
                <a:cubicBezTo>
                  <a:pt x="74209" y="6118"/>
                  <a:pt x="80479" y="7068"/>
                  <a:pt x="86414" y="8551"/>
                </a:cubicBezTo>
                <a:cubicBezTo>
                  <a:pt x="106363" y="13536"/>
                  <a:pt x="119273" y="23728"/>
                  <a:pt x="119969" y="35041"/>
                </a:cubicBezTo>
                <a:lnTo>
                  <a:pt x="93108" y="35470"/>
                </a:lnTo>
                <a:cubicBezTo>
                  <a:pt x="92723" y="29223"/>
                  <a:pt x="85594" y="23595"/>
                  <a:pt x="74579" y="20843"/>
                </a:cubicBezTo>
                <a:cubicBezTo>
                  <a:pt x="72410" y="20301"/>
                  <a:pt x="70160" y="19888"/>
                  <a:pt x="67852" y="19639"/>
                </a:cubicBezTo>
                <a:lnTo>
                  <a:pt x="67852" y="52969"/>
                </a:lnTo>
                <a:cubicBezTo>
                  <a:pt x="88284" y="55535"/>
                  <a:pt x="110482" y="59921"/>
                  <a:pt x="119411" y="79734"/>
                </a:cubicBezTo>
                <a:cubicBezTo>
                  <a:pt x="122511" y="90942"/>
                  <a:pt x="113201" y="102106"/>
                  <a:pt x="95213" y="108750"/>
                </a:cubicBezTo>
                <a:cubicBezTo>
                  <a:pt x="86990" y="111788"/>
                  <a:pt x="77568" y="113654"/>
                  <a:pt x="67852" y="114293"/>
                </a:cubicBezTo>
                <a:close/>
              </a:path>
            </a:pathLst>
          </a:custGeom>
          <a:solidFill>
            <a:schemeClr val="accent3">
              <a:lumMod val="75000"/>
            </a:schemeClr>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dk1"/>
              </a:solidFill>
              <a:latin typeface="Arial"/>
              <a:ea typeface="Arial"/>
              <a:cs typeface="Arial"/>
              <a:sym typeface="Arial"/>
            </a:endParaRPr>
          </a:p>
        </p:txBody>
      </p:sp>
      <p:sp>
        <p:nvSpPr>
          <p:cNvPr id="24" name="Shape 450"/>
          <p:cNvSpPr/>
          <p:nvPr/>
        </p:nvSpPr>
        <p:spPr>
          <a:xfrm>
            <a:off x="8841213" y="3374445"/>
            <a:ext cx="590697" cy="565118"/>
          </a:xfrm>
          <a:custGeom>
            <a:avLst/>
            <a:gdLst/>
            <a:ahLst/>
            <a:cxnLst/>
            <a:rect l="0" t="0" r="0" b="0"/>
            <a:pathLst>
              <a:path w="120000" h="120000" extrusionOk="0">
                <a:moveTo>
                  <a:pt x="65274" y="39473"/>
                </a:moveTo>
                <a:cubicBezTo>
                  <a:pt x="53599" y="36371"/>
                  <a:pt x="41599" y="43242"/>
                  <a:pt x="38470" y="54820"/>
                </a:cubicBezTo>
                <a:cubicBezTo>
                  <a:pt x="35342" y="66398"/>
                  <a:pt x="42270" y="78299"/>
                  <a:pt x="53945" y="81402"/>
                </a:cubicBezTo>
                <a:cubicBezTo>
                  <a:pt x="65620" y="84504"/>
                  <a:pt x="77621" y="77633"/>
                  <a:pt x="80749" y="66055"/>
                </a:cubicBezTo>
                <a:cubicBezTo>
                  <a:pt x="83877" y="54477"/>
                  <a:pt x="76949" y="42576"/>
                  <a:pt x="65274" y="39473"/>
                </a:cubicBezTo>
                <a:close/>
                <a:moveTo>
                  <a:pt x="69168" y="25060"/>
                </a:moveTo>
                <a:cubicBezTo>
                  <a:pt x="88870" y="30296"/>
                  <a:pt x="100561" y="50379"/>
                  <a:pt x="95282" y="69917"/>
                </a:cubicBezTo>
                <a:cubicBezTo>
                  <a:pt x="90003" y="89455"/>
                  <a:pt x="69753" y="101050"/>
                  <a:pt x="50051" y="95815"/>
                </a:cubicBezTo>
                <a:cubicBezTo>
                  <a:pt x="30350" y="90579"/>
                  <a:pt x="18658" y="70496"/>
                  <a:pt x="23937" y="50958"/>
                </a:cubicBezTo>
                <a:cubicBezTo>
                  <a:pt x="29216" y="31420"/>
                  <a:pt x="49467" y="19825"/>
                  <a:pt x="69168" y="25060"/>
                </a:cubicBezTo>
                <a:close/>
                <a:moveTo>
                  <a:pt x="70584" y="19819"/>
                </a:moveTo>
                <a:cubicBezTo>
                  <a:pt x="47964" y="13808"/>
                  <a:pt x="24713" y="27121"/>
                  <a:pt x="18652" y="49554"/>
                </a:cubicBezTo>
                <a:cubicBezTo>
                  <a:pt x="12591" y="71987"/>
                  <a:pt x="26015" y="95045"/>
                  <a:pt x="48635" y="101056"/>
                </a:cubicBezTo>
                <a:cubicBezTo>
                  <a:pt x="71255" y="107067"/>
                  <a:pt x="94506" y="93754"/>
                  <a:pt x="100567" y="71321"/>
                </a:cubicBezTo>
                <a:cubicBezTo>
                  <a:pt x="106628" y="48888"/>
                  <a:pt x="93204" y="25830"/>
                  <a:pt x="70584" y="19819"/>
                </a:cubicBezTo>
                <a:close/>
                <a:moveTo>
                  <a:pt x="120000" y="28418"/>
                </a:moveTo>
                <a:lnTo>
                  <a:pt x="119819" y="29085"/>
                </a:lnTo>
                <a:lnTo>
                  <a:pt x="119636" y="28804"/>
                </a:lnTo>
                <a:close/>
                <a:moveTo>
                  <a:pt x="84120" y="4683"/>
                </a:moveTo>
                <a:lnTo>
                  <a:pt x="83867" y="19572"/>
                </a:lnTo>
                <a:lnTo>
                  <a:pt x="83406" y="19449"/>
                </a:lnTo>
                <a:cubicBezTo>
                  <a:pt x="87163" y="21546"/>
                  <a:pt x="90559" y="24117"/>
                  <a:pt x="93431" y="27166"/>
                </a:cubicBezTo>
                <a:lnTo>
                  <a:pt x="106796" y="23870"/>
                </a:lnTo>
                <a:lnTo>
                  <a:pt x="115363" y="39849"/>
                </a:lnTo>
                <a:lnTo>
                  <a:pt x="105840" y="48364"/>
                </a:lnTo>
                <a:cubicBezTo>
                  <a:pt x="107034" y="52676"/>
                  <a:pt x="107596" y="57191"/>
                  <a:pt x="107394" y="61781"/>
                </a:cubicBezTo>
                <a:lnTo>
                  <a:pt x="119289" y="68330"/>
                </a:lnTo>
                <a:lnTo>
                  <a:pt x="114566" y="85810"/>
                </a:lnTo>
                <a:lnTo>
                  <a:pt x="100132" y="85570"/>
                </a:lnTo>
                <a:cubicBezTo>
                  <a:pt x="98307" y="88594"/>
                  <a:pt x="96096" y="91321"/>
                  <a:pt x="93619" y="93756"/>
                </a:cubicBezTo>
                <a:lnTo>
                  <a:pt x="98359" y="106025"/>
                </a:lnTo>
                <a:lnTo>
                  <a:pt x="83411" y="116405"/>
                </a:lnTo>
                <a:lnTo>
                  <a:pt x="72073" y="106643"/>
                </a:lnTo>
                <a:lnTo>
                  <a:pt x="73453" y="105685"/>
                </a:lnTo>
                <a:cubicBezTo>
                  <a:pt x="69110" y="107079"/>
                  <a:pt x="64517" y="107749"/>
                  <a:pt x="59835" y="107723"/>
                </a:cubicBezTo>
                <a:lnTo>
                  <a:pt x="52963" y="119999"/>
                </a:lnTo>
                <a:lnTo>
                  <a:pt x="35336" y="115316"/>
                </a:lnTo>
                <a:lnTo>
                  <a:pt x="35574" y="101277"/>
                </a:lnTo>
                <a:cubicBezTo>
                  <a:pt x="31839" y="99165"/>
                  <a:pt x="28466" y="96583"/>
                  <a:pt x="25614" y="93529"/>
                </a:cubicBezTo>
                <a:lnTo>
                  <a:pt x="25843" y="94015"/>
                </a:lnTo>
                <a:lnTo>
                  <a:pt x="11102" y="96847"/>
                </a:lnTo>
                <a:lnTo>
                  <a:pt x="3390" y="80445"/>
                </a:lnTo>
                <a:lnTo>
                  <a:pt x="13359" y="72429"/>
                </a:lnTo>
                <a:cubicBezTo>
                  <a:pt x="12295" y="68561"/>
                  <a:pt x="11739" y="64530"/>
                  <a:pt x="11738" y="60428"/>
                </a:cubicBezTo>
                <a:lnTo>
                  <a:pt x="0" y="53965"/>
                </a:lnTo>
                <a:lnTo>
                  <a:pt x="4723" y="36484"/>
                </a:lnTo>
                <a:lnTo>
                  <a:pt x="18174" y="36709"/>
                </a:lnTo>
                <a:cubicBezTo>
                  <a:pt x="19999" y="33515"/>
                  <a:pt x="22203" y="30603"/>
                  <a:pt x="24696" y="27997"/>
                </a:cubicBezTo>
                <a:lnTo>
                  <a:pt x="20190" y="14215"/>
                </a:lnTo>
                <a:lnTo>
                  <a:pt x="35666" y="4625"/>
                </a:lnTo>
                <a:lnTo>
                  <a:pt x="46473" y="14962"/>
                </a:lnTo>
                <a:lnTo>
                  <a:pt x="46365" y="15030"/>
                </a:lnTo>
                <a:cubicBezTo>
                  <a:pt x="50613" y="13704"/>
                  <a:pt x="55098" y="13091"/>
                  <a:pt x="59667" y="13141"/>
                </a:cubicBezTo>
                <a:lnTo>
                  <a:pt x="59206" y="13018"/>
                </a:lnTo>
                <a:lnTo>
                  <a:pt x="66493" y="0"/>
                </a:lnTo>
                <a:close/>
              </a:path>
            </a:pathLst>
          </a:custGeom>
          <a:solidFill>
            <a:srgbClr val="E62949"/>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t="9628" r="10714" b="1637"/>
          <a:stretch/>
        </p:blipFill>
        <p:spPr>
          <a:xfrm>
            <a:off x="573186" y="412245"/>
            <a:ext cx="2812399" cy="1577687"/>
          </a:xfrm>
          <a:prstGeom prst="rect">
            <a:avLst/>
          </a:prstGeom>
        </p:spPr>
      </p:pic>
      <p:pic>
        <p:nvPicPr>
          <p:cNvPr id="5" name="Picture 4"/>
          <p:cNvPicPr>
            <a:picLocks noChangeAspect="1"/>
          </p:cNvPicPr>
          <p:nvPr/>
        </p:nvPicPr>
        <p:blipFill rotWithShape="1">
          <a:blip r:embed="rId4">
            <a:extLst>
              <a:ext uri="{28A0092B-C50C-407E-A947-70E740481C1C}">
                <a14:useLocalDpi xmlns:a14="http://schemas.microsoft.com/office/drawing/2010/main" val="0"/>
              </a:ext>
            </a:extLst>
          </a:blip>
          <a:srcRect t="3246" b="2325"/>
          <a:stretch/>
        </p:blipFill>
        <p:spPr>
          <a:xfrm>
            <a:off x="4224418" y="685800"/>
            <a:ext cx="3705363" cy="2743201"/>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29" name="Picture 28"/>
          <p:cNvPicPr/>
          <p:nvPr/>
        </p:nvPicPr>
        <p:blipFill>
          <a:blip r:embed="rId5" cstate="print">
            <a:extLst>
              <a:ext uri="{28A0092B-C50C-407E-A947-70E740481C1C}">
                <a14:useLocalDpi xmlns:a14="http://schemas.microsoft.com/office/drawing/2010/main" val="0"/>
              </a:ext>
            </a:extLst>
          </a:blip>
          <a:stretch>
            <a:fillRect/>
          </a:stretch>
        </p:blipFill>
        <p:spPr>
          <a:xfrm>
            <a:off x="4224417" y="3855370"/>
            <a:ext cx="3705363" cy="2621630"/>
          </a:xfrm>
          <a:prstGeom prst="round2DiagRect">
            <a:avLst>
              <a:gd name="adj1" fmla="val 0"/>
              <a:gd name="adj2" fmla="val 15635"/>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3240831315"/>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704"/>
        <p:cNvGrpSpPr/>
        <p:nvPr/>
      </p:nvGrpSpPr>
      <p:grpSpPr>
        <a:xfrm>
          <a:off x="0" y="0"/>
          <a:ext cx="0" cy="0"/>
          <a:chOff x="0" y="0"/>
          <a:chExt cx="0" cy="0"/>
        </a:xfrm>
      </p:grpSpPr>
      <p:sp>
        <p:nvSpPr>
          <p:cNvPr id="707" name="Shape 707"/>
          <p:cNvSpPr txBox="1"/>
          <p:nvPr/>
        </p:nvSpPr>
        <p:spPr>
          <a:xfrm>
            <a:off x="455614" y="3200400"/>
            <a:ext cx="3152252" cy="3076964"/>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Installation of the hydrants, fittings, valves, kits and other required equipment. Flashing and reinstating of underground pipelines in different sizes (more than 30 km) and their </a:t>
            </a:r>
            <a:r>
              <a:rPr lang="en-US" sz="1600" kern="0" dirty="0" err="1">
                <a:solidFill>
                  <a:srgbClr val="3F3F3F"/>
                </a:solidFill>
                <a:latin typeface="Times New Roman" panose="02020603050405020304" pitchFamily="18" charset="0"/>
                <a:ea typeface="Arial"/>
                <a:cs typeface="Times New Roman" panose="02020603050405020304" pitchFamily="18" charset="0"/>
                <a:sym typeface="Arial"/>
              </a:rPr>
              <a:t>precommissioning</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a:t>
            </a:r>
          </a:p>
          <a:p>
            <a:pPr defTabSz="1218895"/>
            <a:endParaRPr lang="en-US" sz="1600" kern="0" dirty="0">
              <a:solidFill>
                <a:srgbClr val="3F3F3F"/>
              </a:solidFill>
              <a:ea typeface="Arial"/>
              <a:cs typeface="Arial"/>
              <a:sym typeface="Arial"/>
            </a:endParaRPr>
          </a:p>
        </p:txBody>
      </p:sp>
      <p:sp>
        <p:nvSpPr>
          <p:cNvPr id="708" name="Shape 708"/>
          <p:cNvSpPr txBox="1"/>
          <p:nvPr/>
        </p:nvSpPr>
        <p:spPr>
          <a:xfrm>
            <a:off x="455611" y="2514659"/>
            <a:ext cx="3225813" cy="533341"/>
          </a:xfrm>
          <a:prstGeom prst="rect">
            <a:avLst/>
          </a:prstGeom>
          <a:noFill/>
          <a:ln>
            <a:noFill/>
          </a:ln>
        </p:spPr>
        <p:txBody>
          <a:bodyPr wrap="square" lIns="121868" tIns="60917" rIns="121868" bIns="60917" anchor="t" anchorCtr="0">
            <a:noAutofit/>
          </a:bodyPr>
          <a:lstStyle/>
          <a:p>
            <a:pPr defTabSz="1218895"/>
            <a:r>
              <a:rPr lang="en-US" sz="2400" b="1" kern="0" dirty="0" err="1" smtClean="0">
                <a:solidFill>
                  <a:srgbClr val="3F3F3F"/>
                </a:solidFill>
                <a:ea typeface="Arial"/>
                <a:cs typeface="Arial"/>
                <a:sym typeface="Arial"/>
              </a:rPr>
              <a:t>Precommissioning</a:t>
            </a:r>
            <a:endParaRPr lang="en" sz="1333" kern="0" dirty="0">
              <a:solidFill>
                <a:srgbClr val="3F3F3F"/>
              </a:solidFill>
              <a:latin typeface="Arial"/>
              <a:ea typeface="Arial"/>
              <a:cs typeface="Arial"/>
              <a:sym typeface="Arial"/>
            </a:endParaRPr>
          </a:p>
        </p:txBody>
      </p:sp>
      <p:grpSp>
        <p:nvGrpSpPr>
          <p:cNvPr id="23" name="Shape 711"/>
          <p:cNvGrpSpPr/>
          <p:nvPr/>
        </p:nvGrpSpPr>
        <p:grpSpPr>
          <a:xfrm>
            <a:off x="8560868" y="832749"/>
            <a:ext cx="3400944" cy="897785"/>
            <a:chOff x="2113657" y="4283314"/>
            <a:chExt cx="3647460" cy="673514"/>
          </a:xfrm>
        </p:grpSpPr>
        <p:sp>
          <p:nvSpPr>
            <p:cNvPr id="25" name="Shape 712"/>
            <p:cNvSpPr txBox="1"/>
            <p:nvPr/>
          </p:nvSpPr>
          <p:spPr>
            <a:xfrm>
              <a:off x="2113657" y="4495163"/>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1 Project (Per 2 years)</a:t>
              </a:r>
              <a:endParaRPr lang="en"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26" name="Shape 713"/>
            <p:cNvSpPr txBox="1"/>
            <p:nvPr/>
          </p:nvSpPr>
          <p:spPr>
            <a:xfrm>
              <a:off x="2113658" y="4283314"/>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rPr>
                <a:t>Production capacity</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27" name="Shape 715"/>
          <p:cNvSpPr/>
          <p:nvPr/>
        </p:nvSpPr>
        <p:spPr>
          <a:xfrm>
            <a:off x="8913812" y="1752600"/>
            <a:ext cx="445583" cy="444279"/>
          </a:xfrm>
          <a:custGeom>
            <a:avLst/>
            <a:gdLst/>
            <a:ahLst/>
            <a:cxnLst/>
            <a:rect l="0" t="0" r="0" b="0"/>
            <a:pathLst>
              <a:path w="120000" h="120000" extrusionOk="0">
                <a:moveTo>
                  <a:pt x="26666" y="100217"/>
                </a:moveTo>
                <a:cubicBezTo>
                  <a:pt x="25193" y="100217"/>
                  <a:pt x="24000" y="101415"/>
                  <a:pt x="24000" y="102892"/>
                </a:cubicBezTo>
                <a:cubicBezTo>
                  <a:pt x="24000" y="104369"/>
                  <a:pt x="25193" y="105566"/>
                  <a:pt x="26666" y="105566"/>
                </a:cubicBezTo>
                <a:lnTo>
                  <a:pt x="93333" y="105566"/>
                </a:lnTo>
                <a:cubicBezTo>
                  <a:pt x="94806" y="105566"/>
                  <a:pt x="96000" y="104369"/>
                  <a:pt x="96000" y="102892"/>
                </a:cubicBezTo>
                <a:cubicBezTo>
                  <a:pt x="96000" y="101415"/>
                  <a:pt x="94806" y="100217"/>
                  <a:pt x="93333" y="100217"/>
                </a:cubicBezTo>
                <a:close/>
                <a:moveTo>
                  <a:pt x="26666" y="87913"/>
                </a:moveTo>
                <a:cubicBezTo>
                  <a:pt x="25193" y="87913"/>
                  <a:pt x="24000" y="89111"/>
                  <a:pt x="24000" y="90588"/>
                </a:cubicBezTo>
                <a:cubicBezTo>
                  <a:pt x="24000" y="92065"/>
                  <a:pt x="25193" y="93262"/>
                  <a:pt x="26666" y="93262"/>
                </a:cubicBezTo>
                <a:lnTo>
                  <a:pt x="93333" y="93262"/>
                </a:lnTo>
                <a:cubicBezTo>
                  <a:pt x="94806" y="93262"/>
                  <a:pt x="96000" y="92065"/>
                  <a:pt x="96000" y="90588"/>
                </a:cubicBezTo>
                <a:cubicBezTo>
                  <a:pt x="96000" y="89111"/>
                  <a:pt x="94806" y="87913"/>
                  <a:pt x="93333" y="87913"/>
                </a:cubicBezTo>
                <a:close/>
                <a:moveTo>
                  <a:pt x="26666" y="75609"/>
                </a:moveTo>
                <a:cubicBezTo>
                  <a:pt x="25193" y="75609"/>
                  <a:pt x="24000" y="76806"/>
                  <a:pt x="24000" y="78284"/>
                </a:cubicBezTo>
                <a:cubicBezTo>
                  <a:pt x="24000" y="79761"/>
                  <a:pt x="25193" y="80958"/>
                  <a:pt x="26666" y="80958"/>
                </a:cubicBezTo>
                <a:lnTo>
                  <a:pt x="93333" y="80958"/>
                </a:lnTo>
                <a:cubicBezTo>
                  <a:pt x="94806" y="80958"/>
                  <a:pt x="96000" y="79761"/>
                  <a:pt x="96000" y="78284"/>
                </a:cubicBezTo>
                <a:cubicBezTo>
                  <a:pt x="96000" y="76806"/>
                  <a:pt x="94806" y="75609"/>
                  <a:pt x="93333" y="75609"/>
                </a:cubicBezTo>
                <a:close/>
                <a:moveTo>
                  <a:pt x="26666" y="63305"/>
                </a:moveTo>
                <a:cubicBezTo>
                  <a:pt x="25193" y="63305"/>
                  <a:pt x="24000" y="64502"/>
                  <a:pt x="24000" y="65979"/>
                </a:cubicBezTo>
                <a:cubicBezTo>
                  <a:pt x="24000" y="67457"/>
                  <a:pt x="25193" y="68654"/>
                  <a:pt x="26666" y="68654"/>
                </a:cubicBezTo>
                <a:lnTo>
                  <a:pt x="93333" y="68654"/>
                </a:lnTo>
                <a:cubicBezTo>
                  <a:pt x="94806" y="68654"/>
                  <a:pt x="96000" y="67457"/>
                  <a:pt x="96000" y="65979"/>
                </a:cubicBezTo>
                <a:cubicBezTo>
                  <a:pt x="96000" y="64502"/>
                  <a:pt x="94806" y="63305"/>
                  <a:pt x="93333" y="63305"/>
                </a:cubicBezTo>
                <a:close/>
                <a:moveTo>
                  <a:pt x="26666" y="51001"/>
                </a:moveTo>
                <a:cubicBezTo>
                  <a:pt x="25193" y="51001"/>
                  <a:pt x="24000" y="52198"/>
                  <a:pt x="24000" y="53675"/>
                </a:cubicBezTo>
                <a:cubicBezTo>
                  <a:pt x="24000" y="55152"/>
                  <a:pt x="25193" y="56350"/>
                  <a:pt x="26666" y="56350"/>
                </a:cubicBezTo>
                <a:lnTo>
                  <a:pt x="93333" y="56350"/>
                </a:lnTo>
                <a:cubicBezTo>
                  <a:pt x="94806" y="56350"/>
                  <a:pt x="96000" y="55152"/>
                  <a:pt x="96000" y="53675"/>
                </a:cubicBezTo>
                <a:cubicBezTo>
                  <a:pt x="96000" y="52198"/>
                  <a:pt x="94806" y="51001"/>
                  <a:pt x="93333" y="51001"/>
                </a:cubicBezTo>
                <a:close/>
                <a:moveTo>
                  <a:pt x="26666" y="38697"/>
                </a:moveTo>
                <a:cubicBezTo>
                  <a:pt x="25193" y="38697"/>
                  <a:pt x="24000" y="39894"/>
                  <a:pt x="24000" y="41371"/>
                </a:cubicBezTo>
                <a:cubicBezTo>
                  <a:pt x="24000" y="42848"/>
                  <a:pt x="25193" y="44046"/>
                  <a:pt x="26666" y="44046"/>
                </a:cubicBezTo>
                <a:lnTo>
                  <a:pt x="93333" y="44046"/>
                </a:lnTo>
                <a:cubicBezTo>
                  <a:pt x="94806" y="44046"/>
                  <a:pt x="96000" y="42848"/>
                  <a:pt x="96000" y="41371"/>
                </a:cubicBezTo>
                <a:cubicBezTo>
                  <a:pt x="96000" y="39894"/>
                  <a:pt x="94806" y="38697"/>
                  <a:pt x="93333" y="38697"/>
                </a:cubicBezTo>
                <a:close/>
                <a:moveTo>
                  <a:pt x="0" y="11366"/>
                </a:moveTo>
                <a:lnTo>
                  <a:pt x="6739" y="11366"/>
                </a:lnTo>
                <a:lnTo>
                  <a:pt x="6739" y="17459"/>
                </a:lnTo>
                <a:cubicBezTo>
                  <a:pt x="6739" y="22260"/>
                  <a:pt x="10619" y="26151"/>
                  <a:pt x="15405" y="26151"/>
                </a:cubicBezTo>
                <a:cubicBezTo>
                  <a:pt x="20192" y="26151"/>
                  <a:pt x="24072" y="22260"/>
                  <a:pt x="24072" y="17459"/>
                </a:cubicBezTo>
                <a:lnTo>
                  <a:pt x="24072" y="11366"/>
                </a:lnTo>
                <a:lnTo>
                  <a:pt x="29716" y="11366"/>
                </a:lnTo>
                <a:lnTo>
                  <a:pt x="29716" y="17459"/>
                </a:lnTo>
                <a:cubicBezTo>
                  <a:pt x="29716" y="22260"/>
                  <a:pt x="33597" y="26151"/>
                  <a:pt x="38383" y="26151"/>
                </a:cubicBezTo>
                <a:cubicBezTo>
                  <a:pt x="43170" y="26151"/>
                  <a:pt x="47050" y="22260"/>
                  <a:pt x="47050" y="17459"/>
                </a:cubicBezTo>
                <a:lnTo>
                  <a:pt x="47050" y="11366"/>
                </a:lnTo>
                <a:lnTo>
                  <a:pt x="52694" y="11366"/>
                </a:lnTo>
                <a:lnTo>
                  <a:pt x="52694" y="17459"/>
                </a:lnTo>
                <a:cubicBezTo>
                  <a:pt x="52694" y="22260"/>
                  <a:pt x="56574" y="26151"/>
                  <a:pt x="61361" y="26151"/>
                </a:cubicBezTo>
                <a:cubicBezTo>
                  <a:pt x="66147" y="26151"/>
                  <a:pt x="70028" y="22260"/>
                  <a:pt x="70028" y="17459"/>
                </a:cubicBezTo>
                <a:lnTo>
                  <a:pt x="70028" y="11366"/>
                </a:lnTo>
                <a:lnTo>
                  <a:pt x="75672" y="11366"/>
                </a:lnTo>
                <a:lnTo>
                  <a:pt x="75672" y="17459"/>
                </a:lnTo>
                <a:cubicBezTo>
                  <a:pt x="75672" y="22260"/>
                  <a:pt x="79552" y="26151"/>
                  <a:pt x="84339" y="26151"/>
                </a:cubicBezTo>
                <a:cubicBezTo>
                  <a:pt x="89125" y="26151"/>
                  <a:pt x="93005" y="22260"/>
                  <a:pt x="93005" y="17459"/>
                </a:cubicBezTo>
                <a:lnTo>
                  <a:pt x="93005" y="11366"/>
                </a:lnTo>
                <a:lnTo>
                  <a:pt x="98650" y="11366"/>
                </a:lnTo>
                <a:lnTo>
                  <a:pt x="98650" y="17459"/>
                </a:lnTo>
                <a:cubicBezTo>
                  <a:pt x="98650" y="22259"/>
                  <a:pt x="102530" y="26151"/>
                  <a:pt x="107316" y="26151"/>
                </a:cubicBezTo>
                <a:cubicBezTo>
                  <a:pt x="112103" y="26151"/>
                  <a:pt x="115983" y="22259"/>
                  <a:pt x="115983" y="17459"/>
                </a:cubicBezTo>
                <a:lnTo>
                  <a:pt x="115983" y="11366"/>
                </a:lnTo>
                <a:lnTo>
                  <a:pt x="120000" y="11366"/>
                </a:lnTo>
                <a:lnTo>
                  <a:pt x="120000" y="120000"/>
                </a:lnTo>
                <a:lnTo>
                  <a:pt x="0" y="120000"/>
                </a:lnTo>
                <a:close/>
                <a:moveTo>
                  <a:pt x="15405" y="0"/>
                </a:moveTo>
                <a:cubicBezTo>
                  <a:pt x="17983" y="0"/>
                  <a:pt x="20072" y="2095"/>
                  <a:pt x="20072" y="4680"/>
                </a:cubicBezTo>
                <a:lnTo>
                  <a:pt x="20072" y="18051"/>
                </a:lnTo>
                <a:cubicBezTo>
                  <a:pt x="20072" y="20636"/>
                  <a:pt x="17983" y="22732"/>
                  <a:pt x="15405" y="22732"/>
                </a:cubicBezTo>
                <a:cubicBezTo>
                  <a:pt x="12828" y="22732"/>
                  <a:pt x="10739" y="20636"/>
                  <a:pt x="10739" y="18051"/>
                </a:cubicBezTo>
                <a:lnTo>
                  <a:pt x="10739" y="4680"/>
                </a:lnTo>
                <a:cubicBezTo>
                  <a:pt x="10739" y="2095"/>
                  <a:pt x="12828" y="0"/>
                  <a:pt x="15405" y="0"/>
                </a:cubicBezTo>
                <a:close/>
                <a:moveTo>
                  <a:pt x="38383" y="0"/>
                </a:moveTo>
                <a:cubicBezTo>
                  <a:pt x="40960" y="0"/>
                  <a:pt x="43050" y="2095"/>
                  <a:pt x="43050" y="4680"/>
                </a:cubicBezTo>
                <a:lnTo>
                  <a:pt x="43050" y="18051"/>
                </a:lnTo>
                <a:cubicBezTo>
                  <a:pt x="43050" y="20636"/>
                  <a:pt x="40960" y="22732"/>
                  <a:pt x="38383" y="22732"/>
                </a:cubicBezTo>
                <a:cubicBezTo>
                  <a:pt x="35806" y="22732"/>
                  <a:pt x="33716" y="20636"/>
                  <a:pt x="33716" y="18051"/>
                </a:cubicBezTo>
                <a:lnTo>
                  <a:pt x="33716" y="4680"/>
                </a:lnTo>
                <a:cubicBezTo>
                  <a:pt x="33716" y="2095"/>
                  <a:pt x="35806" y="0"/>
                  <a:pt x="38383" y="0"/>
                </a:cubicBezTo>
                <a:close/>
                <a:moveTo>
                  <a:pt x="61361" y="0"/>
                </a:moveTo>
                <a:cubicBezTo>
                  <a:pt x="63938" y="0"/>
                  <a:pt x="66028" y="2095"/>
                  <a:pt x="66028" y="4680"/>
                </a:cubicBezTo>
                <a:lnTo>
                  <a:pt x="66028" y="18051"/>
                </a:lnTo>
                <a:cubicBezTo>
                  <a:pt x="66028" y="20636"/>
                  <a:pt x="63938" y="22731"/>
                  <a:pt x="61361" y="22731"/>
                </a:cubicBezTo>
                <a:cubicBezTo>
                  <a:pt x="58784" y="22731"/>
                  <a:pt x="56694" y="20636"/>
                  <a:pt x="56694" y="18051"/>
                </a:cubicBezTo>
                <a:lnTo>
                  <a:pt x="56694" y="4680"/>
                </a:lnTo>
                <a:cubicBezTo>
                  <a:pt x="56694" y="2095"/>
                  <a:pt x="58784" y="0"/>
                  <a:pt x="61361" y="0"/>
                </a:cubicBezTo>
                <a:close/>
                <a:moveTo>
                  <a:pt x="84339" y="0"/>
                </a:moveTo>
                <a:cubicBezTo>
                  <a:pt x="86916" y="0"/>
                  <a:pt x="89005" y="2095"/>
                  <a:pt x="89005" y="4680"/>
                </a:cubicBezTo>
                <a:lnTo>
                  <a:pt x="89005" y="18051"/>
                </a:lnTo>
                <a:cubicBezTo>
                  <a:pt x="89005" y="20636"/>
                  <a:pt x="86916" y="22731"/>
                  <a:pt x="84339" y="22731"/>
                </a:cubicBezTo>
                <a:cubicBezTo>
                  <a:pt x="81761" y="22731"/>
                  <a:pt x="79672" y="20636"/>
                  <a:pt x="79672" y="18051"/>
                </a:cubicBezTo>
                <a:lnTo>
                  <a:pt x="79672" y="4680"/>
                </a:lnTo>
                <a:cubicBezTo>
                  <a:pt x="79672" y="2095"/>
                  <a:pt x="81761" y="0"/>
                  <a:pt x="84339" y="0"/>
                </a:cubicBezTo>
                <a:close/>
                <a:moveTo>
                  <a:pt x="107316" y="0"/>
                </a:moveTo>
                <a:cubicBezTo>
                  <a:pt x="109894" y="0"/>
                  <a:pt x="111983" y="2095"/>
                  <a:pt x="111983" y="4680"/>
                </a:cubicBezTo>
                <a:lnTo>
                  <a:pt x="111983" y="18051"/>
                </a:lnTo>
                <a:cubicBezTo>
                  <a:pt x="111983" y="20636"/>
                  <a:pt x="109894" y="22731"/>
                  <a:pt x="107316" y="22731"/>
                </a:cubicBezTo>
                <a:cubicBezTo>
                  <a:pt x="104739" y="22731"/>
                  <a:pt x="102650" y="20636"/>
                  <a:pt x="102650" y="18051"/>
                </a:cubicBezTo>
                <a:lnTo>
                  <a:pt x="102650" y="4680"/>
                </a:lnTo>
                <a:cubicBezTo>
                  <a:pt x="102650" y="2095"/>
                  <a:pt x="104739" y="0"/>
                  <a:pt x="107316" y="0"/>
                </a:cubicBezTo>
                <a:close/>
              </a:path>
            </a:pathLst>
          </a:custGeom>
          <a:solidFill>
            <a:srgbClr val="1ED4DE"/>
          </a:solidFill>
          <a:ln>
            <a:noFill/>
          </a:ln>
        </p:spPr>
        <p:txBody>
          <a:bodyPr wrap="square" lIns="121868" tIns="60917" rIns="121868" bIns="60917" anchor="ctr" anchorCtr="0">
            <a:noAutofit/>
          </a:bodyPr>
          <a:lstStyle/>
          <a:p>
            <a:pPr algn="ctr" defTabSz="1218895"/>
            <a:endParaRPr sz="2399" kern="0">
              <a:solidFill>
                <a:srgbClr val="FFFFFF"/>
              </a:solidFill>
              <a:latin typeface="Arial"/>
              <a:ea typeface="Arial"/>
              <a:cs typeface="Arial"/>
              <a:sym typeface="Arial"/>
            </a:endParaRPr>
          </a:p>
        </p:txBody>
      </p:sp>
      <p:sp>
        <p:nvSpPr>
          <p:cNvPr id="28" name="Shape 719"/>
          <p:cNvSpPr txBox="1"/>
          <p:nvPr/>
        </p:nvSpPr>
        <p:spPr>
          <a:xfrm>
            <a:off x="8560869" y="2209800"/>
            <a:ext cx="3253607" cy="369236"/>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sym typeface="Arial"/>
              </a:rPr>
              <a:t>After sale services/ Guarantee</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nvGrpSpPr>
          <p:cNvPr id="31" name="Shape 720"/>
          <p:cNvGrpSpPr/>
          <p:nvPr/>
        </p:nvGrpSpPr>
        <p:grpSpPr>
          <a:xfrm>
            <a:off x="8560867" y="3984514"/>
            <a:ext cx="3627958" cy="892286"/>
            <a:chOff x="2113657" y="4283314"/>
            <a:chExt cx="3647460" cy="669389"/>
          </a:xfrm>
        </p:grpSpPr>
        <p:sp>
          <p:nvSpPr>
            <p:cNvPr id="32" name="Shape 721"/>
            <p:cNvSpPr txBox="1"/>
            <p:nvPr/>
          </p:nvSpPr>
          <p:spPr>
            <a:xfrm>
              <a:off x="2113657" y="4491038"/>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fr-FR" sz="1600" kern="0" dirty="0" smtClean="0">
                  <a:solidFill>
                    <a:srgbClr val="595959"/>
                  </a:solidFill>
                  <a:latin typeface="Times New Roman" panose="02020603050405020304" pitchFamily="18" charset="0"/>
                  <a:ea typeface="Arial"/>
                  <a:cs typeface="Times New Roman" panose="02020603050405020304" pitchFamily="18" charset="0"/>
                  <a:sym typeface="Arial"/>
                </a:rPr>
                <a:t>ASME </a:t>
              </a:r>
              <a:r>
                <a:rPr lang="fr-FR" sz="1600" kern="0" dirty="0">
                  <a:solidFill>
                    <a:srgbClr val="595959"/>
                  </a:solidFill>
                  <a:latin typeface="Times New Roman" panose="02020603050405020304" pitchFamily="18" charset="0"/>
                  <a:ea typeface="Arial"/>
                  <a:cs typeface="Times New Roman" panose="02020603050405020304" pitchFamily="18" charset="0"/>
                  <a:sym typeface="Arial"/>
                </a:rPr>
                <a:t>Sec. VIII Div1 &amp; </a:t>
              </a:r>
              <a:r>
                <a:rPr lang="fr-FR" sz="1600" kern="0" dirty="0" smtClean="0">
                  <a:solidFill>
                    <a:srgbClr val="595959"/>
                  </a:solidFill>
                  <a:latin typeface="Times New Roman" panose="02020603050405020304" pitchFamily="18" charset="0"/>
                  <a:ea typeface="Arial"/>
                  <a:cs typeface="Times New Roman" panose="02020603050405020304" pitchFamily="18" charset="0"/>
                  <a:sym typeface="Arial"/>
                </a:rPr>
                <a:t>Div2</a:t>
              </a:r>
            </a:p>
            <a:p>
              <a:pPr marL="285750" indent="-285750" defTabSz="1218895">
                <a:buFont typeface="Arial" panose="020B0604020202020204" pitchFamily="34" charset="0"/>
                <a:buChar char="•"/>
              </a:pPr>
              <a:r>
                <a:rPr lang="fr-FR" sz="1600" kern="0" dirty="0" smtClean="0">
                  <a:solidFill>
                    <a:srgbClr val="595959"/>
                  </a:solidFill>
                  <a:latin typeface="Times New Roman" panose="02020603050405020304" pitchFamily="18" charset="0"/>
                  <a:ea typeface="Arial"/>
                  <a:cs typeface="Times New Roman" panose="02020603050405020304" pitchFamily="18" charset="0"/>
                  <a:sym typeface="Arial"/>
                </a:rPr>
                <a:t>ASME </a:t>
              </a:r>
              <a:r>
                <a:rPr lang="fr-FR" sz="1600" kern="0" dirty="0">
                  <a:solidFill>
                    <a:srgbClr val="595959"/>
                  </a:solidFill>
                  <a:latin typeface="Times New Roman" panose="02020603050405020304" pitchFamily="18" charset="0"/>
                  <a:ea typeface="Arial"/>
                  <a:cs typeface="Times New Roman" panose="02020603050405020304" pitchFamily="18" charset="0"/>
                  <a:sym typeface="Arial"/>
                </a:rPr>
                <a:t>Sec I, II, …, XIII,  </a:t>
              </a:r>
              <a:endParaRPr lang="fr-FR" sz="1600" kern="0" dirty="0" smtClean="0">
                <a:solidFill>
                  <a:srgbClr val="595959"/>
                </a:solidFill>
                <a:latin typeface="Times New Roman" panose="02020603050405020304" pitchFamily="18" charset="0"/>
                <a:ea typeface="Arial"/>
                <a:cs typeface="Times New Roman" panose="02020603050405020304" pitchFamily="18" charset="0"/>
                <a:sym typeface="Arial"/>
              </a:endParaRPr>
            </a:p>
            <a:p>
              <a:pPr marL="285750" indent="-285750" defTabSz="1218895">
                <a:buFont typeface="Arial" panose="020B0604020202020204" pitchFamily="34" charset="0"/>
                <a:buChar char="•"/>
              </a:pPr>
              <a:r>
                <a:rPr lang="fr-FR" sz="1600" kern="0" dirty="0" smtClean="0">
                  <a:solidFill>
                    <a:srgbClr val="595959"/>
                  </a:solidFill>
                  <a:latin typeface="Times New Roman" panose="02020603050405020304" pitchFamily="18" charset="0"/>
                  <a:ea typeface="Arial"/>
                  <a:cs typeface="Times New Roman" panose="02020603050405020304" pitchFamily="18" charset="0"/>
                  <a:sym typeface="Arial"/>
                </a:rPr>
                <a:t>API 650 - API 620</a:t>
              </a:r>
            </a:p>
            <a:p>
              <a:pPr marL="285750" indent="-285750" defTabSz="1218895">
                <a:buFont typeface="Arial" panose="020B0604020202020204" pitchFamily="34" charset="0"/>
                <a:buChar char="•"/>
              </a:pPr>
              <a:r>
                <a:rPr lang="fr-FR" sz="1600" kern="0" dirty="0" smtClean="0">
                  <a:solidFill>
                    <a:srgbClr val="595959"/>
                  </a:solidFill>
                  <a:latin typeface="Times New Roman" panose="02020603050405020304" pitchFamily="18" charset="0"/>
                  <a:ea typeface="Arial"/>
                  <a:cs typeface="Times New Roman" panose="02020603050405020304" pitchFamily="18" charset="0"/>
                  <a:sym typeface="Arial"/>
                </a:rPr>
                <a:t>IPS – ASTM </a:t>
              </a:r>
              <a:r>
                <a:rPr lang="fr-FR" sz="1600" kern="0" dirty="0">
                  <a:solidFill>
                    <a:srgbClr val="595959"/>
                  </a:solidFill>
                  <a:latin typeface="Times New Roman" panose="02020603050405020304" pitchFamily="18" charset="0"/>
                  <a:ea typeface="Arial"/>
                  <a:cs typeface="Times New Roman" panose="02020603050405020304" pitchFamily="18" charset="0"/>
                  <a:sym typeface="Arial"/>
                </a:rPr>
                <a:t>ANSI,  8. DIN</a:t>
              </a:r>
              <a:endParaRPr lang="pt-BR"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33" name="Shape 722"/>
            <p:cNvSpPr txBox="1"/>
            <p:nvPr/>
          </p:nvSpPr>
          <p:spPr>
            <a:xfrm>
              <a:off x="2113658" y="4283314"/>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sym typeface="Arial"/>
                </a:rPr>
                <a:t>Standards and legally certificates:</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35" name="Shape 451"/>
          <p:cNvSpPr/>
          <p:nvPr/>
        </p:nvSpPr>
        <p:spPr>
          <a:xfrm rot="1795255">
            <a:off x="8958484" y="273676"/>
            <a:ext cx="356158" cy="656509"/>
          </a:xfrm>
          <a:custGeom>
            <a:avLst/>
            <a:gdLst/>
            <a:ahLst/>
            <a:cxnLst/>
            <a:rect l="0" t="0" r="0" b="0"/>
            <a:pathLst>
              <a:path w="120000" h="120000" extrusionOk="0">
                <a:moveTo>
                  <a:pt x="60041" y="0"/>
                </a:moveTo>
                <a:cubicBezTo>
                  <a:pt x="68312" y="142"/>
                  <a:pt x="77049" y="3617"/>
                  <a:pt x="77802" y="9249"/>
                </a:cubicBezTo>
                <a:cubicBezTo>
                  <a:pt x="79731" y="16341"/>
                  <a:pt x="68983" y="18083"/>
                  <a:pt x="72034" y="26607"/>
                </a:cubicBezTo>
                <a:lnTo>
                  <a:pt x="120000" y="26607"/>
                </a:lnTo>
                <a:lnTo>
                  <a:pt x="120000" y="53320"/>
                </a:lnTo>
                <a:cubicBezTo>
                  <a:pt x="105180" y="54850"/>
                  <a:pt x="101982" y="49006"/>
                  <a:pt x="89415" y="50069"/>
                </a:cubicBezTo>
                <a:cubicBezTo>
                  <a:pt x="79319" y="50489"/>
                  <a:pt x="73089" y="55363"/>
                  <a:pt x="72833" y="59977"/>
                </a:cubicBezTo>
                <a:cubicBezTo>
                  <a:pt x="73004" y="64029"/>
                  <a:pt x="79442" y="70012"/>
                  <a:pt x="91464" y="70060"/>
                </a:cubicBezTo>
                <a:cubicBezTo>
                  <a:pt x="106013" y="69226"/>
                  <a:pt x="103877" y="65247"/>
                  <a:pt x="120000" y="65606"/>
                </a:cubicBezTo>
                <a:lnTo>
                  <a:pt x="120000" y="93541"/>
                </a:lnTo>
                <a:lnTo>
                  <a:pt x="70059" y="93541"/>
                </a:lnTo>
                <a:cubicBezTo>
                  <a:pt x="69329" y="102697"/>
                  <a:pt x="76533" y="101447"/>
                  <a:pt x="78036" y="109608"/>
                </a:cubicBezTo>
                <a:cubicBezTo>
                  <a:pt x="77950" y="116314"/>
                  <a:pt x="67224" y="119904"/>
                  <a:pt x="59959" y="120000"/>
                </a:cubicBezTo>
                <a:cubicBezTo>
                  <a:pt x="51687" y="119857"/>
                  <a:pt x="42950" y="116382"/>
                  <a:pt x="42197" y="110750"/>
                </a:cubicBezTo>
                <a:cubicBezTo>
                  <a:pt x="40279" y="103699"/>
                  <a:pt x="50892" y="101936"/>
                  <a:pt x="47995" y="93541"/>
                </a:cubicBezTo>
                <a:lnTo>
                  <a:pt x="0" y="93541"/>
                </a:lnTo>
                <a:lnTo>
                  <a:pt x="0" y="66075"/>
                </a:lnTo>
                <a:cubicBezTo>
                  <a:pt x="15368" y="64341"/>
                  <a:pt x="18478" y="70364"/>
                  <a:pt x="31219" y="69286"/>
                </a:cubicBezTo>
                <a:cubicBezTo>
                  <a:pt x="41315" y="68866"/>
                  <a:pt x="47545" y="63992"/>
                  <a:pt x="47801" y="59379"/>
                </a:cubicBezTo>
                <a:cubicBezTo>
                  <a:pt x="47631" y="55326"/>
                  <a:pt x="41193" y="49343"/>
                  <a:pt x="29171" y="49296"/>
                </a:cubicBezTo>
                <a:cubicBezTo>
                  <a:pt x="14433" y="50140"/>
                  <a:pt x="16816" y="54212"/>
                  <a:pt x="0" y="53739"/>
                </a:cubicBezTo>
                <a:lnTo>
                  <a:pt x="0" y="26607"/>
                </a:lnTo>
                <a:lnTo>
                  <a:pt x="49932" y="26607"/>
                </a:lnTo>
                <a:cubicBezTo>
                  <a:pt x="50748" y="17288"/>
                  <a:pt x="43474" y="18596"/>
                  <a:pt x="41963" y="10391"/>
                </a:cubicBezTo>
                <a:cubicBezTo>
                  <a:pt x="42049" y="3685"/>
                  <a:pt x="52775" y="95"/>
                  <a:pt x="60041" y="0"/>
                </a:cubicBezTo>
                <a:close/>
              </a:path>
            </a:pathLst>
          </a:custGeom>
          <a:solidFill>
            <a:srgbClr val="F4BD2D"/>
          </a:solidFill>
          <a:ln>
            <a:noFill/>
          </a:ln>
          <a:scene3d>
            <a:camera prst="orthographicFront">
              <a:rot lat="0" lon="0" rev="7200000"/>
            </a:camera>
            <a:lightRig rig="threePt" dir="t"/>
          </a:scene3d>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grpSp>
        <p:nvGrpSpPr>
          <p:cNvPr id="37" name="Shape 717"/>
          <p:cNvGrpSpPr/>
          <p:nvPr/>
        </p:nvGrpSpPr>
        <p:grpSpPr>
          <a:xfrm>
            <a:off x="8560868" y="6080577"/>
            <a:ext cx="3253608" cy="897784"/>
            <a:chOff x="2113657" y="4283315"/>
            <a:chExt cx="3647460" cy="673513"/>
          </a:xfrm>
        </p:grpSpPr>
        <p:sp>
          <p:nvSpPr>
            <p:cNvPr id="38" name="Shape 718"/>
            <p:cNvSpPr txBox="1"/>
            <p:nvPr/>
          </p:nvSpPr>
          <p:spPr>
            <a:xfrm>
              <a:off x="2113657" y="4495163"/>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100,000 $</a:t>
              </a:r>
            </a:p>
          </p:txBody>
        </p:sp>
        <p:sp>
          <p:nvSpPr>
            <p:cNvPr id="39" name="Shape 719"/>
            <p:cNvSpPr txBox="1"/>
            <p:nvPr/>
          </p:nvSpPr>
          <p:spPr>
            <a:xfrm>
              <a:off x="2113658" y="4283315"/>
              <a:ext cx="3647459" cy="276999"/>
            </a:xfrm>
            <a:prstGeom prst="rect">
              <a:avLst/>
            </a:prstGeom>
            <a:noFill/>
            <a:ln>
              <a:noFill/>
            </a:ln>
          </p:spPr>
          <p:txBody>
            <a:bodyPr wrap="square" lIns="121868" tIns="60917" rIns="121868" bIns="60917" anchor="t" anchorCtr="0">
              <a:noAutofit/>
            </a:bodyPr>
            <a:lstStyle/>
            <a:p>
              <a:pPr defTabSz="1218895"/>
              <a:r>
                <a:rPr lang="en-US" b="1" kern="0" dirty="0" smtClean="0">
                  <a:solidFill>
                    <a:srgbClr val="595959"/>
                  </a:solidFill>
                  <a:latin typeface="Times New Roman" panose="02020603050405020304" pitchFamily="18" charset="0"/>
                  <a:ea typeface="Arial"/>
                  <a:cs typeface="Times New Roman" panose="02020603050405020304" pitchFamily="18" charset="0"/>
                  <a:sym typeface="Arial"/>
                </a:rPr>
                <a:t>Sales’ Price</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40" name="Shape 718"/>
          <p:cNvSpPr txBox="1"/>
          <p:nvPr/>
        </p:nvSpPr>
        <p:spPr>
          <a:xfrm>
            <a:off x="8560868" y="2514600"/>
            <a:ext cx="3477143" cy="615393"/>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a:solidFill>
                  <a:srgbClr val="595959"/>
                </a:solidFill>
                <a:latin typeface="Times New Roman" panose="02020603050405020304" pitchFamily="18" charset="0"/>
                <a:ea typeface="Arial"/>
                <a:cs typeface="Times New Roman" panose="02020603050405020304" pitchFamily="18" charset="0"/>
              </a:rPr>
              <a:t>120 months after sale services</a:t>
            </a:r>
          </a:p>
          <a:p>
            <a:pPr marL="285750" indent="-285750" defTabSz="1218895">
              <a:buFont typeface="Arial" panose="020B0604020202020204" pitchFamily="34" charset="0"/>
              <a:buChar char="•"/>
            </a:pPr>
            <a:r>
              <a:rPr lang="en-US" sz="1600" kern="0" dirty="0">
                <a:solidFill>
                  <a:srgbClr val="595959"/>
                </a:solidFill>
                <a:latin typeface="Times New Roman" panose="02020603050405020304" pitchFamily="18" charset="0"/>
                <a:ea typeface="Arial"/>
                <a:cs typeface="Times New Roman" panose="02020603050405020304" pitchFamily="18" charset="0"/>
              </a:rPr>
              <a:t>12 months Guarantee</a:t>
            </a:r>
            <a:endParaRPr lang="en"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22" name="Shape 974"/>
          <p:cNvSpPr/>
          <p:nvPr/>
        </p:nvSpPr>
        <p:spPr>
          <a:xfrm rot="10800000">
            <a:off x="8959687" y="5562600"/>
            <a:ext cx="353751" cy="528546"/>
          </a:xfrm>
          <a:custGeom>
            <a:avLst/>
            <a:gdLst/>
            <a:ahLst/>
            <a:cxnLst/>
            <a:rect l="0" t="0" r="0" b="0"/>
            <a:pathLst>
              <a:path w="120000" h="120000" extrusionOk="0">
                <a:moveTo>
                  <a:pt x="51597" y="50921"/>
                </a:moveTo>
                <a:lnTo>
                  <a:pt x="51597" y="19698"/>
                </a:lnTo>
                <a:cubicBezTo>
                  <a:pt x="47669" y="20191"/>
                  <a:pt x="43916" y="21082"/>
                  <a:pt x="40531" y="22332"/>
                </a:cubicBezTo>
                <a:cubicBezTo>
                  <a:pt x="30598" y="26001"/>
                  <a:pt x="25457" y="32166"/>
                  <a:pt x="27169" y="38355"/>
                </a:cubicBezTo>
                <a:cubicBezTo>
                  <a:pt x="29239" y="46431"/>
                  <a:pt x="39005" y="49155"/>
                  <a:pt x="51597" y="50921"/>
                </a:cubicBezTo>
                <a:close/>
                <a:moveTo>
                  <a:pt x="67852" y="100379"/>
                </a:moveTo>
                <a:cubicBezTo>
                  <a:pt x="71963" y="99887"/>
                  <a:pt x="75901" y="98973"/>
                  <a:pt x="79437" y="97667"/>
                </a:cubicBezTo>
                <a:cubicBezTo>
                  <a:pt x="89370" y="93998"/>
                  <a:pt x="94511" y="87833"/>
                  <a:pt x="92799" y="81644"/>
                </a:cubicBezTo>
                <a:cubicBezTo>
                  <a:pt x="89506" y="73388"/>
                  <a:pt x="79840" y="69732"/>
                  <a:pt x="67852" y="67361"/>
                </a:cubicBezTo>
                <a:close/>
                <a:moveTo>
                  <a:pt x="67852" y="120000"/>
                </a:moveTo>
                <a:lnTo>
                  <a:pt x="51597" y="120000"/>
                </a:lnTo>
                <a:lnTo>
                  <a:pt x="51597" y="114256"/>
                </a:lnTo>
                <a:cubicBezTo>
                  <a:pt x="45417" y="113829"/>
                  <a:pt x="39328" y="112890"/>
                  <a:pt x="33554" y="111448"/>
                </a:cubicBezTo>
                <a:cubicBezTo>
                  <a:pt x="13606" y="106463"/>
                  <a:pt x="696" y="96271"/>
                  <a:pt x="0" y="84958"/>
                </a:cubicBezTo>
                <a:lnTo>
                  <a:pt x="26861" y="84529"/>
                </a:lnTo>
                <a:cubicBezTo>
                  <a:pt x="27245" y="90776"/>
                  <a:pt x="34374" y="96404"/>
                  <a:pt x="45389" y="99156"/>
                </a:cubicBezTo>
                <a:cubicBezTo>
                  <a:pt x="47394" y="99657"/>
                  <a:pt x="49467" y="100048"/>
                  <a:pt x="51597" y="100293"/>
                </a:cubicBezTo>
                <a:lnTo>
                  <a:pt x="51597" y="64682"/>
                </a:lnTo>
                <a:cubicBezTo>
                  <a:pt x="30368" y="61567"/>
                  <a:pt x="7690" y="58004"/>
                  <a:pt x="556" y="40045"/>
                </a:cubicBezTo>
                <a:cubicBezTo>
                  <a:pt x="-2422" y="28913"/>
                  <a:pt x="6883" y="17850"/>
                  <a:pt x="24755" y="11249"/>
                </a:cubicBezTo>
                <a:cubicBezTo>
                  <a:pt x="32832" y="8265"/>
                  <a:pt x="42066" y="6412"/>
                  <a:pt x="51597" y="5737"/>
                </a:cubicBezTo>
                <a:lnTo>
                  <a:pt x="51597" y="0"/>
                </a:lnTo>
                <a:lnTo>
                  <a:pt x="67852" y="0"/>
                </a:lnTo>
                <a:lnTo>
                  <a:pt x="67852" y="5703"/>
                </a:lnTo>
                <a:cubicBezTo>
                  <a:pt x="74209" y="6118"/>
                  <a:pt x="80479" y="7068"/>
                  <a:pt x="86414" y="8551"/>
                </a:cubicBezTo>
                <a:cubicBezTo>
                  <a:pt x="106363" y="13536"/>
                  <a:pt x="119273" y="23728"/>
                  <a:pt x="119969" y="35041"/>
                </a:cubicBezTo>
                <a:lnTo>
                  <a:pt x="93108" y="35470"/>
                </a:lnTo>
                <a:cubicBezTo>
                  <a:pt x="92723" y="29223"/>
                  <a:pt x="85594" y="23595"/>
                  <a:pt x="74579" y="20843"/>
                </a:cubicBezTo>
                <a:cubicBezTo>
                  <a:pt x="72410" y="20301"/>
                  <a:pt x="70160" y="19888"/>
                  <a:pt x="67852" y="19639"/>
                </a:cubicBezTo>
                <a:lnTo>
                  <a:pt x="67852" y="52969"/>
                </a:lnTo>
                <a:cubicBezTo>
                  <a:pt x="88284" y="55535"/>
                  <a:pt x="110482" y="59921"/>
                  <a:pt x="119411" y="79734"/>
                </a:cubicBezTo>
                <a:cubicBezTo>
                  <a:pt x="122511" y="90942"/>
                  <a:pt x="113201" y="102106"/>
                  <a:pt x="95213" y="108750"/>
                </a:cubicBezTo>
                <a:cubicBezTo>
                  <a:pt x="86990" y="111788"/>
                  <a:pt x="77568" y="113654"/>
                  <a:pt x="67852" y="114293"/>
                </a:cubicBezTo>
                <a:close/>
              </a:path>
            </a:pathLst>
          </a:custGeom>
          <a:solidFill>
            <a:schemeClr val="accent3">
              <a:lumMod val="75000"/>
            </a:schemeClr>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dk1"/>
              </a:solidFill>
              <a:latin typeface="Arial"/>
              <a:ea typeface="Arial"/>
              <a:cs typeface="Arial"/>
              <a:sym typeface="Arial"/>
            </a:endParaRPr>
          </a:p>
        </p:txBody>
      </p:sp>
      <p:sp>
        <p:nvSpPr>
          <p:cNvPr id="24" name="Shape 450"/>
          <p:cNvSpPr/>
          <p:nvPr/>
        </p:nvSpPr>
        <p:spPr>
          <a:xfrm>
            <a:off x="8841213" y="3374445"/>
            <a:ext cx="590697" cy="565118"/>
          </a:xfrm>
          <a:custGeom>
            <a:avLst/>
            <a:gdLst/>
            <a:ahLst/>
            <a:cxnLst/>
            <a:rect l="0" t="0" r="0" b="0"/>
            <a:pathLst>
              <a:path w="120000" h="120000" extrusionOk="0">
                <a:moveTo>
                  <a:pt x="65274" y="39473"/>
                </a:moveTo>
                <a:cubicBezTo>
                  <a:pt x="53599" y="36371"/>
                  <a:pt x="41599" y="43242"/>
                  <a:pt x="38470" y="54820"/>
                </a:cubicBezTo>
                <a:cubicBezTo>
                  <a:pt x="35342" y="66398"/>
                  <a:pt x="42270" y="78299"/>
                  <a:pt x="53945" y="81402"/>
                </a:cubicBezTo>
                <a:cubicBezTo>
                  <a:pt x="65620" y="84504"/>
                  <a:pt x="77621" y="77633"/>
                  <a:pt x="80749" y="66055"/>
                </a:cubicBezTo>
                <a:cubicBezTo>
                  <a:pt x="83877" y="54477"/>
                  <a:pt x="76949" y="42576"/>
                  <a:pt x="65274" y="39473"/>
                </a:cubicBezTo>
                <a:close/>
                <a:moveTo>
                  <a:pt x="69168" y="25060"/>
                </a:moveTo>
                <a:cubicBezTo>
                  <a:pt x="88870" y="30296"/>
                  <a:pt x="100561" y="50379"/>
                  <a:pt x="95282" y="69917"/>
                </a:cubicBezTo>
                <a:cubicBezTo>
                  <a:pt x="90003" y="89455"/>
                  <a:pt x="69753" y="101050"/>
                  <a:pt x="50051" y="95815"/>
                </a:cubicBezTo>
                <a:cubicBezTo>
                  <a:pt x="30350" y="90579"/>
                  <a:pt x="18658" y="70496"/>
                  <a:pt x="23937" y="50958"/>
                </a:cubicBezTo>
                <a:cubicBezTo>
                  <a:pt x="29216" y="31420"/>
                  <a:pt x="49467" y="19825"/>
                  <a:pt x="69168" y="25060"/>
                </a:cubicBezTo>
                <a:close/>
                <a:moveTo>
                  <a:pt x="70584" y="19819"/>
                </a:moveTo>
                <a:cubicBezTo>
                  <a:pt x="47964" y="13808"/>
                  <a:pt x="24713" y="27121"/>
                  <a:pt x="18652" y="49554"/>
                </a:cubicBezTo>
                <a:cubicBezTo>
                  <a:pt x="12591" y="71987"/>
                  <a:pt x="26015" y="95045"/>
                  <a:pt x="48635" y="101056"/>
                </a:cubicBezTo>
                <a:cubicBezTo>
                  <a:pt x="71255" y="107067"/>
                  <a:pt x="94506" y="93754"/>
                  <a:pt x="100567" y="71321"/>
                </a:cubicBezTo>
                <a:cubicBezTo>
                  <a:pt x="106628" y="48888"/>
                  <a:pt x="93204" y="25830"/>
                  <a:pt x="70584" y="19819"/>
                </a:cubicBezTo>
                <a:close/>
                <a:moveTo>
                  <a:pt x="120000" y="28418"/>
                </a:moveTo>
                <a:lnTo>
                  <a:pt x="119819" y="29085"/>
                </a:lnTo>
                <a:lnTo>
                  <a:pt x="119636" y="28804"/>
                </a:lnTo>
                <a:close/>
                <a:moveTo>
                  <a:pt x="84120" y="4683"/>
                </a:moveTo>
                <a:lnTo>
                  <a:pt x="83867" y="19572"/>
                </a:lnTo>
                <a:lnTo>
                  <a:pt x="83406" y="19449"/>
                </a:lnTo>
                <a:cubicBezTo>
                  <a:pt x="87163" y="21546"/>
                  <a:pt x="90559" y="24117"/>
                  <a:pt x="93431" y="27166"/>
                </a:cubicBezTo>
                <a:lnTo>
                  <a:pt x="106796" y="23870"/>
                </a:lnTo>
                <a:lnTo>
                  <a:pt x="115363" y="39849"/>
                </a:lnTo>
                <a:lnTo>
                  <a:pt x="105840" y="48364"/>
                </a:lnTo>
                <a:cubicBezTo>
                  <a:pt x="107034" y="52676"/>
                  <a:pt x="107596" y="57191"/>
                  <a:pt x="107394" y="61781"/>
                </a:cubicBezTo>
                <a:lnTo>
                  <a:pt x="119289" y="68330"/>
                </a:lnTo>
                <a:lnTo>
                  <a:pt x="114566" y="85810"/>
                </a:lnTo>
                <a:lnTo>
                  <a:pt x="100132" y="85570"/>
                </a:lnTo>
                <a:cubicBezTo>
                  <a:pt x="98307" y="88594"/>
                  <a:pt x="96096" y="91321"/>
                  <a:pt x="93619" y="93756"/>
                </a:cubicBezTo>
                <a:lnTo>
                  <a:pt x="98359" y="106025"/>
                </a:lnTo>
                <a:lnTo>
                  <a:pt x="83411" y="116405"/>
                </a:lnTo>
                <a:lnTo>
                  <a:pt x="72073" y="106643"/>
                </a:lnTo>
                <a:lnTo>
                  <a:pt x="73453" y="105685"/>
                </a:lnTo>
                <a:cubicBezTo>
                  <a:pt x="69110" y="107079"/>
                  <a:pt x="64517" y="107749"/>
                  <a:pt x="59835" y="107723"/>
                </a:cubicBezTo>
                <a:lnTo>
                  <a:pt x="52963" y="119999"/>
                </a:lnTo>
                <a:lnTo>
                  <a:pt x="35336" y="115316"/>
                </a:lnTo>
                <a:lnTo>
                  <a:pt x="35574" y="101277"/>
                </a:lnTo>
                <a:cubicBezTo>
                  <a:pt x="31839" y="99165"/>
                  <a:pt x="28466" y="96583"/>
                  <a:pt x="25614" y="93529"/>
                </a:cubicBezTo>
                <a:lnTo>
                  <a:pt x="25843" y="94015"/>
                </a:lnTo>
                <a:lnTo>
                  <a:pt x="11102" y="96847"/>
                </a:lnTo>
                <a:lnTo>
                  <a:pt x="3390" y="80445"/>
                </a:lnTo>
                <a:lnTo>
                  <a:pt x="13359" y="72429"/>
                </a:lnTo>
                <a:cubicBezTo>
                  <a:pt x="12295" y="68561"/>
                  <a:pt x="11739" y="64530"/>
                  <a:pt x="11738" y="60428"/>
                </a:cubicBezTo>
                <a:lnTo>
                  <a:pt x="0" y="53965"/>
                </a:lnTo>
                <a:lnTo>
                  <a:pt x="4723" y="36484"/>
                </a:lnTo>
                <a:lnTo>
                  <a:pt x="18174" y="36709"/>
                </a:lnTo>
                <a:cubicBezTo>
                  <a:pt x="19999" y="33515"/>
                  <a:pt x="22203" y="30603"/>
                  <a:pt x="24696" y="27997"/>
                </a:cubicBezTo>
                <a:lnTo>
                  <a:pt x="20190" y="14215"/>
                </a:lnTo>
                <a:lnTo>
                  <a:pt x="35666" y="4625"/>
                </a:lnTo>
                <a:lnTo>
                  <a:pt x="46473" y="14962"/>
                </a:lnTo>
                <a:lnTo>
                  <a:pt x="46365" y="15030"/>
                </a:lnTo>
                <a:cubicBezTo>
                  <a:pt x="50613" y="13704"/>
                  <a:pt x="55098" y="13091"/>
                  <a:pt x="59667" y="13141"/>
                </a:cubicBezTo>
                <a:lnTo>
                  <a:pt x="59206" y="13018"/>
                </a:lnTo>
                <a:lnTo>
                  <a:pt x="66493" y="0"/>
                </a:lnTo>
                <a:close/>
              </a:path>
            </a:pathLst>
          </a:custGeom>
          <a:solidFill>
            <a:srgbClr val="E62949"/>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t="9628" r="10714" b="1637"/>
          <a:stretch/>
        </p:blipFill>
        <p:spPr>
          <a:xfrm>
            <a:off x="573186" y="412245"/>
            <a:ext cx="2812399" cy="1577687"/>
          </a:xfrm>
          <a:prstGeom prst="rect">
            <a:avLst/>
          </a:prstGeom>
        </p:spPr>
      </p:pic>
      <p:pic>
        <p:nvPicPr>
          <p:cNvPr id="5" name="Picture 4"/>
          <p:cNvPicPr>
            <a:picLocks noChangeAspect="1"/>
          </p:cNvPicPr>
          <p:nvPr/>
        </p:nvPicPr>
        <p:blipFill rotWithShape="1">
          <a:blip r:embed="rId4">
            <a:extLst>
              <a:ext uri="{28A0092B-C50C-407E-A947-70E740481C1C}">
                <a14:useLocalDpi xmlns:a14="http://schemas.microsoft.com/office/drawing/2010/main" val="0"/>
              </a:ext>
            </a:extLst>
          </a:blip>
          <a:srcRect l="3240" r="3759"/>
          <a:stretch/>
        </p:blipFill>
        <p:spPr>
          <a:xfrm>
            <a:off x="3656012" y="2286000"/>
            <a:ext cx="4767727" cy="304800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850707239"/>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Other Products</a:t>
            </a:r>
            <a:endParaRPr lang="en-US" dirty="0"/>
          </a:p>
        </p:txBody>
      </p:sp>
    </p:spTree>
    <p:extLst>
      <p:ext uri="{BB962C8B-B14F-4D97-AF65-F5344CB8AC3E}">
        <p14:creationId xmlns:p14="http://schemas.microsoft.com/office/powerpoint/2010/main" val="21658544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704"/>
        <p:cNvGrpSpPr/>
        <p:nvPr/>
      </p:nvGrpSpPr>
      <p:grpSpPr>
        <a:xfrm>
          <a:off x="0" y="0"/>
          <a:ext cx="0" cy="0"/>
          <a:chOff x="0" y="0"/>
          <a:chExt cx="0" cy="0"/>
        </a:xfrm>
      </p:grpSpPr>
      <p:sp>
        <p:nvSpPr>
          <p:cNvPr id="707" name="Shape 707"/>
          <p:cNvSpPr txBox="1"/>
          <p:nvPr/>
        </p:nvSpPr>
        <p:spPr>
          <a:xfrm>
            <a:off x="455612" y="3171436"/>
            <a:ext cx="3412226" cy="3076964"/>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kern="0" dirty="0">
                <a:solidFill>
                  <a:srgbClr val="3F3F3F"/>
                </a:solidFill>
                <a:latin typeface="Times New Roman" panose="02020603050405020304" pitchFamily="18" charset="0"/>
                <a:ea typeface="Arial"/>
                <a:cs typeface="Times New Roman" panose="02020603050405020304" pitchFamily="18" charset="0"/>
                <a:sym typeface="Arial"/>
              </a:rPr>
              <a:t>Appearance &amp; Texture Similar To </a:t>
            </a:r>
            <a:r>
              <a:rPr lang="en-US" kern="0" dirty="0" smtClean="0">
                <a:solidFill>
                  <a:srgbClr val="3F3F3F"/>
                </a:solidFill>
                <a:latin typeface="Times New Roman" panose="02020603050405020304" pitchFamily="18" charset="0"/>
                <a:ea typeface="Arial"/>
                <a:cs typeface="Times New Roman" panose="02020603050405020304" pitchFamily="18" charset="0"/>
                <a:sym typeface="Arial"/>
              </a:rPr>
              <a:t>Wood</a:t>
            </a:r>
            <a:endParaRPr lang="fa-IR" kern="0" dirty="0" smtClean="0">
              <a:solidFill>
                <a:srgbClr val="3F3F3F"/>
              </a:solidFill>
              <a:latin typeface="Times New Roman" panose="02020603050405020304" pitchFamily="18" charset="0"/>
              <a:ea typeface="Arial"/>
              <a:cs typeface="Times New Roman" panose="02020603050405020304" pitchFamily="18" charset="0"/>
              <a:sym typeface="Arial"/>
            </a:endParaRPr>
          </a:p>
          <a:p>
            <a:pPr marL="285750" indent="-285750" defTabSz="1218895">
              <a:buFont typeface="Arial" panose="020B0604020202020204" pitchFamily="34" charset="0"/>
              <a:buChar char="•"/>
            </a:pPr>
            <a:r>
              <a:rPr lang="en-US" kern="0" dirty="0" smtClean="0">
                <a:solidFill>
                  <a:srgbClr val="3F3F3F"/>
                </a:solidFill>
                <a:latin typeface="Times New Roman" panose="02020603050405020304" pitchFamily="18" charset="0"/>
                <a:ea typeface="Arial"/>
                <a:cs typeface="Times New Roman" panose="02020603050405020304" pitchFamily="18" charset="0"/>
                <a:sym typeface="Arial"/>
              </a:rPr>
              <a:t>Inflammable</a:t>
            </a:r>
            <a:endParaRPr lang="en-US" kern="0" dirty="0">
              <a:solidFill>
                <a:srgbClr val="3F3F3F"/>
              </a:solidFill>
              <a:latin typeface="Times New Roman" panose="02020603050405020304" pitchFamily="18" charset="0"/>
              <a:ea typeface="Arial"/>
              <a:cs typeface="Times New Roman" panose="02020603050405020304" pitchFamily="18" charset="0"/>
              <a:sym typeface="Arial"/>
            </a:endParaRPr>
          </a:p>
          <a:p>
            <a:pPr marL="285750" indent="-285750" defTabSz="1218895">
              <a:buFont typeface="Arial" panose="020B0604020202020204" pitchFamily="34" charset="0"/>
              <a:buChar char="•"/>
            </a:pPr>
            <a:r>
              <a:rPr lang="en-US" kern="0" dirty="0" smtClean="0">
                <a:solidFill>
                  <a:srgbClr val="3F3F3F"/>
                </a:solidFill>
                <a:latin typeface="Times New Roman" panose="02020603050405020304" pitchFamily="18" charset="0"/>
                <a:ea typeface="Arial"/>
                <a:cs typeface="Times New Roman" panose="02020603050405020304" pitchFamily="18" charset="0"/>
                <a:sym typeface="Arial"/>
              </a:rPr>
              <a:t>Waterproof</a:t>
            </a:r>
            <a:endParaRPr lang="fa-IR" kern="0" dirty="0" smtClean="0">
              <a:solidFill>
                <a:srgbClr val="3F3F3F"/>
              </a:solidFill>
              <a:latin typeface="Times New Roman" panose="02020603050405020304" pitchFamily="18" charset="0"/>
              <a:ea typeface="Arial"/>
              <a:cs typeface="Times New Roman" panose="02020603050405020304" pitchFamily="18" charset="0"/>
              <a:sym typeface="Arial"/>
            </a:endParaRPr>
          </a:p>
          <a:p>
            <a:pPr marL="285750" indent="-285750" defTabSz="1218895">
              <a:buFont typeface="Arial" panose="020B0604020202020204" pitchFamily="34" charset="0"/>
              <a:buChar char="•"/>
            </a:pPr>
            <a:r>
              <a:rPr lang="en-US" kern="0" dirty="0">
                <a:solidFill>
                  <a:srgbClr val="3F3F3F"/>
                </a:solidFill>
                <a:latin typeface="Times New Roman" panose="02020603050405020304" pitchFamily="18" charset="0"/>
                <a:ea typeface="Arial"/>
                <a:cs typeface="Times New Roman" panose="02020603050405020304" pitchFamily="18" charset="0"/>
                <a:sym typeface="Arial"/>
              </a:rPr>
              <a:t>Anti-mold &amp; Peeling</a:t>
            </a:r>
          </a:p>
          <a:p>
            <a:pPr marL="285750" indent="-285750" defTabSz="1218895">
              <a:buFont typeface="Arial" panose="020B0604020202020204" pitchFamily="34" charset="0"/>
              <a:buChar char="•"/>
            </a:pPr>
            <a:r>
              <a:rPr lang="en-US" kern="0" dirty="0" smtClean="0">
                <a:solidFill>
                  <a:srgbClr val="3F3F3F"/>
                </a:solidFill>
                <a:latin typeface="Times New Roman" panose="02020603050405020304" pitchFamily="18" charset="0"/>
                <a:ea typeface="Arial"/>
                <a:cs typeface="Times New Roman" panose="02020603050405020304" pitchFamily="18" charset="0"/>
                <a:sym typeface="Arial"/>
              </a:rPr>
              <a:t>Termite </a:t>
            </a:r>
            <a:r>
              <a:rPr lang="en-US" kern="0" dirty="0">
                <a:solidFill>
                  <a:srgbClr val="3F3F3F"/>
                </a:solidFill>
                <a:latin typeface="Times New Roman" panose="02020603050405020304" pitchFamily="18" charset="0"/>
                <a:ea typeface="Arial"/>
                <a:cs typeface="Times New Roman" panose="02020603050405020304" pitchFamily="18" charset="0"/>
                <a:sym typeface="Arial"/>
              </a:rPr>
              <a:t>&amp; Rodent Resistant</a:t>
            </a:r>
          </a:p>
          <a:p>
            <a:pPr marL="285750" indent="-285750" defTabSz="1218895">
              <a:buFont typeface="Arial" panose="020B0604020202020204" pitchFamily="34" charset="0"/>
              <a:buChar char="•"/>
            </a:pPr>
            <a:r>
              <a:rPr lang="en-US" kern="0" dirty="0">
                <a:solidFill>
                  <a:srgbClr val="3F3F3F"/>
                </a:solidFill>
                <a:latin typeface="Times New Roman" panose="02020603050405020304" pitchFamily="18" charset="0"/>
                <a:ea typeface="Arial"/>
                <a:cs typeface="Times New Roman" panose="02020603050405020304" pitchFamily="18" charset="0"/>
                <a:sym typeface="Arial"/>
              </a:rPr>
              <a:t>Recyclable</a:t>
            </a:r>
            <a:endParaRPr lang="fa-IR" kern="0" dirty="0">
              <a:solidFill>
                <a:srgbClr val="3F3F3F"/>
              </a:solidFill>
              <a:latin typeface="Times New Roman" panose="02020603050405020304" pitchFamily="18" charset="0"/>
              <a:ea typeface="Arial"/>
              <a:cs typeface="Times New Roman" panose="02020603050405020304" pitchFamily="18" charset="0"/>
              <a:sym typeface="Arial"/>
            </a:endParaRPr>
          </a:p>
          <a:p>
            <a:pPr marL="285750" indent="-285750" defTabSz="1218895">
              <a:buFont typeface="Arial" panose="020B0604020202020204" pitchFamily="34" charset="0"/>
              <a:buChar char="•"/>
            </a:pPr>
            <a:r>
              <a:rPr lang="en-US" kern="0" dirty="0">
                <a:solidFill>
                  <a:srgbClr val="3F3F3F"/>
                </a:solidFill>
                <a:latin typeface="Times New Roman" panose="02020603050405020304" pitchFamily="18" charset="0"/>
                <a:ea typeface="Arial"/>
                <a:cs typeface="Times New Roman" panose="02020603050405020304" pitchFamily="18" charset="0"/>
                <a:sym typeface="Arial"/>
              </a:rPr>
              <a:t>Installation, Easy Maintenance</a:t>
            </a:r>
            <a:endParaRPr lang="en-US" kern="0" dirty="0" smtClean="0">
              <a:solidFill>
                <a:srgbClr val="3F3F3F"/>
              </a:solidFill>
              <a:latin typeface="Times New Roman" panose="02020603050405020304" pitchFamily="18" charset="0"/>
              <a:ea typeface="Arial"/>
              <a:cs typeface="Times New Roman" panose="02020603050405020304" pitchFamily="18" charset="0"/>
              <a:sym typeface="Arial"/>
            </a:endParaRPr>
          </a:p>
        </p:txBody>
      </p:sp>
      <p:sp>
        <p:nvSpPr>
          <p:cNvPr id="708" name="Shape 708"/>
          <p:cNvSpPr txBox="1"/>
          <p:nvPr/>
        </p:nvSpPr>
        <p:spPr>
          <a:xfrm>
            <a:off x="531812" y="2438459"/>
            <a:ext cx="4267200" cy="533341"/>
          </a:xfrm>
          <a:prstGeom prst="rect">
            <a:avLst/>
          </a:prstGeom>
          <a:noFill/>
          <a:ln>
            <a:noFill/>
          </a:ln>
        </p:spPr>
        <p:txBody>
          <a:bodyPr wrap="square" lIns="121868" tIns="60917" rIns="121868" bIns="60917" anchor="t" anchorCtr="0">
            <a:noAutofit/>
          </a:bodyPr>
          <a:lstStyle/>
          <a:p>
            <a:pPr defTabSz="1218895"/>
            <a:r>
              <a:rPr lang="en-US" sz="2400" b="1" kern="0" dirty="0" err="1">
                <a:solidFill>
                  <a:srgbClr val="3F3F3F"/>
                </a:solidFill>
                <a:ea typeface="Arial"/>
                <a:cs typeface="Arial"/>
              </a:rPr>
              <a:t>Pepticare</a:t>
            </a:r>
            <a:r>
              <a:rPr lang="en-US" sz="2400" b="1" kern="0" baseline="30000" dirty="0" smtClean="0">
                <a:solidFill>
                  <a:srgbClr val="3F3F3F"/>
                </a:solidFill>
                <a:ea typeface="Arial"/>
                <a:cs typeface="Arial"/>
              </a:rPr>
              <a:t>®</a:t>
            </a:r>
            <a:endParaRPr lang="en" sz="2400" b="1" kern="0" baseline="30000" dirty="0">
              <a:solidFill>
                <a:srgbClr val="3F3F3F"/>
              </a:solidFill>
              <a:ea typeface="Arial"/>
              <a:cs typeface="Arial"/>
              <a:sym typeface="Arial"/>
            </a:endParaRPr>
          </a:p>
          <a:p>
            <a:pPr defTabSz="1218895"/>
            <a:endParaRPr lang="en" sz="2400" b="1" kern="0" dirty="0">
              <a:solidFill>
                <a:srgbClr val="3F3F3F"/>
              </a:solidFill>
              <a:ea typeface="Arial"/>
              <a:cs typeface="Arial"/>
              <a:sym typeface="Arial"/>
            </a:endParaRPr>
          </a:p>
        </p:txBody>
      </p:sp>
      <p:grpSp>
        <p:nvGrpSpPr>
          <p:cNvPr id="711" name="Shape 711"/>
          <p:cNvGrpSpPr/>
          <p:nvPr/>
        </p:nvGrpSpPr>
        <p:grpSpPr>
          <a:xfrm>
            <a:off x="8560868" y="832749"/>
            <a:ext cx="3400944" cy="897785"/>
            <a:chOff x="2113657" y="4283314"/>
            <a:chExt cx="3647460" cy="673514"/>
          </a:xfrm>
        </p:grpSpPr>
        <p:sp>
          <p:nvSpPr>
            <p:cNvPr id="712" name="Shape 712"/>
            <p:cNvSpPr txBox="1"/>
            <p:nvPr/>
          </p:nvSpPr>
          <p:spPr>
            <a:xfrm>
              <a:off x="2113657" y="4495163"/>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913,091 </a:t>
              </a: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Packages (</a:t>
              </a: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Per </a:t>
              </a: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Month)</a:t>
              </a:r>
              <a:endParaRPr lang="en"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713" name="Shape 713"/>
            <p:cNvSpPr txBox="1"/>
            <p:nvPr/>
          </p:nvSpPr>
          <p:spPr>
            <a:xfrm>
              <a:off x="2113658" y="4283314"/>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rPr>
                <a:t>Production capacity</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715" name="Shape 715"/>
          <p:cNvSpPr/>
          <p:nvPr/>
        </p:nvSpPr>
        <p:spPr>
          <a:xfrm>
            <a:off x="8913812" y="1882516"/>
            <a:ext cx="445583" cy="444279"/>
          </a:xfrm>
          <a:custGeom>
            <a:avLst/>
            <a:gdLst/>
            <a:ahLst/>
            <a:cxnLst/>
            <a:rect l="0" t="0" r="0" b="0"/>
            <a:pathLst>
              <a:path w="120000" h="120000" extrusionOk="0">
                <a:moveTo>
                  <a:pt x="26666" y="100217"/>
                </a:moveTo>
                <a:cubicBezTo>
                  <a:pt x="25193" y="100217"/>
                  <a:pt x="24000" y="101415"/>
                  <a:pt x="24000" y="102892"/>
                </a:cubicBezTo>
                <a:cubicBezTo>
                  <a:pt x="24000" y="104369"/>
                  <a:pt x="25193" y="105566"/>
                  <a:pt x="26666" y="105566"/>
                </a:cubicBezTo>
                <a:lnTo>
                  <a:pt x="93333" y="105566"/>
                </a:lnTo>
                <a:cubicBezTo>
                  <a:pt x="94806" y="105566"/>
                  <a:pt x="96000" y="104369"/>
                  <a:pt x="96000" y="102892"/>
                </a:cubicBezTo>
                <a:cubicBezTo>
                  <a:pt x="96000" y="101415"/>
                  <a:pt x="94806" y="100217"/>
                  <a:pt x="93333" y="100217"/>
                </a:cubicBezTo>
                <a:close/>
                <a:moveTo>
                  <a:pt x="26666" y="87913"/>
                </a:moveTo>
                <a:cubicBezTo>
                  <a:pt x="25193" y="87913"/>
                  <a:pt x="24000" y="89111"/>
                  <a:pt x="24000" y="90588"/>
                </a:cubicBezTo>
                <a:cubicBezTo>
                  <a:pt x="24000" y="92065"/>
                  <a:pt x="25193" y="93262"/>
                  <a:pt x="26666" y="93262"/>
                </a:cubicBezTo>
                <a:lnTo>
                  <a:pt x="93333" y="93262"/>
                </a:lnTo>
                <a:cubicBezTo>
                  <a:pt x="94806" y="93262"/>
                  <a:pt x="96000" y="92065"/>
                  <a:pt x="96000" y="90588"/>
                </a:cubicBezTo>
                <a:cubicBezTo>
                  <a:pt x="96000" y="89111"/>
                  <a:pt x="94806" y="87913"/>
                  <a:pt x="93333" y="87913"/>
                </a:cubicBezTo>
                <a:close/>
                <a:moveTo>
                  <a:pt x="26666" y="75609"/>
                </a:moveTo>
                <a:cubicBezTo>
                  <a:pt x="25193" y="75609"/>
                  <a:pt x="24000" y="76806"/>
                  <a:pt x="24000" y="78284"/>
                </a:cubicBezTo>
                <a:cubicBezTo>
                  <a:pt x="24000" y="79761"/>
                  <a:pt x="25193" y="80958"/>
                  <a:pt x="26666" y="80958"/>
                </a:cubicBezTo>
                <a:lnTo>
                  <a:pt x="93333" y="80958"/>
                </a:lnTo>
                <a:cubicBezTo>
                  <a:pt x="94806" y="80958"/>
                  <a:pt x="96000" y="79761"/>
                  <a:pt x="96000" y="78284"/>
                </a:cubicBezTo>
                <a:cubicBezTo>
                  <a:pt x="96000" y="76806"/>
                  <a:pt x="94806" y="75609"/>
                  <a:pt x="93333" y="75609"/>
                </a:cubicBezTo>
                <a:close/>
                <a:moveTo>
                  <a:pt x="26666" y="63305"/>
                </a:moveTo>
                <a:cubicBezTo>
                  <a:pt x="25193" y="63305"/>
                  <a:pt x="24000" y="64502"/>
                  <a:pt x="24000" y="65979"/>
                </a:cubicBezTo>
                <a:cubicBezTo>
                  <a:pt x="24000" y="67457"/>
                  <a:pt x="25193" y="68654"/>
                  <a:pt x="26666" y="68654"/>
                </a:cubicBezTo>
                <a:lnTo>
                  <a:pt x="93333" y="68654"/>
                </a:lnTo>
                <a:cubicBezTo>
                  <a:pt x="94806" y="68654"/>
                  <a:pt x="96000" y="67457"/>
                  <a:pt x="96000" y="65979"/>
                </a:cubicBezTo>
                <a:cubicBezTo>
                  <a:pt x="96000" y="64502"/>
                  <a:pt x="94806" y="63305"/>
                  <a:pt x="93333" y="63305"/>
                </a:cubicBezTo>
                <a:close/>
                <a:moveTo>
                  <a:pt x="26666" y="51001"/>
                </a:moveTo>
                <a:cubicBezTo>
                  <a:pt x="25193" y="51001"/>
                  <a:pt x="24000" y="52198"/>
                  <a:pt x="24000" y="53675"/>
                </a:cubicBezTo>
                <a:cubicBezTo>
                  <a:pt x="24000" y="55152"/>
                  <a:pt x="25193" y="56350"/>
                  <a:pt x="26666" y="56350"/>
                </a:cubicBezTo>
                <a:lnTo>
                  <a:pt x="93333" y="56350"/>
                </a:lnTo>
                <a:cubicBezTo>
                  <a:pt x="94806" y="56350"/>
                  <a:pt x="96000" y="55152"/>
                  <a:pt x="96000" y="53675"/>
                </a:cubicBezTo>
                <a:cubicBezTo>
                  <a:pt x="96000" y="52198"/>
                  <a:pt x="94806" y="51001"/>
                  <a:pt x="93333" y="51001"/>
                </a:cubicBezTo>
                <a:close/>
                <a:moveTo>
                  <a:pt x="26666" y="38697"/>
                </a:moveTo>
                <a:cubicBezTo>
                  <a:pt x="25193" y="38697"/>
                  <a:pt x="24000" y="39894"/>
                  <a:pt x="24000" y="41371"/>
                </a:cubicBezTo>
                <a:cubicBezTo>
                  <a:pt x="24000" y="42848"/>
                  <a:pt x="25193" y="44046"/>
                  <a:pt x="26666" y="44046"/>
                </a:cubicBezTo>
                <a:lnTo>
                  <a:pt x="93333" y="44046"/>
                </a:lnTo>
                <a:cubicBezTo>
                  <a:pt x="94806" y="44046"/>
                  <a:pt x="96000" y="42848"/>
                  <a:pt x="96000" y="41371"/>
                </a:cubicBezTo>
                <a:cubicBezTo>
                  <a:pt x="96000" y="39894"/>
                  <a:pt x="94806" y="38697"/>
                  <a:pt x="93333" y="38697"/>
                </a:cubicBezTo>
                <a:close/>
                <a:moveTo>
                  <a:pt x="0" y="11366"/>
                </a:moveTo>
                <a:lnTo>
                  <a:pt x="6739" y="11366"/>
                </a:lnTo>
                <a:lnTo>
                  <a:pt x="6739" y="17459"/>
                </a:lnTo>
                <a:cubicBezTo>
                  <a:pt x="6739" y="22260"/>
                  <a:pt x="10619" y="26151"/>
                  <a:pt x="15405" y="26151"/>
                </a:cubicBezTo>
                <a:cubicBezTo>
                  <a:pt x="20192" y="26151"/>
                  <a:pt x="24072" y="22260"/>
                  <a:pt x="24072" y="17459"/>
                </a:cubicBezTo>
                <a:lnTo>
                  <a:pt x="24072" y="11366"/>
                </a:lnTo>
                <a:lnTo>
                  <a:pt x="29716" y="11366"/>
                </a:lnTo>
                <a:lnTo>
                  <a:pt x="29716" y="17459"/>
                </a:lnTo>
                <a:cubicBezTo>
                  <a:pt x="29716" y="22260"/>
                  <a:pt x="33597" y="26151"/>
                  <a:pt x="38383" y="26151"/>
                </a:cubicBezTo>
                <a:cubicBezTo>
                  <a:pt x="43170" y="26151"/>
                  <a:pt x="47050" y="22260"/>
                  <a:pt x="47050" y="17459"/>
                </a:cubicBezTo>
                <a:lnTo>
                  <a:pt x="47050" y="11366"/>
                </a:lnTo>
                <a:lnTo>
                  <a:pt x="52694" y="11366"/>
                </a:lnTo>
                <a:lnTo>
                  <a:pt x="52694" y="17459"/>
                </a:lnTo>
                <a:cubicBezTo>
                  <a:pt x="52694" y="22260"/>
                  <a:pt x="56574" y="26151"/>
                  <a:pt x="61361" y="26151"/>
                </a:cubicBezTo>
                <a:cubicBezTo>
                  <a:pt x="66147" y="26151"/>
                  <a:pt x="70028" y="22260"/>
                  <a:pt x="70028" y="17459"/>
                </a:cubicBezTo>
                <a:lnTo>
                  <a:pt x="70028" y="11366"/>
                </a:lnTo>
                <a:lnTo>
                  <a:pt x="75672" y="11366"/>
                </a:lnTo>
                <a:lnTo>
                  <a:pt x="75672" y="17459"/>
                </a:lnTo>
                <a:cubicBezTo>
                  <a:pt x="75672" y="22260"/>
                  <a:pt x="79552" y="26151"/>
                  <a:pt x="84339" y="26151"/>
                </a:cubicBezTo>
                <a:cubicBezTo>
                  <a:pt x="89125" y="26151"/>
                  <a:pt x="93005" y="22260"/>
                  <a:pt x="93005" y="17459"/>
                </a:cubicBezTo>
                <a:lnTo>
                  <a:pt x="93005" y="11366"/>
                </a:lnTo>
                <a:lnTo>
                  <a:pt x="98650" y="11366"/>
                </a:lnTo>
                <a:lnTo>
                  <a:pt x="98650" y="17459"/>
                </a:lnTo>
                <a:cubicBezTo>
                  <a:pt x="98650" y="22259"/>
                  <a:pt x="102530" y="26151"/>
                  <a:pt x="107316" y="26151"/>
                </a:cubicBezTo>
                <a:cubicBezTo>
                  <a:pt x="112103" y="26151"/>
                  <a:pt x="115983" y="22259"/>
                  <a:pt x="115983" y="17459"/>
                </a:cubicBezTo>
                <a:lnTo>
                  <a:pt x="115983" y="11366"/>
                </a:lnTo>
                <a:lnTo>
                  <a:pt x="120000" y="11366"/>
                </a:lnTo>
                <a:lnTo>
                  <a:pt x="120000" y="120000"/>
                </a:lnTo>
                <a:lnTo>
                  <a:pt x="0" y="120000"/>
                </a:lnTo>
                <a:close/>
                <a:moveTo>
                  <a:pt x="15405" y="0"/>
                </a:moveTo>
                <a:cubicBezTo>
                  <a:pt x="17983" y="0"/>
                  <a:pt x="20072" y="2095"/>
                  <a:pt x="20072" y="4680"/>
                </a:cubicBezTo>
                <a:lnTo>
                  <a:pt x="20072" y="18051"/>
                </a:lnTo>
                <a:cubicBezTo>
                  <a:pt x="20072" y="20636"/>
                  <a:pt x="17983" y="22732"/>
                  <a:pt x="15405" y="22732"/>
                </a:cubicBezTo>
                <a:cubicBezTo>
                  <a:pt x="12828" y="22732"/>
                  <a:pt x="10739" y="20636"/>
                  <a:pt x="10739" y="18051"/>
                </a:cubicBezTo>
                <a:lnTo>
                  <a:pt x="10739" y="4680"/>
                </a:lnTo>
                <a:cubicBezTo>
                  <a:pt x="10739" y="2095"/>
                  <a:pt x="12828" y="0"/>
                  <a:pt x="15405" y="0"/>
                </a:cubicBezTo>
                <a:close/>
                <a:moveTo>
                  <a:pt x="38383" y="0"/>
                </a:moveTo>
                <a:cubicBezTo>
                  <a:pt x="40960" y="0"/>
                  <a:pt x="43050" y="2095"/>
                  <a:pt x="43050" y="4680"/>
                </a:cubicBezTo>
                <a:lnTo>
                  <a:pt x="43050" y="18051"/>
                </a:lnTo>
                <a:cubicBezTo>
                  <a:pt x="43050" y="20636"/>
                  <a:pt x="40960" y="22732"/>
                  <a:pt x="38383" y="22732"/>
                </a:cubicBezTo>
                <a:cubicBezTo>
                  <a:pt x="35806" y="22732"/>
                  <a:pt x="33716" y="20636"/>
                  <a:pt x="33716" y="18051"/>
                </a:cubicBezTo>
                <a:lnTo>
                  <a:pt x="33716" y="4680"/>
                </a:lnTo>
                <a:cubicBezTo>
                  <a:pt x="33716" y="2095"/>
                  <a:pt x="35806" y="0"/>
                  <a:pt x="38383" y="0"/>
                </a:cubicBezTo>
                <a:close/>
                <a:moveTo>
                  <a:pt x="61361" y="0"/>
                </a:moveTo>
                <a:cubicBezTo>
                  <a:pt x="63938" y="0"/>
                  <a:pt x="66028" y="2095"/>
                  <a:pt x="66028" y="4680"/>
                </a:cubicBezTo>
                <a:lnTo>
                  <a:pt x="66028" y="18051"/>
                </a:lnTo>
                <a:cubicBezTo>
                  <a:pt x="66028" y="20636"/>
                  <a:pt x="63938" y="22731"/>
                  <a:pt x="61361" y="22731"/>
                </a:cubicBezTo>
                <a:cubicBezTo>
                  <a:pt x="58784" y="22731"/>
                  <a:pt x="56694" y="20636"/>
                  <a:pt x="56694" y="18051"/>
                </a:cubicBezTo>
                <a:lnTo>
                  <a:pt x="56694" y="4680"/>
                </a:lnTo>
                <a:cubicBezTo>
                  <a:pt x="56694" y="2095"/>
                  <a:pt x="58784" y="0"/>
                  <a:pt x="61361" y="0"/>
                </a:cubicBezTo>
                <a:close/>
                <a:moveTo>
                  <a:pt x="84339" y="0"/>
                </a:moveTo>
                <a:cubicBezTo>
                  <a:pt x="86916" y="0"/>
                  <a:pt x="89005" y="2095"/>
                  <a:pt x="89005" y="4680"/>
                </a:cubicBezTo>
                <a:lnTo>
                  <a:pt x="89005" y="18051"/>
                </a:lnTo>
                <a:cubicBezTo>
                  <a:pt x="89005" y="20636"/>
                  <a:pt x="86916" y="22731"/>
                  <a:pt x="84339" y="22731"/>
                </a:cubicBezTo>
                <a:cubicBezTo>
                  <a:pt x="81761" y="22731"/>
                  <a:pt x="79672" y="20636"/>
                  <a:pt x="79672" y="18051"/>
                </a:cubicBezTo>
                <a:lnTo>
                  <a:pt x="79672" y="4680"/>
                </a:lnTo>
                <a:cubicBezTo>
                  <a:pt x="79672" y="2095"/>
                  <a:pt x="81761" y="0"/>
                  <a:pt x="84339" y="0"/>
                </a:cubicBezTo>
                <a:close/>
                <a:moveTo>
                  <a:pt x="107316" y="0"/>
                </a:moveTo>
                <a:cubicBezTo>
                  <a:pt x="109894" y="0"/>
                  <a:pt x="111983" y="2095"/>
                  <a:pt x="111983" y="4680"/>
                </a:cubicBezTo>
                <a:lnTo>
                  <a:pt x="111983" y="18051"/>
                </a:lnTo>
                <a:cubicBezTo>
                  <a:pt x="111983" y="20636"/>
                  <a:pt x="109894" y="22731"/>
                  <a:pt x="107316" y="22731"/>
                </a:cubicBezTo>
                <a:cubicBezTo>
                  <a:pt x="104739" y="22731"/>
                  <a:pt x="102650" y="20636"/>
                  <a:pt x="102650" y="18051"/>
                </a:cubicBezTo>
                <a:lnTo>
                  <a:pt x="102650" y="4680"/>
                </a:lnTo>
                <a:cubicBezTo>
                  <a:pt x="102650" y="2095"/>
                  <a:pt x="104739" y="0"/>
                  <a:pt x="107316" y="0"/>
                </a:cubicBezTo>
                <a:close/>
              </a:path>
            </a:pathLst>
          </a:custGeom>
          <a:solidFill>
            <a:srgbClr val="1ED4DE"/>
          </a:solidFill>
          <a:ln>
            <a:noFill/>
          </a:ln>
        </p:spPr>
        <p:txBody>
          <a:bodyPr wrap="square" lIns="121868" tIns="60917" rIns="121868" bIns="60917" anchor="ctr" anchorCtr="0">
            <a:noAutofit/>
          </a:bodyPr>
          <a:lstStyle/>
          <a:p>
            <a:pPr algn="ctr" defTabSz="1218895"/>
            <a:endParaRPr sz="2399" kern="0">
              <a:solidFill>
                <a:srgbClr val="FFFFFF"/>
              </a:solidFill>
              <a:latin typeface="Arial"/>
              <a:ea typeface="Arial"/>
              <a:cs typeface="Arial"/>
              <a:sym typeface="Arial"/>
            </a:endParaRPr>
          </a:p>
        </p:txBody>
      </p:sp>
      <p:grpSp>
        <p:nvGrpSpPr>
          <p:cNvPr id="717" name="Shape 717"/>
          <p:cNvGrpSpPr/>
          <p:nvPr/>
        </p:nvGrpSpPr>
        <p:grpSpPr>
          <a:xfrm>
            <a:off x="8560868" y="2378816"/>
            <a:ext cx="3705744" cy="897784"/>
            <a:chOff x="2113657" y="4283315"/>
            <a:chExt cx="3887257" cy="673513"/>
          </a:xfrm>
        </p:grpSpPr>
        <p:sp>
          <p:nvSpPr>
            <p:cNvPr id="718" name="Shape 718"/>
            <p:cNvSpPr txBox="1"/>
            <p:nvPr/>
          </p:nvSpPr>
          <p:spPr>
            <a:xfrm>
              <a:off x="2113657" y="4495163"/>
              <a:ext cx="3887257"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smtClean="0">
                  <a:solidFill>
                    <a:srgbClr val="595959"/>
                  </a:solidFill>
                  <a:latin typeface="Times New Roman" panose="02020603050405020304" pitchFamily="18" charset="0"/>
                  <a:ea typeface="Arial"/>
                  <a:cs typeface="Times New Roman" panose="02020603050405020304" pitchFamily="18" charset="0"/>
                </a:rPr>
                <a:t>N/A</a:t>
              </a:r>
              <a:endParaRPr lang="en"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719" name="Shape 719"/>
            <p:cNvSpPr txBox="1"/>
            <p:nvPr/>
          </p:nvSpPr>
          <p:spPr>
            <a:xfrm>
              <a:off x="2113658" y="4283315"/>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sym typeface="Arial"/>
                </a:rPr>
                <a:t>After sale services/ Guarantee</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grpSp>
        <p:nvGrpSpPr>
          <p:cNvPr id="720" name="Shape 720"/>
          <p:cNvGrpSpPr/>
          <p:nvPr/>
        </p:nvGrpSpPr>
        <p:grpSpPr>
          <a:xfrm>
            <a:off x="8560867" y="4033151"/>
            <a:ext cx="3627958" cy="897784"/>
            <a:chOff x="2113657" y="4283314"/>
            <a:chExt cx="3647460" cy="673513"/>
          </a:xfrm>
        </p:grpSpPr>
        <p:sp>
          <p:nvSpPr>
            <p:cNvPr id="721" name="Shape 721"/>
            <p:cNvSpPr txBox="1"/>
            <p:nvPr/>
          </p:nvSpPr>
          <p:spPr>
            <a:xfrm>
              <a:off x="2113657" y="4495162"/>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pt-BR" sz="1600" kern="0" dirty="0" smtClean="0">
                  <a:solidFill>
                    <a:srgbClr val="595959"/>
                  </a:solidFill>
                  <a:latin typeface="Times New Roman" panose="02020603050405020304" pitchFamily="18" charset="0"/>
                  <a:ea typeface="Arial"/>
                  <a:cs typeface="Times New Roman" panose="02020603050405020304" pitchFamily="18" charset="0"/>
                  <a:sym typeface="Arial"/>
                </a:rPr>
                <a:t>GMP</a:t>
              </a:r>
            </a:p>
            <a:p>
              <a:pPr marL="285750" indent="-285750" defTabSz="1218895">
                <a:buFont typeface="Arial" panose="020B0604020202020204" pitchFamily="34" charset="0"/>
                <a:buChar char="•"/>
              </a:pPr>
              <a:r>
                <a:rPr lang="pt-BR" sz="1600" kern="0" dirty="0" smtClean="0">
                  <a:solidFill>
                    <a:srgbClr val="595959"/>
                  </a:solidFill>
                  <a:latin typeface="Times New Roman" panose="02020603050405020304" pitchFamily="18" charset="0"/>
                  <a:ea typeface="Arial"/>
                  <a:cs typeface="Times New Roman" panose="02020603050405020304" pitchFamily="18" charset="0"/>
                  <a:sym typeface="Arial"/>
                </a:rPr>
                <a:t>CPP</a:t>
              </a:r>
            </a:p>
            <a:p>
              <a:pPr marL="285750" indent="-285750" defTabSz="1218895">
                <a:buFont typeface="Arial" panose="020B0604020202020204" pitchFamily="34" charset="0"/>
                <a:buChar char="•"/>
              </a:pPr>
              <a:r>
                <a:rPr lang="pt-BR" sz="1600" kern="0" dirty="0" smtClean="0">
                  <a:solidFill>
                    <a:srgbClr val="595959"/>
                  </a:solidFill>
                  <a:latin typeface="Times New Roman" panose="02020603050405020304" pitchFamily="18" charset="0"/>
                  <a:ea typeface="Arial"/>
                  <a:cs typeface="Times New Roman" panose="02020603050405020304" pitchFamily="18" charset="0"/>
                  <a:sym typeface="Arial"/>
                </a:rPr>
                <a:t>FSC</a:t>
              </a:r>
              <a:endParaRPr lang="pt-BR"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722" name="Shape 722"/>
            <p:cNvSpPr txBox="1"/>
            <p:nvPr/>
          </p:nvSpPr>
          <p:spPr>
            <a:xfrm>
              <a:off x="2113658" y="4283314"/>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sym typeface="Arial"/>
                </a:rPr>
                <a:t>Standards and legally certificates:</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30" name="Shape 451"/>
          <p:cNvSpPr/>
          <p:nvPr/>
        </p:nvSpPr>
        <p:spPr>
          <a:xfrm rot="1795255">
            <a:off x="8958484" y="273676"/>
            <a:ext cx="356158" cy="656509"/>
          </a:xfrm>
          <a:custGeom>
            <a:avLst/>
            <a:gdLst/>
            <a:ahLst/>
            <a:cxnLst/>
            <a:rect l="0" t="0" r="0" b="0"/>
            <a:pathLst>
              <a:path w="120000" h="120000" extrusionOk="0">
                <a:moveTo>
                  <a:pt x="60041" y="0"/>
                </a:moveTo>
                <a:cubicBezTo>
                  <a:pt x="68312" y="142"/>
                  <a:pt x="77049" y="3617"/>
                  <a:pt x="77802" y="9249"/>
                </a:cubicBezTo>
                <a:cubicBezTo>
                  <a:pt x="79731" y="16341"/>
                  <a:pt x="68983" y="18083"/>
                  <a:pt x="72034" y="26607"/>
                </a:cubicBezTo>
                <a:lnTo>
                  <a:pt x="120000" y="26607"/>
                </a:lnTo>
                <a:lnTo>
                  <a:pt x="120000" y="53320"/>
                </a:lnTo>
                <a:cubicBezTo>
                  <a:pt x="105180" y="54850"/>
                  <a:pt x="101982" y="49006"/>
                  <a:pt x="89415" y="50069"/>
                </a:cubicBezTo>
                <a:cubicBezTo>
                  <a:pt x="79319" y="50489"/>
                  <a:pt x="73089" y="55363"/>
                  <a:pt x="72833" y="59977"/>
                </a:cubicBezTo>
                <a:cubicBezTo>
                  <a:pt x="73004" y="64029"/>
                  <a:pt x="79442" y="70012"/>
                  <a:pt x="91464" y="70060"/>
                </a:cubicBezTo>
                <a:cubicBezTo>
                  <a:pt x="106013" y="69226"/>
                  <a:pt x="103877" y="65247"/>
                  <a:pt x="120000" y="65606"/>
                </a:cubicBezTo>
                <a:lnTo>
                  <a:pt x="120000" y="93541"/>
                </a:lnTo>
                <a:lnTo>
                  <a:pt x="70059" y="93541"/>
                </a:lnTo>
                <a:cubicBezTo>
                  <a:pt x="69329" y="102697"/>
                  <a:pt x="76533" y="101447"/>
                  <a:pt x="78036" y="109608"/>
                </a:cubicBezTo>
                <a:cubicBezTo>
                  <a:pt x="77950" y="116314"/>
                  <a:pt x="67224" y="119904"/>
                  <a:pt x="59959" y="120000"/>
                </a:cubicBezTo>
                <a:cubicBezTo>
                  <a:pt x="51687" y="119857"/>
                  <a:pt x="42950" y="116382"/>
                  <a:pt x="42197" y="110750"/>
                </a:cubicBezTo>
                <a:cubicBezTo>
                  <a:pt x="40279" y="103699"/>
                  <a:pt x="50892" y="101936"/>
                  <a:pt x="47995" y="93541"/>
                </a:cubicBezTo>
                <a:lnTo>
                  <a:pt x="0" y="93541"/>
                </a:lnTo>
                <a:lnTo>
                  <a:pt x="0" y="66075"/>
                </a:lnTo>
                <a:cubicBezTo>
                  <a:pt x="15368" y="64341"/>
                  <a:pt x="18478" y="70364"/>
                  <a:pt x="31219" y="69286"/>
                </a:cubicBezTo>
                <a:cubicBezTo>
                  <a:pt x="41315" y="68866"/>
                  <a:pt x="47545" y="63992"/>
                  <a:pt x="47801" y="59379"/>
                </a:cubicBezTo>
                <a:cubicBezTo>
                  <a:pt x="47631" y="55326"/>
                  <a:pt x="41193" y="49343"/>
                  <a:pt x="29171" y="49296"/>
                </a:cubicBezTo>
                <a:cubicBezTo>
                  <a:pt x="14433" y="50140"/>
                  <a:pt x="16816" y="54212"/>
                  <a:pt x="0" y="53739"/>
                </a:cubicBezTo>
                <a:lnTo>
                  <a:pt x="0" y="26607"/>
                </a:lnTo>
                <a:lnTo>
                  <a:pt x="49932" y="26607"/>
                </a:lnTo>
                <a:cubicBezTo>
                  <a:pt x="50748" y="17288"/>
                  <a:pt x="43474" y="18596"/>
                  <a:pt x="41963" y="10391"/>
                </a:cubicBezTo>
                <a:cubicBezTo>
                  <a:pt x="42049" y="3685"/>
                  <a:pt x="52775" y="95"/>
                  <a:pt x="60041" y="0"/>
                </a:cubicBezTo>
                <a:close/>
              </a:path>
            </a:pathLst>
          </a:custGeom>
          <a:solidFill>
            <a:srgbClr val="F4BD2D"/>
          </a:solidFill>
          <a:ln>
            <a:noFill/>
          </a:ln>
          <a:scene3d>
            <a:camera prst="orthographicFront">
              <a:rot lat="0" lon="0" rev="7200000"/>
            </a:camera>
            <a:lightRig rig="threePt" dir="t"/>
          </a:scene3d>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grpSp>
        <p:nvGrpSpPr>
          <p:cNvPr id="19" name="Shape 717"/>
          <p:cNvGrpSpPr/>
          <p:nvPr/>
        </p:nvGrpSpPr>
        <p:grpSpPr>
          <a:xfrm>
            <a:off x="8560868" y="6013117"/>
            <a:ext cx="3253608" cy="897784"/>
            <a:chOff x="2113657" y="4283315"/>
            <a:chExt cx="3647460" cy="673513"/>
          </a:xfrm>
        </p:grpSpPr>
        <p:sp>
          <p:nvSpPr>
            <p:cNvPr id="21" name="Shape 718"/>
            <p:cNvSpPr txBox="1"/>
            <p:nvPr/>
          </p:nvSpPr>
          <p:spPr>
            <a:xfrm>
              <a:off x="2113657" y="4495163"/>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 </a:t>
              </a: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3.9 </a:t>
              </a: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USD</a:t>
              </a:r>
              <a:endPar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22" name="Shape 719"/>
            <p:cNvSpPr txBox="1"/>
            <p:nvPr/>
          </p:nvSpPr>
          <p:spPr>
            <a:xfrm>
              <a:off x="2113658" y="4283315"/>
              <a:ext cx="3647459" cy="276999"/>
            </a:xfrm>
            <a:prstGeom prst="rect">
              <a:avLst/>
            </a:prstGeom>
            <a:noFill/>
            <a:ln>
              <a:noFill/>
            </a:ln>
          </p:spPr>
          <p:txBody>
            <a:bodyPr wrap="square" lIns="121868" tIns="60917" rIns="121868" bIns="60917" anchor="t" anchorCtr="0">
              <a:noAutofit/>
            </a:bodyPr>
            <a:lstStyle/>
            <a:p>
              <a:pPr defTabSz="1218895"/>
              <a:r>
                <a:rPr lang="en-US" b="1" kern="0" dirty="0" smtClean="0">
                  <a:solidFill>
                    <a:srgbClr val="595959"/>
                  </a:solidFill>
                  <a:latin typeface="Times New Roman" panose="02020603050405020304" pitchFamily="18" charset="0"/>
                  <a:ea typeface="Arial"/>
                  <a:cs typeface="Times New Roman" panose="02020603050405020304" pitchFamily="18" charset="0"/>
                  <a:sym typeface="Arial"/>
                </a:rPr>
                <a:t>Sales’ Price</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24" name="Shape 974"/>
          <p:cNvSpPr/>
          <p:nvPr/>
        </p:nvSpPr>
        <p:spPr>
          <a:xfrm rot="10800000">
            <a:off x="8959685" y="5491253"/>
            <a:ext cx="353751" cy="528546"/>
          </a:xfrm>
          <a:custGeom>
            <a:avLst/>
            <a:gdLst/>
            <a:ahLst/>
            <a:cxnLst/>
            <a:rect l="0" t="0" r="0" b="0"/>
            <a:pathLst>
              <a:path w="120000" h="120000" extrusionOk="0">
                <a:moveTo>
                  <a:pt x="51597" y="50921"/>
                </a:moveTo>
                <a:lnTo>
                  <a:pt x="51597" y="19698"/>
                </a:lnTo>
                <a:cubicBezTo>
                  <a:pt x="47669" y="20191"/>
                  <a:pt x="43916" y="21082"/>
                  <a:pt x="40531" y="22332"/>
                </a:cubicBezTo>
                <a:cubicBezTo>
                  <a:pt x="30598" y="26001"/>
                  <a:pt x="25457" y="32166"/>
                  <a:pt x="27169" y="38355"/>
                </a:cubicBezTo>
                <a:cubicBezTo>
                  <a:pt x="29239" y="46431"/>
                  <a:pt x="39005" y="49155"/>
                  <a:pt x="51597" y="50921"/>
                </a:cubicBezTo>
                <a:close/>
                <a:moveTo>
                  <a:pt x="67852" y="100379"/>
                </a:moveTo>
                <a:cubicBezTo>
                  <a:pt x="71963" y="99887"/>
                  <a:pt x="75901" y="98973"/>
                  <a:pt x="79437" y="97667"/>
                </a:cubicBezTo>
                <a:cubicBezTo>
                  <a:pt x="89370" y="93998"/>
                  <a:pt x="94511" y="87833"/>
                  <a:pt x="92799" y="81644"/>
                </a:cubicBezTo>
                <a:cubicBezTo>
                  <a:pt x="89506" y="73388"/>
                  <a:pt x="79840" y="69732"/>
                  <a:pt x="67852" y="67361"/>
                </a:cubicBezTo>
                <a:close/>
                <a:moveTo>
                  <a:pt x="67852" y="120000"/>
                </a:moveTo>
                <a:lnTo>
                  <a:pt x="51597" y="120000"/>
                </a:lnTo>
                <a:lnTo>
                  <a:pt x="51597" y="114256"/>
                </a:lnTo>
                <a:cubicBezTo>
                  <a:pt x="45417" y="113829"/>
                  <a:pt x="39328" y="112890"/>
                  <a:pt x="33554" y="111448"/>
                </a:cubicBezTo>
                <a:cubicBezTo>
                  <a:pt x="13606" y="106463"/>
                  <a:pt x="696" y="96271"/>
                  <a:pt x="0" y="84958"/>
                </a:cubicBezTo>
                <a:lnTo>
                  <a:pt x="26861" y="84529"/>
                </a:lnTo>
                <a:cubicBezTo>
                  <a:pt x="27245" y="90776"/>
                  <a:pt x="34374" y="96404"/>
                  <a:pt x="45389" y="99156"/>
                </a:cubicBezTo>
                <a:cubicBezTo>
                  <a:pt x="47394" y="99657"/>
                  <a:pt x="49467" y="100048"/>
                  <a:pt x="51597" y="100293"/>
                </a:cubicBezTo>
                <a:lnTo>
                  <a:pt x="51597" y="64682"/>
                </a:lnTo>
                <a:cubicBezTo>
                  <a:pt x="30368" y="61567"/>
                  <a:pt x="7690" y="58004"/>
                  <a:pt x="556" y="40045"/>
                </a:cubicBezTo>
                <a:cubicBezTo>
                  <a:pt x="-2422" y="28913"/>
                  <a:pt x="6883" y="17850"/>
                  <a:pt x="24755" y="11249"/>
                </a:cubicBezTo>
                <a:cubicBezTo>
                  <a:pt x="32832" y="8265"/>
                  <a:pt x="42066" y="6412"/>
                  <a:pt x="51597" y="5737"/>
                </a:cubicBezTo>
                <a:lnTo>
                  <a:pt x="51597" y="0"/>
                </a:lnTo>
                <a:lnTo>
                  <a:pt x="67852" y="0"/>
                </a:lnTo>
                <a:lnTo>
                  <a:pt x="67852" y="5703"/>
                </a:lnTo>
                <a:cubicBezTo>
                  <a:pt x="74209" y="6118"/>
                  <a:pt x="80479" y="7068"/>
                  <a:pt x="86414" y="8551"/>
                </a:cubicBezTo>
                <a:cubicBezTo>
                  <a:pt x="106363" y="13536"/>
                  <a:pt x="119273" y="23728"/>
                  <a:pt x="119969" y="35041"/>
                </a:cubicBezTo>
                <a:lnTo>
                  <a:pt x="93108" y="35470"/>
                </a:lnTo>
                <a:cubicBezTo>
                  <a:pt x="92723" y="29223"/>
                  <a:pt x="85594" y="23595"/>
                  <a:pt x="74579" y="20843"/>
                </a:cubicBezTo>
                <a:cubicBezTo>
                  <a:pt x="72410" y="20301"/>
                  <a:pt x="70160" y="19888"/>
                  <a:pt x="67852" y="19639"/>
                </a:cubicBezTo>
                <a:lnTo>
                  <a:pt x="67852" y="52969"/>
                </a:lnTo>
                <a:cubicBezTo>
                  <a:pt x="88284" y="55535"/>
                  <a:pt x="110482" y="59921"/>
                  <a:pt x="119411" y="79734"/>
                </a:cubicBezTo>
                <a:cubicBezTo>
                  <a:pt x="122511" y="90942"/>
                  <a:pt x="113201" y="102106"/>
                  <a:pt x="95213" y="108750"/>
                </a:cubicBezTo>
                <a:cubicBezTo>
                  <a:pt x="86990" y="111788"/>
                  <a:pt x="77568" y="113654"/>
                  <a:pt x="67852" y="114293"/>
                </a:cubicBezTo>
                <a:close/>
              </a:path>
            </a:pathLst>
          </a:custGeom>
          <a:solidFill>
            <a:schemeClr val="accent3">
              <a:lumMod val="75000"/>
            </a:schemeClr>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dk1"/>
              </a:solidFill>
              <a:latin typeface="Arial"/>
              <a:ea typeface="Arial"/>
              <a:cs typeface="Arial"/>
              <a:sym typeface="Arial"/>
            </a:endParaRPr>
          </a:p>
        </p:txBody>
      </p:sp>
      <p:sp>
        <p:nvSpPr>
          <p:cNvPr id="27" name="Shape 450"/>
          <p:cNvSpPr/>
          <p:nvPr/>
        </p:nvSpPr>
        <p:spPr>
          <a:xfrm>
            <a:off x="8841213" y="3429000"/>
            <a:ext cx="590697" cy="565118"/>
          </a:xfrm>
          <a:custGeom>
            <a:avLst/>
            <a:gdLst/>
            <a:ahLst/>
            <a:cxnLst/>
            <a:rect l="0" t="0" r="0" b="0"/>
            <a:pathLst>
              <a:path w="120000" h="120000" extrusionOk="0">
                <a:moveTo>
                  <a:pt x="65274" y="39473"/>
                </a:moveTo>
                <a:cubicBezTo>
                  <a:pt x="53599" y="36371"/>
                  <a:pt x="41599" y="43242"/>
                  <a:pt x="38470" y="54820"/>
                </a:cubicBezTo>
                <a:cubicBezTo>
                  <a:pt x="35342" y="66398"/>
                  <a:pt x="42270" y="78299"/>
                  <a:pt x="53945" y="81402"/>
                </a:cubicBezTo>
                <a:cubicBezTo>
                  <a:pt x="65620" y="84504"/>
                  <a:pt x="77621" y="77633"/>
                  <a:pt x="80749" y="66055"/>
                </a:cubicBezTo>
                <a:cubicBezTo>
                  <a:pt x="83877" y="54477"/>
                  <a:pt x="76949" y="42576"/>
                  <a:pt x="65274" y="39473"/>
                </a:cubicBezTo>
                <a:close/>
                <a:moveTo>
                  <a:pt x="69168" y="25060"/>
                </a:moveTo>
                <a:cubicBezTo>
                  <a:pt x="88870" y="30296"/>
                  <a:pt x="100561" y="50379"/>
                  <a:pt x="95282" y="69917"/>
                </a:cubicBezTo>
                <a:cubicBezTo>
                  <a:pt x="90003" y="89455"/>
                  <a:pt x="69753" y="101050"/>
                  <a:pt x="50051" y="95815"/>
                </a:cubicBezTo>
                <a:cubicBezTo>
                  <a:pt x="30350" y="90579"/>
                  <a:pt x="18658" y="70496"/>
                  <a:pt x="23937" y="50958"/>
                </a:cubicBezTo>
                <a:cubicBezTo>
                  <a:pt x="29216" y="31420"/>
                  <a:pt x="49467" y="19825"/>
                  <a:pt x="69168" y="25060"/>
                </a:cubicBezTo>
                <a:close/>
                <a:moveTo>
                  <a:pt x="70584" y="19819"/>
                </a:moveTo>
                <a:cubicBezTo>
                  <a:pt x="47964" y="13808"/>
                  <a:pt x="24713" y="27121"/>
                  <a:pt x="18652" y="49554"/>
                </a:cubicBezTo>
                <a:cubicBezTo>
                  <a:pt x="12591" y="71987"/>
                  <a:pt x="26015" y="95045"/>
                  <a:pt x="48635" y="101056"/>
                </a:cubicBezTo>
                <a:cubicBezTo>
                  <a:pt x="71255" y="107067"/>
                  <a:pt x="94506" y="93754"/>
                  <a:pt x="100567" y="71321"/>
                </a:cubicBezTo>
                <a:cubicBezTo>
                  <a:pt x="106628" y="48888"/>
                  <a:pt x="93204" y="25830"/>
                  <a:pt x="70584" y="19819"/>
                </a:cubicBezTo>
                <a:close/>
                <a:moveTo>
                  <a:pt x="120000" y="28418"/>
                </a:moveTo>
                <a:lnTo>
                  <a:pt x="119819" y="29085"/>
                </a:lnTo>
                <a:lnTo>
                  <a:pt x="119636" y="28804"/>
                </a:lnTo>
                <a:close/>
                <a:moveTo>
                  <a:pt x="84120" y="4683"/>
                </a:moveTo>
                <a:lnTo>
                  <a:pt x="83867" y="19572"/>
                </a:lnTo>
                <a:lnTo>
                  <a:pt x="83406" y="19449"/>
                </a:lnTo>
                <a:cubicBezTo>
                  <a:pt x="87163" y="21546"/>
                  <a:pt x="90559" y="24117"/>
                  <a:pt x="93431" y="27166"/>
                </a:cubicBezTo>
                <a:lnTo>
                  <a:pt x="106796" y="23870"/>
                </a:lnTo>
                <a:lnTo>
                  <a:pt x="115363" y="39849"/>
                </a:lnTo>
                <a:lnTo>
                  <a:pt x="105840" y="48364"/>
                </a:lnTo>
                <a:cubicBezTo>
                  <a:pt x="107034" y="52676"/>
                  <a:pt x="107596" y="57191"/>
                  <a:pt x="107394" y="61781"/>
                </a:cubicBezTo>
                <a:lnTo>
                  <a:pt x="119289" y="68330"/>
                </a:lnTo>
                <a:lnTo>
                  <a:pt x="114566" y="85810"/>
                </a:lnTo>
                <a:lnTo>
                  <a:pt x="100132" y="85570"/>
                </a:lnTo>
                <a:cubicBezTo>
                  <a:pt x="98307" y="88594"/>
                  <a:pt x="96096" y="91321"/>
                  <a:pt x="93619" y="93756"/>
                </a:cubicBezTo>
                <a:lnTo>
                  <a:pt x="98359" y="106025"/>
                </a:lnTo>
                <a:lnTo>
                  <a:pt x="83411" y="116405"/>
                </a:lnTo>
                <a:lnTo>
                  <a:pt x="72073" y="106643"/>
                </a:lnTo>
                <a:lnTo>
                  <a:pt x="73453" y="105685"/>
                </a:lnTo>
                <a:cubicBezTo>
                  <a:pt x="69110" y="107079"/>
                  <a:pt x="64517" y="107749"/>
                  <a:pt x="59835" y="107723"/>
                </a:cubicBezTo>
                <a:lnTo>
                  <a:pt x="52963" y="119999"/>
                </a:lnTo>
                <a:lnTo>
                  <a:pt x="35336" y="115316"/>
                </a:lnTo>
                <a:lnTo>
                  <a:pt x="35574" y="101277"/>
                </a:lnTo>
                <a:cubicBezTo>
                  <a:pt x="31839" y="99165"/>
                  <a:pt x="28466" y="96583"/>
                  <a:pt x="25614" y="93529"/>
                </a:cubicBezTo>
                <a:lnTo>
                  <a:pt x="25843" y="94015"/>
                </a:lnTo>
                <a:lnTo>
                  <a:pt x="11102" y="96847"/>
                </a:lnTo>
                <a:lnTo>
                  <a:pt x="3390" y="80445"/>
                </a:lnTo>
                <a:lnTo>
                  <a:pt x="13359" y="72429"/>
                </a:lnTo>
                <a:cubicBezTo>
                  <a:pt x="12295" y="68561"/>
                  <a:pt x="11739" y="64530"/>
                  <a:pt x="11738" y="60428"/>
                </a:cubicBezTo>
                <a:lnTo>
                  <a:pt x="0" y="53965"/>
                </a:lnTo>
                <a:lnTo>
                  <a:pt x="4723" y="36484"/>
                </a:lnTo>
                <a:lnTo>
                  <a:pt x="18174" y="36709"/>
                </a:lnTo>
                <a:cubicBezTo>
                  <a:pt x="19999" y="33515"/>
                  <a:pt x="22203" y="30603"/>
                  <a:pt x="24696" y="27997"/>
                </a:cubicBezTo>
                <a:lnTo>
                  <a:pt x="20190" y="14215"/>
                </a:lnTo>
                <a:lnTo>
                  <a:pt x="35666" y="4625"/>
                </a:lnTo>
                <a:lnTo>
                  <a:pt x="46473" y="14962"/>
                </a:lnTo>
                <a:lnTo>
                  <a:pt x="46365" y="15030"/>
                </a:lnTo>
                <a:cubicBezTo>
                  <a:pt x="50613" y="13704"/>
                  <a:pt x="55098" y="13091"/>
                  <a:pt x="59667" y="13141"/>
                </a:cubicBezTo>
                <a:lnTo>
                  <a:pt x="59206" y="13018"/>
                </a:lnTo>
                <a:lnTo>
                  <a:pt x="66493" y="0"/>
                </a:lnTo>
                <a:close/>
              </a:path>
            </a:pathLst>
          </a:custGeom>
          <a:solidFill>
            <a:srgbClr val="E62949"/>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0412" y="471875"/>
            <a:ext cx="1485684" cy="1356925"/>
          </a:xfrm>
          <a:prstGeom prst="rect">
            <a:avLst/>
          </a:prstGeom>
        </p:spPr>
      </p:pic>
      <p:pic>
        <p:nvPicPr>
          <p:cNvPr id="3" name="Picture 2"/>
          <p:cNvPicPr>
            <a:picLocks noChangeAspect="1"/>
          </p:cNvPicPr>
          <p:nvPr/>
        </p:nvPicPr>
        <p:blipFill rotWithShape="1">
          <a:blip r:embed="rId4" cstate="print">
            <a:extLst>
              <a:ext uri="{28A0092B-C50C-407E-A947-70E740481C1C}">
                <a14:useLocalDpi xmlns:a14="http://schemas.microsoft.com/office/drawing/2010/main" val="0"/>
              </a:ext>
            </a:extLst>
          </a:blip>
          <a:srcRect l="13333" t="11111" r="16667" b="41111"/>
          <a:stretch/>
        </p:blipFill>
        <p:spPr>
          <a:xfrm>
            <a:off x="4071131" y="1034063"/>
            <a:ext cx="1947081" cy="1328960"/>
          </a:xfrm>
          <a:prstGeom prst="rect">
            <a:avLst/>
          </a:prstGeom>
        </p:spPr>
      </p:pic>
      <p:pic>
        <p:nvPicPr>
          <p:cNvPr id="4" name="Picture 3"/>
          <p:cNvPicPr>
            <a:picLocks noChangeAspect="1"/>
          </p:cNvPicPr>
          <p:nvPr/>
        </p:nvPicPr>
        <p:blipFill rotWithShape="1">
          <a:blip r:embed="rId5" cstate="print">
            <a:extLst>
              <a:ext uri="{28A0092B-C50C-407E-A947-70E740481C1C}">
                <a14:useLocalDpi xmlns:a14="http://schemas.microsoft.com/office/drawing/2010/main" val="0"/>
              </a:ext>
            </a:extLst>
          </a:blip>
          <a:srcRect l="14445" t="13334" r="8889" b="44444"/>
          <a:stretch/>
        </p:blipFill>
        <p:spPr>
          <a:xfrm>
            <a:off x="6246812" y="1143000"/>
            <a:ext cx="2057400" cy="1133061"/>
          </a:xfrm>
          <a:prstGeom prst="rect">
            <a:avLst/>
          </a:prstGeom>
        </p:spPr>
      </p:pic>
      <p:pic>
        <p:nvPicPr>
          <p:cNvPr id="5" name="Picture 4"/>
          <p:cNvPicPr>
            <a:picLocks noChangeAspect="1"/>
          </p:cNvPicPr>
          <p:nvPr/>
        </p:nvPicPr>
        <p:blipFill rotWithShape="1">
          <a:blip r:embed="rId6" cstate="print">
            <a:extLst>
              <a:ext uri="{28A0092B-C50C-407E-A947-70E740481C1C}">
                <a14:useLocalDpi xmlns:a14="http://schemas.microsoft.com/office/drawing/2010/main" val="0"/>
              </a:ext>
            </a:extLst>
          </a:blip>
          <a:srcRect l="13334" t="16667" r="9999" b="46667"/>
          <a:stretch/>
        </p:blipFill>
        <p:spPr>
          <a:xfrm>
            <a:off x="4038056" y="5546558"/>
            <a:ext cx="2083367" cy="996393"/>
          </a:xfrm>
          <a:prstGeom prst="rect">
            <a:avLst/>
          </a:prstGeom>
        </p:spPr>
      </p:pic>
      <p:pic>
        <p:nvPicPr>
          <p:cNvPr id="6" name="Picture 5"/>
          <p:cNvPicPr>
            <a:picLocks noChangeAspect="1"/>
          </p:cNvPicPr>
          <p:nvPr/>
        </p:nvPicPr>
        <p:blipFill rotWithShape="1">
          <a:blip r:embed="rId7" cstate="print">
            <a:extLst>
              <a:ext uri="{28A0092B-C50C-407E-A947-70E740481C1C}">
                <a14:useLocalDpi xmlns:a14="http://schemas.microsoft.com/office/drawing/2010/main" val="0"/>
              </a:ext>
            </a:extLst>
          </a:blip>
          <a:srcRect l="25555" t="10000" r="17778" b="44444"/>
          <a:stretch/>
        </p:blipFill>
        <p:spPr>
          <a:xfrm>
            <a:off x="6399212" y="2437165"/>
            <a:ext cx="1828800" cy="1470212"/>
          </a:xfrm>
          <a:prstGeom prst="rect">
            <a:avLst/>
          </a:prstGeom>
        </p:spPr>
      </p:pic>
      <p:pic>
        <p:nvPicPr>
          <p:cNvPr id="7" name="Picture 6"/>
          <p:cNvPicPr>
            <a:picLocks noChangeAspect="1"/>
          </p:cNvPicPr>
          <p:nvPr/>
        </p:nvPicPr>
        <p:blipFill rotWithShape="1">
          <a:blip r:embed="rId8" cstate="print">
            <a:extLst>
              <a:ext uri="{28A0092B-C50C-407E-A947-70E740481C1C}">
                <a14:useLocalDpi xmlns:a14="http://schemas.microsoft.com/office/drawing/2010/main" val="0"/>
              </a:ext>
            </a:extLst>
          </a:blip>
          <a:srcRect l="23333" t="13333" r="10001" b="42223"/>
          <a:stretch/>
        </p:blipFill>
        <p:spPr>
          <a:xfrm>
            <a:off x="4265612" y="4064000"/>
            <a:ext cx="1676400" cy="1117600"/>
          </a:xfrm>
          <a:prstGeom prst="rect">
            <a:avLst/>
          </a:prstGeom>
        </p:spPr>
      </p:pic>
      <p:pic>
        <p:nvPicPr>
          <p:cNvPr id="8" name="Picture 7"/>
          <p:cNvPicPr>
            <a:picLocks noChangeAspect="1"/>
          </p:cNvPicPr>
          <p:nvPr/>
        </p:nvPicPr>
        <p:blipFill rotWithShape="1">
          <a:blip r:embed="rId9" cstate="print">
            <a:extLst>
              <a:ext uri="{28A0092B-C50C-407E-A947-70E740481C1C}">
                <a14:useLocalDpi xmlns:a14="http://schemas.microsoft.com/office/drawing/2010/main" val="0"/>
              </a:ext>
            </a:extLst>
          </a:blip>
          <a:srcRect l="14444" t="20000" r="8889" b="47777"/>
          <a:stretch/>
        </p:blipFill>
        <p:spPr>
          <a:xfrm>
            <a:off x="6046267" y="4191000"/>
            <a:ext cx="2286000" cy="960783"/>
          </a:xfrm>
          <a:prstGeom prst="rect">
            <a:avLst/>
          </a:prstGeom>
        </p:spPr>
      </p:pic>
      <p:pic>
        <p:nvPicPr>
          <p:cNvPr id="9" name="Picture 8"/>
          <p:cNvPicPr>
            <a:picLocks noChangeAspect="1"/>
          </p:cNvPicPr>
          <p:nvPr/>
        </p:nvPicPr>
        <p:blipFill rotWithShape="1">
          <a:blip r:embed="rId10" cstate="print">
            <a:extLst>
              <a:ext uri="{28A0092B-C50C-407E-A947-70E740481C1C}">
                <a14:useLocalDpi xmlns:a14="http://schemas.microsoft.com/office/drawing/2010/main" val="0"/>
              </a:ext>
            </a:extLst>
          </a:blip>
          <a:srcRect l="15555" t="15556" r="11111" b="48889"/>
          <a:stretch/>
        </p:blipFill>
        <p:spPr>
          <a:xfrm>
            <a:off x="6198667" y="5486400"/>
            <a:ext cx="2133600" cy="1034473"/>
          </a:xfrm>
          <a:prstGeom prst="rect">
            <a:avLst/>
          </a:prstGeom>
        </p:spPr>
      </p:pic>
      <p:pic>
        <p:nvPicPr>
          <p:cNvPr id="10" name="Picture 9"/>
          <p:cNvPicPr>
            <a:picLocks noChangeAspect="1"/>
          </p:cNvPicPr>
          <p:nvPr/>
        </p:nvPicPr>
        <p:blipFill rotWithShape="1">
          <a:blip r:embed="rId11" cstate="print">
            <a:extLst>
              <a:ext uri="{28A0092B-C50C-407E-A947-70E740481C1C}">
                <a14:useLocalDpi xmlns:a14="http://schemas.microsoft.com/office/drawing/2010/main" val="0"/>
              </a:ext>
            </a:extLst>
          </a:blip>
          <a:srcRect l="12223" t="18889" r="11111" b="38889"/>
          <a:stretch/>
        </p:blipFill>
        <p:spPr>
          <a:xfrm>
            <a:off x="4037012" y="2646646"/>
            <a:ext cx="2087393" cy="1149579"/>
          </a:xfrm>
          <a:prstGeom prst="rect">
            <a:avLst/>
          </a:prstGeom>
        </p:spPr>
      </p:pic>
    </p:spTree>
    <p:extLst>
      <p:ext uri="{BB962C8B-B14F-4D97-AF65-F5344CB8AC3E}">
        <p14:creationId xmlns:p14="http://schemas.microsoft.com/office/powerpoint/2010/main" val="3169019311"/>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704"/>
        <p:cNvGrpSpPr/>
        <p:nvPr/>
      </p:nvGrpSpPr>
      <p:grpSpPr>
        <a:xfrm>
          <a:off x="0" y="0"/>
          <a:ext cx="0" cy="0"/>
          <a:chOff x="0" y="0"/>
          <a:chExt cx="0" cy="0"/>
        </a:xfrm>
      </p:grpSpPr>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6891" t="13036" r="10558"/>
          <a:stretch/>
        </p:blipFill>
        <p:spPr>
          <a:xfrm rot="21417484">
            <a:off x="4327311" y="2386562"/>
            <a:ext cx="3855085" cy="2451319"/>
          </a:xfrm>
          <a:prstGeom prst="rect">
            <a:avLst/>
          </a:prstGeom>
        </p:spPr>
      </p:pic>
      <p:sp>
        <p:nvSpPr>
          <p:cNvPr id="707" name="Shape 707"/>
          <p:cNvSpPr txBox="1"/>
          <p:nvPr/>
        </p:nvSpPr>
        <p:spPr>
          <a:xfrm>
            <a:off x="455612" y="3704836"/>
            <a:ext cx="3962400" cy="3076964"/>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kern="0" dirty="0" smtClean="0">
                <a:solidFill>
                  <a:srgbClr val="3F3F3F"/>
                </a:solidFill>
                <a:latin typeface="Times New Roman" panose="02020603050405020304" pitchFamily="18" charset="0"/>
                <a:ea typeface="Arial"/>
                <a:cs typeface="Times New Roman" panose="02020603050405020304" pitchFamily="18" charset="0"/>
                <a:sym typeface="Arial"/>
              </a:rPr>
              <a:t>Peppermint </a:t>
            </a:r>
            <a:r>
              <a:rPr lang="en-US" kern="0" dirty="0">
                <a:solidFill>
                  <a:srgbClr val="3F3F3F"/>
                </a:solidFill>
                <a:latin typeface="Times New Roman" panose="02020603050405020304" pitchFamily="18" charset="0"/>
                <a:ea typeface="Arial"/>
                <a:cs typeface="Times New Roman" panose="02020603050405020304" pitchFamily="18" charset="0"/>
                <a:sym typeface="Arial"/>
              </a:rPr>
              <a:t>Herbal </a:t>
            </a:r>
            <a:r>
              <a:rPr lang="en-US" kern="0" dirty="0" smtClean="0">
                <a:solidFill>
                  <a:srgbClr val="3F3F3F"/>
                </a:solidFill>
                <a:latin typeface="Times New Roman" panose="02020603050405020304" pitchFamily="18" charset="0"/>
                <a:ea typeface="Arial"/>
                <a:cs typeface="Times New Roman" panose="02020603050405020304" pitchFamily="18" charset="0"/>
                <a:sym typeface="Arial"/>
              </a:rPr>
              <a:t>Tea</a:t>
            </a:r>
          </a:p>
          <a:p>
            <a:pPr marL="285750" indent="-285750" defTabSz="1218895">
              <a:buFont typeface="Arial" panose="020B0604020202020204" pitchFamily="34" charset="0"/>
              <a:buChar char="•"/>
            </a:pPr>
            <a:r>
              <a:rPr lang="en-US" kern="0" dirty="0" smtClean="0">
                <a:solidFill>
                  <a:srgbClr val="3F3F3F"/>
                </a:solidFill>
                <a:latin typeface="Times New Roman" panose="02020603050405020304" pitchFamily="18" charset="0"/>
                <a:ea typeface="Arial"/>
                <a:cs typeface="Times New Roman" panose="02020603050405020304" pitchFamily="18" charset="0"/>
                <a:sym typeface="Arial"/>
              </a:rPr>
              <a:t>Chamomile </a:t>
            </a:r>
            <a:r>
              <a:rPr lang="en-US" kern="0" dirty="0">
                <a:solidFill>
                  <a:srgbClr val="3F3F3F"/>
                </a:solidFill>
                <a:latin typeface="Times New Roman" panose="02020603050405020304" pitchFamily="18" charset="0"/>
                <a:ea typeface="Arial"/>
                <a:cs typeface="Times New Roman" panose="02020603050405020304" pitchFamily="18" charset="0"/>
                <a:sym typeface="Arial"/>
              </a:rPr>
              <a:t>Herbal </a:t>
            </a:r>
            <a:r>
              <a:rPr lang="en-US" kern="0" dirty="0" smtClean="0">
                <a:solidFill>
                  <a:srgbClr val="3F3F3F"/>
                </a:solidFill>
                <a:latin typeface="Times New Roman" panose="02020603050405020304" pitchFamily="18" charset="0"/>
                <a:ea typeface="Arial"/>
                <a:cs typeface="Times New Roman" panose="02020603050405020304" pitchFamily="18" charset="0"/>
                <a:sym typeface="Arial"/>
              </a:rPr>
              <a:t>Tea</a:t>
            </a:r>
          </a:p>
          <a:p>
            <a:pPr marL="285750" indent="-285750" defTabSz="1218895">
              <a:buFont typeface="Arial" panose="020B0604020202020204" pitchFamily="34" charset="0"/>
              <a:buChar char="•"/>
            </a:pPr>
            <a:r>
              <a:rPr lang="en-US" kern="0" dirty="0" err="1">
                <a:solidFill>
                  <a:srgbClr val="3F3F3F"/>
                </a:solidFill>
                <a:latin typeface="Times New Roman" panose="02020603050405020304" pitchFamily="18" charset="0"/>
                <a:ea typeface="Arial"/>
                <a:cs typeface="Times New Roman" panose="02020603050405020304" pitchFamily="18" charset="0"/>
                <a:sym typeface="Arial"/>
              </a:rPr>
              <a:t>Galega</a:t>
            </a:r>
            <a:r>
              <a:rPr lang="en-US" kern="0" dirty="0">
                <a:solidFill>
                  <a:srgbClr val="3F3F3F"/>
                </a:solidFill>
                <a:latin typeface="Times New Roman" panose="02020603050405020304" pitchFamily="18" charset="0"/>
                <a:ea typeface="Arial"/>
                <a:cs typeface="Times New Roman" panose="02020603050405020304" pitchFamily="18" charset="0"/>
                <a:sym typeface="Arial"/>
              </a:rPr>
              <a:t> </a:t>
            </a:r>
            <a:r>
              <a:rPr lang="en-US" kern="0" dirty="0" smtClean="0">
                <a:solidFill>
                  <a:srgbClr val="3F3F3F"/>
                </a:solidFill>
                <a:latin typeface="Times New Roman" panose="02020603050405020304" pitchFamily="18" charset="0"/>
                <a:ea typeface="Arial"/>
                <a:cs typeface="Times New Roman" panose="02020603050405020304" pitchFamily="18" charset="0"/>
                <a:sym typeface="Arial"/>
              </a:rPr>
              <a:t>Herbal Tea </a:t>
            </a:r>
            <a:endParaRPr lang="en-US" kern="0" dirty="0">
              <a:solidFill>
                <a:srgbClr val="3F3F3F"/>
              </a:solidFill>
              <a:latin typeface="Times New Roman" panose="02020603050405020304" pitchFamily="18" charset="0"/>
              <a:ea typeface="Arial"/>
              <a:cs typeface="Times New Roman" panose="02020603050405020304" pitchFamily="18" charset="0"/>
              <a:sym typeface="Arial"/>
            </a:endParaRPr>
          </a:p>
          <a:p>
            <a:pPr marL="285750" indent="-285750" defTabSz="1218895">
              <a:buFont typeface="Arial" panose="020B0604020202020204" pitchFamily="34" charset="0"/>
              <a:buChar char="•"/>
            </a:pPr>
            <a:r>
              <a:rPr lang="en-US" kern="0" dirty="0" smtClean="0">
                <a:solidFill>
                  <a:srgbClr val="3F3F3F"/>
                </a:solidFill>
                <a:latin typeface="Times New Roman" panose="02020603050405020304" pitchFamily="18" charset="0"/>
                <a:ea typeface="Arial"/>
                <a:cs typeface="Times New Roman" panose="02020603050405020304" pitchFamily="18" charset="0"/>
                <a:sym typeface="Arial"/>
              </a:rPr>
              <a:t>16×2g</a:t>
            </a:r>
            <a:endParaRPr lang="en-US" sz="1550" kern="0" dirty="0">
              <a:solidFill>
                <a:srgbClr val="3F3F3F"/>
              </a:solidFill>
              <a:ea typeface="Arial"/>
              <a:cs typeface="Arial"/>
              <a:sym typeface="Arial"/>
            </a:endParaRPr>
          </a:p>
        </p:txBody>
      </p:sp>
      <p:sp>
        <p:nvSpPr>
          <p:cNvPr id="708" name="Shape 708"/>
          <p:cNvSpPr txBox="1"/>
          <p:nvPr/>
        </p:nvSpPr>
        <p:spPr>
          <a:xfrm>
            <a:off x="531812" y="2971800"/>
            <a:ext cx="4038600" cy="533341"/>
          </a:xfrm>
          <a:prstGeom prst="rect">
            <a:avLst/>
          </a:prstGeom>
          <a:noFill/>
          <a:ln>
            <a:noFill/>
          </a:ln>
        </p:spPr>
        <p:txBody>
          <a:bodyPr wrap="square" lIns="121868" tIns="60917" rIns="121868" bIns="60917" anchor="t" anchorCtr="0">
            <a:noAutofit/>
          </a:bodyPr>
          <a:lstStyle/>
          <a:p>
            <a:pPr defTabSz="1218895"/>
            <a:r>
              <a:rPr lang="en-US" sz="2400" b="1" kern="0" dirty="0" smtClean="0">
                <a:solidFill>
                  <a:srgbClr val="3F3F3F"/>
                </a:solidFill>
                <a:ea typeface="Arial"/>
                <a:cs typeface="Arial"/>
              </a:rPr>
              <a:t>Herbal </a:t>
            </a:r>
            <a:r>
              <a:rPr lang="en-US" sz="2400" b="1" kern="0" dirty="0">
                <a:solidFill>
                  <a:srgbClr val="3F3F3F"/>
                </a:solidFill>
                <a:ea typeface="Arial"/>
                <a:cs typeface="Arial"/>
              </a:rPr>
              <a:t>Tea Spoons</a:t>
            </a:r>
            <a:endParaRPr lang="en" sz="2400" b="1" kern="0" dirty="0">
              <a:solidFill>
                <a:srgbClr val="3F3F3F"/>
              </a:solidFill>
              <a:ea typeface="Arial"/>
              <a:cs typeface="Arial"/>
              <a:sym typeface="Arial"/>
            </a:endParaRPr>
          </a:p>
        </p:txBody>
      </p:sp>
      <p:sp>
        <p:nvSpPr>
          <p:cNvPr id="713" name="Shape 713"/>
          <p:cNvSpPr txBox="1"/>
          <p:nvPr/>
        </p:nvSpPr>
        <p:spPr>
          <a:xfrm>
            <a:off x="8560869" y="832751"/>
            <a:ext cx="3400943" cy="369236"/>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rPr>
              <a:t>Production capacity</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715" name="Shape 715"/>
          <p:cNvSpPr/>
          <p:nvPr/>
        </p:nvSpPr>
        <p:spPr>
          <a:xfrm>
            <a:off x="8913812" y="1882516"/>
            <a:ext cx="445583" cy="444279"/>
          </a:xfrm>
          <a:custGeom>
            <a:avLst/>
            <a:gdLst/>
            <a:ahLst/>
            <a:cxnLst/>
            <a:rect l="0" t="0" r="0" b="0"/>
            <a:pathLst>
              <a:path w="120000" h="120000" extrusionOk="0">
                <a:moveTo>
                  <a:pt x="26666" y="100217"/>
                </a:moveTo>
                <a:cubicBezTo>
                  <a:pt x="25193" y="100217"/>
                  <a:pt x="24000" y="101415"/>
                  <a:pt x="24000" y="102892"/>
                </a:cubicBezTo>
                <a:cubicBezTo>
                  <a:pt x="24000" y="104369"/>
                  <a:pt x="25193" y="105566"/>
                  <a:pt x="26666" y="105566"/>
                </a:cubicBezTo>
                <a:lnTo>
                  <a:pt x="93333" y="105566"/>
                </a:lnTo>
                <a:cubicBezTo>
                  <a:pt x="94806" y="105566"/>
                  <a:pt x="96000" y="104369"/>
                  <a:pt x="96000" y="102892"/>
                </a:cubicBezTo>
                <a:cubicBezTo>
                  <a:pt x="96000" y="101415"/>
                  <a:pt x="94806" y="100217"/>
                  <a:pt x="93333" y="100217"/>
                </a:cubicBezTo>
                <a:close/>
                <a:moveTo>
                  <a:pt x="26666" y="87913"/>
                </a:moveTo>
                <a:cubicBezTo>
                  <a:pt x="25193" y="87913"/>
                  <a:pt x="24000" y="89111"/>
                  <a:pt x="24000" y="90588"/>
                </a:cubicBezTo>
                <a:cubicBezTo>
                  <a:pt x="24000" y="92065"/>
                  <a:pt x="25193" y="93262"/>
                  <a:pt x="26666" y="93262"/>
                </a:cubicBezTo>
                <a:lnTo>
                  <a:pt x="93333" y="93262"/>
                </a:lnTo>
                <a:cubicBezTo>
                  <a:pt x="94806" y="93262"/>
                  <a:pt x="96000" y="92065"/>
                  <a:pt x="96000" y="90588"/>
                </a:cubicBezTo>
                <a:cubicBezTo>
                  <a:pt x="96000" y="89111"/>
                  <a:pt x="94806" y="87913"/>
                  <a:pt x="93333" y="87913"/>
                </a:cubicBezTo>
                <a:close/>
                <a:moveTo>
                  <a:pt x="26666" y="75609"/>
                </a:moveTo>
                <a:cubicBezTo>
                  <a:pt x="25193" y="75609"/>
                  <a:pt x="24000" y="76806"/>
                  <a:pt x="24000" y="78284"/>
                </a:cubicBezTo>
                <a:cubicBezTo>
                  <a:pt x="24000" y="79761"/>
                  <a:pt x="25193" y="80958"/>
                  <a:pt x="26666" y="80958"/>
                </a:cubicBezTo>
                <a:lnTo>
                  <a:pt x="93333" y="80958"/>
                </a:lnTo>
                <a:cubicBezTo>
                  <a:pt x="94806" y="80958"/>
                  <a:pt x="96000" y="79761"/>
                  <a:pt x="96000" y="78284"/>
                </a:cubicBezTo>
                <a:cubicBezTo>
                  <a:pt x="96000" y="76806"/>
                  <a:pt x="94806" y="75609"/>
                  <a:pt x="93333" y="75609"/>
                </a:cubicBezTo>
                <a:close/>
                <a:moveTo>
                  <a:pt x="26666" y="63305"/>
                </a:moveTo>
                <a:cubicBezTo>
                  <a:pt x="25193" y="63305"/>
                  <a:pt x="24000" y="64502"/>
                  <a:pt x="24000" y="65979"/>
                </a:cubicBezTo>
                <a:cubicBezTo>
                  <a:pt x="24000" y="67457"/>
                  <a:pt x="25193" y="68654"/>
                  <a:pt x="26666" y="68654"/>
                </a:cubicBezTo>
                <a:lnTo>
                  <a:pt x="93333" y="68654"/>
                </a:lnTo>
                <a:cubicBezTo>
                  <a:pt x="94806" y="68654"/>
                  <a:pt x="96000" y="67457"/>
                  <a:pt x="96000" y="65979"/>
                </a:cubicBezTo>
                <a:cubicBezTo>
                  <a:pt x="96000" y="64502"/>
                  <a:pt x="94806" y="63305"/>
                  <a:pt x="93333" y="63305"/>
                </a:cubicBezTo>
                <a:close/>
                <a:moveTo>
                  <a:pt x="26666" y="51001"/>
                </a:moveTo>
                <a:cubicBezTo>
                  <a:pt x="25193" y="51001"/>
                  <a:pt x="24000" y="52198"/>
                  <a:pt x="24000" y="53675"/>
                </a:cubicBezTo>
                <a:cubicBezTo>
                  <a:pt x="24000" y="55152"/>
                  <a:pt x="25193" y="56350"/>
                  <a:pt x="26666" y="56350"/>
                </a:cubicBezTo>
                <a:lnTo>
                  <a:pt x="93333" y="56350"/>
                </a:lnTo>
                <a:cubicBezTo>
                  <a:pt x="94806" y="56350"/>
                  <a:pt x="96000" y="55152"/>
                  <a:pt x="96000" y="53675"/>
                </a:cubicBezTo>
                <a:cubicBezTo>
                  <a:pt x="96000" y="52198"/>
                  <a:pt x="94806" y="51001"/>
                  <a:pt x="93333" y="51001"/>
                </a:cubicBezTo>
                <a:close/>
                <a:moveTo>
                  <a:pt x="26666" y="38697"/>
                </a:moveTo>
                <a:cubicBezTo>
                  <a:pt x="25193" y="38697"/>
                  <a:pt x="24000" y="39894"/>
                  <a:pt x="24000" y="41371"/>
                </a:cubicBezTo>
                <a:cubicBezTo>
                  <a:pt x="24000" y="42848"/>
                  <a:pt x="25193" y="44046"/>
                  <a:pt x="26666" y="44046"/>
                </a:cubicBezTo>
                <a:lnTo>
                  <a:pt x="93333" y="44046"/>
                </a:lnTo>
                <a:cubicBezTo>
                  <a:pt x="94806" y="44046"/>
                  <a:pt x="96000" y="42848"/>
                  <a:pt x="96000" y="41371"/>
                </a:cubicBezTo>
                <a:cubicBezTo>
                  <a:pt x="96000" y="39894"/>
                  <a:pt x="94806" y="38697"/>
                  <a:pt x="93333" y="38697"/>
                </a:cubicBezTo>
                <a:close/>
                <a:moveTo>
                  <a:pt x="0" y="11366"/>
                </a:moveTo>
                <a:lnTo>
                  <a:pt x="6739" y="11366"/>
                </a:lnTo>
                <a:lnTo>
                  <a:pt x="6739" y="17459"/>
                </a:lnTo>
                <a:cubicBezTo>
                  <a:pt x="6739" y="22260"/>
                  <a:pt x="10619" y="26151"/>
                  <a:pt x="15405" y="26151"/>
                </a:cubicBezTo>
                <a:cubicBezTo>
                  <a:pt x="20192" y="26151"/>
                  <a:pt x="24072" y="22260"/>
                  <a:pt x="24072" y="17459"/>
                </a:cubicBezTo>
                <a:lnTo>
                  <a:pt x="24072" y="11366"/>
                </a:lnTo>
                <a:lnTo>
                  <a:pt x="29716" y="11366"/>
                </a:lnTo>
                <a:lnTo>
                  <a:pt x="29716" y="17459"/>
                </a:lnTo>
                <a:cubicBezTo>
                  <a:pt x="29716" y="22260"/>
                  <a:pt x="33597" y="26151"/>
                  <a:pt x="38383" y="26151"/>
                </a:cubicBezTo>
                <a:cubicBezTo>
                  <a:pt x="43170" y="26151"/>
                  <a:pt x="47050" y="22260"/>
                  <a:pt x="47050" y="17459"/>
                </a:cubicBezTo>
                <a:lnTo>
                  <a:pt x="47050" y="11366"/>
                </a:lnTo>
                <a:lnTo>
                  <a:pt x="52694" y="11366"/>
                </a:lnTo>
                <a:lnTo>
                  <a:pt x="52694" y="17459"/>
                </a:lnTo>
                <a:cubicBezTo>
                  <a:pt x="52694" y="22260"/>
                  <a:pt x="56574" y="26151"/>
                  <a:pt x="61361" y="26151"/>
                </a:cubicBezTo>
                <a:cubicBezTo>
                  <a:pt x="66147" y="26151"/>
                  <a:pt x="70028" y="22260"/>
                  <a:pt x="70028" y="17459"/>
                </a:cubicBezTo>
                <a:lnTo>
                  <a:pt x="70028" y="11366"/>
                </a:lnTo>
                <a:lnTo>
                  <a:pt x="75672" y="11366"/>
                </a:lnTo>
                <a:lnTo>
                  <a:pt x="75672" y="17459"/>
                </a:lnTo>
                <a:cubicBezTo>
                  <a:pt x="75672" y="22260"/>
                  <a:pt x="79552" y="26151"/>
                  <a:pt x="84339" y="26151"/>
                </a:cubicBezTo>
                <a:cubicBezTo>
                  <a:pt x="89125" y="26151"/>
                  <a:pt x="93005" y="22260"/>
                  <a:pt x="93005" y="17459"/>
                </a:cubicBezTo>
                <a:lnTo>
                  <a:pt x="93005" y="11366"/>
                </a:lnTo>
                <a:lnTo>
                  <a:pt x="98650" y="11366"/>
                </a:lnTo>
                <a:lnTo>
                  <a:pt x="98650" y="17459"/>
                </a:lnTo>
                <a:cubicBezTo>
                  <a:pt x="98650" y="22259"/>
                  <a:pt x="102530" y="26151"/>
                  <a:pt x="107316" y="26151"/>
                </a:cubicBezTo>
                <a:cubicBezTo>
                  <a:pt x="112103" y="26151"/>
                  <a:pt x="115983" y="22259"/>
                  <a:pt x="115983" y="17459"/>
                </a:cubicBezTo>
                <a:lnTo>
                  <a:pt x="115983" y="11366"/>
                </a:lnTo>
                <a:lnTo>
                  <a:pt x="120000" y="11366"/>
                </a:lnTo>
                <a:lnTo>
                  <a:pt x="120000" y="120000"/>
                </a:lnTo>
                <a:lnTo>
                  <a:pt x="0" y="120000"/>
                </a:lnTo>
                <a:close/>
                <a:moveTo>
                  <a:pt x="15405" y="0"/>
                </a:moveTo>
                <a:cubicBezTo>
                  <a:pt x="17983" y="0"/>
                  <a:pt x="20072" y="2095"/>
                  <a:pt x="20072" y="4680"/>
                </a:cubicBezTo>
                <a:lnTo>
                  <a:pt x="20072" y="18051"/>
                </a:lnTo>
                <a:cubicBezTo>
                  <a:pt x="20072" y="20636"/>
                  <a:pt x="17983" y="22732"/>
                  <a:pt x="15405" y="22732"/>
                </a:cubicBezTo>
                <a:cubicBezTo>
                  <a:pt x="12828" y="22732"/>
                  <a:pt x="10739" y="20636"/>
                  <a:pt x="10739" y="18051"/>
                </a:cubicBezTo>
                <a:lnTo>
                  <a:pt x="10739" y="4680"/>
                </a:lnTo>
                <a:cubicBezTo>
                  <a:pt x="10739" y="2095"/>
                  <a:pt x="12828" y="0"/>
                  <a:pt x="15405" y="0"/>
                </a:cubicBezTo>
                <a:close/>
                <a:moveTo>
                  <a:pt x="38383" y="0"/>
                </a:moveTo>
                <a:cubicBezTo>
                  <a:pt x="40960" y="0"/>
                  <a:pt x="43050" y="2095"/>
                  <a:pt x="43050" y="4680"/>
                </a:cubicBezTo>
                <a:lnTo>
                  <a:pt x="43050" y="18051"/>
                </a:lnTo>
                <a:cubicBezTo>
                  <a:pt x="43050" y="20636"/>
                  <a:pt x="40960" y="22732"/>
                  <a:pt x="38383" y="22732"/>
                </a:cubicBezTo>
                <a:cubicBezTo>
                  <a:pt x="35806" y="22732"/>
                  <a:pt x="33716" y="20636"/>
                  <a:pt x="33716" y="18051"/>
                </a:cubicBezTo>
                <a:lnTo>
                  <a:pt x="33716" y="4680"/>
                </a:lnTo>
                <a:cubicBezTo>
                  <a:pt x="33716" y="2095"/>
                  <a:pt x="35806" y="0"/>
                  <a:pt x="38383" y="0"/>
                </a:cubicBezTo>
                <a:close/>
                <a:moveTo>
                  <a:pt x="61361" y="0"/>
                </a:moveTo>
                <a:cubicBezTo>
                  <a:pt x="63938" y="0"/>
                  <a:pt x="66028" y="2095"/>
                  <a:pt x="66028" y="4680"/>
                </a:cubicBezTo>
                <a:lnTo>
                  <a:pt x="66028" y="18051"/>
                </a:lnTo>
                <a:cubicBezTo>
                  <a:pt x="66028" y="20636"/>
                  <a:pt x="63938" y="22731"/>
                  <a:pt x="61361" y="22731"/>
                </a:cubicBezTo>
                <a:cubicBezTo>
                  <a:pt x="58784" y="22731"/>
                  <a:pt x="56694" y="20636"/>
                  <a:pt x="56694" y="18051"/>
                </a:cubicBezTo>
                <a:lnTo>
                  <a:pt x="56694" y="4680"/>
                </a:lnTo>
                <a:cubicBezTo>
                  <a:pt x="56694" y="2095"/>
                  <a:pt x="58784" y="0"/>
                  <a:pt x="61361" y="0"/>
                </a:cubicBezTo>
                <a:close/>
                <a:moveTo>
                  <a:pt x="84339" y="0"/>
                </a:moveTo>
                <a:cubicBezTo>
                  <a:pt x="86916" y="0"/>
                  <a:pt x="89005" y="2095"/>
                  <a:pt x="89005" y="4680"/>
                </a:cubicBezTo>
                <a:lnTo>
                  <a:pt x="89005" y="18051"/>
                </a:lnTo>
                <a:cubicBezTo>
                  <a:pt x="89005" y="20636"/>
                  <a:pt x="86916" y="22731"/>
                  <a:pt x="84339" y="22731"/>
                </a:cubicBezTo>
                <a:cubicBezTo>
                  <a:pt x="81761" y="22731"/>
                  <a:pt x="79672" y="20636"/>
                  <a:pt x="79672" y="18051"/>
                </a:cubicBezTo>
                <a:lnTo>
                  <a:pt x="79672" y="4680"/>
                </a:lnTo>
                <a:cubicBezTo>
                  <a:pt x="79672" y="2095"/>
                  <a:pt x="81761" y="0"/>
                  <a:pt x="84339" y="0"/>
                </a:cubicBezTo>
                <a:close/>
                <a:moveTo>
                  <a:pt x="107316" y="0"/>
                </a:moveTo>
                <a:cubicBezTo>
                  <a:pt x="109894" y="0"/>
                  <a:pt x="111983" y="2095"/>
                  <a:pt x="111983" y="4680"/>
                </a:cubicBezTo>
                <a:lnTo>
                  <a:pt x="111983" y="18051"/>
                </a:lnTo>
                <a:cubicBezTo>
                  <a:pt x="111983" y="20636"/>
                  <a:pt x="109894" y="22731"/>
                  <a:pt x="107316" y="22731"/>
                </a:cubicBezTo>
                <a:cubicBezTo>
                  <a:pt x="104739" y="22731"/>
                  <a:pt x="102650" y="20636"/>
                  <a:pt x="102650" y="18051"/>
                </a:cubicBezTo>
                <a:lnTo>
                  <a:pt x="102650" y="4680"/>
                </a:lnTo>
                <a:cubicBezTo>
                  <a:pt x="102650" y="2095"/>
                  <a:pt x="104739" y="0"/>
                  <a:pt x="107316" y="0"/>
                </a:cubicBezTo>
                <a:close/>
              </a:path>
            </a:pathLst>
          </a:custGeom>
          <a:solidFill>
            <a:srgbClr val="1ED4DE"/>
          </a:solidFill>
          <a:ln>
            <a:noFill/>
          </a:ln>
        </p:spPr>
        <p:txBody>
          <a:bodyPr wrap="square" lIns="121868" tIns="60917" rIns="121868" bIns="60917" anchor="ctr" anchorCtr="0">
            <a:noAutofit/>
          </a:bodyPr>
          <a:lstStyle/>
          <a:p>
            <a:pPr algn="ctr" defTabSz="1218895"/>
            <a:endParaRPr sz="2399" kern="0">
              <a:solidFill>
                <a:srgbClr val="FFFFFF"/>
              </a:solidFill>
              <a:latin typeface="Arial"/>
              <a:ea typeface="Arial"/>
              <a:cs typeface="Arial"/>
              <a:sym typeface="Arial"/>
            </a:endParaRPr>
          </a:p>
        </p:txBody>
      </p:sp>
      <p:sp>
        <p:nvSpPr>
          <p:cNvPr id="30" name="Shape 451"/>
          <p:cNvSpPr/>
          <p:nvPr/>
        </p:nvSpPr>
        <p:spPr>
          <a:xfrm rot="1795255">
            <a:off x="8958484" y="273676"/>
            <a:ext cx="356158" cy="656509"/>
          </a:xfrm>
          <a:custGeom>
            <a:avLst/>
            <a:gdLst/>
            <a:ahLst/>
            <a:cxnLst/>
            <a:rect l="0" t="0" r="0" b="0"/>
            <a:pathLst>
              <a:path w="120000" h="120000" extrusionOk="0">
                <a:moveTo>
                  <a:pt x="60041" y="0"/>
                </a:moveTo>
                <a:cubicBezTo>
                  <a:pt x="68312" y="142"/>
                  <a:pt x="77049" y="3617"/>
                  <a:pt x="77802" y="9249"/>
                </a:cubicBezTo>
                <a:cubicBezTo>
                  <a:pt x="79731" y="16341"/>
                  <a:pt x="68983" y="18083"/>
                  <a:pt x="72034" y="26607"/>
                </a:cubicBezTo>
                <a:lnTo>
                  <a:pt x="120000" y="26607"/>
                </a:lnTo>
                <a:lnTo>
                  <a:pt x="120000" y="53320"/>
                </a:lnTo>
                <a:cubicBezTo>
                  <a:pt x="105180" y="54850"/>
                  <a:pt x="101982" y="49006"/>
                  <a:pt x="89415" y="50069"/>
                </a:cubicBezTo>
                <a:cubicBezTo>
                  <a:pt x="79319" y="50489"/>
                  <a:pt x="73089" y="55363"/>
                  <a:pt x="72833" y="59977"/>
                </a:cubicBezTo>
                <a:cubicBezTo>
                  <a:pt x="73004" y="64029"/>
                  <a:pt x="79442" y="70012"/>
                  <a:pt x="91464" y="70060"/>
                </a:cubicBezTo>
                <a:cubicBezTo>
                  <a:pt x="106013" y="69226"/>
                  <a:pt x="103877" y="65247"/>
                  <a:pt x="120000" y="65606"/>
                </a:cubicBezTo>
                <a:lnTo>
                  <a:pt x="120000" y="93541"/>
                </a:lnTo>
                <a:lnTo>
                  <a:pt x="70059" y="93541"/>
                </a:lnTo>
                <a:cubicBezTo>
                  <a:pt x="69329" y="102697"/>
                  <a:pt x="76533" y="101447"/>
                  <a:pt x="78036" y="109608"/>
                </a:cubicBezTo>
                <a:cubicBezTo>
                  <a:pt x="77950" y="116314"/>
                  <a:pt x="67224" y="119904"/>
                  <a:pt x="59959" y="120000"/>
                </a:cubicBezTo>
                <a:cubicBezTo>
                  <a:pt x="51687" y="119857"/>
                  <a:pt x="42950" y="116382"/>
                  <a:pt x="42197" y="110750"/>
                </a:cubicBezTo>
                <a:cubicBezTo>
                  <a:pt x="40279" y="103699"/>
                  <a:pt x="50892" y="101936"/>
                  <a:pt x="47995" y="93541"/>
                </a:cubicBezTo>
                <a:lnTo>
                  <a:pt x="0" y="93541"/>
                </a:lnTo>
                <a:lnTo>
                  <a:pt x="0" y="66075"/>
                </a:lnTo>
                <a:cubicBezTo>
                  <a:pt x="15368" y="64341"/>
                  <a:pt x="18478" y="70364"/>
                  <a:pt x="31219" y="69286"/>
                </a:cubicBezTo>
                <a:cubicBezTo>
                  <a:pt x="41315" y="68866"/>
                  <a:pt x="47545" y="63992"/>
                  <a:pt x="47801" y="59379"/>
                </a:cubicBezTo>
                <a:cubicBezTo>
                  <a:pt x="47631" y="55326"/>
                  <a:pt x="41193" y="49343"/>
                  <a:pt x="29171" y="49296"/>
                </a:cubicBezTo>
                <a:cubicBezTo>
                  <a:pt x="14433" y="50140"/>
                  <a:pt x="16816" y="54212"/>
                  <a:pt x="0" y="53739"/>
                </a:cubicBezTo>
                <a:lnTo>
                  <a:pt x="0" y="26607"/>
                </a:lnTo>
                <a:lnTo>
                  <a:pt x="49932" y="26607"/>
                </a:lnTo>
                <a:cubicBezTo>
                  <a:pt x="50748" y="17288"/>
                  <a:pt x="43474" y="18596"/>
                  <a:pt x="41963" y="10391"/>
                </a:cubicBezTo>
                <a:cubicBezTo>
                  <a:pt x="42049" y="3685"/>
                  <a:pt x="52775" y="95"/>
                  <a:pt x="60041" y="0"/>
                </a:cubicBezTo>
                <a:close/>
              </a:path>
            </a:pathLst>
          </a:custGeom>
          <a:solidFill>
            <a:srgbClr val="F4BD2D"/>
          </a:solidFill>
          <a:ln>
            <a:noFill/>
          </a:ln>
          <a:scene3d>
            <a:camera prst="orthographicFront">
              <a:rot lat="0" lon="0" rev="7200000"/>
            </a:camera>
            <a:lightRig rig="threePt" dir="t"/>
          </a:scene3d>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grpSp>
        <p:nvGrpSpPr>
          <p:cNvPr id="19" name="Shape 717"/>
          <p:cNvGrpSpPr/>
          <p:nvPr/>
        </p:nvGrpSpPr>
        <p:grpSpPr>
          <a:xfrm>
            <a:off x="8560868" y="6013117"/>
            <a:ext cx="3253608" cy="897784"/>
            <a:chOff x="2113657" y="4283315"/>
            <a:chExt cx="3647460" cy="673513"/>
          </a:xfrm>
        </p:grpSpPr>
        <p:sp>
          <p:nvSpPr>
            <p:cNvPr id="21" name="Shape 718"/>
            <p:cNvSpPr txBox="1"/>
            <p:nvPr/>
          </p:nvSpPr>
          <p:spPr>
            <a:xfrm>
              <a:off x="2113657" y="4495163"/>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fa-IR" sz="1600" kern="0" dirty="0" smtClean="0">
                  <a:solidFill>
                    <a:srgbClr val="595959"/>
                  </a:solidFill>
                  <a:latin typeface="Times New Roman" panose="02020603050405020304" pitchFamily="18" charset="0"/>
                  <a:ea typeface="Arial"/>
                  <a:cs typeface="Times New Roman" panose="02020603050405020304" pitchFamily="18" charset="0"/>
                  <a:sym typeface="Arial"/>
                </a:rPr>
                <a:t>4</a:t>
              </a: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.0 </a:t>
              </a: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USD</a:t>
              </a:r>
              <a:endPar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22" name="Shape 719"/>
            <p:cNvSpPr txBox="1"/>
            <p:nvPr/>
          </p:nvSpPr>
          <p:spPr>
            <a:xfrm>
              <a:off x="2113658" y="4283315"/>
              <a:ext cx="3647459" cy="276999"/>
            </a:xfrm>
            <a:prstGeom prst="rect">
              <a:avLst/>
            </a:prstGeom>
            <a:noFill/>
            <a:ln>
              <a:noFill/>
            </a:ln>
          </p:spPr>
          <p:txBody>
            <a:bodyPr wrap="square" lIns="121868" tIns="60917" rIns="121868" bIns="60917" anchor="t" anchorCtr="0">
              <a:noAutofit/>
            </a:bodyPr>
            <a:lstStyle/>
            <a:p>
              <a:pPr defTabSz="1218895"/>
              <a:r>
                <a:rPr lang="en-US" b="1" kern="0" dirty="0" smtClean="0">
                  <a:solidFill>
                    <a:srgbClr val="595959"/>
                  </a:solidFill>
                  <a:latin typeface="Times New Roman" panose="02020603050405020304" pitchFamily="18" charset="0"/>
                  <a:ea typeface="Arial"/>
                  <a:cs typeface="Times New Roman" panose="02020603050405020304" pitchFamily="18" charset="0"/>
                  <a:sym typeface="Arial"/>
                </a:rPr>
                <a:t>Sales’ Price</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24" name="Shape 974"/>
          <p:cNvSpPr/>
          <p:nvPr/>
        </p:nvSpPr>
        <p:spPr>
          <a:xfrm rot="10800000">
            <a:off x="8959685" y="5491253"/>
            <a:ext cx="353751" cy="528546"/>
          </a:xfrm>
          <a:custGeom>
            <a:avLst/>
            <a:gdLst/>
            <a:ahLst/>
            <a:cxnLst/>
            <a:rect l="0" t="0" r="0" b="0"/>
            <a:pathLst>
              <a:path w="120000" h="120000" extrusionOk="0">
                <a:moveTo>
                  <a:pt x="51597" y="50921"/>
                </a:moveTo>
                <a:lnTo>
                  <a:pt x="51597" y="19698"/>
                </a:lnTo>
                <a:cubicBezTo>
                  <a:pt x="47669" y="20191"/>
                  <a:pt x="43916" y="21082"/>
                  <a:pt x="40531" y="22332"/>
                </a:cubicBezTo>
                <a:cubicBezTo>
                  <a:pt x="30598" y="26001"/>
                  <a:pt x="25457" y="32166"/>
                  <a:pt x="27169" y="38355"/>
                </a:cubicBezTo>
                <a:cubicBezTo>
                  <a:pt x="29239" y="46431"/>
                  <a:pt x="39005" y="49155"/>
                  <a:pt x="51597" y="50921"/>
                </a:cubicBezTo>
                <a:close/>
                <a:moveTo>
                  <a:pt x="67852" y="100379"/>
                </a:moveTo>
                <a:cubicBezTo>
                  <a:pt x="71963" y="99887"/>
                  <a:pt x="75901" y="98973"/>
                  <a:pt x="79437" y="97667"/>
                </a:cubicBezTo>
                <a:cubicBezTo>
                  <a:pt x="89370" y="93998"/>
                  <a:pt x="94511" y="87833"/>
                  <a:pt x="92799" y="81644"/>
                </a:cubicBezTo>
                <a:cubicBezTo>
                  <a:pt x="89506" y="73388"/>
                  <a:pt x="79840" y="69732"/>
                  <a:pt x="67852" y="67361"/>
                </a:cubicBezTo>
                <a:close/>
                <a:moveTo>
                  <a:pt x="67852" y="120000"/>
                </a:moveTo>
                <a:lnTo>
                  <a:pt x="51597" y="120000"/>
                </a:lnTo>
                <a:lnTo>
                  <a:pt x="51597" y="114256"/>
                </a:lnTo>
                <a:cubicBezTo>
                  <a:pt x="45417" y="113829"/>
                  <a:pt x="39328" y="112890"/>
                  <a:pt x="33554" y="111448"/>
                </a:cubicBezTo>
                <a:cubicBezTo>
                  <a:pt x="13606" y="106463"/>
                  <a:pt x="696" y="96271"/>
                  <a:pt x="0" y="84958"/>
                </a:cubicBezTo>
                <a:lnTo>
                  <a:pt x="26861" y="84529"/>
                </a:lnTo>
                <a:cubicBezTo>
                  <a:pt x="27245" y="90776"/>
                  <a:pt x="34374" y="96404"/>
                  <a:pt x="45389" y="99156"/>
                </a:cubicBezTo>
                <a:cubicBezTo>
                  <a:pt x="47394" y="99657"/>
                  <a:pt x="49467" y="100048"/>
                  <a:pt x="51597" y="100293"/>
                </a:cubicBezTo>
                <a:lnTo>
                  <a:pt x="51597" y="64682"/>
                </a:lnTo>
                <a:cubicBezTo>
                  <a:pt x="30368" y="61567"/>
                  <a:pt x="7690" y="58004"/>
                  <a:pt x="556" y="40045"/>
                </a:cubicBezTo>
                <a:cubicBezTo>
                  <a:pt x="-2422" y="28913"/>
                  <a:pt x="6883" y="17850"/>
                  <a:pt x="24755" y="11249"/>
                </a:cubicBezTo>
                <a:cubicBezTo>
                  <a:pt x="32832" y="8265"/>
                  <a:pt x="42066" y="6412"/>
                  <a:pt x="51597" y="5737"/>
                </a:cubicBezTo>
                <a:lnTo>
                  <a:pt x="51597" y="0"/>
                </a:lnTo>
                <a:lnTo>
                  <a:pt x="67852" y="0"/>
                </a:lnTo>
                <a:lnTo>
                  <a:pt x="67852" y="5703"/>
                </a:lnTo>
                <a:cubicBezTo>
                  <a:pt x="74209" y="6118"/>
                  <a:pt x="80479" y="7068"/>
                  <a:pt x="86414" y="8551"/>
                </a:cubicBezTo>
                <a:cubicBezTo>
                  <a:pt x="106363" y="13536"/>
                  <a:pt x="119273" y="23728"/>
                  <a:pt x="119969" y="35041"/>
                </a:cubicBezTo>
                <a:lnTo>
                  <a:pt x="93108" y="35470"/>
                </a:lnTo>
                <a:cubicBezTo>
                  <a:pt x="92723" y="29223"/>
                  <a:pt x="85594" y="23595"/>
                  <a:pt x="74579" y="20843"/>
                </a:cubicBezTo>
                <a:cubicBezTo>
                  <a:pt x="72410" y="20301"/>
                  <a:pt x="70160" y="19888"/>
                  <a:pt x="67852" y="19639"/>
                </a:cubicBezTo>
                <a:lnTo>
                  <a:pt x="67852" y="52969"/>
                </a:lnTo>
                <a:cubicBezTo>
                  <a:pt x="88284" y="55535"/>
                  <a:pt x="110482" y="59921"/>
                  <a:pt x="119411" y="79734"/>
                </a:cubicBezTo>
                <a:cubicBezTo>
                  <a:pt x="122511" y="90942"/>
                  <a:pt x="113201" y="102106"/>
                  <a:pt x="95213" y="108750"/>
                </a:cubicBezTo>
                <a:cubicBezTo>
                  <a:pt x="86990" y="111788"/>
                  <a:pt x="77568" y="113654"/>
                  <a:pt x="67852" y="114293"/>
                </a:cubicBezTo>
                <a:close/>
              </a:path>
            </a:pathLst>
          </a:custGeom>
          <a:solidFill>
            <a:schemeClr val="accent3">
              <a:lumMod val="75000"/>
            </a:schemeClr>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dk1"/>
              </a:solidFill>
              <a:latin typeface="Arial"/>
              <a:ea typeface="Arial"/>
              <a:cs typeface="Arial"/>
              <a:sym typeface="Arial"/>
            </a:endParaRPr>
          </a:p>
        </p:txBody>
      </p:sp>
      <p:sp>
        <p:nvSpPr>
          <p:cNvPr id="27" name="Shape 450"/>
          <p:cNvSpPr/>
          <p:nvPr/>
        </p:nvSpPr>
        <p:spPr>
          <a:xfrm>
            <a:off x="8841213" y="3657600"/>
            <a:ext cx="590697" cy="565118"/>
          </a:xfrm>
          <a:custGeom>
            <a:avLst/>
            <a:gdLst/>
            <a:ahLst/>
            <a:cxnLst/>
            <a:rect l="0" t="0" r="0" b="0"/>
            <a:pathLst>
              <a:path w="120000" h="120000" extrusionOk="0">
                <a:moveTo>
                  <a:pt x="65274" y="39473"/>
                </a:moveTo>
                <a:cubicBezTo>
                  <a:pt x="53599" y="36371"/>
                  <a:pt x="41599" y="43242"/>
                  <a:pt x="38470" y="54820"/>
                </a:cubicBezTo>
                <a:cubicBezTo>
                  <a:pt x="35342" y="66398"/>
                  <a:pt x="42270" y="78299"/>
                  <a:pt x="53945" y="81402"/>
                </a:cubicBezTo>
                <a:cubicBezTo>
                  <a:pt x="65620" y="84504"/>
                  <a:pt x="77621" y="77633"/>
                  <a:pt x="80749" y="66055"/>
                </a:cubicBezTo>
                <a:cubicBezTo>
                  <a:pt x="83877" y="54477"/>
                  <a:pt x="76949" y="42576"/>
                  <a:pt x="65274" y="39473"/>
                </a:cubicBezTo>
                <a:close/>
                <a:moveTo>
                  <a:pt x="69168" y="25060"/>
                </a:moveTo>
                <a:cubicBezTo>
                  <a:pt x="88870" y="30296"/>
                  <a:pt x="100561" y="50379"/>
                  <a:pt x="95282" y="69917"/>
                </a:cubicBezTo>
                <a:cubicBezTo>
                  <a:pt x="90003" y="89455"/>
                  <a:pt x="69753" y="101050"/>
                  <a:pt x="50051" y="95815"/>
                </a:cubicBezTo>
                <a:cubicBezTo>
                  <a:pt x="30350" y="90579"/>
                  <a:pt x="18658" y="70496"/>
                  <a:pt x="23937" y="50958"/>
                </a:cubicBezTo>
                <a:cubicBezTo>
                  <a:pt x="29216" y="31420"/>
                  <a:pt x="49467" y="19825"/>
                  <a:pt x="69168" y="25060"/>
                </a:cubicBezTo>
                <a:close/>
                <a:moveTo>
                  <a:pt x="70584" y="19819"/>
                </a:moveTo>
                <a:cubicBezTo>
                  <a:pt x="47964" y="13808"/>
                  <a:pt x="24713" y="27121"/>
                  <a:pt x="18652" y="49554"/>
                </a:cubicBezTo>
                <a:cubicBezTo>
                  <a:pt x="12591" y="71987"/>
                  <a:pt x="26015" y="95045"/>
                  <a:pt x="48635" y="101056"/>
                </a:cubicBezTo>
                <a:cubicBezTo>
                  <a:pt x="71255" y="107067"/>
                  <a:pt x="94506" y="93754"/>
                  <a:pt x="100567" y="71321"/>
                </a:cubicBezTo>
                <a:cubicBezTo>
                  <a:pt x="106628" y="48888"/>
                  <a:pt x="93204" y="25830"/>
                  <a:pt x="70584" y="19819"/>
                </a:cubicBezTo>
                <a:close/>
                <a:moveTo>
                  <a:pt x="120000" y="28418"/>
                </a:moveTo>
                <a:lnTo>
                  <a:pt x="119819" y="29085"/>
                </a:lnTo>
                <a:lnTo>
                  <a:pt x="119636" y="28804"/>
                </a:lnTo>
                <a:close/>
                <a:moveTo>
                  <a:pt x="84120" y="4683"/>
                </a:moveTo>
                <a:lnTo>
                  <a:pt x="83867" y="19572"/>
                </a:lnTo>
                <a:lnTo>
                  <a:pt x="83406" y="19449"/>
                </a:lnTo>
                <a:cubicBezTo>
                  <a:pt x="87163" y="21546"/>
                  <a:pt x="90559" y="24117"/>
                  <a:pt x="93431" y="27166"/>
                </a:cubicBezTo>
                <a:lnTo>
                  <a:pt x="106796" y="23870"/>
                </a:lnTo>
                <a:lnTo>
                  <a:pt x="115363" y="39849"/>
                </a:lnTo>
                <a:lnTo>
                  <a:pt x="105840" y="48364"/>
                </a:lnTo>
                <a:cubicBezTo>
                  <a:pt x="107034" y="52676"/>
                  <a:pt x="107596" y="57191"/>
                  <a:pt x="107394" y="61781"/>
                </a:cubicBezTo>
                <a:lnTo>
                  <a:pt x="119289" y="68330"/>
                </a:lnTo>
                <a:lnTo>
                  <a:pt x="114566" y="85810"/>
                </a:lnTo>
                <a:lnTo>
                  <a:pt x="100132" y="85570"/>
                </a:lnTo>
                <a:cubicBezTo>
                  <a:pt x="98307" y="88594"/>
                  <a:pt x="96096" y="91321"/>
                  <a:pt x="93619" y="93756"/>
                </a:cubicBezTo>
                <a:lnTo>
                  <a:pt x="98359" y="106025"/>
                </a:lnTo>
                <a:lnTo>
                  <a:pt x="83411" y="116405"/>
                </a:lnTo>
                <a:lnTo>
                  <a:pt x="72073" y="106643"/>
                </a:lnTo>
                <a:lnTo>
                  <a:pt x="73453" y="105685"/>
                </a:lnTo>
                <a:cubicBezTo>
                  <a:pt x="69110" y="107079"/>
                  <a:pt x="64517" y="107749"/>
                  <a:pt x="59835" y="107723"/>
                </a:cubicBezTo>
                <a:lnTo>
                  <a:pt x="52963" y="119999"/>
                </a:lnTo>
                <a:lnTo>
                  <a:pt x="35336" y="115316"/>
                </a:lnTo>
                <a:lnTo>
                  <a:pt x="35574" y="101277"/>
                </a:lnTo>
                <a:cubicBezTo>
                  <a:pt x="31839" y="99165"/>
                  <a:pt x="28466" y="96583"/>
                  <a:pt x="25614" y="93529"/>
                </a:cubicBezTo>
                <a:lnTo>
                  <a:pt x="25843" y="94015"/>
                </a:lnTo>
                <a:lnTo>
                  <a:pt x="11102" y="96847"/>
                </a:lnTo>
                <a:lnTo>
                  <a:pt x="3390" y="80445"/>
                </a:lnTo>
                <a:lnTo>
                  <a:pt x="13359" y="72429"/>
                </a:lnTo>
                <a:cubicBezTo>
                  <a:pt x="12295" y="68561"/>
                  <a:pt x="11739" y="64530"/>
                  <a:pt x="11738" y="60428"/>
                </a:cubicBezTo>
                <a:lnTo>
                  <a:pt x="0" y="53965"/>
                </a:lnTo>
                <a:lnTo>
                  <a:pt x="4723" y="36484"/>
                </a:lnTo>
                <a:lnTo>
                  <a:pt x="18174" y="36709"/>
                </a:lnTo>
                <a:cubicBezTo>
                  <a:pt x="19999" y="33515"/>
                  <a:pt x="22203" y="30603"/>
                  <a:pt x="24696" y="27997"/>
                </a:cubicBezTo>
                <a:lnTo>
                  <a:pt x="20190" y="14215"/>
                </a:lnTo>
                <a:lnTo>
                  <a:pt x="35666" y="4625"/>
                </a:lnTo>
                <a:lnTo>
                  <a:pt x="46473" y="14962"/>
                </a:lnTo>
                <a:lnTo>
                  <a:pt x="46365" y="15030"/>
                </a:lnTo>
                <a:cubicBezTo>
                  <a:pt x="50613" y="13704"/>
                  <a:pt x="55098" y="13091"/>
                  <a:pt x="59667" y="13141"/>
                </a:cubicBezTo>
                <a:lnTo>
                  <a:pt x="59206" y="13018"/>
                </a:lnTo>
                <a:lnTo>
                  <a:pt x="66493" y="0"/>
                </a:lnTo>
                <a:close/>
              </a:path>
            </a:pathLst>
          </a:custGeom>
          <a:solidFill>
            <a:srgbClr val="E62949"/>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pic>
        <p:nvPicPr>
          <p:cNvPr id="2" name="Picture 1"/>
          <p:cNvPicPr>
            <a:picLocks noChangeAspect="1"/>
          </p:cNvPicPr>
          <p:nvPr/>
        </p:nvPicPr>
        <p:blipFill rotWithShape="1">
          <a:blip r:embed="rId4">
            <a:extLst>
              <a:ext uri="{28A0092B-C50C-407E-A947-70E740481C1C}">
                <a14:useLocalDpi xmlns:a14="http://schemas.microsoft.com/office/drawing/2010/main" val="0"/>
              </a:ext>
            </a:extLst>
          </a:blip>
          <a:srcRect l="41670" t="63027" r="41554" b="13480"/>
          <a:stretch/>
        </p:blipFill>
        <p:spPr>
          <a:xfrm>
            <a:off x="673021" y="630455"/>
            <a:ext cx="1878091" cy="1696340"/>
          </a:xfrm>
          <a:prstGeom prst="rect">
            <a:avLst/>
          </a:prstGeom>
        </p:spPr>
      </p:pic>
      <p:sp>
        <p:nvSpPr>
          <p:cNvPr id="25" name="Shape 712"/>
          <p:cNvSpPr txBox="1"/>
          <p:nvPr/>
        </p:nvSpPr>
        <p:spPr>
          <a:xfrm>
            <a:off x="8560868" y="1115141"/>
            <a:ext cx="3400943" cy="615393"/>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50000 Packages (</a:t>
            </a: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Per </a:t>
            </a: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Month)</a:t>
            </a:r>
            <a:endParaRPr lang="en"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pic>
        <p:nvPicPr>
          <p:cNvPr id="23" name="Picture 22" descr="D:\عکس دم نوش های هربی سان\Herbisun Peppermint mockup2.jpg"/>
          <p:cNvPicPr/>
          <p:nvPr/>
        </p:nvPicPr>
        <p:blipFill rotWithShape="1">
          <a:blip r:embed="rId5" cstate="print">
            <a:extLst>
              <a:ext uri="{28A0092B-C50C-407E-A947-70E740481C1C}">
                <a14:useLocalDpi xmlns:a14="http://schemas.microsoft.com/office/drawing/2010/main" val="0"/>
              </a:ext>
            </a:extLst>
          </a:blip>
          <a:srcRect l="7070" t="23636" r="11194" b="19233"/>
          <a:stretch/>
        </p:blipFill>
        <p:spPr bwMode="auto">
          <a:xfrm rot="177544">
            <a:off x="4323021" y="169702"/>
            <a:ext cx="3679589" cy="2210342"/>
          </a:xfrm>
          <a:prstGeom prst="rect">
            <a:avLst/>
          </a:prstGeom>
          <a:noFill/>
          <a:ln>
            <a:noFill/>
          </a:ln>
        </p:spPr>
      </p:pic>
      <p:pic>
        <p:nvPicPr>
          <p:cNvPr id="8" name="Picture 7"/>
          <p:cNvPicPr>
            <a:picLocks noChangeAspect="1"/>
          </p:cNvPicPr>
          <p:nvPr/>
        </p:nvPicPr>
        <p:blipFill>
          <a:blip r:embed="rId6"/>
          <a:stretch>
            <a:fillRect/>
          </a:stretch>
        </p:blipFill>
        <p:spPr>
          <a:xfrm>
            <a:off x="4264985" y="4943475"/>
            <a:ext cx="4112984" cy="1762125"/>
          </a:xfrm>
          <a:prstGeom prst="rect">
            <a:avLst/>
          </a:prstGeom>
        </p:spPr>
      </p:pic>
      <p:grpSp>
        <p:nvGrpSpPr>
          <p:cNvPr id="26" name="Shape 720"/>
          <p:cNvGrpSpPr/>
          <p:nvPr/>
        </p:nvGrpSpPr>
        <p:grpSpPr>
          <a:xfrm>
            <a:off x="8560867" y="4261751"/>
            <a:ext cx="3627958" cy="897784"/>
            <a:chOff x="2113657" y="4283314"/>
            <a:chExt cx="3647460" cy="673513"/>
          </a:xfrm>
        </p:grpSpPr>
        <p:sp>
          <p:nvSpPr>
            <p:cNvPr id="28" name="Shape 721"/>
            <p:cNvSpPr txBox="1"/>
            <p:nvPr/>
          </p:nvSpPr>
          <p:spPr>
            <a:xfrm>
              <a:off x="2113657" y="4495162"/>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pt-BR" sz="1600" kern="0" dirty="0" smtClean="0">
                  <a:solidFill>
                    <a:srgbClr val="595959"/>
                  </a:solidFill>
                  <a:latin typeface="Times New Roman" panose="02020603050405020304" pitchFamily="18" charset="0"/>
                  <a:ea typeface="Arial"/>
                  <a:cs typeface="Times New Roman" panose="02020603050405020304" pitchFamily="18" charset="0"/>
                  <a:sym typeface="Arial"/>
                </a:rPr>
                <a:t>Local (Iran) Certificates </a:t>
              </a:r>
              <a:endParaRPr lang="pt-BR"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29" name="Shape 722"/>
            <p:cNvSpPr txBox="1"/>
            <p:nvPr/>
          </p:nvSpPr>
          <p:spPr>
            <a:xfrm>
              <a:off x="2113658" y="4283314"/>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sym typeface="Arial"/>
                </a:rPr>
                <a:t>Standards and legally certificates:</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grpSp>
        <p:nvGrpSpPr>
          <p:cNvPr id="31" name="Shape 717"/>
          <p:cNvGrpSpPr/>
          <p:nvPr/>
        </p:nvGrpSpPr>
        <p:grpSpPr>
          <a:xfrm>
            <a:off x="8560868" y="2378816"/>
            <a:ext cx="3705744" cy="897784"/>
            <a:chOff x="2113657" y="4283315"/>
            <a:chExt cx="3887257" cy="673513"/>
          </a:xfrm>
        </p:grpSpPr>
        <p:sp>
          <p:nvSpPr>
            <p:cNvPr id="32" name="Shape 718"/>
            <p:cNvSpPr txBox="1"/>
            <p:nvPr/>
          </p:nvSpPr>
          <p:spPr>
            <a:xfrm>
              <a:off x="2113657" y="4495163"/>
              <a:ext cx="3887257"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a:solidFill>
                    <a:srgbClr val="595959"/>
                  </a:solidFill>
                  <a:latin typeface="Times New Roman" panose="02020603050405020304" pitchFamily="18" charset="0"/>
                  <a:ea typeface="Arial"/>
                  <a:cs typeface="Times New Roman" panose="02020603050405020304" pitchFamily="18" charset="0"/>
                </a:rPr>
                <a:t>Not applicable</a:t>
              </a:r>
              <a:endParaRPr lang="en"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33" name="Shape 719"/>
            <p:cNvSpPr txBox="1"/>
            <p:nvPr/>
          </p:nvSpPr>
          <p:spPr>
            <a:xfrm>
              <a:off x="2113658" y="4283315"/>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sym typeface="Arial"/>
                </a:rPr>
                <a:t>After sale services/ Guarantee</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Tree>
    <p:extLst>
      <p:ext uri="{BB962C8B-B14F-4D97-AF65-F5344CB8AC3E}">
        <p14:creationId xmlns:p14="http://schemas.microsoft.com/office/powerpoint/2010/main" val="1195668784"/>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heme/theme1.xml><?xml version="1.0" encoding="utf-8"?>
<a:theme xmlns:a="http://schemas.openxmlformats.org/drawingml/2006/main" name="Digital Blue Tunnel 16x9">
  <a:themeElements>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02895261.potx" id="{03C5CF44-0C62-41B4-B3EA-416B4807878A}" vid="{EC3ACB92-700E-4167-B3A6-412DE40A64C2}"/>
    </a:ext>
  </a:extLst>
</a:theme>
</file>

<file path=ppt/theme/theme2.xml><?xml version="1.0" encoding="utf-8"?>
<a:theme xmlns:a="http://schemas.openxmlformats.org/drawingml/2006/main" name="Contents Slide Master">
  <a:themeElements>
    <a:clrScheme name="Custom 15">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00"/>
      </a:hlink>
      <a:folHlink>
        <a:srgbClr val="000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4.xml><?xml version="1.0" encoding="utf-8"?>
<a:theme xmlns:a="http://schemas.openxmlformats.org/drawingml/2006/main" name="Office Theme">
  <a:themeElements>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TemplateFile" ma:contentTypeID="0x0101006EDDDB5EE6D98C44930B742096920B300400F5B6D36B3EF94B4E9A635CDF2A18F5B8" ma:contentTypeVersion="72" ma:contentTypeDescription="Create a new document." ma:contentTypeScope="" ma:versionID="a23e56308344d904b51738559c3d67c9">
  <xsd:schema xmlns:xsd="http://www.w3.org/2001/XMLSchema" xmlns:xs="http://www.w3.org/2001/XMLSchema" xmlns:p="http://schemas.microsoft.com/office/2006/metadata/properties" xmlns:ns2="4873beb7-5857-4685-be1f-d57550cc96cc" targetNamespace="http://schemas.microsoft.com/office/2006/metadata/properties" ma:root="true" ma:fieldsID="cd0908cc4600e77bf5da051303e00c8d" ns2:_="">
    <xsd:import namespace="4873beb7-5857-4685-be1f-d57550cc96cc"/>
    <xsd:element name="properties">
      <xsd:complexType>
        <xsd:sequence>
          <xsd:element name="documentManagement">
            <xsd:complexType>
              <xsd:all>
                <xsd:element ref="ns2:AcquiredFrom" minOccurs="0"/>
                <xsd:element ref="ns2:UACurrentWords" minOccurs="0"/>
                <xsd:element ref="ns2:TPApplication" minOccurs="0"/>
                <xsd:element ref="ns2:ApprovalLog" minOccurs="0"/>
                <xsd:element ref="ns2:ApprovalStatus" minOccurs="0"/>
                <xsd:element ref="ns2:AssetStart" minOccurs="0"/>
                <xsd:element ref="ns2:AssetExpire" minOccurs="0"/>
                <xsd:element ref="ns2:AssetId" minOccurs="0"/>
                <xsd:element ref="ns2:IsSearchable" minOccurs="0"/>
                <xsd:element ref="ns2:AssetType" minOccurs="0"/>
                <xsd:element ref="ns2:APAuthor" minOccurs="0"/>
                <xsd:element ref="ns2:AverageRating" minOccurs="0"/>
                <xsd:element ref="ns2:BlockPublish" minOccurs="0"/>
                <xsd:element ref="ns2:BugNumber" minOccurs="0"/>
                <xsd:element ref="ns2:CampaignTagsTaxHTField0" minOccurs="0"/>
                <xsd:element ref="ns2:TPClientViewer" minOccurs="0"/>
                <xsd:element ref="ns2:ClipArtFilename" minOccurs="0"/>
                <xsd:element ref="ns2:TPCommandLine" minOccurs="0"/>
                <xsd:element ref="ns2:TPComponent" minOccurs="0"/>
                <xsd:element ref="ns2:ContentItem" minOccurs="0"/>
                <xsd:element ref="ns2:CrawlForDependencies" minOccurs="0"/>
                <xsd:element ref="ns2:CSXHash" minOccurs="0"/>
                <xsd:element ref="ns2:CSXSubmissionMarket" minOccurs="0"/>
                <xsd:element ref="ns2:CSXUpdate" minOccurs="0"/>
                <xsd:element ref="ns2:IntlLangReviewDate" minOccurs="0"/>
                <xsd:element ref="ns2:IsDeleted" minOccurs="0"/>
                <xsd:element ref="ns2:APDescription" minOccurs="0"/>
                <xsd:element ref="ns2:DirectSourceMarket" minOccurs="0"/>
                <xsd:element ref="ns2:Downloads" minOccurs="0"/>
                <xsd:element ref="ns2:DSATActionTaken" minOccurs="0"/>
                <xsd:element ref="ns2:APEditor" minOccurs="0"/>
                <xsd:element ref="ns2:EditorialStatus" minOccurs="0"/>
                <xsd:element ref="ns2:EditorialTags" minOccurs="0"/>
                <xsd:element ref="ns2:TPExecutable" minOccurs="0"/>
                <xsd:element ref="ns2:FeatureTagsTaxHTField0" minOccurs="0"/>
                <xsd:element ref="ns2:TPFriendlyName" minOccurs="0"/>
                <xsd:element ref="ns2:FriendlyTitle" minOccurs="0"/>
                <xsd:element ref="ns2:PrimaryImageGen" minOccurs="0"/>
                <xsd:element ref="ns2:HandoffToMSDN" minOccurs="0"/>
                <xsd:element ref="ns2:InProjectListLookup" minOccurs="0"/>
                <xsd:element ref="ns2:TPInstallLocation" minOccurs="0"/>
                <xsd:element ref="ns2:InternalTagsTaxHTField0" minOccurs="0"/>
                <xsd:element ref="ns2:IntlLangReview" minOccurs="0"/>
                <xsd:element ref="ns2:IntlLangReviewer" minOccurs="0"/>
                <xsd:element ref="ns2:MarketSpecific" minOccurs="0"/>
                <xsd:element ref="ns2:LastCompleteVersionLookup" minOccurs="0"/>
                <xsd:element ref="ns2:LastHandOff" minOccurs="0"/>
                <xsd:element ref="ns2:LastModifiedDateTime" minOccurs="0"/>
                <xsd:element ref="ns2:LastPreviewErrorLookup" minOccurs="0"/>
                <xsd:element ref="ns2:LastPreviewResultLookup" minOccurs="0"/>
                <xsd:element ref="ns2:LastPreviewAttemptDateLookup" minOccurs="0"/>
                <xsd:element ref="ns2:LastPreviewedByLookup" minOccurs="0"/>
                <xsd:element ref="ns2:LastPreviewTimeLookup" minOccurs="0"/>
                <xsd:element ref="ns2:LastPreviewVersionLookup" minOccurs="0"/>
                <xsd:element ref="ns2:LastPublishErrorLookup" minOccurs="0"/>
                <xsd:element ref="ns2:LastPublishResultLookup" minOccurs="0"/>
                <xsd:element ref="ns2:LastPublishAttemptDateLookup" minOccurs="0"/>
                <xsd:element ref="ns2:LastPublishedByLookup" minOccurs="0"/>
                <xsd:element ref="ns2:LastPublishTimeLookup" minOccurs="0"/>
                <xsd:element ref="ns2:LastPublishVersionLookup" minOccurs="0"/>
                <xsd:element ref="ns2:TPLaunchHelpLinkType" minOccurs="0"/>
                <xsd:element ref="ns2:LegacyData" minOccurs="0"/>
                <xsd:element ref="ns2:TPLaunchHelpLink" minOccurs="0"/>
                <xsd:element ref="ns2:LocComments" minOccurs="0"/>
                <xsd:element ref="ns2:LocLastLocAttemptVersionLookup" minOccurs="0"/>
                <xsd:element ref="ns2:LocLastLocAttemptVersionTypeLookup" minOccurs="0"/>
                <xsd:element ref="ns2:LocManualTestRequired" minOccurs="0"/>
                <xsd:element ref="ns2:LocMarketGroupTiers2" minOccurs="0"/>
                <xsd:element ref="ns2:LocNewPublishedVersionLookup" minOccurs="0"/>
                <xsd:element ref="ns2:LocOverallHandbackStatusLookup" minOccurs="0"/>
                <xsd:element ref="ns2:LocOverallLocStatusLookup" minOccurs="0"/>
                <xsd:element ref="ns2:LocOverallPreviewStatusLookup" minOccurs="0"/>
                <xsd:element ref="ns2:LocOverallPublishStatusLookup" minOccurs="0"/>
                <xsd:element ref="ns2:IntlLocPriority" minOccurs="0"/>
                <xsd:element ref="ns2:LocProcessedForHandoffsLookup" minOccurs="0"/>
                <xsd:element ref="ns2:LocProcessedForMarketsLookup" minOccurs="0"/>
                <xsd:element ref="ns2:LocPublishedDependentAssetsLookup" minOccurs="0"/>
                <xsd:element ref="ns2:LocPublishedLinkedAssetsLookup" minOccurs="0"/>
                <xsd:element ref="ns2:LocRecommendedHandoff" minOccurs="0"/>
                <xsd:element ref="ns2:LocalizationTagsTaxHTField0" minOccurs="0"/>
                <xsd:element ref="ns2:MachineTranslated" minOccurs="0"/>
                <xsd:element ref="ns2:Manager" minOccurs="0"/>
                <xsd:element ref="ns2:Markets" minOccurs="0"/>
                <xsd:element ref="ns2:Milestone" minOccurs="0"/>
                <xsd:element ref="ns2:TPNamespace" minOccurs="0"/>
                <xsd:element ref="ns2:NumericId" minOccurs="0"/>
                <xsd:element ref="ns2:NumOfRatingsLookup" minOccurs="0"/>
                <xsd:element ref="ns2:OOCacheId" minOccurs="0"/>
                <xsd:element ref="ns2:OpenTemplate" minOccurs="0"/>
                <xsd:element ref="ns2:OriginAsset" minOccurs="0"/>
                <xsd:element ref="ns2:OriginalRelease" minOccurs="0"/>
                <xsd:element ref="ns2:OriginalSourceMarket" minOccurs="0"/>
                <xsd:element ref="ns2:OutputCachingOn" minOccurs="0"/>
                <xsd:element ref="ns2:ParentAssetId" minOccurs="0"/>
                <xsd:element ref="ns2:PlannedPubDate" minOccurs="0"/>
                <xsd:element ref="ns2:PolicheckWords" minOccurs="0"/>
                <xsd:element ref="ns2:BusinessGroup" minOccurs="0"/>
                <xsd:element ref="ns2:UAProjectedTotalWords" minOccurs="0"/>
                <xsd:element ref="ns2:Provider" minOccurs="0"/>
                <xsd:element ref="ns2:Providers" minOccurs="0"/>
                <xsd:element ref="ns2:PublishStatusLookup" minOccurs="0"/>
                <xsd:element ref="ns2:PublishTargets" minOccurs="0"/>
                <xsd:element ref="ns2:RecommendationsModifier" minOccurs="0"/>
                <xsd:element ref="ns2:ArtSampleDocs" minOccurs="0"/>
                <xsd:element ref="ns2:ScenarioTagsTaxHTField0" minOccurs="0"/>
                <xsd:element ref="ns2:ShowIn" minOccurs="0"/>
                <xsd:element ref="ns2:SourceTitle" minOccurs="0"/>
                <xsd:element ref="ns2:CSXSubmissionDate" minOccurs="0"/>
                <xsd:element ref="ns2:SubmitterId" minOccurs="0"/>
                <xsd:element ref="ns2:TaxCatchAll" minOccurs="0"/>
                <xsd:element ref="ns2:TaxCatchAllLabel" minOccurs="0"/>
                <xsd:element ref="ns2:TemplateStatus" minOccurs="0"/>
                <xsd:element ref="ns2:TemplateTemplateType" minOccurs="0"/>
                <xsd:element ref="ns2:ThumbnailAssetId" minOccurs="0"/>
                <xsd:element ref="ns2:TimesCloned" minOccurs="0"/>
                <xsd:element ref="ns2:TrustLevel" minOccurs="0"/>
                <xsd:element ref="ns2:UALocComments" minOccurs="0"/>
                <xsd:element ref="ns2:UALocRecommendation" minOccurs="0"/>
                <xsd:element ref="ns2:UANotes" minOccurs="0"/>
                <xsd:element ref="ns2:TPAppVersion" minOccurs="0"/>
                <xsd:element ref="ns2:VoteCoun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873beb7-5857-4685-be1f-d57550cc96cc" elementFormDefault="qualified">
    <xsd:import namespace="http://schemas.microsoft.com/office/2006/documentManagement/types"/>
    <xsd:import namespace="http://schemas.microsoft.com/office/infopath/2007/PartnerControls"/>
    <xsd:element name="AcquiredFrom" ma:index="1" nillable="true" ma:displayName="Acquired From" ma:default="Internal MS" ma:internalName="AcquiredFrom" ma:readOnly="false">
      <xsd:simpleType>
        <xsd:restriction base="dms:Choice">
          <xsd:enumeration value="Internal MS"/>
          <xsd:enumeration value="Community"/>
          <xsd:enumeration value="MVP"/>
          <xsd:enumeration value="Publisher"/>
          <xsd:enumeration value="Partner"/>
          <xsd:enumeration value="None"/>
        </xsd:restriction>
      </xsd:simpleType>
    </xsd:element>
    <xsd:element name="UACurrentWords" ma:index="2" nillable="true" ma:displayName="Actual Word Count" ma:default="" ma:internalName="UACurrentWords" ma:readOnly="false">
      <xsd:simpleType>
        <xsd:restriction base="dms:Unknown"/>
      </xsd:simpleType>
    </xsd:element>
    <xsd:element name="TPApplication" ma:index="3" nillable="true" ma:displayName="Application to Open Template With" ma:default="" ma:internalName="TPApplication">
      <xsd:simpleType>
        <xsd:restriction base="dms:Text"/>
      </xsd:simpleType>
    </xsd:element>
    <xsd:element name="ApprovalLog" ma:index="4" nillable="true" ma:displayName="Approval Log" ma:default="" ma:hidden="true" ma:internalName="ApprovalLog" ma:readOnly="false">
      <xsd:simpleType>
        <xsd:restriction base="dms:Note"/>
      </xsd:simpleType>
    </xsd:element>
    <xsd:element name="ApprovalStatus" ma:index="5" nillable="true" ma:displayName="Approval Status" ma:default="InProgress" ma:internalName="ApprovalStatus" ma:readOnly="false">
      <xsd:simpleType>
        <xsd:restriction base="dms:Choice">
          <xsd:enumeration value="InProgress"/>
          <xsd:enumeration value="Rejected"/>
          <xsd:enumeration value="Questionable"/>
          <xsd:enumeration value="ApprovedAutomatic"/>
          <xsd:enumeration value="ApprovedManual"/>
          <xsd:enumeration value="On Hold"/>
          <xsd:enumeration value="Needs Review"/>
          <xsd:enumeration value="A Violation"/>
          <xsd:enumeration value="Unpublished Violation"/>
        </xsd:restriction>
      </xsd:simpleType>
    </xsd:element>
    <xsd:element name="AssetStart" ma:index="6" nillable="true" ma:displayName="Asset Begin Date" ma:default="[Today]" ma:internalName="AssetStart" ma:readOnly="false">
      <xsd:simpleType>
        <xsd:restriction base="dms:DateTime"/>
      </xsd:simpleType>
    </xsd:element>
    <xsd:element name="AssetExpire" ma:index="7" nillable="true" ma:displayName="Asset End Date" ma:default="2029-01-01T08:00:00Z" ma:format="DateTime" ma:internalName="AssetExpire" ma:readOnly="false">
      <xsd:simpleType>
        <xsd:restriction base="dms:DateTime"/>
      </xsd:simpleType>
    </xsd:element>
    <xsd:element name="AssetId" ma:index="8" nillable="true" ma:displayName="Asset ID" ma:default="" ma:indexed="true" ma:internalName="AssetId" ma:readOnly="false">
      <xsd:simpleType>
        <xsd:restriction base="dms:Text">
          <xsd:maxLength value="255"/>
        </xsd:restriction>
      </xsd:simpleType>
    </xsd:element>
    <xsd:element name="IsSearchable" ma:index="9" nillable="true" ma:displayName="Asset Searchable?" ma:default="true" ma:internalName="IsSearchable" ma:readOnly="false">
      <xsd:simpleType>
        <xsd:restriction base="dms:Boolean"/>
      </xsd:simpleType>
    </xsd:element>
    <xsd:element name="AssetType" ma:index="10" nillable="true" ma:displayName="Asset Type" ma:default="" ma:internalName="AssetType" ma:readOnly="false">
      <xsd:simpleType>
        <xsd:restriction base="dms:Unknown"/>
      </xsd:simpleType>
    </xsd:element>
    <xsd:element name="APAuthor" ma:index="11" nillable="true" ma:displayName="Author" ma:default="" ma:list="UserInfo" ma:internalName="APAuth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AverageRating" ma:index="12" nillable="true" ma:displayName="Average Rating" ma:internalName="AverageRating" ma:readOnly="false">
      <xsd:simpleType>
        <xsd:restriction base="dms:Text"/>
      </xsd:simpleType>
    </xsd:element>
    <xsd:element name="BlockPublish" ma:index="13" nillable="true" ma:displayName="Block from Publishing?" ma:default="" ma:internalName="BlockPublish" ma:readOnly="false">
      <xsd:simpleType>
        <xsd:restriction base="dms:Boolean"/>
      </xsd:simpleType>
    </xsd:element>
    <xsd:element name="BugNumber" ma:index="14" nillable="true" ma:displayName="Bug Number" ma:default="" ma:internalName="BugNumber" ma:readOnly="false">
      <xsd:simpleType>
        <xsd:restriction base="dms:Text"/>
      </xsd:simpleType>
    </xsd:element>
    <xsd:element name="CampaignTagsTaxHTField0" ma:index="16" nillable="true" ma:taxonomy="true" ma:internalName="CampaignTagsTaxHTField0" ma:taxonomyFieldName="CampaignTags" ma:displayName="Campaigns" ma:readOnly="false" ma:default="" ma:fieldId="{1df42cc3-2301-4f11-a52a-6ead923c29ed}" ma:taxonomyMulti="true" ma:sspId="8f79753a-75d3-41f5-8ca3-40b843941b4f" ma:termSetId="ca0e50d4-faa1-44ce-961e-bb1441c60e66" ma:anchorId="00000000-0000-0000-0000-000000000000" ma:open="false" ma:isKeyword="false">
      <xsd:complexType>
        <xsd:sequence>
          <xsd:element ref="pc:Terms" minOccurs="0" maxOccurs="1"/>
        </xsd:sequence>
      </xsd:complexType>
    </xsd:element>
    <xsd:element name="TPClientViewer" ma:index="17" nillable="true" ma:displayName="Client Viewer" ma:default="" ma:internalName="TPClientViewer">
      <xsd:simpleType>
        <xsd:restriction base="dms:Text"/>
      </xsd:simpleType>
    </xsd:element>
    <xsd:element name="ClipArtFilename" ma:index="18" nillable="true" ma:displayName="Clip Art Name" ma:default="" ma:internalName="ClipArtFilename" ma:readOnly="false">
      <xsd:simpleType>
        <xsd:restriction base="dms:Text"/>
      </xsd:simpleType>
    </xsd:element>
    <xsd:element name="TPCommandLine" ma:index="19" nillable="true" ma:displayName="Command Line" ma:default="" ma:internalName="TPCommandLine">
      <xsd:simpleType>
        <xsd:restriction base="dms:Text"/>
      </xsd:simpleType>
    </xsd:element>
    <xsd:element name="TPComponent" ma:index="20" nillable="true" ma:displayName="Component" ma:default="" ma:internalName="TPComponent">
      <xsd:simpleType>
        <xsd:restriction base="dms:Text"/>
      </xsd:simpleType>
    </xsd:element>
    <xsd:element name="ContentItem" ma:index="21" nillable="true" ma:displayName="Content Item" ma:default="" ma:hidden="true" ma:internalName="ContentItem" ma:readOnly="false">
      <xsd:simpleType>
        <xsd:restriction base="dms:Unknown"/>
      </xsd:simpleType>
    </xsd:element>
    <xsd:element name="CrawlForDependencies" ma:index="23" nillable="true" ma:displayName="Crawl for Dependencies?" ma:default="true" ma:internalName="CrawlForDependencies" ma:readOnly="false">
      <xsd:simpleType>
        <xsd:restriction base="dms:Boolean"/>
      </xsd:simpleType>
    </xsd:element>
    <xsd:element name="CSXHash" ma:index="26" nillable="true" ma:displayName="CSX Hash" ma:default="" ma:indexed="true" ma:internalName="CSXHash" ma:readOnly="false">
      <xsd:simpleType>
        <xsd:restriction base="dms:Text"/>
      </xsd:simpleType>
    </xsd:element>
    <xsd:element name="CSXSubmissionMarket" ma:index="27" nillable="true" ma:displayName="CSX Submission Market" ma:default="" ma:list="{2FBD1B11-2ACE-4FDC-B5A3-635D4ADF6F1B}" ma:internalName="CSXSubmissionMarket" ma:readOnly="false" ma:showField="MarketName" ma:web="4873beb7-5857-4685-be1f-d57550cc96cc">
      <xsd:simpleType>
        <xsd:restriction base="dms:Lookup"/>
      </xsd:simpleType>
    </xsd:element>
    <xsd:element name="CSXUpdate" ma:index="28" nillable="true" ma:displayName="CSX Updated?" ma:default="false" ma:internalName="CSXUpdate" ma:readOnly="false">
      <xsd:simpleType>
        <xsd:restriction base="dms:Boolean"/>
      </xsd:simpleType>
    </xsd:element>
    <xsd:element name="IntlLangReviewDate" ma:index="29" nillable="true" ma:displayName="Date to Complete Intl QA" ma:default="" ma:internalName="IntlLangReviewDate" ma:readOnly="false">
      <xsd:simpleType>
        <xsd:restriction base="dms:DateTime"/>
      </xsd:simpleType>
    </xsd:element>
    <xsd:element name="IsDeleted" ma:index="30" nillable="true" ma:displayName="Deleted?" ma:default="" ma:internalName="IsDeleted" ma:readOnly="false">
      <xsd:simpleType>
        <xsd:restriction base="dms:Boolean"/>
      </xsd:simpleType>
    </xsd:element>
    <xsd:element name="APDescription" ma:index="31" nillable="true" ma:displayName="Description" ma:default="" ma:internalName="APDescription" ma:readOnly="false">
      <xsd:simpleType>
        <xsd:restriction base="dms:Note"/>
      </xsd:simpleType>
    </xsd:element>
    <xsd:element name="DirectSourceMarket" ma:index="32" nillable="true" ma:displayName="Direct Source Market Group" ma:default="" ma:internalName="DirectSourceMarket" ma:readOnly="false">
      <xsd:simpleType>
        <xsd:restriction base="dms:Text"/>
      </xsd:simpleType>
    </xsd:element>
    <xsd:element name="Downloads" ma:index="33" nillable="true" ma:displayName="Downloads" ma:default="0" ma:hidden="true" ma:internalName="Downloads" ma:readOnly="false">
      <xsd:simpleType>
        <xsd:restriction base="dms:Unknown"/>
      </xsd:simpleType>
    </xsd:element>
    <xsd:element name="DSATActionTaken" ma:index="34" nillable="true" ma:displayName="DSAT Action Taken" ma:default="" ma:internalName="DSATActionTaken" ma:readOnly="false">
      <xsd:simpleType>
        <xsd:restriction base="dms:Choice">
          <xsd:enumeration value="Best Bets"/>
          <xsd:enumeration value="Expire"/>
          <xsd:enumeration value="Hide"/>
          <xsd:enumeration value="None"/>
        </xsd:restriction>
      </xsd:simpleType>
    </xsd:element>
    <xsd:element name="APEditor" ma:index="35" nillable="true" ma:displayName="Editor" ma:default="" ma:list="UserInfo" ma:internalName="APEdit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ditorialStatus" ma:index="36" nillable="true" ma:displayName="Editorial Status" ma:default="" ma:internalName="EditorialStatus" ma:readOnly="false">
      <xsd:simpleType>
        <xsd:restriction base="dms:Unknown"/>
      </xsd:simpleType>
    </xsd:element>
    <xsd:element name="EditorialTags" ma:index="37" nillable="true" ma:displayName="Editorial Tags" ma:default="" ma:internalName="EditorialTags">
      <xsd:simpleType>
        <xsd:restriction base="dms:Unknown"/>
      </xsd:simpleType>
    </xsd:element>
    <xsd:element name="TPExecutable" ma:index="38" nillable="true" ma:displayName="Executable" ma:default="" ma:internalName="TPExecutable">
      <xsd:simpleType>
        <xsd:restriction base="dms:Text"/>
      </xsd:simpleType>
    </xsd:element>
    <xsd:element name="FeatureTagsTaxHTField0" ma:index="40" nillable="true" ma:taxonomy="true" ma:internalName="FeatureTagsTaxHTField0" ma:taxonomyFieldName="FeatureTags" ma:displayName="Features" ma:readOnly="false" ma:default="" ma:fieldId="{7fc0d542-15c6-4882-a8e3-13bca44403fb}" ma:taxonomyMulti="true" ma:sspId="8f79753a-75d3-41f5-8ca3-40b843941b4f" ma:termSetId="f1ab6845-967d-4854-a0ba-4ec07f0f8113" ma:anchorId="00000000-0000-0000-0000-000000000000" ma:open="false" ma:isKeyword="false">
      <xsd:complexType>
        <xsd:sequence>
          <xsd:element ref="pc:Terms" minOccurs="0" maxOccurs="1"/>
        </xsd:sequence>
      </xsd:complexType>
    </xsd:element>
    <xsd:element name="TPFriendlyName" ma:index="41" nillable="true" ma:displayName="Friendly Name" ma:default="" ma:internalName="TPFriendlyName">
      <xsd:simpleType>
        <xsd:restriction base="dms:Text"/>
      </xsd:simpleType>
    </xsd:element>
    <xsd:element name="FriendlyTitle" ma:index="42" nillable="true" ma:displayName="Friendly Title" ma:default="" ma:description="Shorter title to be used when displaying search results" ma:internalName="FriendlyTitle" ma:readOnly="false">
      <xsd:simpleType>
        <xsd:restriction base="dms:Text"/>
      </xsd:simpleType>
    </xsd:element>
    <xsd:element name="PrimaryImageGen" ma:index="43" nillable="true" ma:displayName="Generate Images?" ma:default="true" ma:internalName="PrimaryImageGen">
      <xsd:simpleType>
        <xsd:restriction base="dms:Boolean"/>
      </xsd:simpleType>
    </xsd:element>
    <xsd:element name="HandoffToMSDN" ma:index="44" nillable="true" ma:displayName="Handoff To MSDN Date" ma:default="" ma:internalName="HandoffToMSDN" ma:readOnly="false">
      <xsd:simpleType>
        <xsd:restriction base="dms:DateTime"/>
      </xsd:simpleType>
    </xsd:element>
    <xsd:element name="InProjectListLookup" ma:index="45" nillable="true" ma:displayName="InProjectListLookup" ma:list="{9E343742-310B-4684-A24C-1D137CB4B230}" ma:internalName="InProjectListLookup" ma:readOnly="true" ma:showField="InProjectLis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InstallLocation" ma:index="46" nillable="true" ma:displayName="Install Location" ma:default="" ma:internalName="TPInstallLocation">
      <xsd:simpleType>
        <xsd:restriction base="dms:Text"/>
      </xsd:simpleType>
    </xsd:element>
    <xsd:element name="InternalTagsTaxHTField0" ma:index="48" nillable="true" ma:taxonomy="true" ma:internalName="InternalTagsTaxHTField0" ma:taxonomyFieldName="InternalTags" ma:displayName="Internal Tags" ma:readOnly="false" ma:default="" ma:fieldId="{1490b8a4-2706-41ec-b5e3-73176dccf34e}" ma:taxonomyMulti="true" ma:sspId="8f79753a-75d3-41f5-8ca3-40b843941b4f" ma:termSetId="82b6639e-f7fc-4c18-ad2d-003a6e707765" ma:anchorId="00000000-0000-0000-0000-000000000000" ma:open="false" ma:isKeyword="false">
      <xsd:complexType>
        <xsd:sequence>
          <xsd:element ref="pc:Terms" minOccurs="0" maxOccurs="1"/>
        </xsd:sequence>
      </xsd:complexType>
    </xsd:element>
    <xsd:element name="IntlLangReview" ma:index="49" nillable="true" ma:displayName="Intl Lang QA Review Required?" ma:default="" ma:internalName="IntlLangReview" ma:readOnly="false">
      <xsd:simpleType>
        <xsd:restriction base="dms:Boolean"/>
      </xsd:simpleType>
    </xsd:element>
    <xsd:element name="IntlLangReviewer" ma:index="50" nillable="true" ma:displayName="Intl Lang QA Reviewer" ma:default="" ma:internalName="IntlLangReviewer" ma:readOnly="false">
      <xsd:simpleType>
        <xsd:restriction base="dms:Text"/>
      </xsd:simpleType>
    </xsd:element>
    <xsd:element name="MarketSpecific" ma:index="51" nillable="true" ma:displayName="Is Market Specific?" ma:default="" ma:internalName="MarketSpecific" ma:readOnly="false">
      <xsd:simpleType>
        <xsd:restriction base="dms:Boolean"/>
      </xsd:simpleType>
    </xsd:element>
    <xsd:element name="LastCompleteVersionLookup" ma:index="52" nillable="true" ma:displayName="Last Complete Version Lookup" ma:default="" ma:list="{9E343742-310B-4684-A24C-1D137CB4B230}" ma:internalName="LastCompleteVersionLookup" ma:readOnly="true" ma:showField="LastComplete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HandOff" ma:index="53" nillable="true" ma:displayName="Last Hand-off" ma:default="" ma:internalName="LastHandOff" ma:readOnly="false">
      <xsd:simpleType>
        <xsd:restriction base="dms:DateTime"/>
      </xsd:simpleType>
    </xsd:element>
    <xsd:element name="LastModifiedDateTime" ma:index="54" nillable="true" ma:displayName="Last Modified Date" ma:default="" ma:internalName="LastModifiedDateTime" ma:readOnly="false">
      <xsd:simpleType>
        <xsd:restriction base="dms:DateTime"/>
      </xsd:simpleType>
    </xsd:element>
    <xsd:element name="LastPreviewErrorLookup" ma:index="55" nillable="true" ma:displayName="Last Preview Attempt Error" ma:default="" ma:list="{9E343742-310B-4684-A24C-1D137CB4B230}" ma:internalName="LastPreviewErrorLookup" ma:readOnly="true" ma:showField="LastPreview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ResultLookup" ma:index="56" nillable="true" ma:displayName="Last Preview Attempt Result" ma:default="" ma:list="{9E343742-310B-4684-A24C-1D137CB4B230}" ma:internalName="LastPreviewResultLookup" ma:readOnly="true" ma:showField="LastPreview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AttemptDateLookup" ma:index="57" nillable="true" ma:displayName="Last Preview Attempted On" ma:default="" ma:list="{9E343742-310B-4684-A24C-1D137CB4B230}" ma:internalName="LastPreviewAttemptDateLookup" ma:readOnly="true" ma:showField="LastPreview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edByLookup" ma:index="58" nillable="true" ma:displayName="Last Previewed By" ma:default="" ma:list="{9E343742-310B-4684-A24C-1D137CB4B230}" ma:internalName="LastPreviewedByLookup" ma:readOnly="true" ma:showField="LastPreview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TimeLookup" ma:index="59" nillable="true" ma:displayName="Last Previewed Date" ma:default="" ma:list="{9E343742-310B-4684-A24C-1D137CB4B230}" ma:internalName="LastPreviewTimeLookup" ma:readOnly="true" ma:showField="LastPreview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VersionLookup" ma:index="60" nillable="true" ma:displayName="Last Previewed Version" ma:default="" ma:list="{9E343742-310B-4684-A24C-1D137CB4B230}" ma:internalName="LastPreviewVersionLookup" ma:readOnly="true" ma:showField="LastPreview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rrorLookup" ma:index="61" nillable="true" ma:displayName="Last Publish Attempt Error" ma:default="" ma:list="{9E343742-310B-4684-A24C-1D137CB4B230}" ma:internalName="LastPublishErrorLookup" ma:readOnly="true" ma:showField="LastPublish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ResultLookup" ma:index="62" nillable="true" ma:displayName="Last Publish Attempt Result" ma:default="" ma:list="{9E343742-310B-4684-A24C-1D137CB4B230}" ma:internalName="LastPublishResultLookup" ma:readOnly="true" ma:showField="LastPublish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AttemptDateLookup" ma:index="63" nillable="true" ma:displayName="Last Publish Attempted On" ma:default="" ma:list="{9E343742-310B-4684-A24C-1D137CB4B230}" ma:internalName="LastPublishAttemptDateLookup" ma:readOnly="true" ma:showField="LastPublish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dByLookup" ma:index="64" nillable="true" ma:displayName="Last Published By" ma:default="" ma:list="{9E343742-310B-4684-A24C-1D137CB4B230}" ma:internalName="LastPublishedByLookup" ma:readOnly="true" ma:showField="LastPublish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TimeLookup" ma:index="65" nillable="true" ma:displayName="Last Published Date" ma:default="" ma:list="{9E343742-310B-4684-A24C-1D137CB4B230}" ma:internalName="LastPublishTimeLookup" ma:readOnly="true" ma:showField="LastPublish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VersionLookup" ma:index="66" nillable="true" ma:displayName="Last Published Version" ma:default="" ma:list="{9E343742-310B-4684-A24C-1D137CB4B230}" ma:internalName="LastPublishVersionLookup" ma:readOnly="true" ma:showField="LastPublish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LaunchHelpLinkType" ma:index="67" nillable="true" ma:displayName="Launch Help Link Type" ma:default="Template" ma:internalName="TPLaunchHelpLinkType">
      <xsd:simpleType>
        <xsd:restriction base="dms:Choice">
          <xsd:enumeration value="Template"/>
          <xsd:enumeration value="Training"/>
          <xsd:enumeration value="URL"/>
          <xsd:enumeration value="None"/>
        </xsd:restriction>
      </xsd:simpleType>
    </xsd:element>
    <xsd:element name="LegacyData" ma:index="68" nillable="true" ma:displayName="Legacy Data" ma:default="" ma:internalName="LegacyData" ma:readOnly="false">
      <xsd:simpleType>
        <xsd:restriction base="dms:Note"/>
      </xsd:simpleType>
    </xsd:element>
    <xsd:element name="TPLaunchHelpLink" ma:index="69" nillable="true" ma:displayName="Link to Launch Help Topic" ma:default="" ma:internalName="TPLaunchHelpLink">
      <xsd:simpleType>
        <xsd:restriction base="dms:Text"/>
      </xsd:simpleType>
    </xsd:element>
    <xsd:element name="LocComments" ma:index="70" nillable="true" ma:displayName="Loc Approval Comments" ma:default="" ma:internalName="LocComments" ma:readOnly="false">
      <xsd:simpleType>
        <xsd:restriction base="dms:Note"/>
      </xsd:simpleType>
    </xsd:element>
    <xsd:element name="LocLastLocAttemptVersionLookup" ma:index="71" nillable="true" ma:displayName="Loc Last Loc Attempt Version" ma:default="" ma:list="{7DD1DCEC-E449-43D3-891F-7DC62F62AD21}" ma:internalName="LocLastLocAttemptVersionLookup" ma:readOnly="false" ma:showField="LastLocAttemptVersion" ma:web="4873beb7-5857-4685-be1f-d57550cc96cc">
      <xsd:simpleType>
        <xsd:restriction base="dms:Lookup"/>
      </xsd:simpleType>
    </xsd:element>
    <xsd:element name="LocLastLocAttemptVersionTypeLookup" ma:index="72" nillable="true" ma:displayName="Loc Last Loc Attempt Version Type" ma:default="" ma:list="{7DD1DCEC-E449-43D3-891F-7DC62F62AD21}" ma:internalName="LocLastLocAttemptVersionTypeLookup" ma:readOnly="true" ma:showField="LastLocAttemptVersionType" ma:web="4873beb7-5857-4685-be1f-d57550cc96cc">
      <xsd:simpleType>
        <xsd:restriction base="dms:Lookup"/>
      </xsd:simpleType>
    </xsd:element>
    <xsd:element name="LocManualTestRequired" ma:index="73" nillable="true" ma:displayName="Loc Manual Test Required" ma:default="" ma:internalName="LocManualTestRequired" ma:readOnly="false">
      <xsd:simpleType>
        <xsd:restriction base="dms:Boolean"/>
      </xsd:simpleType>
    </xsd:element>
    <xsd:element name="LocMarketGroupTiers2" ma:index="74" nillable="true" ma:displayName="Loc Market Group Tiers" ma:internalName="LocMarketGroupTiers2" ma:readOnly="false">
      <xsd:simpleType>
        <xsd:restriction base="dms:Unknown"/>
      </xsd:simpleType>
    </xsd:element>
    <xsd:element name="LocNewPublishedVersionLookup" ma:index="75" nillable="true" ma:displayName="Loc New Published Version Lookup" ma:default="" ma:list="{7DD1DCEC-E449-43D3-891F-7DC62F62AD21}" ma:internalName="LocNewPublishedVersionLookup" ma:readOnly="true" ma:showField="NewPublishedVersion" ma:web="4873beb7-5857-4685-be1f-d57550cc96cc">
      <xsd:simpleType>
        <xsd:restriction base="dms:Lookup"/>
      </xsd:simpleType>
    </xsd:element>
    <xsd:element name="LocOverallHandbackStatusLookup" ma:index="76" nillable="true" ma:displayName="Loc Overall Handback Status" ma:default="" ma:list="{7DD1DCEC-E449-43D3-891F-7DC62F62AD21}" ma:internalName="LocOverallHandbackStatusLookup" ma:readOnly="true" ma:showField="OverallHandbackStatus" ma:web="4873beb7-5857-4685-be1f-d57550cc96cc">
      <xsd:simpleType>
        <xsd:restriction base="dms:Lookup"/>
      </xsd:simpleType>
    </xsd:element>
    <xsd:element name="LocOverallLocStatusLookup" ma:index="77" nillable="true" ma:displayName="Loc Overall Localize Status" ma:default="" ma:list="{7DD1DCEC-E449-43D3-891F-7DC62F62AD21}" ma:internalName="LocOverallLocStatusLookup" ma:readOnly="true" ma:showField="OverallLocStatus" ma:web="4873beb7-5857-4685-be1f-d57550cc96cc">
      <xsd:simpleType>
        <xsd:restriction base="dms:Lookup"/>
      </xsd:simpleType>
    </xsd:element>
    <xsd:element name="LocOverallPreviewStatusLookup" ma:index="78" nillable="true" ma:displayName="Loc Overall Preview Status" ma:default="" ma:list="{7DD1DCEC-E449-43D3-891F-7DC62F62AD21}" ma:internalName="LocOverallPreviewStatusLookup" ma:readOnly="true" ma:showField="OverallPreviewStatus" ma:web="4873beb7-5857-4685-be1f-d57550cc96cc">
      <xsd:simpleType>
        <xsd:restriction base="dms:Lookup"/>
      </xsd:simpleType>
    </xsd:element>
    <xsd:element name="LocOverallPublishStatusLookup" ma:index="79" nillable="true" ma:displayName="Loc Overall Publish Status" ma:default="" ma:list="{7DD1DCEC-E449-43D3-891F-7DC62F62AD21}" ma:internalName="LocOverallPublishStatusLookup" ma:readOnly="true" ma:showField="OverallPublishStatus" ma:web="4873beb7-5857-4685-be1f-d57550cc96cc">
      <xsd:simpleType>
        <xsd:restriction base="dms:Lookup"/>
      </xsd:simpleType>
    </xsd:element>
    <xsd:element name="IntlLocPriority" ma:index="80" nillable="true" ma:displayName="Loc Priority" ma:default="" ma:internalName="IntlLocPriority" ma:readOnly="false">
      <xsd:simpleType>
        <xsd:restriction base="dms:Unknown"/>
      </xsd:simpleType>
    </xsd:element>
    <xsd:element name="LocProcessedForHandoffsLookup" ma:index="81" nillable="true" ma:displayName="Loc Processed For Handoffs" ma:default="" ma:list="{7DD1DCEC-E449-43D3-891F-7DC62F62AD21}" ma:internalName="LocProcessedForHandoffsLookup" ma:readOnly="true" ma:showField="ProcessedForHandoffs" ma:web="4873beb7-5857-4685-be1f-d57550cc96cc">
      <xsd:simpleType>
        <xsd:restriction base="dms:Lookup"/>
      </xsd:simpleType>
    </xsd:element>
    <xsd:element name="LocProcessedForMarketsLookup" ma:index="82" nillable="true" ma:displayName="Loc Processed For Markets" ma:default="" ma:list="{7DD1DCEC-E449-43D3-891F-7DC62F62AD21}" ma:internalName="LocProcessedForMarketsLookup" ma:readOnly="true" ma:showField="ProcessedForMarkets" ma:web="4873beb7-5857-4685-be1f-d57550cc96cc">
      <xsd:simpleType>
        <xsd:restriction base="dms:Lookup"/>
      </xsd:simpleType>
    </xsd:element>
    <xsd:element name="LocPublishedDependentAssetsLookup" ma:index="83" nillable="true" ma:displayName="Loc Published Dependent Assets" ma:default="" ma:list="{7DD1DCEC-E449-43D3-891F-7DC62F62AD21}" ma:internalName="LocPublishedDependentAssetsLookup" ma:readOnly="true" ma:showField="PublishedDependentAssets" ma:web="4873beb7-5857-4685-be1f-d57550cc96cc">
      <xsd:simpleType>
        <xsd:restriction base="dms:Lookup"/>
      </xsd:simpleType>
    </xsd:element>
    <xsd:element name="LocPublishedLinkedAssetsLookup" ma:index="84" nillable="true" ma:displayName="Loc Published Linked Assets" ma:default="" ma:list="{7DD1DCEC-E449-43D3-891F-7DC62F62AD21}" ma:internalName="LocPublishedLinkedAssetsLookup" ma:readOnly="true" ma:showField="PublishedLinkedAssets" ma:web="4873beb7-5857-4685-be1f-d57550cc96cc">
      <xsd:simpleType>
        <xsd:restriction base="dms:Lookup"/>
      </xsd:simpleType>
    </xsd:element>
    <xsd:element name="LocRecommendedHandoff" ma:index="85" nillable="true" ma:displayName="Loc Recommended Handoff" ma:default="" ma:indexed="true" ma:internalName="LocRecommendedHandoff" ma:readOnly="false">
      <xsd:simpleType>
        <xsd:restriction base="dms:Text"/>
      </xsd:simpleType>
    </xsd:element>
    <xsd:element name="LocalizationTagsTaxHTField0" ma:index="87" nillable="true" ma:taxonomy="true" ma:internalName="LocalizationTagsTaxHTField0" ma:taxonomyFieldName="LocalizationTags" ma:displayName="Localization Tags" ma:readOnly="false" ma:default="" ma:fieldId="{00f02cb3-2c7c-424a-9c61-10e9b6878429}" ma:taxonomyMulti="true" ma:sspId="8f79753a-75d3-41f5-8ca3-40b843941b4f" ma:termSetId="5b7703a5-8e8b-4b58-8b31-1cea35331da3" ma:anchorId="00000000-0000-0000-0000-000000000000" ma:open="false" ma:isKeyword="false">
      <xsd:complexType>
        <xsd:sequence>
          <xsd:element ref="pc:Terms" minOccurs="0" maxOccurs="1"/>
        </xsd:sequence>
      </xsd:complexType>
    </xsd:element>
    <xsd:element name="MachineTranslated" ma:index="88" nillable="true" ma:displayName="Machine Translated" ma:default="" ma:internalName="MachineTranslated" ma:readOnly="false">
      <xsd:simpleType>
        <xsd:restriction base="dms:Boolean"/>
      </xsd:simpleType>
    </xsd:element>
    <xsd:element name="Manager" ma:index="89" nillable="true" ma:displayName="Manager" ma:hidden="true" ma:internalName="Manager" ma:readOnly="false">
      <xsd:simpleType>
        <xsd:restriction base="dms:Text"/>
      </xsd:simpleType>
    </xsd:element>
    <xsd:element name="Markets" ma:index="90" nillable="true" ma:displayName="Markets" ma:default="" ma:description="Leave blank to show in all markets" ma:list="{2FBD1B11-2ACE-4FDC-B5A3-635D4ADF6F1B}" ma:internalName="Markets" ma:readOnly="false" ma:showField="MarketNa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Milestone" ma:index="91" nillable="true" ma:displayName="Milestone" ma:default="" ma:internalName="Milestone" ma:readOnly="false">
      <xsd:simpleType>
        <xsd:restriction base="dms:Unknown"/>
      </xsd:simpleType>
    </xsd:element>
    <xsd:element name="TPNamespace" ma:index="94" nillable="true" ma:displayName="Namespace" ma:default="" ma:internalName="TPNamespace">
      <xsd:simpleType>
        <xsd:restriction base="dms:Text"/>
      </xsd:simpleType>
    </xsd:element>
    <xsd:element name="NumericId" ma:index="95" nillable="true" ma:displayName="Numeric ID" ma:default="" ma:indexed="true" ma:internalName="NumericId" ma:readOnly="false">
      <xsd:simpleType>
        <xsd:restriction base="dms:Number"/>
      </xsd:simpleType>
    </xsd:element>
    <xsd:element name="NumOfRatingsLookup" ma:index="96" nillable="true" ma:displayName="NumOfRatings" ma:default="" ma:list="{9E343742-310B-4684-A24C-1D137CB4B230}" ma:internalName="NumOfRatingsLookup" ma:readOnly="true" ma:showField="NumOfRating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OOCacheId" ma:index="97" nillable="true" ma:displayName="OOCacheId" ma:internalName="OOCacheId" ma:readOnly="false">
      <xsd:simpleType>
        <xsd:restriction base="dms:Text"/>
      </xsd:simpleType>
    </xsd:element>
    <xsd:element name="OpenTemplate" ma:index="98" nillable="true" ma:displayName="Open Template" ma:default="true" ma:internalName="OpenTemplate">
      <xsd:simpleType>
        <xsd:restriction base="dms:Boolean"/>
      </xsd:simpleType>
    </xsd:element>
    <xsd:element name="OriginAsset" ma:index="99" nillable="true" ma:displayName="Origin Asset" ma:default="" ma:internalName="OriginAsset" ma:readOnly="false">
      <xsd:simpleType>
        <xsd:restriction base="dms:Text"/>
      </xsd:simpleType>
    </xsd:element>
    <xsd:element name="OriginalRelease" ma:index="100" nillable="true" ma:displayName="Original Release" ma:default="15" ma:internalName="OriginalRelease" ma:readOnly="false">
      <xsd:simpleType>
        <xsd:restriction base="dms:Choice">
          <xsd:enumeration value="14"/>
          <xsd:enumeration value="15"/>
          <xsd:enumeration value="16"/>
        </xsd:restriction>
      </xsd:simpleType>
    </xsd:element>
    <xsd:element name="OriginalSourceMarket" ma:index="101" nillable="true" ma:displayName="Original Source Market Group" ma:default="" ma:internalName="OriginalSourceMarket" ma:readOnly="false">
      <xsd:simpleType>
        <xsd:restriction base="dms:Text"/>
      </xsd:simpleType>
    </xsd:element>
    <xsd:element name="OutputCachingOn" ma:index="102" nillable="true" ma:displayName="Output Caching" ma:default="true" ma:hidden="true" ma:internalName="OutputCachingOn" ma:readOnly="false">
      <xsd:simpleType>
        <xsd:restriction base="dms:Boolean"/>
      </xsd:simpleType>
    </xsd:element>
    <xsd:element name="ParentAssetId" ma:index="103" nillable="true" ma:displayName="Parent Asset Id" ma:default="" ma:internalName="ParentAssetId" ma:readOnly="false">
      <xsd:simpleType>
        <xsd:restriction base="dms:Text"/>
      </xsd:simpleType>
    </xsd:element>
    <xsd:element name="PlannedPubDate" ma:index="104" nillable="true" ma:displayName="Planned Publish Date" ma:default="" ma:indexed="true" ma:internalName="PlannedPubDate" ma:readOnly="false">
      <xsd:simpleType>
        <xsd:restriction base="dms:DateTime"/>
      </xsd:simpleType>
    </xsd:element>
    <xsd:element name="PolicheckWords" ma:index="105" nillable="true" ma:displayName="Policheck Words" ma:default="" ma:internalName="PolicheckWords" ma:readOnly="false">
      <xsd:simpleType>
        <xsd:restriction base="dms:Text"/>
      </xsd:simpleType>
    </xsd:element>
    <xsd:element name="BusinessGroup" ma:index="106" nillable="true" ma:displayName="Product Division Owner" ma:default="" ma:internalName="BusinessGroup" ma:readOnly="false">
      <xsd:simpleType>
        <xsd:restriction base="dms:Unknown"/>
      </xsd:simpleType>
    </xsd:element>
    <xsd:element name="UAProjectedTotalWords" ma:index="107" nillable="true" ma:displayName="Projected Word Count" ma:default="" ma:internalName="UAProjectedTotalWords" ma:readOnly="false">
      <xsd:simpleType>
        <xsd:restriction base="dms:Unknown"/>
      </xsd:simpleType>
    </xsd:element>
    <xsd:element name="Provider" ma:index="108" nillable="true" ma:displayName="Provider" ma:default="" ma:internalName="Provider" ma:readOnly="false">
      <xsd:simpleType>
        <xsd:restriction base="dms:Unknown"/>
      </xsd:simpleType>
    </xsd:element>
    <xsd:element name="Providers" ma:index="109" nillable="true" ma:displayName="Providers" ma:default="" ma:internalName="Providers">
      <xsd:simpleType>
        <xsd:restriction base="dms:Unknown"/>
      </xsd:simpleType>
    </xsd:element>
    <xsd:element name="PublishStatusLookup" ma:index="110" nillable="true" ma:displayName="Publish Status" ma:default="" ma:list="{9E343742-310B-4684-A24C-1D137CB4B230}" ma:internalName="PublishStatusLookup" ma:readOnly="false" ma:showField="PublishStatu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PublishTargets" ma:index="111" nillable="true" ma:displayName="Publish Target" ma:default="OfficeOnlineVNext" ma:internalName="PublishTargets" ma:readOnly="false">
      <xsd:simpleType>
        <xsd:restriction base="dms:Unknown"/>
      </xsd:simpleType>
    </xsd:element>
    <xsd:element name="RecommendationsModifier" ma:index="112" nillable="true" ma:displayName="Recommendations Modifier" ma:default="" ma:internalName="RecommendationsModifier" ma:readOnly="false">
      <xsd:simpleType>
        <xsd:restriction base="dms:Number"/>
      </xsd:simpleType>
    </xsd:element>
    <xsd:element name="ArtSampleDocs" ma:index="113" nillable="true" ma:displayName="Sample Docs" ma:default="" ma:hidden="true" ma:internalName="ArtSampleDocs" ma:readOnly="false">
      <xsd:simpleType>
        <xsd:restriction base="dms:Text"/>
      </xsd:simpleType>
    </xsd:element>
    <xsd:element name="ScenarioTagsTaxHTField0" ma:index="115" nillable="true" ma:taxonomy="true" ma:internalName="ScenarioTagsTaxHTField0" ma:taxonomyFieldName="ScenarioTags" ma:displayName="Scenarios" ma:readOnly="false" ma:default="" ma:fieldId="{93aef74d-6c78-4815-8310-51477dceeccc}" ma:taxonomyMulti="true" ma:sspId="8f79753a-75d3-41f5-8ca3-40b843941b4f" ma:termSetId="4b7d5f16-e2f2-4fc0-bab3-6e8b931e57d6" ma:anchorId="00000000-0000-0000-0000-000000000000" ma:open="false" ma:isKeyword="false">
      <xsd:complexType>
        <xsd:sequence>
          <xsd:element ref="pc:Terms" minOccurs="0" maxOccurs="1"/>
        </xsd:sequence>
      </xsd:complexType>
    </xsd:element>
    <xsd:element name="ShowIn" ma:index="117" nillable="true" ma:displayName="Show In" ma:default="Show everywhere" ma:internalName="ShowIn" ma:readOnly="false">
      <xsd:simpleType>
        <xsd:restriction base="dms:Choice">
          <xsd:enumeration value="Hide on web"/>
          <xsd:enumeration value="On Web no search"/>
          <xsd:enumeration value="Show everywhere"/>
          <xsd:enumeration value="Special use only"/>
        </xsd:restriction>
      </xsd:simpleType>
    </xsd:element>
    <xsd:element name="SourceTitle" ma:index="118" nillable="true" ma:displayName="Source Title" ma:default="" ma:indexed="true" ma:internalName="SourceTitle" ma:readOnly="false">
      <xsd:simpleType>
        <xsd:restriction base="dms:Text"/>
      </xsd:simpleType>
    </xsd:element>
    <xsd:element name="CSXSubmissionDate" ma:index="119" nillable="true" ma:displayName="Submission Date" ma:default="" ma:internalName="CSXSubmissionDate" ma:readOnly="false">
      <xsd:simpleType>
        <xsd:restriction base="dms:DateTime"/>
      </xsd:simpleType>
    </xsd:element>
    <xsd:element name="SubmitterId" ma:index="120" nillable="true" ma:displayName="Submitter ID" ma:default="" ma:internalName="SubmitterId" ma:readOnly="false">
      <xsd:simpleType>
        <xsd:restriction base="dms:Text"/>
      </xsd:simpleType>
    </xsd:element>
    <xsd:element name="TaxCatchAll" ma:index="121" nillable="true" ma:displayName="Taxonomy Catch All Column" ma:hidden="true" ma:list="{530f955b-6704-4601-bd83-f81d87f1e440}" ma:internalName="TaxCatchAll" ma:showField="CatchAllData"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axCatchAllLabel" ma:index="122" nillable="true" ma:displayName="Taxonomy Catch All Column1" ma:hidden="true" ma:list="{530f955b-6704-4601-bd83-f81d87f1e440}" ma:internalName="TaxCatchAllLabel" ma:readOnly="true" ma:showField="CatchAllDataLabel"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emplateStatus" ma:index="123" nillable="true" ma:displayName="Template Status" ma:default="" ma:internalName="TemplateStatus">
      <xsd:simpleType>
        <xsd:restriction base="dms:Unknown"/>
      </xsd:simpleType>
    </xsd:element>
    <xsd:element name="TemplateTemplateType" ma:index="124" nillable="true" ma:displayName="Template Type" ma:default="" ma:internalName="TemplateTemplateType">
      <xsd:simpleType>
        <xsd:restriction base="dms:Unknown"/>
      </xsd:simpleType>
    </xsd:element>
    <xsd:element name="ThumbnailAssetId" ma:index="125" nillable="true" ma:displayName="Thumbnail Image Asset" ma:default="" ma:internalName="ThumbnailAssetId" ma:readOnly="false">
      <xsd:simpleType>
        <xsd:restriction base="dms:Text"/>
      </xsd:simpleType>
    </xsd:element>
    <xsd:element name="TimesCloned" ma:index="126" nillable="true" ma:displayName="Times Cloned" ma:default="" ma:internalName="TimesCloned" ma:readOnly="false">
      <xsd:simpleType>
        <xsd:restriction base="dms:Number"/>
      </xsd:simpleType>
    </xsd:element>
    <xsd:element name="TrustLevel" ma:index="128" nillable="true" ma:displayName="Trust Level" ma:default="1 Microsoft Managed Content" ma:internalName="TrustLevel" ma:readOnly="false">
      <xsd:simpleType>
        <xsd:restriction base="dms:Unknown"/>
      </xsd:simpleType>
    </xsd:element>
    <xsd:element name="UALocComments" ma:index="129" nillable="true" ma:displayName="UA Loc Comments" ma:default="" ma:internalName="UALocComments" ma:readOnly="false">
      <xsd:simpleType>
        <xsd:restriction base="dms:Note"/>
      </xsd:simpleType>
    </xsd:element>
    <xsd:element name="UALocRecommendation" ma:index="130" nillable="true" ma:displayName="UA Loc Recommendation" ma:default="Localize" ma:internalName="UALocRecommendation" ma:readOnly="false">
      <xsd:simpleType>
        <xsd:restriction base="dms:Choice">
          <xsd:enumeration value="Localize"/>
          <xsd:enumeration value="Never Localize"/>
          <xsd:enumeration value="Priority Localize"/>
        </xsd:restriction>
      </xsd:simpleType>
    </xsd:element>
    <xsd:element name="UANotes" ma:index="131" nillable="true" ma:displayName="UA Notes" ma:default="" ma:internalName="UANotes" ma:readOnly="false">
      <xsd:simpleType>
        <xsd:restriction base="dms:Note"/>
      </xsd:simpleType>
    </xsd:element>
    <xsd:element name="TPAppVersion" ma:index="132" nillable="true" ma:displayName="Version" ma:default="" ma:internalName="TPAppVersion">
      <xsd:simpleType>
        <xsd:restriction base="dms:Text"/>
      </xsd:simpleType>
    </xsd:element>
    <xsd:element name="VoteCount" ma:index="133" nillable="true" ma:displayName="Vote Count" ma:default="" ma:internalName="VoteCount" ma:readOnly="fals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2" ma:displayName="Content Type"/>
        <xsd:element ref="dc:title" minOccurs="0" maxOccurs="1" ma:index="127"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DirectSourceMarket xmlns="4873beb7-5857-4685-be1f-d57550cc96cc" xsi:nil="true"/>
    <ApprovalStatus xmlns="4873beb7-5857-4685-be1f-d57550cc96cc">InProgress</ApprovalStatus>
    <MarketSpecific xmlns="4873beb7-5857-4685-be1f-d57550cc96cc">false</MarketSpecific>
    <LocComments xmlns="4873beb7-5857-4685-be1f-d57550cc96cc" xsi:nil="true"/>
    <ThumbnailAssetId xmlns="4873beb7-5857-4685-be1f-d57550cc96cc" xsi:nil="true"/>
    <PrimaryImageGen xmlns="4873beb7-5857-4685-be1f-d57550cc96cc">true</PrimaryImageGen>
    <LegacyData xmlns="4873beb7-5857-4685-be1f-d57550cc96cc" xsi:nil="true"/>
    <LocRecommendedHandoff xmlns="4873beb7-5857-4685-be1f-d57550cc96cc" xsi:nil="true"/>
    <BusinessGroup xmlns="4873beb7-5857-4685-be1f-d57550cc96cc" xsi:nil="true"/>
    <BlockPublish xmlns="4873beb7-5857-4685-be1f-d57550cc96cc">false</BlockPublish>
    <TPFriendlyName xmlns="4873beb7-5857-4685-be1f-d57550cc96cc" xsi:nil="true"/>
    <NumericId xmlns="4873beb7-5857-4685-be1f-d57550cc96cc" xsi:nil="true"/>
    <APEditor xmlns="4873beb7-5857-4685-be1f-d57550cc96cc">
      <UserInfo>
        <DisplayName/>
        <AccountId xsi:nil="true"/>
        <AccountType/>
      </UserInfo>
    </APEditor>
    <SourceTitle xmlns="4873beb7-5857-4685-be1f-d57550cc96cc" xsi:nil="true"/>
    <OpenTemplate xmlns="4873beb7-5857-4685-be1f-d57550cc96cc">true</OpenTemplate>
    <UALocComments xmlns="4873beb7-5857-4685-be1f-d57550cc96cc" xsi:nil="true"/>
    <ParentAssetId xmlns="4873beb7-5857-4685-be1f-d57550cc96cc" xsi:nil="true"/>
    <IntlLangReviewDate xmlns="4873beb7-5857-4685-be1f-d57550cc96cc" xsi:nil="true"/>
    <FeatureTagsTaxHTField0 xmlns="4873beb7-5857-4685-be1f-d57550cc96cc">
      <Terms xmlns="http://schemas.microsoft.com/office/infopath/2007/PartnerControls"/>
    </FeatureTagsTaxHTField0>
    <PublishStatusLookup xmlns="4873beb7-5857-4685-be1f-d57550cc96cc">
      <Value>1564227</Value>
    </PublishStatusLookup>
    <Providers xmlns="4873beb7-5857-4685-be1f-d57550cc96cc" xsi:nil="true"/>
    <MachineTranslated xmlns="4873beb7-5857-4685-be1f-d57550cc96cc">false</MachineTranslated>
    <OriginalSourceMarket xmlns="4873beb7-5857-4685-be1f-d57550cc96cc" xsi:nil="true"/>
    <APDescription xmlns="4873beb7-5857-4685-be1f-d57550cc96cc">Take your audience through a digital tunnel where they'll  burst through to the other side and see the information you want to present. Show them lists, charts, tables, SmartArt,  and pictures using a variety of layouts in widescreen (16X9) format. This design works well for subjects on science and technology, computers, communication, and more.   
</APDescription>
    <ClipArtFilename xmlns="4873beb7-5857-4685-be1f-d57550cc96cc" xsi:nil="true"/>
    <ContentItem xmlns="4873beb7-5857-4685-be1f-d57550cc96cc" xsi:nil="true"/>
    <TPInstallLocation xmlns="4873beb7-5857-4685-be1f-d57550cc96cc" xsi:nil="true"/>
    <PublishTargets xmlns="4873beb7-5857-4685-be1f-d57550cc96cc">OfficeOnlineVNext</PublishTargets>
    <TimesCloned xmlns="4873beb7-5857-4685-be1f-d57550cc96cc" xsi:nil="true"/>
    <AssetStart xmlns="4873beb7-5857-4685-be1f-d57550cc96cc">2012-05-11T02:04:00+00:00</AssetStart>
    <Provider xmlns="4873beb7-5857-4685-be1f-d57550cc96cc" xsi:nil="true"/>
    <AcquiredFrom xmlns="4873beb7-5857-4685-be1f-d57550cc96cc">Internal MS</AcquiredFrom>
    <FriendlyTitle xmlns="4873beb7-5857-4685-be1f-d57550cc96cc" xsi:nil="true"/>
    <LastHandOff xmlns="4873beb7-5857-4685-be1f-d57550cc96cc" xsi:nil="true"/>
    <TPClientViewer xmlns="4873beb7-5857-4685-be1f-d57550cc96cc" xsi:nil="true"/>
    <UACurrentWords xmlns="4873beb7-5857-4685-be1f-d57550cc96cc" xsi:nil="true"/>
    <ArtSampleDocs xmlns="4873beb7-5857-4685-be1f-d57550cc96cc" xsi:nil="true"/>
    <UALocRecommendation xmlns="4873beb7-5857-4685-be1f-d57550cc96cc">Localize</UALocRecommendation>
    <Manager xmlns="4873beb7-5857-4685-be1f-d57550cc96cc" xsi:nil="true"/>
    <ShowIn xmlns="4873beb7-5857-4685-be1f-d57550cc96cc">Show everywhere</ShowIn>
    <UANotes xmlns="4873beb7-5857-4685-be1f-d57550cc96cc" xsi:nil="true"/>
    <TemplateStatus xmlns="4873beb7-5857-4685-be1f-d57550cc96cc">Complete</TemplateStatus>
    <InternalTagsTaxHTField0 xmlns="4873beb7-5857-4685-be1f-d57550cc96cc">
      <Terms xmlns="http://schemas.microsoft.com/office/infopath/2007/PartnerControls"/>
    </InternalTagsTaxHTField0>
    <CSXHash xmlns="4873beb7-5857-4685-be1f-d57550cc96cc" xsi:nil="true"/>
    <Downloads xmlns="4873beb7-5857-4685-be1f-d57550cc96cc">0</Downloads>
    <VoteCount xmlns="4873beb7-5857-4685-be1f-d57550cc96cc" xsi:nil="true"/>
    <OOCacheId xmlns="4873beb7-5857-4685-be1f-d57550cc96cc" xsi:nil="true"/>
    <IsDeleted xmlns="4873beb7-5857-4685-be1f-d57550cc96cc">false</IsDeleted>
    <AssetExpire xmlns="4873beb7-5857-4685-be1f-d57550cc96cc">2029-01-01T08:00:00+00:00</AssetExpire>
    <DSATActionTaken xmlns="4873beb7-5857-4685-be1f-d57550cc96cc" xsi:nil="true"/>
    <CSXSubmissionMarket xmlns="4873beb7-5857-4685-be1f-d57550cc96cc" xsi:nil="true"/>
    <TPExecutable xmlns="4873beb7-5857-4685-be1f-d57550cc96cc" xsi:nil="true"/>
    <SubmitterId xmlns="4873beb7-5857-4685-be1f-d57550cc96cc" xsi:nil="true"/>
    <EditorialTags xmlns="4873beb7-5857-4685-be1f-d57550cc96cc" xsi:nil="true"/>
    <ApprovalLog xmlns="4873beb7-5857-4685-be1f-d57550cc96cc" xsi:nil="true"/>
    <AssetType xmlns="4873beb7-5857-4685-be1f-d57550cc96cc">TP</AssetType>
    <BugNumber xmlns="4873beb7-5857-4685-be1f-d57550cc96cc" xsi:nil="true"/>
    <CSXSubmissionDate xmlns="4873beb7-5857-4685-be1f-d57550cc96cc" xsi:nil="true"/>
    <CSXUpdate xmlns="4873beb7-5857-4685-be1f-d57550cc96cc">false</CSXUpdate>
    <Milestone xmlns="4873beb7-5857-4685-be1f-d57550cc96cc" xsi:nil="true"/>
    <RecommendationsModifier xmlns="4873beb7-5857-4685-be1f-d57550cc96cc" xsi:nil="true"/>
    <OriginAsset xmlns="4873beb7-5857-4685-be1f-d57550cc96cc" xsi:nil="true"/>
    <TPComponent xmlns="4873beb7-5857-4685-be1f-d57550cc96cc" xsi:nil="true"/>
    <AssetId xmlns="4873beb7-5857-4685-be1f-d57550cc96cc">TP102895246</AssetId>
    <IntlLocPriority xmlns="4873beb7-5857-4685-be1f-d57550cc96cc" xsi:nil="true"/>
    <PolicheckWords xmlns="4873beb7-5857-4685-be1f-d57550cc96cc" xsi:nil="true"/>
    <TPLaunchHelpLink xmlns="4873beb7-5857-4685-be1f-d57550cc96cc" xsi:nil="true"/>
    <TPApplication xmlns="4873beb7-5857-4685-be1f-d57550cc96cc" xsi:nil="true"/>
    <CrawlForDependencies xmlns="4873beb7-5857-4685-be1f-d57550cc96cc">false</CrawlForDependencies>
    <HandoffToMSDN xmlns="4873beb7-5857-4685-be1f-d57550cc96cc" xsi:nil="true"/>
    <PlannedPubDate xmlns="4873beb7-5857-4685-be1f-d57550cc96cc" xsi:nil="true"/>
    <IntlLangReviewer xmlns="4873beb7-5857-4685-be1f-d57550cc96cc" xsi:nil="true"/>
    <TrustLevel xmlns="4873beb7-5857-4685-be1f-d57550cc96cc">1 Microsoft Managed Content</TrustLevel>
    <LocLastLocAttemptVersionLookup xmlns="4873beb7-5857-4685-be1f-d57550cc96cc">835483</LocLastLocAttemptVersionLookup>
    <IsSearchable xmlns="4873beb7-5857-4685-be1f-d57550cc96cc">true</IsSearchable>
    <TemplateTemplateType xmlns="4873beb7-5857-4685-be1f-d57550cc96cc">PowerPoint Presentation Template</TemplateTemplateType>
    <CampaignTagsTaxHTField0 xmlns="4873beb7-5857-4685-be1f-d57550cc96cc">
      <Terms xmlns="http://schemas.microsoft.com/office/infopath/2007/PartnerControls"/>
    </CampaignTagsTaxHTField0>
    <TPNamespace xmlns="4873beb7-5857-4685-be1f-d57550cc96cc" xsi:nil="true"/>
    <TaxCatchAll xmlns="4873beb7-5857-4685-be1f-d57550cc96cc"/>
    <Markets xmlns="4873beb7-5857-4685-be1f-d57550cc96cc"/>
    <UAProjectedTotalWords xmlns="4873beb7-5857-4685-be1f-d57550cc96cc" xsi:nil="true"/>
    <IntlLangReview xmlns="4873beb7-5857-4685-be1f-d57550cc96cc">false</IntlLangReview>
    <OutputCachingOn xmlns="4873beb7-5857-4685-be1f-d57550cc96cc">false</OutputCachingOn>
    <AverageRating xmlns="4873beb7-5857-4685-be1f-d57550cc96cc" xsi:nil="true"/>
    <APAuthor xmlns="4873beb7-5857-4685-be1f-d57550cc96cc">
      <UserInfo>
        <DisplayName>REDMOND\v-vaddu</DisplayName>
        <AccountId>2567</AccountId>
        <AccountType/>
      </UserInfo>
    </APAuthor>
    <LocManualTestRequired xmlns="4873beb7-5857-4685-be1f-d57550cc96cc">false</LocManualTestRequired>
    <TPCommandLine xmlns="4873beb7-5857-4685-be1f-d57550cc96cc" xsi:nil="true"/>
    <TPAppVersion xmlns="4873beb7-5857-4685-be1f-d57550cc96cc" xsi:nil="true"/>
    <EditorialStatus xmlns="4873beb7-5857-4685-be1f-d57550cc96cc">Complete</EditorialStatus>
    <LastModifiedDateTime xmlns="4873beb7-5857-4685-be1f-d57550cc96cc" xsi:nil="true"/>
    <ScenarioTagsTaxHTField0 xmlns="4873beb7-5857-4685-be1f-d57550cc96cc">
      <Terms xmlns="http://schemas.microsoft.com/office/infopath/2007/PartnerControls"/>
    </ScenarioTagsTaxHTField0>
    <OriginalRelease xmlns="4873beb7-5857-4685-be1f-d57550cc96cc">15</OriginalRelease>
    <TPLaunchHelpLinkType xmlns="4873beb7-5857-4685-be1f-d57550cc96cc">Template</TPLaunchHelpLinkType>
    <LocalizationTagsTaxHTField0 xmlns="4873beb7-5857-4685-be1f-d57550cc96cc">
      <Terms xmlns="http://schemas.microsoft.com/office/infopath/2007/PartnerControls"/>
    </LocalizationTagsTaxHTField0>
    <LocMarketGroupTiers2 xmlns="4873beb7-5857-4685-be1f-d57550cc96cc" xsi:nil="true"/>
  </documentManagement>
</p:properties>
</file>

<file path=customXml/itemProps1.xml><?xml version="1.0" encoding="utf-8"?>
<ds:datastoreItem xmlns:ds="http://schemas.openxmlformats.org/officeDocument/2006/customXml" ds:itemID="{74228E6B-D70C-44BB-A81F-A245495F612B}">
  <ds:schemaRefs>
    <ds:schemaRef ds:uri="http://schemas.microsoft.com/sharepoint/v3/contenttype/forms"/>
  </ds:schemaRefs>
</ds:datastoreItem>
</file>

<file path=customXml/itemProps2.xml><?xml version="1.0" encoding="utf-8"?>
<ds:datastoreItem xmlns:ds="http://schemas.openxmlformats.org/officeDocument/2006/customXml" ds:itemID="{22CCB507-0646-4A50-A4F7-7F385079D58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873beb7-5857-4685-be1f-d57550cc96c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00E41224-0370-4595-877C-23316CD80004}">
  <ds:schemaRefs>
    <ds:schemaRef ds:uri="http://schemas.microsoft.com/office/2006/documentManagement/types"/>
    <ds:schemaRef ds:uri="http://purl.org/dc/terms/"/>
    <ds:schemaRef ds:uri="http://schemas.openxmlformats.org/package/2006/metadata/core-properties"/>
    <ds:schemaRef ds:uri="http://www.w3.org/XML/1998/namespace"/>
    <ds:schemaRef ds:uri="http://purl.org/dc/elements/1.1/"/>
    <ds:schemaRef ds:uri="http://schemas.microsoft.com/office/2006/metadata/properties"/>
    <ds:schemaRef ds:uri="http://schemas.microsoft.com/office/infopath/2007/PartnerControls"/>
    <ds:schemaRef ds:uri="4873beb7-5857-4685-be1f-d57550cc96cc"/>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Business digital blue tunnel presentation (widescreen)</Template>
  <TotalTime>6234</TotalTime>
  <Words>8631</Words>
  <Application>Microsoft Office PowerPoint</Application>
  <PresentationFormat>自定义</PresentationFormat>
  <Paragraphs>1574</Paragraphs>
  <Slides>105</Slides>
  <Notes>96</Notes>
  <HiddenSlides>0</HiddenSlides>
  <MMClips>0</MMClips>
  <ScaleCrop>false</ScaleCrop>
  <HeadingPairs>
    <vt:vector size="8" baseType="variant">
      <vt:variant>
        <vt:lpstr>已用的字体</vt:lpstr>
      </vt:variant>
      <vt:variant>
        <vt:i4>7</vt:i4>
      </vt:variant>
      <vt:variant>
        <vt:lpstr>主题</vt:lpstr>
      </vt:variant>
      <vt:variant>
        <vt:i4>2</vt:i4>
      </vt:variant>
      <vt:variant>
        <vt:lpstr>嵌入 OLE 服务器</vt:lpstr>
      </vt:variant>
      <vt:variant>
        <vt:i4>1</vt:i4>
      </vt:variant>
      <vt:variant>
        <vt:lpstr>幻灯片标题</vt:lpstr>
      </vt:variant>
      <vt:variant>
        <vt:i4>105</vt:i4>
      </vt:variant>
    </vt:vector>
  </HeadingPairs>
  <TitlesOfParts>
    <vt:vector size="115" baseType="lpstr">
      <vt:lpstr>幼圆</vt:lpstr>
      <vt:lpstr>Arial</vt:lpstr>
      <vt:lpstr>Calibri</vt:lpstr>
      <vt:lpstr>Cambria</vt:lpstr>
      <vt:lpstr>Corbel</vt:lpstr>
      <vt:lpstr>Eras Bold ITC</vt:lpstr>
      <vt:lpstr>Times New Roman</vt:lpstr>
      <vt:lpstr>Digital Blue Tunnel 16x9</vt:lpstr>
      <vt:lpstr>Contents Slide Master</vt:lpstr>
      <vt:lpstr>Bitmap Image</vt:lpstr>
      <vt:lpstr>伊朗高科技产品</vt:lpstr>
      <vt:lpstr>医疗设备</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Laboratory Devices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Biotech Products</vt:lpstr>
      <vt:lpstr>PowerPoint 演示文稿</vt:lpstr>
      <vt:lpstr>PowerPoint 演示文稿</vt:lpstr>
      <vt:lpstr>PowerPoint 演示文稿</vt:lpstr>
      <vt:lpstr>PowerPoint 演示文稿</vt:lpstr>
      <vt:lpstr>PowerPoint 演示文稿</vt:lpstr>
      <vt:lpstr>PowerPoint 演示文稿</vt:lpstr>
      <vt:lpstr>Drug &amp; Healthcare Products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Cosmetic Products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Industrials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Other Products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Thanks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Iran High-Tech Products</dc:title>
  <dc:creator>صابری * صادق</dc:creator>
  <cp:lastModifiedBy>ANNA</cp:lastModifiedBy>
  <cp:revision>219</cp:revision>
  <dcterms:created xsi:type="dcterms:W3CDTF">2017-12-10T06:37:07Z</dcterms:created>
  <dcterms:modified xsi:type="dcterms:W3CDTF">2018-02-05T08:16:46Z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0x0101006EDDDB5EE6D98C44930B742096920B300400F5B6D36B3EF94B4E9A635CDF2A18F5B8</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